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wav" ContentType="audio/x-wav"/>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2"/>
  </p:notesMasterIdLst>
  <p:sldIdLst>
    <p:sldId id="256" r:id="rId2"/>
    <p:sldId id="278" r:id="rId3"/>
    <p:sldId id="258" r:id="rId4"/>
    <p:sldId id="271" r:id="rId5"/>
    <p:sldId id="272" r:id="rId6"/>
    <p:sldId id="270" r:id="rId7"/>
    <p:sldId id="267" r:id="rId8"/>
    <p:sldId id="275" r:id="rId9"/>
    <p:sldId id="281" r:id="rId10"/>
    <p:sldId id="274" r:id="rId11"/>
    <p:sldId id="282" r:id="rId12"/>
    <p:sldId id="269" r:id="rId13"/>
    <p:sldId id="280" r:id="rId14"/>
    <p:sldId id="279" r:id="rId15"/>
    <p:sldId id="283" r:id="rId16"/>
    <p:sldId id="284" r:id="rId17"/>
    <p:sldId id="261" r:id="rId18"/>
    <p:sldId id="277" r:id="rId19"/>
    <p:sldId id="285" r:id="rId20"/>
    <p:sldId id="268" r:id="rId21"/>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9BA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1832" autoAdjust="0"/>
  </p:normalViewPr>
  <p:slideViewPr>
    <p:cSldViewPr snapToGrid="0">
      <p:cViewPr>
        <p:scale>
          <a:sx n="134" d="100"/>
          <a:sy n="134" d="100"/>
        </p:scale>
        <p:origin x="-896" y="-192"/>
      </p:cViewPr>
      <p:guideLst>
        <p:guide orient="horz" pos="2160"/>
        <p:guide pos="3840"/>
      </p:guideLst>
    </p:cSldViewPr>
  </p:slideViewPr>
  <p:notesTextViewPr>
    <p:cViewPr>
      <p:scale>
        <a:sx n="1" d="1"/>
        <a:sy n="1" d="1"/>
      </p:scale>
      <p:origin x="0" y="0"/>
    </p:cViewPr>
  </p:notesTextViewPr>
  <p:sorterViewPr>
    <p:cViewPr>
      <p:scale>
        <a:sx n="100" d="100"/>
        <a:sy n="100" d="100"/>
      </p:scale>
      <p:origin x="0" y="-218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0BF264-7EE2-4404-9D92-47362971DED9}" type="datetimeFigureOut">
              <a:rPr lang="es-CR" smtClean="0"/>
              <a:t>5/13/15</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3C7767-2F4D-4995-B967-BFB5143F97CA}" type="slidenum">
              <a:rPr lang="es-CR" smtClean="0"/>
              <a:t>‹Nr.›</a:t>
            </a:fld>
            <a:endParaRPr lang="es-CR"/>
          </a:p>
        </p:txBody>
      </p:sp>
    </p:spTree>
    <p:extLst>
      <p:ext uri="{BB962C8B-B14F-4D97-AF65-F5344CB8AC3E}">
        <p14:creationId xmlns:p14="http://schemas.microsoft.com/office/powerpoint/2010/main" val="203465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altLang="es-CR" dirty="0" smtClean="0"/>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7E9328-6C21-42EB-AAD7-A1693CC05953}" type="slidenum">
              <a:rPr lang="en-US" altLang="es-CR">
                <a:latin typeface="Calibri" panose="020F0502020204030204" pitchFamily="34" charset="0"/>
              </a:rPr>
              <a:pPr eaLnBrk="1" hangingPunct="1"/>
              <a:t>6</a:t>
            </a:fld>
            <a:endParaRPr lang="en-US" altLang="es-CR" dirty="0">
              <a:latin typeface="Calibri" panose="020F0502020204030204" pitchFamily="34" charset="0"/>
            </a:endParaRPr>
          </a:p>
        </p:txBody>
      </p:sp>
    </p:spTree>
    <p:extLst>
      <p:ext uri="{BB962C8B-B14F-4D97-AF65-F5344CB8AC3E}">
        <p14:creationId xmlns:p14="http://schemas.microsoft.com/office/powerpoint/2010/main" val="4088393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sz="1200" b="1" i="1" dirty="0" smtClean="0">
                <a:solidFill>
                  <a:schemeClr val="tx1"/>
                </a:solidFill>
              </a:rPr>
              <a:t>Identificación exitosa</a:t>
            </a:r>
            <a:r>
              <a:rPr lang="es-CR" sz="1200" dirty="0" smtClean="0">
                <a:solidFill>
                  <a:schemeClr val="tx1"/>
                </a:solidFill>
              </a:rPr>
              <a:t>: </a:t>
            </a:r>
            <a:br>
              <a:rPr lang="es-CR" sz="1200" dirty="0" smtClean="0">
                <a:solidFill>
                  <a:schemeClr val="tx1"/>
                </a:solidFill>
              </a:rPr>
            </a:br>
            <a:r>
              <a:rPr lang="es-CR" sz="1200" dirty="0" smtClean="0">
                <a:solidFill>
                  <a:schemeClr val="tx1"/>
                </a:solidFill>
              </a:rPr>
              <a:t>Situación en la cual un/a profesional capacitado ha podido </a:t>
            </a:r>
            <a:r>
              <a:rPr lang="es-CR" sz="1200" b="1" dirty="0" smtClean="0">
                <a:solidFill>
                  <a:schemeClr val="tx1"/>
                </a:solidFill>
              </a:rPr>
              <a:t>reconocer</a:t>
            </a:r>
            <a:r>
              <a:rPr lang="es-CR" sz="1200" dirty="0" smtClean="0">
                <a:solidFill>
                  <a:schemeClr val="tx1"/>
                </a:solidFill>
              </a:rPr>
              <a:t> - de una </a:t>
            </a:r>
            <a:r>
              <a:rPr lang="es-CR" sz="1200" b="1" dirty="0" smtClean="0">
                <a:solidFill>
                  <a:schemeClr val="tx1"/>
                </a:solidFill>
              </a:rPr>
              <a:t>manera apropiada, sensible y oportuna </a:t>
            </a:r>
            <a:r>
              <a:rPr lang="es-CR" sz="1200" dirty="0" smtClean="0">
                <a:solidFill>
                  <a:schemeClr val="tx1"/>
                </a:solidFill>
              </a:rPr>
              <a:t>- a una persona como víctima de trata (</a:t>
            </a:r>
            <a:r>
              <a:rPr lang="es-CR" sz="1200" dirty="0" err="1" smtClean="0">
                <a:solidFill>
                  <a:schemeClr val="tx1"/>
                </a:solidFill>
              </a:rPr>
              <a:t>VdT</a:t>
            </a:r>
            <a:r>
              <a:rPr lang="es-CR" sz="1200" dirty="0" smtClean="0">
                <a:solidFill>
                  <a:schemeClr val="tx1"/>
                </a:solidFill>
              </a:rPr>
              <a:t>) o como potencial víctima y le ha podido ofrecer </a:t>
            </a:r>
            <a:r>
              <a:rPr lang="es-CR" sz="1200" b="1" dirty="0" smtClean="0">
                <a:solidFill>
                  <a:schemeClr val="tx1"/>
                </a:solidFill>
              </a:rPr>
              <a:t>opciones viables de protección y asistencia.</a:t>
            </a:r>
            <a:br>
              <a:rPr lang="es-CR" sz="1200" b="1" dirty="0" smtClean="0">
                <a:solidFill>
                  <a:schemeClr val="tx1"/>
                </a:solidFill>
              </a:rPr>
            </a:br>
            <a:endParaRPr lang="es-CR" dirty="0"/>
          </a:p>
        </p:txBody>
      </p:sp>
      <p:sp>
        <p:nvSpPr>
          <p:cNvPr id="4" name="Marcador de número de diapositiva 3"/>
          <p:cNvSpPr>
            <a:spLocks noGrp="1"/>
          </p:cNvSpPr>
          <p:nvPr>
            <p:ph type="sldNum" sz="quarter" idx="10"/>
          </p:nvPr>
        </p:nvSpPr>
        <p:spPr/>
        <p:txBody>
          <a:bodyPr/>
          <a:lstStyle/>
          <a:p>
            <a:fld id="{1C3C7767-2F4D-4995-B967-BFB5143F97CA}" type="slidenum">
              <a:rPr lang="es-CR" smtClean="0"/>
              <a:t>14</a:t>
            </a:fld>
            <a:endParaRPr lang="es-CR"/>
          </a:p>
        </p:txBody>
      </p:sp>
    </p:spTree>
    <p:extLst>
      <p:ext uri="{BB962C8B-B14F-4D97-AF65-F5344CB8AC3E}">
        <p14:creationId xmlns:p14="http://schemas.microsoft.com/office/powerpoint/2010/main" val="3098559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8870EBE9-1DEC-4C79-804F-98CF36D24CDF}" type="datetimeFigureOut">
              <a:rPr lang="es-CR" smtClean="0"/>
              <a:t>5/13/15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4D4EB40-A456-4CAC-B6D6-6043EDD1BE31}" type="slidenum">
              <a:rPr lang="es-CR" smtClean="0"/>
              <a:t>‹Nr.›</a:t>
            </a:fld>
            <a:endParaRPr lang="es-CR"/>
          </a:p>
        </p:txBody>
      </p:sp>
      <p:sp>
        <p:nvSpPr>
          <p:cNvPr id="13" name="Rectangle 12"/>
          <p:cNvSpPr/>
          <p:nvPr/>
        </p:nvSpPr>
        <p:spPr>
          <a:xfrm>
            <a:off x="0" y="0"/>
            <a:ext cx="12192000"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952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70EBE9-1DEC-4C79-804F-98CF36D24CDF}" type="datetimeFigureOut">
              <a:rPr lang="es-CR" smtClean="0"/>
              <a:t>5/13/15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4D4EB40-A456-4CAC-B6D6-6043EDD1BE31}" type="slidenum">
              <a:rPr lang="es-CR" smtClean="0"/>
              <a:t>‹Nr.›</a:t>
            </a:fld>
            <a:endParaRPr lang="es-CR"/>
          </a:p>
        </p:txBody>
      </p:sp>
    </p:spTree>
    <p:extLst>
      <p:ext uri="{BB962C8B-B14F-4D97-AF65-F5344CB8AC3E}">
        <p14:creationId xmlns:p14="http://schemas.microsoft.com/office/powerpoint/2010/main" val="1889322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70EBE9-1DEC-4C79-804F-98CF36D24CDF}" type="datetimeFigureOut">
              <a:rPr lang="es-CR" smtClean="0"/>
              <a:t>5/13/15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4D4EB40-A456-4CAC-B6D6-6043EDD1BE31}" type="slidenum">
              <a:rPr lang="es-CR" smtClean="0"/>
              <a:t>‹Nr.›</a:t>
            </a:fld>
            <a:endParaRPr lang="es-CR"/>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2669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70EBE9-1DEC-4C79-804F-98CF36D24CDF}" type="datetimeFigureOut">
              <a:rPr lang="es-CR" smtClean="0"/>
              <a:t>5/13/15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4D4EB40-A456-4CAC-B6D6-6043EDD1BE31}" type="slidenum">
              <a:rPr lang="es-CR" smtClean="0"/>
              <a:t>‹Nr.›</a:t>
            </a:fld>
            <a:endParaRPr lang="es-CR"/>
          </a:p>
        </p:txBody>
      </p:sp>
    </p:spTree>
    <p:extLst>
      <p:ext uri="{BB962C8B-B14F-4D97-AF65-F5344CB8AC3E}">
        <p14:creationId xmlns:p14="http://schemas.microsoft.com/office/powerpoint/2010/main" val="689761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870EBE9-1DEC-4C79-804F-98CF36D24CDF}" type="datetimeFigureOut">
              <a:rPr lang="es-CR" smtClean="0"/>
              <a:t>5/13/15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4D4EB40-A456-4CAC-B6D6-6043EDD1BE31}" type="slidenum">
              <a:rPr lang="es-CR" smtClean="0"/>
              <a:t>‹Nr.›</a:t>
            </a:fld>
            <a:endParaRPr lang="es-C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1934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870EBE9-1DEC-4C79-804F-98CF36D24CDF}" type="datetimeFigureOut">
              <a:rPr lang="es-CR" smtClean="0"/>
              <a:t>5/13/15</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4D4EB40-A456-4CAC-B6D6-6043EDD1BE31}" type="slidenum">
              <a:rPr lang="es-CR" smtClean="0"/>
              <a:t>‹Nr.›</a:t>
            </a:fld>
            <a:endParaRPr lang="es-CR"/>
          </a:p>
        </p:txBody>
      </p:sp>
    </p:spTree>
    <p:extLst>
      <p:ext uri="{BB962C8B-B14F-4D97-AF65-F5344CB8AC3E}">
        <p14:creationId xmlns:p14="http://schemas.microsoft.com/office/powerpoint/2010/main" val="250835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870EBE9-1DEC-4C79-804F-98CF36D24CDF}" type="datetimeFigureOut">
              <a:rPr lang="es-CR" smtClean="0"/>
              <a:t>5/13/15</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B4D4EB40-A456-4CAC-B6D6-6043EDD1BE31}" type="slidenum">
              <a:rPr lang="es-CR" smtClean="0"/>
              <a:t>‹Nr.›</a:t>
            </a:fld>
            <a:endParaRPr lang="es-CR"/>
          </a:p>
        </p:txBody>
      </p:sp>
    </p:spTree>
    <p:extLst>
      <p:ext uri="{BB962C8B-B14F-4D97-AF65-F5344CB8AC3E}">
        <p14:creationId xmlns:p14="http://schemas.microsoft.com/office/powerpoint/2010/main" val="4214336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870EBE9-1DEC-4C79-804F-98CF36D24CDF}" type="datetimeFigureOut">
              <a:rPr lang="es-CR" smtClean="0"/>
              <a:t>5/13/15</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B4D4EB40-A456-4CAC-B6D6-6043EDD1BE31}" type="slidenum">
              <a:rPr lang="es-CR" smtClean="0"/>
              <a:t>‹Nr.›</a:t>
            </a:fld>
            <a:endParaRPr lang="es-CR"/>
          </a:p>
        </p:txBody>
      </p:sp>
    </p:spTree>
    <p:extLst>
      <p:ext uri="{BB962C8B-B14F-4D97-AF65-F5344CB8AC3E}">
        <p14:creationId xmlns:p14="http://schemas.microsoft.com/office/powerpoint/2010/main" val="2775152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70EBE9-1DEC-4C79-804F-98CF36D24CDF}" type="datetimeFigureOut">
              <a:rPr lang="es-CR" smtClean="0"/>
              <a:t>5/13/15</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B4D4EB40-A456-4CAC-B6D6-6043EDD1BE31}" type="slidenum">
              <a:rPr lang="es-CR" smtClean="0"/>
              <a:t>‹Nr.›</a:t>
            </a:fld>
            <a:endParaRPr lang="es-CR"/>
          </a:p>
        </p:txBody>
      </p:sp>
    </p:spTree>
    <p:extLst>
      <p:ext uri="{BB962C8B-B14F-4D97-AF65-F5344CB8AC3E}">
        <p14:creationId xmlns:p14="http://schemas.microsoft.com/office/powerpoint/2010/main" val="3518309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870EBE9-1DEC-4C79-804F-98CF36D24CDF}" type="datetimeFigureOut">
              <a:rPr lang="es-CR" smtClean="0"/>
              <a:t>5/13/15</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4D4EB40-A456-4CAC-B6D6-6043EDD1BE31}" type="slidenum">
              <a:rPr lang="es-CR" smtClean="0"/>
              <a:t>‹Nr.›</a:t>
            </a:fld>
            <a:endParaRPr lang="es-CR"/>
          </a:p>
        </p:txBody>
      </p:sp>
    </p:spTree>
    <p:extLst>
      <p:ext uri="{BB962C8B-B14F-4D97-AF65-F5344CB8AC3E}">
        <p14:creationId xmlns:p14="http://schemas.microsoft.com/office/powerpoint/2010/main" val="3703503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870EBE9-1DEC-4C79-804F-98CF36D24CDF}" type="datetimeFigureOut">
              <a:rPr lang="es-CR" smtClean="0"/>
              <a:t>5/13/15</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4D4EB40-A456-4CAC-B6D6-6043EDD1BE31}" type="slidenum">
              <a:rPr lang="es-CR" smtClean="0"/>
              <a:t>‹Nr.›</a:t>
            </a:fld>
            <a:endParaRPr lang="es-C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15039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870EBE9-1DEC-4C79-804F-98CF36D24CDF}" type="datetimeFigureOut">
              <a:rPr lang="es-CR" smtClean="0"/>
              <a:t>5/13/15</a:t>
            </a:fld>
            <a:endParaRPr lang="es-C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C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4D4EB40-A456-4CAC-B6D6-6043EDD1BE31}" type="slidenum">
              <a:rPr lang="es-CR" smtClean="0"/>
              <a:t>‹Nr.›</a:t>
            </a:fld>
            <a:endParaRPr lang="es-CR"/>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682704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4" Type="http://schemas.openxmlformats.org/officeDocument/2006/relationships/audio" Target="../media/audio1.wav"/><Relationship Id="rId5" Type="http://schemas.openxmlformats.org/officeDocument/2006/relationships/hyperlink" Target="http://www.oim.or.cr/" TargetMode="External"/><Relationship Id="rId6" Type="http://schemas.openxmlformats.org/officeDocument/2006/relationships/image" Target="../media/image3.jpeg"/><Relationship Id="rId7" Type="http://schemas.openxmlformats.org/officeDocument/2006/relationships/image" Target="../media/image4.jpeg"/><Relationship Id="rId8" Type="http://schemas.openxmlformats.org/officeDocument/2006/relationships/slide" Target="slide6.xml"/><Relationship Id="rId9" Type="http://schemas.openxmlformats.org/officeDocument/2006/relationships/slide" Target="slide12.xml"/><Relationship Id="rId10" Type="http://schemas.openxmlformats.org/officeDocument/2006/relationships/slide" Target="slide5.xm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57200" y="4779264"/>
            <a:ext cx="7772400" cy="1643913"/>
          </a:xfrm>
        </p:spPr>
        <p:txBody>
          <a:bodyPr>
            <a:noAutofit/>
          </a:bodyPr>
          <a:lstStyle/>
          <a:p>
            <a:pPr>
              <a:lnSpc>
                <a:spcPct val="90000"/>
              </a:lnSpc>
            </a:pPr>
            <a:r>
              <a:rPr lang="en-GB" sz="4000" dirty="0" smtClean="0"/>
              <a:t>INDICATORS to identify RISKS AND </a:t>
            </a:r>
            <a:r>
              <a:rPr lang="en-GB" sz="4000" dirty="0" smtClean="0"/>
              <a:t>PROTECTION AND ASSISTANCE NEEDS</a:t>
            </a:r>
            <a:endParaRPr lang="en-GB" sz="4000" dirty="0"/>
          </a:p>
        </p:txBody>
      </p:sp>
      <p:sp>
        <p:nvSpPr>
          <p:cNvPr id="3" name="Subtítulo 2"/>
          <p:cNvSpPr>
            <a:spLocks noGrp="1"/>
          </p:cNvSpPr>
          <p:nvPr>
            <p:ph type="subTitle" idx="1"/>
          </p:nvPr>
        </p:nvSpPr>
        <p:spPr/>
        <p:txBody>
          <a:bodyPr/>
          <a:lstStyle/>
          <a:p>
            <a:pPr algn="ctr"/>
            <a:r>
              <a:rPr lang="en-GB" dirty="0" smtClean="0"/>
              <a:t>Victims of Trafficking in Persons</a:t>
            </a:r>
            <a:endParaRPr lang="en-GB" dirty="0"/>
          </a:p>
        </p:txBody>
      </p:sp>
    </p:spTree>
    <p:extLst>
      <p:ext uri="{BB962C8B-B14F-4D97-AF65-F5344CB8AC3E}">
        <p14:creationId xmlns:p14="http://schemas.microsoft.com/office/powerpoint/2010/main" val="3782174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291328"/>
            <a:ext cx="9720072" cy="1499616"/>
          </a:xfrm>
        </p:spPr>
        <p:txBody>
          <a:bodyPr>
            <a:normAutofit/>
          </a:bodyPr>
          <a:lstStyle/>
          <a:p>
            <a:pPr algn="ctr"/>
            <a:r>
              <a:rPr lang="en-GB" sz="4400" dirty="0"/>
              <a:t>DIFFICULTIES HINDERING APPROPRIATE IDENTIFICATION </a:t>
            </a:r>
            <a:endParaRPr lang="en-GB" sz="4400" dirty="0"/>
          </a:p>
        </p:txBody>
      </p:sp>
      <p:sp>
        <p:nvSpPr>
          <p:cNvPr id="3" name="Marcador de contenido 2"/>
          <p:cNvSpPr>
            <a:spLocks noGrp="1"/>
          </p:cNvSpPr>
          <p:nvPr>
            <p:ph idx="1"/>
          </p:nvPr>
        </p:nvSpPr>
        <p:spPr>
          <a:xfrm>
            <a:off x="1024128" y="1828800"/>
            <a:ext cx="9720073" cy="4480560"/>
          </a:xfrm>
        </p:spPr>
        <p:txBody>
          <a:bodyPr>
            <a:normAutofit lnSpcReduction="10000"/>
          </a:bodyPr>
          <a:lstStyle/>
          <a:p>
            <a:r>
              <a:rPr lang="en-GB" dirty="0" smtClean="0"/>
              <a:t>1. Moral prejudice or xenophobia by relevant authorities or officials establishing contact with victims of trafficking.</a:t>
            </a:r>
          </a:p>
          <a:p>
            <a:endParaRPr lang="en-GB" dirty="0" smtClean="0"/>
          </a:p>
          <a:p>
            <a:pPr algn="ctr"/>
            <a:r>
              <a:rPr lang="en-GB" dirty="0" smtClean="0">
                <a:solidFill>
                  <a:schemeClr val="accent1">
                    <a:lumMod val="75000"/>
                  </a:schemeClr>
                </a:solidFill>
              </a:rPr>
              <a:t>A stereotyped vision of what a victim of trafficking should be and how they should behave  - behaviour, </a:t>
            </a:r>
            <a:r>
              <a:rPr lang="en-GB" dirty="0" smtClean="0">
                <a:solidFill>
                  <a:schemeClr val="accent1">
                    <a:lumMod val="75000"/>
                  </a:schemeClr>
                </a:solidFill>
              </a:rPr>
              <a:t>appearance, prejudice (substance abuse, aggressiveness, provocative clothes)</a:t>
            </a:r>
            <a:endParaRPr lang="en-GB" dirty="0" smtClean="0"/>
          </a:p>
          <a:p>
            <a:r>
              <a:rPr lang="en-GB" dirty="0" smtClean="0"/>
              <a:t>2. Considering a significant numbe</a:t>
            </a:r>
            <a:r>
              <a:rPr lang="en-GB" dirty="0" smtClean="0"/>
              <a:t>r of forms of exploitation or violence to be normal </a:t>
            </a:r>
            <a:r>
              <a:rPr lang="en-GB" dirty="0" smtClean="0"/>
              <a:t>(especially regarding sexual exploitation for women and labour for men).</a:t>
            </a:r>
          </a:p>
          <a:p>
            <a:r>
              <a:rPr lang="en-GB" dirty="0" smtClean="0"/>
              <a:t>3. Lack of technical skills to properly conduct an interview – absence of protocols and trained human resources to face persons in shock and in altered emotional states.</a:t>
            </a:r>
          </a:p>
          <a:p>
            <a:r>
              <a:rPr lang="en-GB" dirty="0" smtClean="0"/>
              <a:t>4. Absence of training </a:t>
            </a:r>
            <a:r>
              <a:rPr lang="en-GB" dirty="0" smtClean="0"/>
              <a:t>on dual or differentiated identification/assessment. </a:t>
            </a:r>
          </a:p>
          <a:p>
            <a:r>
              <a:rPr lang="en-GB" dirty="0"/>
              <a:t>5</a:t>
            </a:r>
            <a:r>
              <a:rPr lang="en-GB" dirty="0" smtClean="0"/>
              <a:t>. Identification of victims based on legal types that do not consider human rights.</a:t>
            </a:r>
            <a:endParaRPr lang="en-GB" dirty="0"/>
          </a:p>
        </p:txBody>
      </p:sp>
      <p:sp>
        <p:nvSpPr>
          <p:cNvPr id="4" name="Rectángulo redondeado 3"/>
          <p:cNvSpPr/>
          <p:nvPr/>
        </p:nvSpPr>
        <p:spPr>
          <a:xfrm>
            <a:off x="11161059" y="94129"/>
            <a:ext cx="726141" cy="6468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51863668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ln w="28575">
            <a:solidFill>
              <a:srgbClr val="1D9BA1"/>
            </a:solidFill>
          </a:ln>
        </p:spPr>
        <p:txBody>
          <a:bodyPr/>
          <a:lstStyle/>
          <a:p>
            <a:pPr algn="ctr"/>
            <a:r>
              <a:rPr lang="en-GB" dirty="0" smtClean="0"/>
              <a:t>CHALLENGES RELATING TO IDENTIFICATION</a:t>
            </a:r>
            <a:endParaRPr lang="en-GB" dirty="0"/>
          </a:p>
        </p:txBody>
      </p:sp>
      <p:sp>
        <p:nvSpPr>
          <p:cNvPr id="3" name="Marcador de contenido 2"/>
          <p:cNvSpPr>
            <a:spLocks noGrp="1"/>
          </p:cNvSpPr>
          <p:nvPr>
            <p:ph idx="1"/>
          </p:nvPr>
        </p:nvSpPr>
        <p:spPr>
          <a:ln w="19050">
            <a:solidFill>
              <a:srgbClr val="1D9BA1"/>
            </a:solidFill>
          </a:ln>
        </p:spPr>
        <p:txBody>
          <a:bodyPr>
            <a:normAutofit fontScale="92500" lnSpcReduction="20000"/>
          </a:bodyPr>
          <a:lstStyle/>
          <a:p>
            <a:pPr algn="ctr">
              <a:defRPr/>
            </a:pPr>
            <a:r>
              <a:rPr lang="en-GB" sz="2400" dirty="0" smtClean="0"/>
              <a:t>The c</a:t>
            </a:r>
            <a:r>
              <a:rPr lang="en-GB" sz="2400" dirty="0" smtClean="0"/>
              <a:t>ontext of identification is not appropriate for generating trust and receiving information. </a:t>
            </a:r>
          </a:p>
          <a:p>
            <a:pPr marL="0" indent="0" algn="ctr">
              <a:buNone/>
              <a:defRPr/>
            </a:pPr>
            <a:endParaRPr lang="en-GB" sz="2400" dirty="0" smtClean="0"/>
          </a:p>
          <a:p>
            <a:pPr algn="ctr">
              <a:defRPr/>
            </a:pPr>
            <a:r>
              <a:rPr lang="en-GB" sz="2400" dirty="0" smtClean="0"/>
              <a:t>Confusion and lack of guidance in the identification process – </a:t>
            </a:r>
          </a:p>
          <a:p>
            <a:pPr algn="ctr">
              <a:defRPr/>
            </a:pPr>
            <a:r>
              <a:rPr lang="en-GB" sz="3000" dirty="0" smtClean="0">
                <a:effectLst>
                  <a:outerShdw blurRad="38100" dist="38100" dir="2700000" algn="tl">
                    <a:srgbClr val="000000">
                      <a:alpha val="43137"/>
                    </a:srgbClr>
                  </a:outerShdw>
                </a:effectLst>
              </a:rPr>
              <a:t>Putting pressure on them to obtain information;</a:t>
            </a:r>
            <a:endParaRPr lang="en-GB" sz="3000" dirty="0" smtClean="0">
              <a:effectLst>
                <a:outerShdw blurRad="38100" dist="38100" dir="2700000" algn="tl">
                  <a:srgbClr val="000000">
                    <a:alpha val="43137"/>
                  </a:srgbClr>
                </a:outerShdw>
              </a:effectLst>
            </a:endParaRPr>
          </a:p>
          <a:p>
            <a:pPr marL="0" indent="0" algn="ctr">
              <a:buNone/>
              <a:defRPr/>
            </a:pPr>
            <a:endParaRPr lang="en-GB" sz="2400" dirty="0" smtClean="0"/>
          </a:p>
          <a:p>
            <a:pPr algn="ctr">
              <a:defRPr/>
            </a:pPr>
            <a:r>
              <a:rPr lang="en-GB" sz="2400" dirty="0" smtClean="0"/>
              <a:t>Cultural and/or language barriers;</a:t>
            </a:r>
          </a:p>
          <a:p>
            <a:pPr algn="ctr">
              <a:defRPr/>
            </a:pPr>
            <a:r>
              <a:rPr lang="en-GB" sz="2400" dirty="0" smtClean="0"/>
              <a:t>Assistance has not been designed considering the interests and needs of victims of trafficking; </a:t>
            </a:r>
          </a:p>
          <a:p>
            <a:pPr algn="ctr">
              <a:defRPr/>
            </a:pPr>
            <a:r>
              <a:rPr lang="en-GB" sz="2400" dirty="0" smtClean="0"/>
              <a:t>Conditioning identification and assistance to the judicial participation of the victim.</a:t>
            </a:r>
            <a:endParaRPr lang="en-GB" dirty="0" smtClean="0"/>
          </a:p>
          <a:p>
            <a:endParaRPr lang="en-GB" dirty="0"/>
          </a:p>
        </p:txBody>
      </p:sp>
    </p:spTree>
    <p:extLst>
      <p:ext uri="{BB962C8B-B14F-4D97-AF65-F5344CB8AC3E}">
        <p14:creationId xmlns:p14="http://schemas.microsoft.com/office/powerpoint/2010/main" val="38147067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9" y="0"/>
            <a:ext cx="9720072" cy="1499616"/>
          </a:xfrm>
        </p:spPr>
        <p:txBody>
          <a:bodyPr/>
          <a:lstStyle/>
          <a:p>
            <a:pPr algn="ctr"/>
            <a:r>
              <a:rPr lang="en-GB" dirty="0"/>
              <a:t>CHALLENGES RELATING TO IDENTIFICATION</a:t>
            </a:r>
            <a:endParaRPr lang="en-GB" dirty="0"/>
          </a:p>
        </p:txBody>
      </p:sp>
      <p:sp>
        <p:nvSpPr>
          <p:cNvPr id="3" name="Marcador de contenido 2"/>
          <p:cNvSpPr>
            <a:spLocks noGrp="1"/>
          </p:cNvSpPr>
          <p:nvPr>
            <p:ph idx="1"/>
          </p:nvPr>
        </p:nvSpPr>
        <p:spPr>
          <a:xfrm>
            <a:off x="1024128" y="1601464"/>
            <a:ext cx="9720073" cy="5064760"/>
          </a:xfrm>
        </p:spPr>
        <p:txBody>
          <a:bodyPr>
            <a:normAutofit fontScale="92500" lnSpcReduction="10000"/>
          </a:bodyPr>
          <a:lstStyle/>
          <a:p>
            <a:r>
              <a:rPr lang="en-GB" dirty="0" smtClean="0"/>
              <a:t>Detection - Identification: Lack of training on </a:t>
            </a:r>
            <a:r>
              <a:rPr lang="en-GB" dirty="0" smtClean="0"/>
              <a:t>awareness-raising and skills related to understanding and managing indicators such as:</a:t>
            </a:r>
          </a:p>
          <a:p>
            <a:endParaRPr lang="en-GB" dirty="0" smtClean="0"/>
          </a:p>
          <a:p>
            <a:pPr lvl="2"/>
            <a:r>
              <a:rPr lang="en-GB" sz="1700" dirty="0" smtClean="0"/>
              <a:t>Identifying structural factors that perpetuate </a:t>
            </a:r>
            <a:r>
              <a:rPr lang="en-GB" sz="1700" dirty="0" smtClean="0"/>
              <a:t>revictimization</a:t>
            </a:r>
            <a:r>
              <a:rPr lang="en-GB" sz="1700" dirty="0" smtClean="0"/>
              <a:t> – the continuum of violence;</a:t>
            </a:r>
          </a:p>
          <a:p>
            <a:pPr lvl="2"/>
            <a:r>
              <a:rPr lang="en-GB" sz="1700" dirty="0" smtClean="0"/>
              <a:t>The complexity of the consequences of the crime;</a:t>
            </a:r>
          </a:p>
          <a:p>
            <a:pPr lvl="2"/>
            <a:r>
              <a:rPr lang="en-GB" sz="1700" dirty="0" smtClean="0"/>
              <a:t>The complexity of the networks of the victim.</a:t>
            </a:r>
          </a:p>
          <a:p>
            <a:endParaRPr lang="en-GB" dirty="0" smtClean="0"/>
          </a:p>
          <a:p>
            <a:r>
              <a:rPr lang="en-GB" dirty="0" smtClean="0"/>
              <a:t>When specific requests are addressed there is no investigation and therefore, no identification; </a:t>
            </a:r>
          </a:p>
          <a:p>
            <a:r>
              <a:rPr lang="en-GB" dirty="0" smtClean="0"/>
              <a:t>The institutions with relevant expertise are not the </a:t>
            </a:r>
            <a:r>
              <a:rPr lang="en-GB" dirty="0" smtClean="0"/>
              <a:t>institutions that address the requests of migrants; </a:t>
            </a:r>
          </a:p>
          <a:p>
            <a:r>
              <a:rPr lang="en-GB" dirty="0" smtClean="0"/>
              <a:t>An absence of internal protocols on identification exists in the institutions that provide assistance; </a:t>
            </a:r>
          </a:p>
          <a:p>
            <a:r>
              <a:rPr lang="en-GB" sz="2000" dirty="0" smtClean="0"/>
              <a:t>Setting right </a:t>
            </a:r>
            <a:r>
              <a:rPr lang="en-GB" sz="2000" dirty="0" smtClean="0"/>
              <a:t>many aspects involves political and migration-related issues.  </a:t>
            </a:r>
            <a:endParaRPr lang="en-GB" dirty="0" smtClean="0"/>
          </a:p>
          <a:p>
            <a:pPr marL="310896" lvl="2" indent="0">
              <a:buNone/>
            </a:pPr>
            <a:endParaRPr lang="en-GB" sz="1700" dirty="0"/>
          </a:p>
        </p:txBody>
      </p:sp>
      <p:sp>
        <p:nvSpPr>
          <p:cNvPr id="4" name="Rectángulo 3"/>
          <p:cNvSpPr/>
          <p:nvPr/>
        </p:nvSpPr>
        <p:spPr>
          <a:xfrm>
            <a:off x="6400800" y="3098384"/>
            <a:ext cx="4699000" cy="723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70620328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396288"/>
            <a:ext cx="9720072" cy="1499616"/>
          </a:xfrm>
        </p:spPr>
        <p:txBody>
          <a:bodyPr>
            <a:normAutofit fontScale="90000"/>
          </a:bodyPr>
          <a:lstStyle/>
          <a:p>
            <a:pPr algn="ctr"/>
            <a:r>
              <a:rPr lang="en-GB" sz="4400" dirty="0"/>
              <a:t>DIFFICULTIES HINDERING APPROPRIATE IDENTIFICATION – RELATING TO THE VICTIMS</a:t>
            </a:r>
            <a:endParaRPr lang="en-GB" sz="4400" dirty="0"/>
          </a:p>
        </p:txBody>
      </p:sp>
      <p:sp>
        <p:nvSpPr>
          <p:cNvPr id="3" name="Marcador de contenido 2"/>
          <p:cNvSpPr>
            <a:spLocks noGrp="1"/>
          </p:cNvSpPr>
          <p:nvPr>
            <p:ph idx="1"/>
          </p:nvPr>
        </p:nvSpPr>
        <p:spPr>
          <a:xfrm>
            <a:off x="1024128" y="2081605"/>
            <a:ext cx="9720073" cy="4480560"/>
          </a:xfrm>
        </p:spPr>
        <p:txBody>
          <a:bodyPr>
            <a:normAutofit/>
          </a:bodyPr>
          <a:lstStyle/>
          <a:p>
            <a:r>
              <a:rPr lang="en-GB" b="1" i="1" dirty="0" smtClean="0"/>
              <a:t>Successful identification:</a:t>
            </a:r>
            <a:endParaRPr lang="en-GB" dirty="0" smtClean="0"/>
          </a:p>
          <a:p>
            <a:pPr marL="0" indent="0" algn="just">
              <a:buNone/>
            </a:pPr>
            <a:r>
              <a:rPr lang="en-GB" dirty="0" smtClean="0"/>
              <a:t>A situation where a trained professional has been able </a:t>
            </a:r>
            <a:r>
              <a:rPr lang="en-GB" b="1" dirty="0" smtClean="0"/>
              <a:t>recognize</a:t>
            </a:r>
            <a:r>
              <a:rPr lang="en-GB" dirty="0" smtClean="0"/>
              <a:t> – in an </a:t>
            </a:r>
            <a:r>
              <a:rPr lang="en-GB" b="1" dirty="0" smtClean="0"/>
              <a:t>appropriate, sensitive and timely manner </a:t>
            </a:r>
            <a:r>
              <a:rPr lang="en-GB" dirty="0" smtClean="0"/>
              <a:t>– a person as a victim of trafficking or a potential victim of trafficking, and has been able to offer </a:t>
            </a:r>
            <a:r>
              <a:rPr lang="en-GB" b="1" dirty="0" smtClean="0"/>
              <a:t>viable protection and assistance options.</a:t>
            </a:r>
          </a:p>
          <a:p>
            <a:pPr marL="0" indent="0" algn="just">
              <a:buNone/>
            </a:pPr>
            <a:endParaRPr lang="en-GB" dirty="0" smtClean="0"/>
          </a:p>
          <a:p>
            <a:pPr algn="just"/>
            <a:r>
              <a:rPr lang="en-GB" b="1" i="1" dirty="0" smtClean="0"/>
              <a:t>Unsuccessful identification</a:t>
            </a:r>
            <a:r>
              <a:rPr lang="en-GB" dirty="0" smtClean="0"/>
              <a:t>: </a:t>
            </a:r>
          </a:p>
          <a:p>
            <a:pPr marL="0" indent="0" algn="just">
              <a:buNone/>
            </a:pPr>
            <a:r>
              <a:rPr lang="en-GB" dirty="0" smtClean="0"/>
              <a:t>A circumstance where a victim of trafficking </a:t>
            </a:r>
            <a:r>
              <a:rPr lang="en-GB" b="1" dirty="0" smtClean="0"/>
              <a:t>was in contact with </a:t>
            </a:r>
            <a:r>
              <a:rPr lang="en-GB" dirty="0" smtClean="0"/>
              <a:t>a professional or institution/organization that should have identified this person as a victim of trafficking but did not.</a:t>
            </a:r>
            <a:endParaRPr lang="en-GB" dirty="0"/>
          </a:p>
        </p:txBody>
      </p:sp>
      <p:sp>
        <p:nvSpPr>
          <p:cNvPr id="4" name="Rectángulo redondeado 3"/>
          <p:cNvSpPr/>
          <p:nvPr/>
        </p:nvSpPr>
        <p:spPr>
          <a:xfrm>
            <a:off x="11161059" y="94129"/>
            <a:ext cx="726141" cy="6468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7005958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half" idx="2"/>
          </p:nvPr>
        </p:nvSpPr>
        <p:spPr/>
        <p:txBody>
          <a:bodyPr/>
          <a:lstStyle/>
          <a:p>
            <a:r>
              <a:rPr lang="en-GB" dirty="0" smtClean="0"/>
              <a:t> </a:t>
            </a:r>
            <a:endParaRPr lang="en-GB" dirty="0"/>
          </a:p>
        </p:txBody>
      </p:sp>
      <p:pic>
        <p:nvPicPr>
          <p:cNvPr id="8" name="Marcador de posición de imagen 7"/>
          <p:cNvPicPr>
            <a:picLocks noGrp="1" noChangeAspect="1"/>
          </p:cNvPicPr>
          <p:nvPr>
            <p:ph type="pic" idx="1"/>
          </p:nvPr>
        </p:nvPicPr>
        <p:blipFill>
          <a:blip r:embed="rId3">
            <a:extLst>
              <a:ext uri="{28A0092B-C50C-407E-A947-70E740481C1C}">
                <a14:useLocalDpi xmlns:a14="http://schemas.microsoft.com/office/drawing/2010/main" val="0"/>
              </a:ext>
            </a:extLst>
          </a:blip>
          <a:srcRect t="4711" b="4711"/>
          <a:stretch>
            <a:fillRect/>
          </a:stretch>
        </p:blipFill>
        <p:spPr/>
      </p:pic>
      <p:sp>
        <p:nvSpPr>
          <p:cNvPr id="9" name="Título 8"/>
          <p:cNvSpPr>
            <a:spLocks noGrp="1"/>
          </p:cNvSpPr>
          <p:nvPr>
            <p:ph type="title"/>
          </p:nvPr>
        </p:nvSpPr>
        <p:spPr/>
        <p:txBody>
          <a:bodyPr>
            <a:normAutofit fontScale="90000"/>
          </a:bodyPr>
          <a:lstStyle/>
          <a:p>
            <a:r>
              <a:rPr lang="en-GB" dirty="0" smtClean="0"/>
              <a:t>ROUTES FOR PRIMARY ASSISTANCE TO VICTIMS OF TRAFFICKING </a:t>
            </a:r>
            <a:endParaRPr lang="en-GB" dirty="0"/>
          </a:p>
        </p:txBody>
      </p:sp>
    </p:spTree>
    <p:extLst>
      <p:ext uri="{BB962C8B-B14F-4D97-AF65-F5344CB8AC3E}">
        <p14:creationId xmlns:p14="http://schemas.microsoft.com/office/powerpoint/2010/main" val="424964366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94129"/>
            <a:ext cx="9720072" cy="1086971"/>
          </a:xfrm>
        </p:spPr>
        <p:txBody>
          <a:bodyPr>
            <a:normAutofit/>
          </a:bodyPr>
          <a:lstStyle/>
          <a:p>
            <a:r>
              <a:rPr lang="en-GB" sz="4400" dirty="0" smtClean="0"/>
              <a:t>RISK ASSESSMENT</a:t>
            </a:r>
            <a:endParaRPr lang="en-GB" sz="4400" dirty="0"/>
          </a:p>
        </p:txBody>
      </p:sp>
      <p:sp>
        <p:nvSpPr>
          <p:cNvPr id="3" name="Marcador de contenido 2"/>
          <p:cNvSpPr>
            <a:spLocks noGrp="1"/>
          </p:cNvSpPr>
          <p:nvPr>
            <p:ph idx="1"/>
          </p:nvPr>
        </p:nvSpPr>
        <p:spPr>
          <a:xfrm>
            <a:off x="1024128" y="876300"/>
            <a:ext cx="9720073" cy="3429001"/>
          </a:xfrm>
        </p:spPr>
        <p:txBody>
          <a:bodyPr>
            <a:normAutofit/>
          </a:bodyPr>
          <a:lstStyle/>
          <a:p>
            <a:pPr algn="ctr"/>
            <a:endParaRPr lang="en-GB" sz="2400" dirty="0" smtClean="0"/>
          </a:p>
          <a:p>
            <a:pPr algn="ctr"/>
            <a:r>
              <a:rPr lang="en-GB" sz="2400" i="1" dirty="0" smtClean="0"/>
              <a:t>A procedure to assess if a potential risk exists that threatens the physical and/or emotional integrity of the survivor/victim. The importance of the process is that it prevents risk and ensures security, based on the assumption that a potential risk exists that threatens the physical and/or emotional integrity of the survivor/victim. </a:t>
            </a:r>
            <a:r>
              <a:rPr lang="en-GB" sz="2400" i="1" dirty="0" smtClean="0"/>
              <a:t>Emphasis is placed on continued risk assessments for the survivor/victim and dependent</a:t>
            </a:r>
            <a:r>
              <a:rPr lang="en-GB" sz="2400" i="1" dirty="0" smtClean="0"/>
              <a:t>s as well as service providers, and the need to develop security plans, recognized as a priority by the institutions serving victims.</a:t>
            </a:r>
            <a:endParaRPr lang="en-GB" sz="2400" i="1" dirty="0"/>
          </a:p>
        </p:txBody>
      </p:sp>
      <p:sp>
        <p:nvSpPr>
          <p:cNvPr id="4" name="Rectángulo redondeado 3"/>
          <p:cNvSpPr/>
          <p:nvPr/>
        </p:nvSpPr>
        <p:spPr>
          <a:xfrm>
            <a:off x="11161059" y="94129"/>
            <a:ext cx="726141" cy="6468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CuadroTexto 4"/>
          <p:cNvSpPr txBox="1"/>
          <p:nvPr/>
        </p:nvSpPr>
        <p:spPr>
          <a:xfrm>
            <a:off x="863600" y="4277093"/>
            <a:ext cx="5105400" cy="954107"/>
          </a:xfrm>
          <a:prstGeom prst="rect">
            <a:avLst/>
          </a:prstGeom>
          <a:noFill/>
          <a:ln>
            <a:solidFill>
              <a:srgbClr val="1D9BA1"/>
            </a:solidFill>
          </a:ln>
        </p:spPr>
        <p:txBody>
          <a:bodyPr wrap="square" rtlCol="0">
            <a:spAutoFit/>
          </a:bodyPr>
          <a:lstStyle/>
          <a:p>
            <a:r>
              <a:rPr lang="en-GB" sz="2800" b="1" dirty="0" smtClean="0">
                <a:solidFill>
                  <a:schemeClr val="accent3">
                    <a:lumMod val="50000"/>
                  </a:schemeClr>
                </a:solidFill>
              </a:rPr>
              <a:t>Risk assessment during the first contact</a:t>
            </a:r>
            <a:endParaRPr lang="en-GB" sz="2800" dirty="0">
              <a:solidFill>
                <a:schemeClr val="accent3">
                  <a:lumMod val="50000"/>
                </a:schemeClr>
              </a:solidFill>
            </a:endParaRPr>
          </a:p>
        </p:txBody>
      </p:sp>
      <p:sp>
        <p:nvSpPr>
          <p:cNvPr id="6" name="CuadroTexto 5"/>
          <p:cNvSpPr txBox="1"/>
          <p:nvPr/>
        </p:nvSpPr>
        <p:spPr>
          <a:xfrm>
            <a:off x="3238500" y="5652650"/>
            <a:ext cx="3530600" cy="523220"/>
          </a:xfrm>
          <a:prstGeom prst="rect">
            <a:avLst/>
          </a:prstGeom>
          <a:noFill/>
          <a:ln>
            <a:solidFill>
              <a:srgbClr val="1D9BA1"/>
            </a:solidFill>
          </a:ln>
        </p:spPr>
        <p:txBody>
          <a:bodyPr wrap="square" rtlCol="0">
            <a:spAutoFit/>
          </a:bodyPr>
          <a:lstStyle/>
          <a:p>
            <a:r>
              <a:rPr lang="en-GB" sz="2800" b="1" dirty="0" smtClean="0">
                <a:solidFill>
                  <a:schemeClr val="accent3">
                    <a:lumMod val="50000"/>
                  </a:schemeClr>
                </a:solidFill>
              </a:rPr>
              <a:t>Continued review</a:t>
            </a:r>
            <a:endParaRPr lang="en-GB" sz="2800" dirty="0">
              <a:solidFill>
                <a:schemeClr val="accent3">
                  <a:lumMod val="50000"/>
                </a:schemeClr>
              </a:solidFill>
            </a:endParaRPr>
          </a:p>
        </p:txBody>
      </p:sp>
      <p:sp>
        <p:nvSpPr>
          <p:cNvPr id="7" name="CuadroTexto 6"/>
          <p:cNvSpPr txBox="1"/>
          <p:nvPr/>
        </p:nvSpPr>
        <p:spPr>
          <a:xfrm>
            <a:off x="5969000" y="4787900"/>
            <a:ext cx="4559300" cy="461665"/>
          </a:xfrm>
          <a:prstGeom prst="rect">
            <a:avLst/>
          </a:prstGeom>
          <a:noFill/>
          <a:ln>
            <a:solidFill>
              <a:srgbClr val="1D9BA1"/>
            </a:solidFill>
          </a:ln>
        </p:spPr>
        <p:txBody>
          <a:bodyPr wrap="square" rtlCol="0">
            <a:spAutoFit/>
          </a:bodyPr>
          <a:lstStyle/>
          <a:p>
            <a:r>
              <a:rPr lang="en-GB" sz="2400" b="1" dirty="0" smtClean="0">
                <a:solidFill>
                  <a:schemeClr val="accent3">
                    <a:lumMod val="50000"/>
                  </a:schemeClr>
                </a:solidFill>
              </a:rPr>
              <a:t>Specific risk assessments</a:t>
            </a:r>
            <a:endParaRPr lang="en-GB" sz="2400" dirty="0">
              <a:solidFill>
                <a:schemeClr val="accent3">
                  <a:lumMod val="50000"/>
                </a:schemeClr>
              </a:solidFill>
            </a:endParaRPr>
          </a:p>
        </p:txBody>
      </p:sp>
    </p:spTree>
    <p:extLst>
      <p:ext uri="{BB962C8B-B14F-4D97-AF65-F5344CB8AC3E}">
        <p14:creationId xmlns:p14="http://schemas.microsoft.com/office/powerpoint/2010/main" val="65658603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n-GB" sz="4400" dirty="0" smtClean="0"/>
              <a:t>RISK ASSESSMENTs:</a:t>
            </a:r>
            <a:br>
              <a:rPr lang="en-GB" sz="4400" dirty="0" smtClean="0"/>
            </a:br>
            <a:r>
              <a:rPr lang="en-GB" sz="4400" dirty="0" smtClean="0"/>
              <a:t>a cross-cutting theme in assistance</a:t>
            </a:r>
            <a:br>
              <a:rPr lang="en-GB" sz="4400" dirty="0" smtClean="0"/>
            </a:br>
            <a:endParaRPr lang="en-GB" sz="4400" dirty="0"/>
          </a:p>
        </p:txBody>
      </p:sp>
      <p:sp>
        <p:nvSpPr>
          <p:cNvPr id="3" name="Marcador de contenido 2"/>
          <p:cNvSpPr>
            <a:spLocks noGrp="1"/>
          </p:cNvSpPr>
          <p:nvPr>
            <p:ph idx="1"/>
          </p:nvPr>
        </p:nvSpPr>
        <p:spPr>
          <a:xfrm>
            <a:off x="1024128" y="2081605"/>
            <a:ext cx="9720073" cy="4480560"/>
          </a:xfrm>
        </p:spPr>
        <p:style>
          <a:lnRef idx="2">
            <a:schemeClr val="accent4"/>
          </a:lnRef>
          <a:fillRef idx="1">
            <a:schemeClr val="lt1"/>
          </a:fillRef>
          <a:effectRef idx="0">
            <a:schemeClr val="accent4"/>
          </a:effectRef>
          <a:fontRef idx="minor">
            <a:schemeClr val="dk1"/>
          </a:fontRef>
        </p:style>
        <p:txBody>
          <a:bodyPr>
            <a:normAutofit/>
          </a:bodyPr>
          <a:lstStyle/>
          <a:p>
            <a:r>
              <a:rPr lang="en-GB" sz="2400" dirty="0" smtClean="0"/>
              <a:t>The comprehensive assistance process includes 10 central themes:</a:t>
            </a:r>
            <a:endParaRPr lang="en-GB" sz="3600" dirty="0" smtClean="0"/>
          </a:p>
          <a:p>
            <a:r>
              <a:rPr lang="en-GB" sz="2400" b="1" dirty="0" smtClean="0"/>
              <a:t> </a:t>
            </a:r>
            <a:endParaRPr lang="en-GB" sz="3600" dirty="0" smtClean="0"/>
          </a:p>
          <a:p>
            <a:pPr lvl="1"/>
            <a:r>
              <a:rPr lang="en-GB" dirty="0" smtClean="0"/>
              <a:t>Detection;</a:t>
            </a:r>
            <a:endParaRPr lang="en-GB" sz="2800" dirty="0" smtClean="0"/>
          </a:p>
          <a:p>
            <a:pPr lvl="1"/>
            <a:r>
              <a:rPr lang="en-GB" dirty="0" smtClean="0"/>
              <a:t>Identification and acknowledgment;</a:t>
            </a:r>
            <a:endParaRPr lang="en-GB" sz="2800" dirty="0" smtClean="0"/>
          </a:p>
          <a:p>
            <a:pPr lvl="1"/>
            <a:r>
              <a:rPr lang="en-GB" dirty="0" smtClean="0"/>
              <a:t>Risk assessment and management: imminent and continued;</a:t>
            </a:r>
            <a:endParaRPr lang="en-GB" sz="2800" dirty="0" smtClean="0"/>
          </a:p>
          <a:p>
            <a:pPr lvl="1"/>
            <a:r>
              <a:rPr lang="en-GB" dirty="0" smtClean="0"/>
              <a:t>Protection and security of the surviving victim and other persons close to him/her, including police security;</a:t>
            </a:r>
            <a:endParaRPr lang="en-GB" sz="2800" dirty="0" smtClean="0"/>
          </a:p>
          <a:p>
            <a:pPr lvl="1"/>
            <a:r>
              <a:rPr lang="en-GB" dirty="0" smtClean="0"/>
              <a:t>Imm</a:t>
            </a:r>
            <a:r>
              <a:rPr lang="en-GB" dirty="0" smtClean="0"/>
              <a:t>igration protection for foreign survivors/victims;</a:t>
            </a:r>
            <a:endParaRPr lang="en-GB" sz="2800" dirty="0" smtClean="0"/>
          </a:p>
          <a:p>
            <a:pPr lvl="1"/>
            <a:r>
              <a:rPr lang="en-GB" dirty="0" smtClean="0"/>
              <a:t>A s</a:t>
            </a:r>
            <a:r>
              <a:rPr lang="en-GB" dirty="0" smtClean="0"/>
              <a:t>afe shelter;</a:t>
            </a:r>
            <a:endParaRPr lang="en-GB" sz="2800" dirty="0" smtClean="0"/>
          </a:p>
          <a:p>
            <a:pPr lvl="1"/>
            <a:r>
              <a:rPr lang="en-GB" dirty="0" smtClean="0"/>
              <a:t>Meeting essential material needs;</a:t>
            </a:r>
            <a:endParaRPr lang="en-GB" sz="2800" dirty="0" smtClean="0"/>
          </a:p>
          <a:p>
            <a:pPr lvl="1"/>
            <a:r>
              <a:rPr lang="en-GB" dirty="0" smtClean="0"/>
              <a:t>Meeting health needs in a comprehensive manner (physica</a:t>
            </a:r>
            <a:r>
              <a:rPr lang="en-GB" dirty="0" smtClean="0"/>
              <a:t>l, psychological, social, community, etc</a:t>
            </a:r>
            <a:r>
              <a:rPr lang="en-GB" dirty="0" smtClean="0"/>
              <a:t>.);</a:t>
            </a:r>
            <a:endParaRPr lang="en-GB" sz="2800" dirty="0" smtClean="0"/>
          </a:p>
          <a:p>
            <a:pPr lvl="1"/>
            <a:r>
              <a:rPr lang="en-GB" dirty="0" smtClean="0"/>
              <a:t>Legal accompaniment;</a:t>
            </a:r>
            <a:endParaRPr lang="en-GB" sz="2800" dirty="0" smtClean="0"/>
          </a:p>
          <a:p>
            <a:pPr lvl="1"/>
            <a:r>
              <a:rPr lang="en-GB" dirty="0" smtClean="0"/>
              <a:t>Migration regularization: Repatriation /  Resettlement / Reintegration. </a:t>
            </a:r>
            <a:endParaRPr lang="en-GB" sz="2800" dirty="0"/>
          </a:p>
        </p:txBody>
      </p:sp>
      <p:sp>
        <p:nvSpPr>
          <p:cNvPr id="4" name="Rectángulo redondeado 3"/>
          <p:cNvSpPr/>
          <p:nvPr/>
        </p:nvSpPr>
        <p:spPr>
          <a:xfrm>
            <a:off x="11161059" y="94129"/>
            <a:ext cx="726141" cy="6468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6" name="Conector recto de flecha 5"/>
          <p:cNvCxnSpPr/>
          <p:nvPr/>
        </p:nvCxnSpPr>
        <p:spPr>
          <a:xfrm>
            <a:off x="1435100" y="2603500"/>
            <a:ext cx="8458200" cy="3746500"/>
          </a:xfrm>
          <a:prstGeom prst="straightConnector1">
            <a:avLst/>
          </a:prstGeom>
          <a:ln w="38100">
            <a:prstDash val="dash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689321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9264" y="97052"/>
            <a:ext cx="9720072" cy="1499616"/>
          </a:xfrm>
        </p:spPr>
        <p:txBody>
          <a:bodyPr/>
          <a:lstStyle/>
          <a:p>
            <a:pPr algn="ctr"/>
            <a:r>
              <a:rPr lang="en-GB" dirty="0" smtClean="0"/>
              <a:t>ROUTES FOR IMMEDIATE ASSISTANCE</a:t>
            </a:r>
            <a:endParaRPr lang="en-GB" dirty="0"/>
          </a:p>
        </p:txBody>
      </p:sp>
      <p:sp>
        <p:nvSpPr>
          <p:cNvPr id="3" name="Marcador de contenido 2"/>
          <p:cNvSpPr>
            <a:spLocks noGrp="1"/>
          </p:cNvSpPr>
          <p:nvPr>
            <p:ph idx="1"/>
          </p:nvPr>
        </p:nvSpPr>
        <p:spPr>
          <a:xfrm>
            <a:off x="1024128" y="1524000"/>
            <a:ext cx="9720073" cy="4969790"/>
          </a:xfrm>
          <a:ln w="57150">
            <a:solidFill>
              <a:srgbClr val="1D9BA1"/>
            </a:solidFill>
          </a:ln>
          <a:effectLst>
            <a:glow rad="101600">
              <a:schemeClr val="accent2">
                <a:satMod val="175000"/>
                <a:alpha val="40000"/>
              </a:schemeClr>
            </a:glow>
          </a:effectLst>
        </p:spPr>
        <p:txBody>
          <a:bodyPr>
            <a:normAutofit/>
          </a:bodyPr>
          <a:lstStyle/>
          <a:p>
            <a:pPr marL="457200" indent="-457200">
              <a:buAutoNum type="arabicParenR"/>
            </a:pPr>
            <a:endParaRPr lang="en-GB" dirty="0" smtClean="0"/>
          </a:p>
          <a:p>
            <a:pPr marL="457200" indent="-457200">
              <a:buAutoNum type="arabicParenR"/>
            </a:pPr>
            <a:r>
              <a:rPr lang="en-GB" dirty="0" smtClean="0"/>
              <a:t>Risk assessment – development, training and use of protocol – scales;</a:t>
            </a:r>
          </a:p>
          <a:p>
            <a:pPr marL="457200" indent="-457200">
              <a:buAutoNum type="arabicParenR"/>
            </a:pPr>
            <a:r>
              <a:rPr lang="en-GB" dirty="0" smtClean="0"/>
              <a:t>Assessing urgent needs:</a:t>
            </a:r>
          </a:p>
          <a:p>
            <a:pPr marL="0" indent="0">
              <a:buNone/>
            </a:pPr>
            <a:r>
              <a:rPr lang="en-GB" dirty="0" smtClean="0"/>
              <a:t>	- Language, health, shelter.</a:t>
            </a:r>
          </a:p>
          <a:p>
            <a:pPr marL="514350" indent="-514350">
              <a:buFont typeface="+mj-lt"/>
              <a:buAutoNum type="arabicParenR" startAt="3"/>
            </a:pPr>
            <a:r>
              <a:rPr lang="en-GB" sz="2600" dirty="0" smtClean="0">
                <a:effectLst>
                  <a:outerShdw blurRad="38100" dist="38100" dir="2700000" algn="tl">
                    <a:srgbClr val="000000">
                      <a:alpha val="43137"/>
                    </a:srgbClr>
                  </a:outerShdw>
                </a:effectLst>
              </a:rPr>
              <a:t>Contact the </a:t>
            </a:r>
            <a:r>
              <a:rPr lang="en-GB" sz="2600" u="sng" dirty="0" smtClean="0">
                <a:effectLst>
                  <a:outerShdw blurRad="38100" dist="38100" dir="2700000" algn="tl">
                    <a:srgbClr val="000000">
                      <a:alpha val="43137"/>
                    </a:srgbClr>
                  </a:outerShdw>
                </a:effectLst>
              </a:rPr>
              <a:t>national mechanism</a:t>
            </a:r>
            <a:r>
              <a:rPr lang="en-GB" sz="2600" dirty="0">
                <a:effectLst>
                  <a:outerShdw blurRad="38100" dist="38100" dir="2700000" algn="tl">
                    <a:srgbClr val="000000">
                      <a:alpha val="43137"/>
                    </a:srgbClr>
                  </a:outerShdw>
                </a:effectLst>
              </a:rPr>
              <a:t> </a:t>
            </a:r>
            <a:r>
              <a:rPr lang="en-GB" sz="2600" dirty="0" smtClean="0">
                <a:effectLst>
                  <a:outerShdw blurRad="38100" dist="38100" dir="2700000" algn="tl">
                    <a:srgbClr val="000000">
                      <a:alpha val="43137"/>
                    </a:srgbClr>
                  </a:outerShdw>
                </a:effectLst>
              </a:rPr>
              <a:t>in charge of providing immediate protection and assistance.</a:t>
            </a:r>
            <a:endParaRPr lang="en-GB" sz="2600" dirty="0" smtClean="0">
              <a:effectLst>
                <a:outerShdw blurRad="38100" dist="38100" dir="2700000" algn="tl">
                  <a:srgbClr val="000000">
                    <a:alpha val="43137"/>
                  </a:srgbClr>
                </a:outerShdw>
              </a:effectLst>
            </a:endParaRPr>
          </a:p>
          <a:p>
            <a:pPr marL="0" indent="0" algn="ctr">
              <a:buNone/>
            </a:pPr>
            <a:r>
              <a:rPr lang="en-GB" sz="2600" dirty="0" smtClean="0">
                <a:effectLst>
                  <a:outerShdw blurRad="38100" dist="38100" dir="2700000" algn="tl">
                    <a:srgbClr val="000000">
                      <a:alpha val="43137"/>
                    </a:srgbClr>
                  </a:outerShdw>
                </a:effectLst>
              </a:rPr>
              <a:t>--- NON-REVICTIMIZATION – SPECIALIZATION ---</a:t>
            </a:r>
          </a:p>
          <a:p>
            <a:pPr marL="0" indent="0">
              <a:buNone/>
            </a:pPr>
            <a:endParaRPr lang="en-GB" dirty="0" smtClean="0"/>
          </a:p>
          <a:p>
            <a:pPr marL="0" indent="0">
              <a:buNone/>
            </a:pPr>
            <a:endParaRPr lang="en-GB" dirty="0"/>
          </a:p>
        </p:txBody>
      </p:sp>
      <p:sp>
        <p:nvSpPr>
          <p:cNvPr id="4" name="Elipse 3"/>
          <p:cNvSpPr/>
          <p:nvPr/>
        </p:nvSpPr>
        <p:spPr>
          <a:xfrm>
            <a:off x="8346141" y="4759034"/>
            <a:ext cx="2070847" cy="1781466"/>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Referral</a:t>
            </a:r>
            <a:endParaRPr lang="en-GB" dirty="0"/>
          </a:p>
        </p:txBody>
      </p:sp>
      <p:sp>
        <p:nvSpPr>
          <p:cNvPr id="5" name="Flecha derecha 4"/>
          <p:cNvSpPr/>
          <p:nvPr/>
        </p:nvSpPr>
        <p:spPr>
          <a:xfrm>
            <a:off x="4038600" y="5511800"/>
            <a:ext cx="3581400" cy="673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13022373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GB" dirty="0" smtClean="0"/>
              <a:t>RISK ASSESSMENT DURING THE INITIAL INTERVIEW</a:t>
            </a:r>
            <a:endParaRPr lang="en-GB" dirty="0"/>
          </a:p>
        </p:txBody>
      </p:sp>
      <p:sp>
        <p:nvSpPr>
          <p:cNvPr id="3" name="Marcador de contenido 2"/>
          <p:cNvSpPr>
            <a:spLocks noGrp="1"/>
          </p:cNvSpPr>
          <p:nvPr>
            <p:ph idx="1"/>
          </p:nvPr>
        </p:nvSpPr>
        <p:spPr/>
        <p:txBody>
          <a:bodyPr>
            <a:normAutofit lnSpcReduction="10000"/>
          </a:bodyPr>
          <a:lstStyle/>
          <a:p>
            <a:pPr>
              <a:lnSpc>
                <a:spcPct val="80000"/>
              </a:lnSpc>
            </a:pPr>
            <a:r>
              <a:rPr lang="en-GB" sz="2400" dirty="0" smtClean="0"/>
              <a:t>Checklist </a:t>
            </a:r>
            <a:r>
              <a:rPr lang="en-GB" sz="2400" dirty="0" smtClean="0"/>
              <a:t>(risk level) that can be used to determine some </a:t>
            </a:r>
            <a:r>
              <a:rPr lang="en-GB" sz="2400" u="sng" dirty="0" smtClean="0"/>
              <a:t>general risk </a:t>
            </a:r>
            <a:r>
              <a:rPr lang="en-GB" sz="2400" dirty="0" smtClean="0"/>
              <a:t>indicators; </a:t>
            </a:r>
            <a:endParaRPr lang="en-GB" sz="2400" u="sng" dirty="0" smtClean="0"/>
          </a:p>
          <a:p>
            <a:r>
              <a:rPr lang="en-GB" sz="2400" dirty="0" smtClean="0"/>
              <a:t>Individualized assessments;</a:t>
            </a:r>
          </a:p>
          <a:p>
            <a:r>
              <a:rPr lang="en-GB" sz="2400" dirty="0" smtClean="0"/>
              <a:t>Considering the risk for the survivor and his/her family or persons close to the survivor;</a:t>
            </a:r>
          </a:p>
          <a:p>
            <a:r>
              <a:rPr lang="en-GB" sz="2400" dirty="0" smtClean="0"/>
              <a:t>Involving the development of security and protection plans, </a:t>
            </a:r>
            <a:r>
              <a:rPr lang="en-GB" sz="2400" dirty="0" smtClean="0"/>
              <a:t>as required; </a:t>
            </a:r>
            <a:endParaRPr lang="en-GB" sz="2400" dirty="0" smtClean="0"/>
          </a:p>
          <a:p>
            <a:pPr>
              <a:lnSpc>
                <a:spcPct val="80000"/>
              </a:lnSpc>
              <a:buNone/>
            </a:pPr>
            <a:r>
              <a:rPr lang="en-GB" sz="2400" dirty="0" smtClean="0"/>
              <a:t>	Preventing </a:t>
            </a:r>
            <a:r>
              <a:rPr lang="en-GB" sz="2400" dirty="0" smtClean="0"/>
              <a:t>revictimization</a:t>
            </a:r>
            <a:r>
              <a:rPr lang="en-GB" sz="2400" dirty="0" smtClean="0"/>
              <a:t>; waiting for the specialized interview;</a:t>
            </a:r>
          </a:p>
          <a:p>
            <a:pPr>
              <a:lnSpc>
                <a:spcPct val="80000"/>
              </a:lnSpc>
            </a:pPr>
            <a:r>
              <a:rPr lang="en-GB" sz="2400" b="1" dirty="0" smtClean="0">
                <a:solidFill>
                  <a:schemeClr val="accent3">
                    <a:lumMod val="50000"/>
                  </a:schemeClr>
                </a:solidFill>
              </a:rPr>
              <a:t>Considering other indicators to be defined according to the circumstances in the country and the context where the victim was recruited and exploited, as well as the particular circumstances of the departure and victimization of this person</a:t>
            </a:r>
            <a:r>
              <a:rPr lang="en-GB" sz="2400" b="1" dirty="0" smtClean="0">
                <a:solidFill>
                  <a:schemeClr val="accent3">
                    <a:lumMod val="50000"/>
                  </a:schemeClr>
                </a:solidFill>
              </a:rPr>
              <a:t>. </a:t>
            </a:r>
            <a:endParaRPr lang="en-GB" sz="2400" b="1" dirty="0">
              <a:solidFill>
                <a:schemeClr val="accent3">
                  <a:lumMod val="50000"/>
                </a:schemeClr>
              </a:solidFill>
            </a:endParaRPr>
          </a:p>
        </p:txBody>
      </p:sp>
    </p:spTree>
    <p:extLst>
      <p:ext uri="{BB962C8B-B14F-4D97-AF65-F5344CB8AC3E}">
        <p14:creationId xmlns:p14="http://schemas.microsoft.com/office/powerpoint/2010/main" val="238795550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44528298"/>
              </p:ext>
            </p:extLst>
          </p:nvPr>
        </p:nvGraphicFramePr>
        <p:xfrm>
          <a:off x="2832100" y="558802"/>
          <a:ext cx="6565900" cy="5943600"/>
        </p:xfrm>
        <a:graphic>
          <a:graphicData uri="http://schemas.openxmlformats.org/drawingml/2006/table">
            <a:tbl>
              <a:tblPr firstRow="1" firstCol="1" lastRow="1" lastCol="1" bandRow="1" bandCol="1"/>
              <a:tblGrid>
                <a:gridCol w="6565900"/>
              </a:tblGrid>
              <a:tr h="262411">
                <a:tc>
                  <a:txBody>
                    <a:bodyPr/>
                    <a:lstStyle/>
                    <a:p>
                      <a:pPr marL="1600200" lvl="3" indent="-228600" algn="just">
                        <a:spcAft>
                          <a:spcPts val="0"/>
                        </a:spcAft>
                        <a:buFont typeface="+mj-lt"/>
                        <a:buAutoNum type="romanUcPeriod"/>
                        <a:tabLst>
                          <a:tab pos="2057400" algn="l"/>
                          <a:tab pos="5356860" algn="l"/>
                          <a:tab pos="5654040" algn="l"/>
                        </a:tabLst>
                      </a:pPr>
                      <a:r>
                        <a:rPr lang="en-GB" sz="900" b="1" noProof="0" dirty="0" smtClean="0">
                          <a:effectLst/>
                          <a:latin typeface="Calibri" panose="020F0502020204030204" pitchFamily="34" charset="0"/>
                          <a:ea typeface="Times New Roman" panose="02020603050405020304" pitchFamily="18" charset="0"/>
                          <a:cs typeface="Calibri" panose="020F0502020204030204" pitchFamily="34" charset="0"/>
                        </a:rPr>
                        <a:t>Threats to the person</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856">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Do</a:t>
                      </a:r>
                      <a:r>
                        <a:rPr lang="en-GB" sz="900" baseline="0" noProof="0" dirty="0" smtClean="0">
                          <a:effectLst/>
                          <a:latin typeface="Calibri" panose="020F0502020204030204" pitchFamily="34" charset="0"/>
                          <a:ea typeface="Times New Roman" panose="02020603050405020304" pitchFamily="18" charset="0"/>
                          <a:cs typeface="Calibri" panose="020F0502020204030204" pitchFamily="34" charset="0"/>
                        </a:rPr>
                        <a:t> the traffickers know the address of the workplace or residence and/or telephone number of the victim</a:t>
                      </a: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Has the victim received death threats by the traffickers?</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856">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Has the victim previously</a:t>
                      </a:r>
                      <a:r>
                        <a:rPr lang="en-GB" sz="900" baseline="0" noProof="0" dirty="0" smtClean="0">
                          <a:effectLst/>
                          <a:latin typeface="Calibri" panose="020F0502020204030204" pitchFamily="34" charset="0"/>
                          <a:ea typeface="Times New Roman" panose="02020603050405020304" pitchFamily="18" charset="0"/>
                          <a:cs typeface="Calibri" panose="020F0502020204030204" pitchFamily="34" charset="0"/>
                        </a:rPr>
                        <a:t> been subjected to physical or sexual aggression by the trafficker(s)? What was the magnitude of the aggressions?</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374">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Has the trafficker</a:t>
                      </a:r>
                      <a:r>
                        <a:rPr lang="en-GB" sz="900" baseline="0" noProof="0" dirty="0" smtClean="0">
                          <a:effectLst/>
                          <a:latin typeface="Calibri" panose="020F0502020204030204" pitchFamily="34" charset="0"/>
                          <a:ea typeface="Times New Roman" panose="02020603050405020304" pitchFamily="18" charset="0"/>
                          <a:cs typeface="Calibri" panose="020F0502020204030204" pitchFamily="34" charset="0"/>
                        </a:rPr>
                        <a:t> used firearms or other objects to threaten the victim?</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Has the trafficker threatened to cause harm to the victim or his/her family?</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856">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Does the victim report having</a:t>
                      </a:r>
                      <a:r>
                        <a:rPr lang="en-GB" sz="900" baseline="0" noProof="0" dirty="0" smtClean="0">
                          <a:effectLst/>
                          <a:latin typeface="Calibri" panose="020F0502020204030204" pitchFamily="34" charset="0"/>
                          <a:ea typeface="Times New Roman" panose="02020603050405020304" pitchFamily="18" charset="0"/>
                          <a:cs typeface="Calibri" panose="020F0502020204030204" pitchFamily="34" charset="0"/>
                        </a:rPr>
                        <a:t> received telephone calls or having been watched and/or persecuted by traffickers?</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Has the</a:t>
                      </a:r>
                      <a:r>
                        <a:rPr lang="en-GB" sz="900" baseline="0" noProof="0" dirty="0" smtClean="0">
                          <a:effectLst/>
                          <a:latin typeface="Calibri" panose="020F0502020204030204" pitchFamily="34" charset="0"/>
                          <a:ea typeface="Times New Roman" panose="02020603050405020304" pitchFamily="18" charset="0"/>
                          <a:cs typeface="Calibri" panose="020F0502020204030204" pitchFamily="34" charset="0"/>
                        </a:rPr>
                        <a:t> victim recently entered into the assistance system</a:t>
                      </a: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Has</a:t>
                      </a:r>
                      <a:r>
                        <a:rPr lang="en-GB" sz="900" baseline="0" noProof="0" dirty="0" smtClean="0">
                          <a:effectLst/>
                          <a:latin typeface="Calibri" panose="020F0502020204030204" pitchFamily="34" charset="0"/>
                          <a:ea typeface="Times New Roman" panose="02020603050405020304" pitchFamily="18" charset="0"/>
                          <a:cs typeface="Calibri" panose="020F0502020204030204" pitchFamily="34" charset="0"/>
                        </a:rPr>
                        <a:t> the victim recently reported the traffickers? </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856">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What is the relationship between the trafficker and the victim? Does the trafficker</a:t>
                      </a:r>
                      <a:r>
                        <a:rPr lang="en-GB" sz="900" baseline="0" noProof="0" dirty="0" smtClean="0">
                          <a:effectLst/>
                          <a:latin typeface="Calibri" panose="020F0502020204030204" pitchFamily="34" charset="0"/>
                          <a:ea typeface="Times New Roman" panose="02020603050405020304" pitchFamily="18" charset="0"/>
                          <a:cs typeface="Calibri" panose="020F0502020204030204" pitchFamily="34" charset="0"/>
                        </a:rPr>
                        <a:t> have any way of obtaining easy access to the victim</a:t>
                      </a: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1600200" lvl="3" indent="-228600" algn="just">
                        <a:spcAft>
                          <a:spcPts val="0"/>
                        </a:spcAft>
                        <a:buFont typeface="+mj-lt"/>
                        <a:buAutoNum type="romanUcPeriod"/>
                        <a:tabLst>
                          <a:tab pos="2057400" algn="l"/>
                          <a:tab pos="5356860" algn="l"/>
                          <a:tab pos="5654040" algn="l"/>
                        </a:tabLst>
                      </a:pPr>
                      <a:r>
                        <a:rPr lang="en-GB" sz="900" b="1" noProof="0" dirty="0" smtClean="0">
                          <a:effectLst/>
                          <a:latin typeface="Calibri" panose="020F0502020204030204" pitchFamily="34" charset="0"/>
                          <a:ea typeface="Times New Roman" panose="02020603050405020304" pitchFamily="18" charset="0"/>
                          <a:cs typeface="Calibri" panose="020F0502020204030204" pitchFamily="34" charset="0"/>
                        </a:rPr>
                        <a:t>Threats to family members and persons close to the victim</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Is the victim married or does</a:t>
                      </a:r>
                      <a:r>
                        <a:rPr lang="en-GB" sz="900" baseline="0" noProof="0" dirty="0" smtClean="0">
                          <a:effectLst/>
                          <a:latin typeface="Calibri" panose="020F0502020204030204" pitchFamily="34" charset="0"/>
                          <a:ea typeface="Times New Roman" panose="02020603050405020304" pitchFamily="18" charset="0"/>
                          <a:cs typeface="Calibri" panose="020F0502020204030204" pitchFamily="34" charset="0"/>
                        </a:rPr>
                        <a:t> he/she have a partner? Does the victim have children? </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978">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Do the traffickers know details about the family or other persons that are close to the victim? </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Do the traffickers</a:t>
                      </a:r>
                      <a:r>
                        <a:rPr lang="en-GB" sz="900" baseline="0" noProof="0" dirty="0" smtClean="0">
                          <a:effectLst/>
                          <a:latin typeface="Calibri" panose="020F0502020204030204" pitchFamily="34" charset="0"/>
                          <a:ea typeface="Times New Roman" panose="02020603050405020304" pitchFamily="18" charset="0"/>
                          <a:cs typeface="Calibri" panose="020F0502020204030204" pitchFamily="34" charset="0"/>
                        </a:rPr>
                        <a:t> claim that they have this information</a:t>
                      </a: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 </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290">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Have persons that are close to the victim been threatened?</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71">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Have persons close to the victim been subjected</a:t>
                      </a:r>
                      <a:r>
                        <a:rPr lang="en-GB" sz="900" baseline="0" noProof="0" dirty="0" smtClean="0">
                          <a:effectLst/>
                          <a:latin typeface="Calibri" panose="020F0502020204030204" pitchFamily="34" charset="0"/>
                          <a:ea typeface="Times New Roman" panose="02020603050405020304" pitchFamily="18" charset="0"/>
                          <a:cs typeface="Calibri" panose="020F0502020204030204" pitchFamily="34" charset="0"/>
                        </a:rPr>
                        <a:t> to any type of aggression</a:t>
                      </a: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220">
                <a:tc>
                  <a:txBody>
                    <a:bodyPr/>
                    <a:lstStyle/>
                    <a:p>
                      <a:pPr marL="1600200" lvl="3" indent="-228600" algn="just">
                        <a:spcAft>
                          <a:spcPts val="0"/>
                        </a:spcAft>
                        <a:buFont typeface="+mj-lt"/>
                        <a:buAutoNum type="romanUcPeriod"/>
                        <a:tabLst>
                          <a:tab pos="2057400" algn="l"/>
                          <a:tab pos="5356860" algn="l"/>
                          <a:tab pos="5654040" algn="l"/>
                        </a:tabLst>
                      </a:pPr>
                      <a:r>
                        <a:rPr lang="en-GB" sz="900" b="1" noProof="0" dirty="0" smtClean="0">
                          <a:effectLst/>
                          <a:latin typeface="Calibri" panose="020F0502020204030204" pitchFamily="34" charset="0"/>
                          <a:ea typeface="Times New Roman" panose="02020603050405020304" pitchFamily="18" charset="0"/>
                          <a:cs typeface="Calibri" panose="020F0502020204030204" pitchFamily="34" charset="0"/>
                        </a:rPr>
                        <a:t>Threats to the physical integrity of the victim</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Does the victim take </a:t>
                      </a:r>
                      <a:r>
                        <a:rPr lang="en-GB" sz="900" baseline="0" noProof="0" dirty="0" smtClean="0">
                          <a:effectLst/>
                          <a:latin typeface="Calibri" panose="020F0502020204030204" pitchFamily="34" charset="0"/>
                          <a:ea typeface="Times New Roman" panose="02020603050405020304" pitchFamily="18" charset="0"/>
                          <a:cs typeface="Calibri" panose="020F0502020204030204" pitchFamily="34" charset="0"/>
                        </a:rPr>
                        <a:t>any kind of illicit drugs</a:t>
                      </a: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Has the victim threatened</a:t>
                      </a:r>
                      <a:r>
                        <a:rPr lang="en-GB" sz="900" baseline="0" noProof="0" dirty="0" smtClean="0">
                          <a:effectLst/>
                          <a:latin typeface="Calibri" panose="020F0502020204030204" pitchFamily="34" charset="0"/>
                          <a:ea typeface="Times New Roman" panose="02020603050405020304" pitchFamily="18" charset="0"/>
                          <a:cs typeface="Calibri" panose="020F0502020204030204" pitchFamily="34" charset="0"/>
                        </a:rPr>
                        <a:t> to commit suicide?</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71">
                <a:tc>
                  <a:txBody>
                    <a:bodyPr/>
                    <a:lstStyle/>
                    <a:p>
                      <a:pPr marL="342900" lvl="0" indent="-342900" algn="just">
                        <a:spcAft>
                          <a:spcPts val="0"/>
                        </a:spcAft>
                        <a:buFont typeface="+mj-lt"/>
                        <a:buAutoNum type="arabicPeriod"/>
                        <a:tabLst>
                          <a:tab pos="457200" algn="l"/>
                          <a:tab pos="5356860" algn="l"/>
                          <a:tab pos="5654040" algn="l"/>
                        </a:tabLst>
                      </a:pPr>
                      <a:r>
                        <a:rPr lang="en-GB" sz="900" noProof="0" dirty="0" smtClean="0">
                          <a:effectLst/>
                          <a:latin typeface="Calibri" panose="020F0502020204030204" pitchFamily="34" charset="0"/>
                          <a:ea typeface="Times New Roman" panose="02020603050405020304" pitchFamily="18" charset="0"/>
                          <a:cs typeface="Calibri" panose="020F0502020204030204" pitchFamily="34" charset="0"/>
                        </a:rPr>
                        <a:t>Has the victim</a:t>
                      </a:r>
                      <a:r>
                        <a:rPr lang="en-GB" sz="900" baseline="0" noProof="0" dirty="0" smtClean="0">
                          <a:effectLst/>
                          <a:latin typeface="Calibri" panose="020F0502020204030204" pitchFamily="34" charset="0"/>
                          <a:ea typeface="Times New Roman" panose="02020603050405020304" pitchFamily="18" charset="0"/>
                          <a:cs typeface="Calibri" panose="020F0502020204030204" pitchFamily="34" charset="0"/>
                        </a:rPr>
                        <a:t> tried to commit suicide?</a:t>
                      </a:r>
                      <a:endParaRPr lang="en-GB" sz="11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ángulo redondeado 3"/>
          <p:cNvSpPr/>
          <p:nvPr/>
        </p:nvSpPr>
        <p:spPr>
          <a:xfrm>
            <a:off x="10321871" y="573437"/>
            <a:ext cx="883404" cy="5889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ángulo redondeado 4"/>
          <p:cNvSpPr/>
          <p:nvPr/>
        </p:nvSpPr>
        <p:spPr>
          <a:xfrm>
            <a:off x="1035803" y="573437"/>
            <a:ext cx="883404" cy="5889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43907447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585216"/>
            <a:ext cx="7548587" cy="1649396"/>
          </a:xfrm>
          <a:ln w="47625">
            <a:solidFill>
              <a:schemeClr val="accent3">
                <a:lumMod val="75000"/>
              </a:schemeClr>
            </a:solidFill>
          </a:ln>
        </p:spPr>
        <p:txBody>
          <a:bodyPr>
            <a:normAutofit fontScale="90000"/>
          </a:bodyPr>
          <a:lstStyle/>
          <a:p>
            <a:pPr>
              <a:lnSpc>
                <a:spcPct val="90000"/>
              </a:lnSpc>
            </a:pPr>
            <a:r>
              <a:rPr lang="en-GB" dirty="0" smtClean="0"/>
              <a:t>identification: </a:t>
            </a:r>
            <a:br>
              <a:rPr lang="en-GB" dirty="0" smtClean="0"/>
            </a:br>
            <a:r>
              <a:rPr lang="en-GB" dirty="0" smtClean="0"/>
              <a:t>the great challenge</a:t>
            </a:r>
            <a:endParaRPr lang="en-GB" dirty="0"/>
          </a:p>
        </p:txBody>
      </p:sp>
      <p:sp>
        <p:nvSpPr>
          <p:cNvPr id="3" name="Marcador de contenido 2"/>
          <p:cNvSpPr>
            <a:spLocks noGrp="1"/>
          </p:cNvSpPr>
          <p:nvPr>
            <p:ph idx="1"/>
          </p:nvPr>
        </p:nvSpPr>
        <p:spPr>
          <a:xfrm>
            <a:off x="1024128" y="2285999"/>
            <a:ext cx="9720073" cy="4383741"/>
          </a:xfrm>
        </p:spPr>
        <p:txBody>
          <a:bodyPr>
            <a:normAutofit fontScale="92500" lnSpcReduction="20000"/>
          </a:bodyPr>
          <a:lstStyle/>
          <a:p>
            <a:pPr algn="just"/>
            <a:r>
              <a:rPr lang="en-GB" dirty="0" smtClean="0"/>
              <a:t>Identification is part of a </a:t>
            </a:r>
            <a:r>
              <a:rPr lang="en-GB" b="1" dirty="0" smtClean="0"/>
              <a:t>comprehensive intervention </a:t>
            </a:r>
            <a:r>
              <a:rPr lang="en-GB" dirty="0" smtClean="0"/>
              <a:t>process.</a:t>
            </a:r>
          </a:p>
          <a:p>
            <a:pPr algn="just"/>
            <a:endParaRPr lang="en-GB" b="1" dirty="0" smtClean="0"/>
          </a:p>
          <a:p>
            <a:pPr algn="just"/>
            <a:r>
              <a:rPr lang="en-GB" dirty="0" smtClean="0"/>
              <a:t>Includes </a:t>
            </a:r>
            <a:r>
              <a:rPr lang="en-GB" b="1" dirty="0" smtClean="0"/>
              <a:t>proactive detection and investigation</a:t>
            </a:r>
            <a:endParaRPr lang="en-GB" dirty="0" smtClean="0"/>
          </a:p>
          <a:p>
            <a:pPr algn="just"/>
            <a:r>
              <a:rPr lang="en-GB" dirty="0" smtClean="0"/>
              <a:t>(“we should not wait until victims </a:t>
            </a:r>
            <a:r>
              <a:rPr lang="en-GB" dirty="0" smtClean="0"/>
              <a:t>of trafficking in persons come and </a:t>
            </a:r>
          </a:p>
          <a:p>
            <a:pPr algn="just"/>
            <a:r>
              <a:rPr lang="en-GB" dirty="0" smtClean="0"/>
              <a:t>knock on the door”</a:t>
            </a:r>
            <a:r>
              <a:rPr lang="en-GB" dirty="0" smtClean="0"/>
              <a:t>).</a:t>
            </a:r>
          </a:p>
          <a:p>
            <a:pPr algn="just"/>
            <a:endParaRPr lang="en-GB" dirty="0" smtClean="0"/>
          </a:p>
          <a:p>
            <a:pPr algn="just"/>
            <a:r>
              <a:rPr lang="en-GB" b="1" dirty="0" smtClean="0"/>
              <a:t>Identification and accreditation.</a:t>
            </a:r>
          </a:p>
          <a:p>
            <a:pPr algn="just"/>
            <a:endParaRPr lang="en-GB" b="1" dirty="0" smtClean="0"/>
          </a:p>
          <a:p>
            <a:pPr algn="just"/>
            <a:r>
              <a:rPr lang="en-GB" dirty="0" smtClean="0"/>
              <a:t>Comprehensive</a:t>
            </a:r>
            <a:r>
              <a:rPr lang="en-GB" b="1" dirty="0" smtClean="0"/>
              <a:t> p</a:t>
            </a:r>
            <a:r>
              <a:rPr lang="en-GB" b="1" dirty="0" smtClean="0"/>
              <a:t>rotection and assistance:</a:t>
            </a:r>
            <a:r>
              <a:rPr lang="en-GB" dirty="0" smtClean="0"/>
              <a:t> </a:t>
            </a:r>
          </a:p>
          <a:p>
            <a:pPr algn="just">
              <a:buFont typeface="Wingdings" panose="05000000000000000000" pitchFamily="2" charset="2"/>
              <a:buChar char="q"/>
            </a:pPr>
            <a:r>
              <a:rPr lang="en-GB" dirty="0" smtClean="0"/>
              <a:t>Primary (immediate, urgent); </a:t>
            </a:r>
          </a:p>
          <a:p>
            <a:pPr algn="just">
              <a:buFont typeface="Wingdings" panose="05000000000000000000" pitchFamily="2" charset="2"/>
              <a:buChar char="q"/>
            </a:pPr>
            <a:r>
              <a:rPr lang="en-GB" dirty="0" smtClean="0"/>
              <a:t>Secondary (a lasting solution).</a:t>
            </a:r>
          </a:p>
          <a:p>
            <a:endParaRPr lang="en-GB" dirty="0"/>
          </a:p>
        </p:txBody>
      </p:sp>
      <p:sp>
        <p:nvSpPr>
          <p:cNvPr id="4" name="Flecha abajo 3"/>
          <p:cNvSpPr/>
          <p:nvPr/>
        </p:nvSpPr>
        <p:spPr>
          <a:xfrm>
            <a:off x="9036424" y="914400"/>
            <a:ext cx="2286000" cy="47064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CuadroTexto 4"/>
          <p:cNvSpPr txBox="1"/>
          <p:nvPr/>
        </p:nvSpPr>
        <p:spPr>
          <a:xfrm>
            <a:off x="9870142" y="3913094"/>
            <a:ext cx="874059" cy="461665"/>
          </a:xfrm>
          <a:prstGeom prst="rect">
            <a:avLst/>
          </a:prstGeom>
          <a:noFill/>
        </p:spPr>
        <p:txBody>
          <a:bodyPr wrap="square" rtlCol="0">
            <a:spAutoFit/>
          </a:bodyPr>
          <a:lstStyle/>
          <a:p>
            <a:r>
              <a:rPr lang="en-GB" sz="2400" b="1" dirty="0" smtClean="0">
                <a:solidFill>
                  <a:schemeClr val="bg1"/>
                </a:solidFill>
              </a:rPr>
              <a:t>10%</a:t>
            </a:r>
            <a:endParaRPr lang="en-GB" sz="2400" b="1" dirty="0">
              <a:solidFill>
                <a:schemeClr val="bg1"/>
              </a:solidFill>
            </a:endParaRPr>
          </a:p>
        </p:txBody>
      </p:sp>
    </p:spTree>
    <p:extLst>
      <p:ext uri="{BB962C8B-B14F-4D97-AF65-F5344CB8AC3E}">
        <p14:creationId xmlns:p14="http://schemas.microsoft.com/office/powerpoint/2010/main" val="2872887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6579" y="128016"/>
            <a:ext cx="10880509" cy="1153393"/>
          </a:xfrm>
        </p:spPr>
        <p:txBody>
          <a:bodyPr>
            <a:normAutofit fontScale="90000"/>
          </a:bodyPr>
          <a:lstStyle/>
          <a:p>
            <a:pPr algn="ctr"/>
            <a:r>
              <a:rPr lang="en-GB" dirty="0" smtClean="0"/>
              <a:t>CHALLENGES RELATING TO ASSISTANCE</a:t>
            </a:r>
            <a:endParaRPr lang="en-GB" dirty="0"/>
          </a:p>
        </p:txBody>
      </p:sp>
      <p:sp>
        <p:nvSpPr>
          <p:cNvPr id="3" name="CuadroTexto 2"/>
          <p:cNvSpPr txBox="1"/>
          <p:nvPr/>
        </p:nvSpPr>
        <p:spPr>
          <a:xfrm>
            <a:off x="483367" y="956887"/>
            <a:ext cx="11107977" cy="5570757"/>
          </a:xfrm>
          <a:prstGeom prst="rect">
            <a:avLst/>
          </a:prstGeom>
          <a:noFill/>
        </p:spPr>
        <p:txBody>
          <a:bodyPr wrap="square" rtlCol="0">
            <a:spAutoFit/>
          </a:bodyPr>
          <a:lstStyle/>
          <a:p>
            <a:endParaRPr lang="en-GB" dirty="0" smtClean="0"/>
          </a:p>
          <a:p>
            <a:r>
              <a:rPr lang="en-GB" dirty="0" smtClean="0">
                <a:effectLst>
                  <a:outerShdw blurRad="38100" dist="38100" dir="2700000" algn="tl">
                    <a:srgbClr val="000000">
                      <a:alpha val="43137"/>
                    </a:srgbClr>
                  </a:outerShdw>
                </a:effectLst>
              </a:rPr>
              <a:t>The victim is identified but does not receive any assistance. The victim leaves. </a:t>
            </a:r>
          </a:p>
          <a:p>
            <a:endParaRPr lang="en-GB" sz="1400" dirty="0" smtClean="0"/>
          </a:p>
          <a:p>
            <a:pPr marL="310896" lvl="2" indent="0">
              <a:buNone/>
            </a:pPr>
            <a:r>
              <a:rPr lang="en-GB" dirty="0" smtClean="0"/>
              <a:t>The interventions that have been implemented to date have primarily addressed immediat</a:t>
            </a:r>
            <a:r>
              <a:rPr lang="en-GB" dirty="0" smtClean="0"/>
              <a:t>e im</a:t>
            </a:r>
            <a:r>
              <a:rPr lang="en-GB" dirty="0" smtClean="0"/>
              <a:t>migration, legal and health needs.</a:t>
            </a:r>
          </a:p>
          <a:p>
            <a:pPr marL="310896" lvl="2" indent="0">
              <a:buNone/>
            </a:pPr>
            <a:r>
              <a:rPr lang="en-GB" dirty="0" smtClean="0"/>
              <a:t>The re</a:t>
            </a:r>
            <a:r>
              <a:rPr lang="en-GB" dirty="0" smtClean="0"/>
              <a:t>quests by victims require a more expedited and sustained State response.</a:t>
            </a:r>
          </a:p>
          <a:p>
            <a:pPr marL="310896" lvl="2" indent="0">
              <a:buNone/>
            </a:pPr>
            <a:endParaRPr lang="en-GB" dirty="0" smtClean="0"/>
          </a:p>
          <a:p>
            <a:pPr marL="310896" lvl="2" indent="0">
              <a:buNone/>
            </a:pPr>
            <a:r>
              <a:rPr lang="en-GB" dirty="0" smtClean="0"/>
              <a:t>Needs in terms of long-term assistance: Language training, training for employment, psychosocial assistance to enable their long-term emotional recovery and the restoration of their connections (family reunification). </a:t>
            </a:r>
          </a:p>
          <a:p>
            <a:pPr marL="310896" lvl="2" indent="0">
              <a:buNone/>
            </a:pPr>
            <a:r>
              <a:rPr lang="en-GB" dirty="0" smtClean="0"/>
              <a:t>  </a:t>
            </a:r>
          </a:p>
          <a:p>
            <a:pPr marL="310896" lvl="2"/>
            <a:r>
              <a:rPr lang="en-GB" dirty="0" smtClean="0"/>
              <a:t>Th</a:t>
            </a:r>
            <a:r>
              <a:rPr lang="en-GB" dirty="0" smtClean="0"/>
              <a:t>e State does not have the capacity to guarantee them that they will NOT return to situations that will render them vulnerable again ----- this is the same in terms of social assistance for all victims</a:t>
            </a:r>
            <a:r>
              <a:rPr lang="en-GB" dirty="0" smtClean="0"/>
              <a:t>.</a:t>
            </a:r>
          </a:p>
          <a:p>
            <a:pPr marL="310896" lvl="2" indent="0">
              <a:buNone/>
            </a:pPr>
            <a:endParaRPr lang="en-GB" dirty="0" smtClean="0"/>
          </a:p>
          <a:p>
            <a:r>
              <a:rPr lang="en-GB" dirty="0" smtClean="0"/>
              <a:t>Significant pressure exists in favour of the </a:t>
            </a:r>
            <a:r>
              <a:rPr lang="en-GB" dirty="0" smtClean="0"/>
              <a:t>judicialization</a:t>
            </a:r>
            <a:r>
              <a:rPr lang="en-GB" dirty="0" smtClean="0"/>
              <a:t> of the caseload which, in turn, is in the interest of quantifying trafficking in persons </a:t>
            </a:r>
            <a:r>
              <a:rPr lang="en-GB" dirty="0" smtClean="0"/>
              <a:t>in indicators and judicial statistics. </a:t>
            </a:r>
          </a:p>
          <a:p>
            <a:endParaRPr lang="en-GB" dirty="0" smtClean="0"/>
          </a:p>
          <a:p>
            <a:r>
              <a:rPr lang="en-GB" dirty="0" smtClean="0"/>
              <a:t>Revictimization</a:t>
            </a:r>
            <a:r>
              <a:rPr lang="en-GB" dirty="0" smtClean="0"/>
              <a:t> exists because judicial processes ar</a:t>
            </a:r>
            <a:r>
              <a:rPr lang="en-GB" dirty="0" smtClean="0"/>
              <a:t>e preferred – prosecution of the crime. </a:t>
            </a:r>
          </a:p>
          <a:p>
            <a:r>
              <a:rPr lang="en-GB" dirty="0" smtClean="0"/>
              <a:t>Th</a:t>
            </a:r>
            <a:r>
              <a:rPr lang="en-GB" dirty="0" smtClean="0"/>
              <a:t>e judicial system continues to criminalize</a:t>
            </a:r>
            <a:r>
              <a:rPr lang="en-GB" dirty="0" smtClean="0"/>
              <a:t> trafficking in persons, there is still much confusion. </a:t>
            </a:r>
            <a:endParaRPr lang="en-GB" dirty="0" smtClean="0"/>
          </a:p>
          <a:p>
            <a:r>
              <a:rPr lang="en-GB" dirty="0" smtClean="0"/>
              <a:t>There </a:t>
            </a:r>
            <a:r>
              <a:rPr lang="en-GB" dirty="0" smtClean="0"/>
              <a:t>is still confusion about trafficking in persons at a technical level. Specific laws are used as a guide and are normally not as comprehensive as the international human rights framework in terms of human rights considerations. </a:t>
            </a:r>
            <a:endParaRPr lang="en-GB" sz="1400" dirty="0"/>
          </a:p>
        </p:txBody>
      </p:sp>
    </p:spTree>
    <p:extLst>
      <p:ext uri="{BB962C8B-B14F-4D97-AF65-F5344CB8AC3E}">
        <p14:creationId xmlns:p14="http://schemas.microsoft.com/office/powerpoint/2010/main" val="308186249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1839" y="0"/>
            <a:ext cx="11234896" cy="1499616"/>
          </a:xfrm>
        </p:spPr>
        <p:txBody>
          <a:bodyPr>
            <a:noAutofit/>
          </a:bodyPr>
          <a:lstStyle/>
          <a:p>
            <a:pPr algn="ctr">
              <a:lnSpc>
                <a:spcPct val="100000"/>
              </a:lnSpc>
            </a:pPr>
            <a:r>
              <a:rPr lang="en-GB" sz="4000" dirty="0" smtClean="0"/>
              <a:t>INDICATORS FOR THE IDENTIFICATION OF VICTIMS OF TRAFFICKING</a:t>
            </a:r>
            <a:endParaRPr lang="en-GB" sz="4000" dirty="0"/>
          </a:p>
        </p:txBody>
      </p:sp>
      <p:sp>
        <p:nvSpPr>
          <p:cNvPr id="3" name="Marcador de contenido 2"/>
          <p:cNvSpPr>
            <a:spLocks noGrp="1"/>
          </p:cNvSpPr>
          <p:nvPr>
            <p:ph idx="1"/>
          </p:nvPr>
        </p:nvSpPr>
        <p:spPr>
          <a:xfrm>
            <a:off x="488474" y="1524037"/>
            <a:ext cx="11149414" cy="5216431"/>
          </a:xfrm>
          <a:noFill/>
          <a:ln w="25400" cap="flat" cmpd="dbl">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ln>
          <a:effectLst>
            <a:glow rad="101600">
              <a:schemeClr val="accent2">
                <a:satMod val="175000"/>
                <a:alpha val="40000"/>
              </a:schemeClr>
            </a:glow>
          </a:effectLst>
        </p:spPr>
        <p:txBody>
          <a:bodyPr>
            <a:noAutofit/>
          </a:bodyPr>
          <a:lstStyle/>
          <a:p>
            <a:pPr>
              <a:lnSpc>
                <a:spcPct val="80000"/>
              </a:lnSpc>
            </a:pPr>
            <a:r>
              <a:rPr lang="en-GB" sz="2400" dirty="0" smtClean="0"/>
              <a:t>Establishing indicators is a complex task due to the diversity of involved </a:t>
            </a:r>
            <a:r>
              <a:rPr lang="en-GB" sz="2400" b="1" dirty="0" smtClean="0"/>
              <a:t>actors</a:t>
            </a:r>
            <a:r>
              <a:rPr lang="en-GB" sz="2400" dirty="0" smtClean="0"/>
              <a:t> </a:t>
            </a:r>
            <a:r>
              <a:rPr lang="en-GB" sz="2400" dirty="0" smtClean="0"/>
              <a:t>and</a:t>
            </a:r>
            <a:r>
              <a:rPr lang="en-GB" sz="2400" dirty="0" smtClean="0"/>
              <a:t> </a:t>
            </a:r>
            <a:r>
              <a:rPr lang="en-GB" sz="2400" b="1" dirty="0" smtClean="0"/>
              <a:t>scenarios.</a:t>
            </a:r>
          </a:p>
          <a:p>
            <a:pPr lvl="8">
              <a:lnSpc>
                <a:spcPct val="80000"/>
              </a:lnSpc>
            </a:pPr>
            <a:r>
              <a:rPr lang="en-GB" sz="2400" dirty="0" smtClean="0"/>
              <a:t>Less recognized scenarios</a:t>
            </a:r>
          </a:p>
          <a:p>
            <a:pPr lvl="8">
              <a:lnSpc>
                <a:spcPct val="80000"/>
              </a:lnSpc>
            </a:pPr>
            <a:r>
              <a:rPr lang="en-GB" sz="2400" dirty="0" smtClean="0"/>
              <a:t>Continued crime – until the person becomes a victim of trafficking</a:t>
            </a:r>
          </a:p>
          <a:p>
            <a:pPr>
              <a:lnSpc>
                <a:spcPct val="80000"/>
              </a:lnSpc>
            </a:pPr>
            <a:endParaRPr lang="en-GB" sz="2400" dirty="0" smtClean="0"/>
          </a:p>
          <a:p>
            <a:pPr>
              <a:lnSpc>
                <a:spcPct val="80000"/>
              </a:lnSpc>
            </a:pPr>
            <a:r>
              <a:rPr lang="en-GB" sz="2400" dirty="0" smtClean="0"/>
              <a:t>Indicators </a:t>
            </a:r>
            <a:r>
              <a:rPr lang="en-GB" sz="2400" b="1" dirty="0" smtClean="0"/>
              <a:t>guide</a:t>
            </a:r>
            <a:r>
              <a:rPr lang="en-GB" sz="2400" dirty="0" smtClean="0"/>
              <a:t> the attention.</a:t>
            </a:r>
          </a:p>
          <a:p>
            <a:pPr>
              <a:lnSpc>
                <a:spcPct val="80000"/>
              </a:lnSpc>
            </a:pPr>
            <a:r>
              <a:rPr lang="en-GB" sz="2400" dirty="0" smtClean="0"/>
              <a:t>Each indicator does NOT show in and of itself that a situation of trafficking exists. A “set” of indicators </a:t>
            </a:r>
            <a:r>
              <a:rPr lang="en-GB" sz="2400" dirty="0" smtClean="0"/>
              <a:t>are</a:t>
            </a:r>
            <a:r>
              <a:rPr lang="en-GB" sz="2400" dirty="0" smtClean="0"/>
              <a:t> used which, </a:t>
            </a:r>
            <a:r>
              <a:rPr lang="en-GB" sz="2400" dirty="0" smtClean="0"/>
              <a:t>applied </a:t>
            </a:r>
            <a:r>
              <a:rPr lang="en-GB" sz="2400" dirty="0" smtClean="0"/>
              <a:t>within a wider context, provide reasonable doubt. </a:t>
            </a:r>
          </a:p>
          <a:p>
            <a:pPr>
              <a:lnSpc>
                <a:spcPct val="80000"/>
              </a:lnSpc>
            </a:pPr>
            <a:r>
              <a:rPr lang="en-GB" sz="2400" dirty="0" smtClean="0"/>
              <a:t>Not definitive indicators but </a:t>
            </a:r>
            <a:r>
              <a:rPr lang="en-GB" sz="2400" b="1" dirty="0" smtClean="0"/>
              <a:t>signs</a:t>
            </a:r>
            <a:r>
              <a:rPr lang="en-GB" sz="2400" dirty="0" smtClean="0"/>
              <a:t> that need to be investigated.</a:t>
            </a:r>
          </a:p>
          <a:p>
            <a:pPr>
              <a:lnSpc>
                <a:spcPct val="80000"/>
              </a:lnSpc>
            </a:pPr>
            <a:endParaRPr lang="en-GB" sz="2400" dirty="0" smtClean="0"/>
          </a:p>
          <a:p>
            <a:pPr>
              <a:lnSpc>
                <a:spcPct val="80000"/>
              </a:lnSpc>
            </a:pPr>
            <a:r>
              <a:rPr lang="en-GB" sz="2400" dirty="0" smtClean="0"/>
              <a:t>Distinctive traits, depending on th</a:t>
            </a:r>
            <a:r>
              <a:rPr lang="en-GB" sz="2400" dirty="0" smtClean="0"/>
              <a:t>e type of vulnerability, the social context and the purpose of the exploitation. “Situations”, </a:t>
            </a:r>
            <a:r>
              <a:rPr lang="en-GB" sz="2400" dirty="0"/>
              <a:t>m</a:t>
            </a:r>
            <a:r>
              <a:rPr lang="en-GB" sz="2400" dirty="0" smtClean="0"/>
              <a:t>oments in the life of a person that are examined based on previous investigation of the criminal behaviour of networks and victims. </a:t>
            </a:r>
            <a:endParaRPr lang="en-GB" sz="2400" dirty="0" smtClean="0"/>
          </a:p>
        </p:txBody>
      </p:sp>
    </p:spTree>
    <p:extLst>
      <p:ext uri="{BB962C8B-B14F-4D97-AF65-F5344CB8AC3E}">
        <p14:creationId xmlns:p14="http://schemas.microsoft.com/office/powerpoint/2010/main" val="334431929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8568" y="246634"/>
            <a:ext cx="11222684" cy="2465743"/>
          </a:xfrm>
        </p:spPr>
        <p:txBody>
          <a:bodyPr>
            <a:normAutofit/>
          </a:bodyPr>
          <a:lstStyle/>
          <a:p>
            <a:pPr algn="ctr">
              <a:lnSpc>
                <a:spcPct val="90000"/>
              </a:lnSpc>
            </a:pPr>
            <a:r>
              <a:rPr lang="en-GB" sz="2700" dirty="0" smtClean="0"/>
              <a:t>PALERMO PROTOCOL (PROTOCOL TO PREVENT, SUPPRESS AND PUNISH TRAFFICKING IN PERSONS, ESPECIALLY WOMEN AND CHILDREN, SUPPLEMENTING THE UNITED NATIONS CONVENTION AGAINST TRANSNATIONAL ORGANIZED CRIME, OCTOBER 2000</a:t>
            </a:r>
            <a:r>
              <a:rPr lang="en-GB" sz="2400" dirty="0" smtClean="0"/>
              <a:t>). ARTICLE 3) PARAGRAPH a) OF THE PROTOCOL STATES THAT TRAFFICKING IN PERSONS shall mean:</a:t>
            </a:r>
            <a:endParaRPr lang="en-GB" sz="2400" dirty="0"/>
          </a:p>
        </p:txBody>
      </p:sp>
      <p:sp>
        <p:nvSpPr>
          <p:cNvPr id="3" name="Marcador de contenido 2"/>
          <p:cNvSpPr>
            <a:spLocks noGrp="1"/>
          </p:cNvSpPr>
          <p:nvPr>
            <p:ph idx="1"/>
          </p:nvPr>
        </p:nvSpPr>
        <p:spPr>
          <a:xfrm>
            <a:off x="1024128" y="2796318"/>
            <a:ext cx="9720073" cy="3697472"/>
          </a:xfrm>
          <a:noFill/>
          <a:ln w="25400" cap="flat" cmpd="dbl">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ln>
          <a:effectLst>
            <a:glow rad="101600">
              <a:schemeClr val="accent2">
                <a:satMod val="175000"/>
                <a:alpha val="40000"/>
              </a:schemeClr>
            </a:glow>
          </a:effectLst>
        </p:spPr>
        <p:txBody>
          <a:bodyPr>
            <a:normAutofit/>
          </a:bodyPr>
          <a:lstStyle/>
          <a:p>
            <a:pPr marL="0" indent="0" algn="ctr">
              <a:buNone/>
            </a:pPr>
            <a:endParaRPr lang="en-GB" i="1" dirty="0"/>
          </a:p>
          <a:p>
            <a:pPr marL="0" indent="0" algn="ctr">
              <a:buNone/>
            </a:pPr>
            <a:r>
              <a:rPr lang="en-GB" i="1" dirty="0" smtClean="0"/>
              <a:t>“[…] the </a:t>
            </a:r>
            <a:r>
              <a:rPr lang="en-GB" i="1" dirty="0"/>
              <a:t>recruitment, transportation, transfer, harbouring or receipt of persons, by means of the threat or use of force or other forms of coercion, of abduction, of fraud, of deception, of the abuse of power or of a position of vulnerability or of the giving or receiving of payments or benefits to achieve the consent of a person having control over another person, for the purpose of exploitation. Exploitation shall include, at a minimum, the exploitation of the prostitution of others or other forms of sexual exploitation, forced labour or services, slavery or practices similar to slavery, servitude or the removal of </a:t>
            </a:r>
            <a:r>
              <a:rPr lang="en-GB" i="1" dirty="0" smtClean="0"/>
              <a:t>organs</a:t>
            </a:r>
            <a:r>
              <a:rPr lang="en-GB" i="1" dirty="0" smtClean="0"/>
              <a:t>”.</a:t>
            </a:r>
            <a:endParaRPr lang="en-GB" i="1" dirty="0" smtClean="0"/>
          </a:p>
        </p:txBody>
      </p:sp>
    </p:spTree>
    <p:extLst>
      <p:ext uri="{BB962C8B-B14F-4D97-AF65-F5344CB8AC3E}">
        <p14:creationId xmlns:p14="http://schemas.microsoft.com/office/powerpoint/2010/main" val="221717220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24128" y="2527443"/>
            <a:ext cx="9720073" cy="3966346"/>
          </a:xfrm>
          <a:noFill/>
          <a:ln w="25400" cap="flat" cmpd="dbl">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ln>
          <a:effectLst>
            <a:glow rad="101600">
              <a:schemeClr val="accent2">
                <a:satMod val="175000"/>
                <a:alpha val="40000"/>
              </a:schemeClr>
            </a:glow>
          </a:effectLst>
        </p:spPr>
        <p:txBody>
          <a:bodyPr>
            <a:normAutofit/>
          </a:bodyPr>
          <a:lstStyle/>
          <a:p>
            <a:pPr algn="ctr"/>
            <a:endParaRPr lang="es-CR" i="1" dirty="0" smtClean="0"/>
          </a:p>
          <a:p>
            <a:pPr algn="just"/>
            <a:r>
              <a:rPr lang="es-CR" dirty="0" smtClean="0"/>
              <a:t>- </a:t>
            </a:r>
            <a:r>
              <a:rPr lang="es-CR" dirty="0" smtClean="0"/>
              <a:t>Consent is irrelevant;</a:t>
            </a:r>
            <a:endParaRPr lang="es-CR" dirty="0" smtClean="0"/>
          </a:p>
          <a:p>
            <a:pPr algn="just"/>
            <a:r>
              <a:rPr lang="es-CR" dirty="0" smtClean="0"/>
              <a:t>- </a:t>
            </a:r>
            <a:r>
              <a:rPr lang="es-CR" dirty="0" smtClean="0"/>
              <a:t>For boys, girls and adolescents, the means are not required;</a:t>
            </a:r>
            <a:endParaRPr lang="es-CR" dirty="0" smtClean="0"/>
          </a:p>
          <a:p>
            <a:pPr algn="just"/>
            <a:r>
              <a:rPr lang="es-CR" dirty="0" smtClean="0"/>
              <a:t>- </a:t>
            </a:r>
            <a:r>
              <a:rPr lang="es-CR" dirty="0" smtClean="0"/>
              <a:t>The means are not restrictive;</a:t>
            </a:r>
            <a:endParaRPr lang="es-CR" dirty="0" smtClean="0"/>
          </a:p>
          <a:p>
            <a:pPr algn="just"/>
            <a:r>
              <a:rPr lang="es-CR" dirty="0" smtClean="0"/>
              <a:t>- </a:t>
            </a:r>
            <a:r>
              <a:rPr lang="es-CR" dirty="0" smtClean="0"/>
              <a:t>While </a:t>
            </a:r>
            <a:r>
              <a:rPr lang="es-CR" u="sng" dirty="0" smtClean="0">
                <a:effectLst>
                  <a:outerShdw blurRad="38100" dist="38100" dir="2700000" algn="tl">
                    <a:srgbClr val="000000">
                      <a:alpha val="43137"/>
                    </a:srgbClr>
                  </a:outerShdw>
                </a:effectLst>
              </a:rPr>
              <a:t>internal trafficking</a:t>
            </a:r>
            <a:r>
              <a:rPr lang="es-CR" dirty="0" smtClean="0">
                <a:effectLst>
                  <a:outerShdw blurRad="38100" dist="38100" dir="2700000" algn="tl">
                    <a:srgbClr val="000000">
                      <a:alpha val="43137"/>
                    </a:srgbClr>
                  </a:outerShdw>
                </a:effectLst>
              </a:rPr>
              <a:t> </a:t>
            </a:r>
            <a:r>
              <a:rPr lang="es-CR" dirty="0" smtClean="0"/>
              <a:t>is not taken into account, this is the definition that is internationally recognized as the most comprehensive, from a human rights perspective, and therefore, this is the one that should guide </a:t>
            </a:r>
            <a:r>
              <a:rPr lang="es-CR" b="1" dirty="0" smtClean="0"/>
              <a:t>identification</a:t>
            </a:r>
            <a:r>
              <a:rPr lang="es-CR" dirty="0" smtClean="0"/>
              <a:t> </a:t>
            </a:r>
            <a:r>
              <a:rPr lang="es-CR" dirty="0" smtClean="0"/>
              <a:t>and</a:t>
            </a:r>
            <a:r>
              <a:rPr lang="es-CR" dirty="0" smtClean="0"/>
              <a:t> </a:t>
            </a:r>
            <a:r>
              <a:rPr lang="es-CR" b="1" dirty="0" smtClean="0"/>
              <a:t>follow-up</a:t>
            </a:r>
            <a:r>
              <a:rPr lang="es-CR" dirty="0" smtClean="0"/>
              <a:t> for victims of trafficking, above internal criminal regulations for prosecuting the crime.</a:t>
            </a:r>
            <a:endParaRPr lang="es-CR" dirty="0"/>
          </a:p>
        </p:txBody>
      </p:sp>
      <p:cxnSp>
        <p:nvCxnSpPr>
          <p:cNvPr id="5" name="Conector angular 4"/>
          <p:cNvCxnSpPr/>
          <p:nvPr/>
        </p:nvCxnSpPr>
        <p:spPr>
          <a:xfrm>
            <a:off x="3493512" y="4483608"/>
            <a:ext cx="2205318" cy="176156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CuadroTexto 5"/>
          <p:cNvSpPr txBox="1"/>
          <p:nvPr/>
        </p:nvSpPr>
        <p:spPr>
          <a:xfrm>
            <a:off x="5716121" y="5852951"/>
            <a:ext cx="2568388" cy="646331"/>
          </a:xfrm>
          <a:prstGeom prst="rect">
            <a:avLst/>
          </a:prstGeom>
          <a:solidFill>
            <a:schemeClr val="accent5">
              <a:lumMod val="20000"/>
              <a:lumOff val="80000"/>
            </a:schemeClr>
          </a:solidFill>
          <a:ln w="19050">
            <a:solidFill>
              <a:schemeClr val="tx1"/>
            </a:solidFill>
          </a:ln>
        </p:spPr>
        <p:txBody>
          <a:bodyPr wrap="square" rtlCol="0">
            <a:spAutoFit/>
          </a:bodyPr>
          <a:lstStyle/>
          <a:p>
            <a:r>
              <a:rPr lang="es-CR" dirty="0" smtClean="0"/>
              <a:t>Is not a priority in detection</a:t>
            </a:r>
            <a:endParaRPr lang="es-CR" dirty="0"/>
          </a:p>
        </p:txBody>
      </p:sp>
      <p:sp>
        <p:nvSpPr>
          <p:cNvPr id="9" name="Título 1"/>
          <p:cNvSpPr>
            <a:spLocks noGrp="1"/>
          </p:cNvSpPr>
          <p:nvPr>
            <p:ph type="title"/>
          </p:nvPr>
        </p:nvSpPr>
        <p:spPr>
          <a:xfrm>
            <a:off x="415203" y="365418"/>
            <a:ext cx="11259320" cy="1499616"/>
          </a:xfrm>
        </p:spPr>
        <p:txBody>
          <a:bodyPr>
            <a:normAutofit fontScale="90000"/>
          </a:bodyPr>
          <a:lstStyle/>
          <a:p>
            <a:pPr algn="ctr">
              <a:lnSpc>
                <a:spcPct val="90000"/>
              </a:lnSpc>
            </a:pPr>
            <a:r>
              <a:rPr lang="en-GB" sz="2700" dirty="0" smtClean="0"/>
              <a:t>PALERMO PROTOCOL (PROTOCOL TO PREVENT, SUPPRESS AND PUNISH TRAFFICKING IN PERSONS, ESPECIALLY WOMEN AND CHILDREN, SUPPLEMENTING THE UNITED NATIONS CONVENTION AGAINST TRANSNATIONAL ORGANIZED CRIME, OCTOBER 2000</a:t>
            </a:r>
            <a:r>
              <a:rPr lang="en-GB" sz="2400" dirty="0" smtClean="0"/>
              <a:t>). ARTICLE 3) PARAGRAPH a) OF THE PROTOCOL STATES, in regard to TRAFFICKING IN PERSONS:</a:t>
            </a:r>
            <a:endParaRPr lang="en-GB" sz="2400" dirty="0"/>
          </a:p>
        </p:txBody>
      </p:sp>
    </p:spTree>
    <p:extLst>
      <p:ext uri="{BB962C8B-B14F-4D97-AF65-F5344CB8AC3E}">
        <p14:creationId xmlns:p14="http://schemas.microsoft.com/office/powerpoint/2010/main" val="428270601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a:spLocks noChangeArrowheads="1"/>
          </p:cNvSpPr>
          <p:nvPr/>
        </p:nvSpPr>
        <p:spPr bwMode="auto">
          <a:xfrm>
            <a:off x="3167064" y="1000125"/>
            <a:ext cx="7500937" cy="4000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828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s-CR" sz="2000" dirty="0" smtClean="0">
                <a:latin typeface="Calibri" panose="020F0502020204030204" pitchFamily="34" charset="0"/>
              </a:rPr>
              <a:t>Configuration of the crime</a:t>
            </a:r>
            <a:endParaRPr lang="en-GB" altLang="es-CR" sz="2000" dirty="0">
              <a:latin typeface="Calibri" panose="020F0502020204030204" pitchFamily="34" charset="0"/>
            </a:endParaRPr>
          </a:p>
        </p:txBody>
      </p:sp>
      <p:sp>
        <p:nvSpPr>
          <p:cNvPr id="4" name="TextBox 3"/>
          <p:cNvSpPr txBox="1"/>
          <p:nvPr/>
        </p:nvSpPr>
        <p:spPr>
          <a:xfrm>
            <a:off x="1524000" y="1"/>
            <a:ext cx="9144000" cy="969963"/>
          </a:xfrm>
          <a:prstGeom prst="rect">
            <a:avLst/>
          </a:prstGeom>
          <a:ln/>
        </p:spPr>
        <p:style>
          <a:lnRef idx="1">
            <a:schemeClr val="accent6"/>
          </a:lnRef>
          <a:fillRef idx="2">
            <a:schemeClr val="accent6"/>
          </a:fillRef>
          <a:effectRef idx="1">
            <a:schemeClr val="accent6"/>
          </a:effectRef>
          <a:fontRef idx="minor">
            <a:schemeClr val="dk1"/>
          </a:fontRef>
        </p:style>
        <p:txBody>
          <a:bodyPr>
            <a:spAutoFit/>
          </a:bodyPr>
          <a:lstStyle/>
          <a:p>
            <a:pPr marL="180000">
              <a:spcBef>
                <a:spcPts val="600"/>
              </a:spcBef>
              <a:defRPr/>
            </a:pPr>
            <a:r>
              <a:rPr lang="en-GB" sz="2800" b="1" dirty="0" smtClean="0">
                <a:solidFill>
                  <a:schemeClr val="accent1">
                    <a:lumMod val="75000"/>
                  </a:schemeClr>
                </a:solidFill>
                <a:cs typeface="Aharoni" pitchFamily="2" charset="-79"/>
              </a:rPr>
              <a:t>TRAFFICKING IN PERSONS</a:t>
            </a:r>
          </a:p>
          <a:p>
            <a:pPr marL="180000">
              <a:spcBef>
                <a:spcPts val="600"/>
              </a:spcBef>
              <a:defRPr/>
            </a:pPr>
            <a:r>
              <a:rPr lang="en-GB" sz="2400" dirty="0" smtClean="0">
                <a:solidFill>
                  <a:schemeClr val="accent1">
                    <a:lumMod val="75000"/>
                  </a:schemeClr>
                </a:solidFill>
                <a:cs typeface="Aharoni" pitchFamily="2" charset="-79"/>
              </a:rPr>
              <a:t>Basic Aspects</a:t>
            </a:r>
            <a:endParaRPr lang="en-GB" sz="2400" b="1" dirty="0">
              <a:solidFill>
                <a:schemeClr val="accent1">
                  <a:lumMod val="75000"/>
                </a:schemeClr>
              </a:solidFill>
              <a:cs typeface="Aharoni" pitchFamily="2" charset="-79"/>
            </a:endParaRPr>
          </a:p>
        </p:txBody>
      </p:sp>
      <p:sp>
        <p:nvSpPr>
          <p:cNvPr id="14" name="TextBox 13">
            <a:hlinkClick r:id="rId3" action="ppaction://hlinksldjump" highlightClick="1">
              <a:snd r:embed="rId4" name="click.wav"/>
            </a:hlinkClick>
            <a:hlinkHover r:id="" action="ppaction://noaction" highlightClick="1"/>
          </p:cNvPr>
          <p:cNvSpPr txBox="1"/>
          <p:nvPr/>
        </p:nvSpPr>
        <p:spPr>
          <a:xfrm>
            <a:off x="4095751" y="466726"/>
            <a:ext cx="5286375" cy="461963"/>
          </a:xfrm>
          <a:prstGeom prst="rect">
            <a:avLst/>
          </a:prstGeom>
          <a:noFill/>
        </p:spPr>
        <p:txBody>
          <a:bodyPr>
            <a:spAutoFit/>
          </a:bodyPr>
          <a:lstStyle/>
          <a:p>
            <a:pPr marL="268288">
              <a:defRPr/>
            </a:pPr>
            <a:r>
              <a:rPr lang="en-GB" sz="2400" b="1" dirty="0" smtClean="0">
                <a:solidFill>
                  <a:schemeClr val="accent1">
                    <a:lumMod val="75000"/>
                  </a:schemeClr>
                </a:solidFill>
              </a:rPr>
              <a:t>The Concept of Trafficking in Persons</a:t>
            </a:r>
            <a:endParaRPr lang="en-GB" sz="1200" b="1" dirty="0">
              <a:solidFill>
                <a:schemeClr val="accent1">
                  <a:lumMod val="75000"/>
                </a:schemeClr>
              </a:solidFill>
            </a:endParaRPr>
          </a:p>
        </p:txBody>
      </p:sp>
      <p:pic>
        <p:nvPicPr>
          <p:cNvPr id="8" name="Picture 7" descr="logo-oim.jpg">
            <a:hlinkClick r:id="rId5"/>
          </p:cNvPr>
          <p:cNvPicPr>
            <a:picLocks noChangeAspect="1"/>
          </p:cNvPicPr>
          <p:nvPr/>
        </p:nvPicPr>
        <p:blipFill>
          <a:blip r:embed="rId6"/>
          <a:stretch>
            <a:fillRect/>
          </a:stretch>
        </p:blipFill>
        <p:spPr>
          <a:xfrm>
            <a:off x="9667900" y="0"/>
            <a:ext cx="728656" cy="871038"/>
          </a:xfrm>
          <a:prstGeom prst="roundRect">
            <a:avLst>
              <a:gd name="adj" fmla="val 16667"/>
            </a:avLst>
          </a:prstGeom>
          <a:ln>
            <a:noFill/>
          </a:ln>
          <a:effectLst>
            <a:outerShdw blurRad="152400" dist="12000" dir="900000" sy="98000" kx="110000" ky="200000" algn="tl" rotWithShape="0">
              <a:srgbClr val="000000">
                <a:alpha val="30000"/>
              </a:srgbClr>
            </a:outerShdw>
            <a:reflection blurRad="6350" stA="52000" endA="300" endPos="35000" dir="5400000" sy="-100000" algn="bl" rotWithShape="0"/>
          </a:effectLst>
          <a:scene3d>
            <a:camera prst="perspectiveRelaxed">
              <a:rot lat="19800000" lon="1200000" rev="20820000"/>
            </a:camera>
            <a:lightRig rig="threePt" dir="t"/>
          </a:scene3d>
          <a:sp3d contourW="6350" prstMaterial="matte">
            <a:bevelT w="101600" h="101600"/>
            <a:contourClr>
              <a:srgbClr val="969696"/>
            </a:contourClr>
          </a:sp3d>
        </p:spPr>
      </p:pic>
      <p:sp>
        <p:nvSpPr>
          <p:cNvPr id="37" name="23 CuadroTexto"/>
          <p:cNvSpPr txBox="1"/>
          <p:nvPr/>
        </p:nvSpPr>
        <p:spPr>
          <a:xfrm>
            <a:off x="3452814" y="1571625"/>
            <a:ext cx="6429375" cy="584776"/>
          </a:xfrm>
          <a:prstGeom prst="rect">
            <a:avLst/>
          </a:prstGeom>
          <a:noFill/>
          <a:ln>
            <a:solidFill>
              <a:schemeClr val="accent1">
                <a:shade val="50000"/>
                <a:alpha val="50000"/>
              </a:schemeClr>
            </a:solidFill>
          </a:ln>
        </p:spPr>
        <p:txBody>
          <a:bodyPr>
            <a:spAutoFit/>
          </a:bodyPr>
          <a:lstStyle/>
          <a:p>
            <a:pPr>
              <a:defRPr/>
            </a:pPr>
            <a:r>
              <a:rPr lang="en-GB" sz="1600" dirty="0" smtClean="0"/>
              <a:t>From a legal perspective, three factors need to be present for the crime of trafficking to be configured: Action, Means and Purposes.</a:t>
            </a:r>
            <a:endParaRPr lang="en-GB" sz="1600" dirty="0"/>
          </a:p>
        </p:txBody>
      </p:sp>
      <p:grpSp>
        <p:nvGrpSpPr>
          <p:cNvPr id="5127" name="Group 44"/>
          <p:cNvGrpSpPr>
            <a:grpSpLocks/>
          </p:cNvGrpSpPr>
          <p:nvPr/>
        </p:nvGrpSpPr>
        <p:grpSpPr bwMode="auto">
          <a:xfrm>
            <a:off x="3810000" y="2357439"/>
            <a:ext cx="4929188" cy="1494988"/>
            <a:chOff x="2500298" y="2428868"/>
            <a:chExt cx="4929222" cy="1495461"/>
          </a:xfrm>
        </p:grpSpPr>
        <p:sp>
          <p:nvSpPr>
            <p:cNvPr id="5177" name="TextBox 19"/>
            <p:cNvSpPr txBox="1">
              <a:spLocks noChangeArrowheads="1"/>
            </p:cNvSpPr>
            <p:nvPr/>
          </p:nvSpPr>
          <p:spPr bwMode="auto">
            <a:xfrm>
              <a:off x="2500298" y="2428868"/>
              <a:ext cx="1143008" cy="33855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s-CR" sz="1600" dirty="0" smtClean="0">
                  <a:latin typeface="Calibri" panose="020F0502020204030204" pitchFamily="34" charset="0"/>
                </a:rPr>
                <a:t>Action</a:t>
              </a:r>
              <a:endParaRPr lang="en-GB" altLang="es-CR" sz="1600" dirty="0">
                <a:latin typeface="Calibri" panose="020F0502020204030204" pitchFamily="34" charset="0"/>
              </a:endParaRPr>
            </a:p>
          </p:txBody>
        </p:sp>
        <p:sp>
          <p:nvSpPr>
            <p:cNvPr id="35" name="52 CuadroTexto"/>
            <p:cNvSpPr txBox="1"/>
            <p:nvPr/>
          </p:nvSpPr>
          <p:spPr>
            <a:xfrm>
              <a:off x="3643306" y="2468568"/>
              <a:ext cx="3786214" cy="277087"/>
            </a:xfrm>
            <a:prstGeom prst="rect">
              <a:avLst/>
            </a:prstGeom>
            <a:noFill/>
            <a:ln>
              <a:solidFill>
                <a:schemeClr val="accent1">
                  <a:shade val="50000"/>
                  <a:alpha val="50000"/>
                </a:schemeClr>
              </a:solidFill>
            </a:ln>
          </p:spPr>
          <p:txBody>
            <a:bodyPr>
              <a:spAutoFit/>
            </a:bodyPr>
            <a:lstStyle/>
            <a:p>
              <a:pPr algn="ctr">
                <a:defRPr/>
              </a:pPr>
              <a:r>
                <a:rPr lang="en-GB" sz="1200" b="1" dirty="0" smtClean="0"/>
                <a:t>RECRUIT</a:t>
              </a:r>
              <a:r>
                <a:rPr lang="en-GB" sz="1200" b="1" dirty="0" smtClean="0"/>
                <a:t>  → TRANSPORT → TRANSFER → RECEIVE </a:t>
              </a:r>
              <a:endParaRPr lang="en-GB" sz="1200" dirty="0"/>
            </a:p>
          </p:txBody>
        </p:sp>
        <p:sp>
          <p:nvSpPr>
            <p:cNvPr id="38" name="24 CuadroTexto"/>
            <p:cNvSpPr txBox="1"/>
            <p:nvPr/>
          </p:nvSpPr>
          <p:spPr>
            <a:xfrm>
              <a:off x="2500298" y="2754408"/>
              <a:ext cx="2071702" cy="1169921"/>
            </a:xfrm>
            <a:prstGeom prst="rect">
              <a:avLst/>
            </a:prstGeom>
            <a:noFill/>
            <a:ln>
              <a:solidFill>
                <a:schemeClr val="accent1">
                  <a:shade val="50000"/>
                  <a:alpha val="50000"/>
                </a:schemeClr>
              </a:solidFill>
            </a:ln>
          </p:spPr>
          <p:txBody>
            <a:bodyPr>
              <a:spAutoFit/>
            </a:bodyPr>
            <a:lstStyle/>
            <a:p>
              <a:pPr>
                <a:defRPr/>
              </a:pPr>
              <a:r>
                <a:rPr lang="en-GB" sz="1400" dirty="0" smtClean="0"/>
                <a:t>Trafficking involves some kind of movement of a person, from a place of origin to a place of destination.</a:t>
              </a:r>
              <a:endParaRPr lang="en-GB" sz="1400" dirty="0"/>
            </a:p>
          </p:txBody>
        </p:sp>
      </p:grpSp>
      <p:grpSp>
        <p:nvGrpSpPr>
          <p:cNvPr id="5128" name="Group 43"/>
          <p:cNvGrpSpPr>
            <a:grpSpLocks/>
          </p:cNvGrpSpPr>
          <p:nvPr/>
        </p:nvGrpSpPr>
        <p:grpSpPr bwMode="auto">
          <a:xfrm>
            <a:off x="7596189" y="2974976"/>
            <a:ext cx="2071687" cy="1597046"/>
            <a:chOff x="5500694" y="3071810"/>
            <a:chExt cx="2071702" cy="1597070"/>
          </a:xfrm>
        </p:grpSpPr>
        <p:sp>
          <p:nvSpPr>
            <p:cNvPr id="5174" name="TextBox 18"/>
            <p:cNvSpPr txBox="1">
              <a:spLocks noChangeArrowheads="1"/>
            </p:cNvSpPr>
            <p:nvPr/>
          </p:nvSpPr>
          <p:spPr bwMode="auto">
            <a:xfrm>
              <a:off x="5500694" y="3071810"/>
              <a:ext cx="2071702" cy="33855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s-CR" sz="1600" dirty="0" smtClean="0">
                  <a:latin typeface="Calibri" panose="020F0502020204030204" pitchFamily="34" charset="0"/>
                </a:rPr>
                <a:t>Means</a:t>
              </a:r>
              <a:endParaRPr lang="en-GB" altLang="es-CR" sz="1600" dirty="0">
                <a:latin typeface="Calibri" panose="020F0502020204030204" pitchFamily="34" charset="0"/>
              </a:endParaRPr>
            </a:p>
          </p:txBody>
        </p:sp>
        <p:sp>
          <p:nvSpPr>
            <p:cNvPr id="39" name="25 CuadroTexto"/>
            <p:cNvSpPr txBox="1"/>
            <p:nvPr/>
          </p:nvSpPr>
          <p:spPr>
            <a:xfrm>
              <a:off x="5500694" y="3429003"/>
              <a:ext cx="2071702" cy="276229"/>
            </a:xfrm>
            <a:prstGeom prst="rect">
              <a:avLst/>
            </a:prstGeom>
            <a:noFill/>
            <a:ln>
              <a:solidFill>
                <a:schemeClr val="accent1">
                  <a:shade val="50000"/>
                  <a:alpha val="50000"/>
                </a:schemeClr>
              </a:solidFill>
            </a:ln>
          </p:spPr>
          <p:txBody>
            <a:bodyPr>
              <a:spAutoFit/>
            </a:bodyPr>
            <a:lstStyle/>
            <a:p>
              <a:pPr algn="ctr">
                <a:defRPr/>
              </a:pPr>
              <a:r>
                <a:rPr lang="en-GB" sz="1200" dirty="0" smtClean="0"/>
                <a:t>Use of COERCION</a:t>
              </a:r>
              <a:endParaRPr lang="en-GB" sz="1200" dirty="0"/>
            </a:p>
          </p:txBody>
        </p:sp>
        <p:sp>
          <p:nvSpPr>
            <p:cNvPr id="40" name="27 CuadroTexto"/>
            <p:cNvSpPr txBox="1"/>
            <p:nvPr/>
          </p:nvSpPr>
          <p:spPr>
            <a:xfrm>
              <a:off x="5500694" y="3714758"/>
              <a:ext cx="2071702" cy="954122"/>
            </a:xfrm>
            <a:prstGeom prst="rect">
              <a:avLst/>
            </a:prstGeom>
            <a:noFill/>
            <a:ln>
              <a:solidFill>
                <a:schemeClr val="accent1">
                  <a:shade val="50000"/>
                  <a:alpha val="50000"/>
                </a:schemeClr>
              </a:solidFill>
            </a:ln>
          </p:spPr>
          <p:txBody>
            <a:bodyPr>
              <a:spAutoFit/>
            </a:bodyPr>
            <a:lstStyle/>
            <a:p>
              <a:pPr>
                <a:defRPr/>
              </a:pPr>
              <a:r>
                <a:rPr lang="en-GB" sz="1400" dirty="0" smtClean="0"/>
                <a:t>May refer, among others, to threat, use of force, deception, abduction, fraud, etc.</a:t>
              </a:r>
              <a:endParaRPr lang="en-GB" sz="1400" dirty="0"/>
            </a:p>
          </p:txBody>
        </p:sp>
      </p:grpSp>
      <p:grpSp>
        <p:nvGrpSpPr>
          <p:cNvPr id="5129" name="Group 45"/>
          <p:cNvGrpSpPr>
            <a:grpSpLocks/>
          </p:cNvGrpSpPr>
          <p:nvPr/>
        </p:nvGrpSpPr>
        <p:grpSpPr bwMode="auto">
          <a:xfrm>
            <a:off x="4381500" y="4214813"/>
            <a:ext cx="3500438" cy="1642723"/>
            <a:chOff x="2571736" y="4357694"/>
            <a:chExt cx="3500462" cy="1642735"/>
          </a:xfrm>
        </p:grpSpPr>
        <p:sp>
          <p:nvSpPr>
            <p:cNvPr id="5171" name="TextBox 18"/>
            <p:cNvSpPr txBox="1">
              <a:spLocks noChangeArrowheads="1"/>
            </p:cNvSpPr>
            <p:nvPr/>
          </p:nvSpPr>
          <p:spPr bwMode="auto">
            <a:xfrm>
              <a:off x="2571736" y="4357694"/>
              <a:ext cx="1714512" cy="33855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s-CR" sz="1600" dirty="0" smtClean="0">
                  <a:latin typeface="Calibri" panose="020F0502020204030204" pitchFamily="34" charset="0"/>
                </a:rPr>
                <a:t>Purposes</a:t>
              </a:r>
              <a:endParaRPr lang="en-GB" altLang="es-CR" sz="1600" dirty="0">
                <a:latin typeface="Calibri" panose="020F0502020204030204" pitchFamily="34" charset="0"/>
              </a:endParaRPr>
            </a:p>
          </p:txBody>
        </p:sp>
        <p:sp>
          <p:nvSpPr>
            <p:cNvPr id="42" name="36 CuadroTexto"/>
            <p:cNvSpPr txBox="1"/>
            <p:nvPr/>
          </p:nvSpPr>
          <p:spPr>
            <a:xfrm>
              <a:off x="2571736" y="4705359"/>
              <a:ext cx="1714512" cy="276227"/>
            </a:xfrm>
            <a:prstGeom prst="rect">
              <a:avLst/>
            </a:prstGeom>
            <a:noFill/>
            <a:ln>
              <a:solidFill>
                <a:schemeClr val="accent1">
                  <a:shade val="50000"/>
                  <a:alpha val="50000"/>
                </a:schemeClr>
              </a:solidFill>
            </a:ln>
          </p:spPr>
          <p:txBody>
            <a:bodyPr>
              <a:spAutoFit/>
            </a:bodyPr>
            <a:lstStyle/>
            <a:p>
              <a:pPr algn="ctr">
                <a:defRPr/>
              </a:pPr>
              <a:r>
                <a:rPr lang="en-GB" sz="1200" b="1" dirty="0" smtClean="0"/>
                <a:t>EXPLOITATION</a:t>
              </a:r>
              <a:endParaRPr lang="en-GB" sz="1200" b="1" dirty="0"/>
            </a:p>
          </p:txBody>
        </p:sp>
        <p:sp>
          <p:nvSpPr>
            <p:cNvPr id="43" name="37 CuadroTexto"/>
            <p:cNvSpPr txBox="1"/>
            <p:nvPr/>
          </p:nvSpPr>
          <p:spPr>
            <a:xfrm>
              <a:off x="2571736" y="4984759"/>
              <a:ext cx="3500462" cy="1015670"/>
            </a:xfrm>
            <a:prstGeom prst="rect">
              <a:avLst/>
            </a:prstGeom>
            <a:noFill/>
            <a:ln>
              <a:solidFill>
                <a:schemeClr val="accent1">
                  <a:shade val="50000"/>
                  <a:alpha val="50000"/>
                </a:schemeClr>
              </a:solidFill>
            </a:ln>
          </p:spPr>
          <p:txBody>
            <a:bodyPr>
              <a:spAutoFit/>
            </a:bodyPr>
            <a:lstStyle/>
            <a:p>
              <a:pPr>
                <a:defRPr/>
              </a:pPr>
              <a:r>
                <a:rPr lang="en-GB" sz="1200" dirty="0" smtClean="0"/>
                <a:t>Traffickers use various forms of exploitation. Some of them are:</a:t>
              </a:r>
            </a:p>
            <a:p>
              <a:pPr marL="534988" indent="-177800">
                <a:defRPr/>
              </a:pPr>
              <a:r>
                <a:rPr lang="en-GB" sz="1200" dirty="0" smtClean="0"/>
                <a:t>Labour 		Sexual</a:t>
              </a:r>
            </a:p>
            <a:p>
              <a:pPr marL="534988" indent="-177800">
                <a:defRPr/>
              </a:pPr>
              <a:r>
                <a:rPr lang="en-GB" sz="1200" dirty="0" smtClean="0"/>
                <a:t>Servitude	Organ trafficking</a:t>
              </a:r>
            </a:p>
            <a:p>
              <a:pPr marL="534988" indent="-177800">
                <a:defRPr/>
              </a:pPr>
              <a:r>
                <a:rPr lang="en-GB" sz="1200" dirty="0" smtClean="0"/>
                <a:t>Surrogacy	Beggary</a:t>
              </a:r>
              <a:endParaRPr lang="en-GB" sz="1200" dirty="0"/>
            </a:p>
          </p:txBody>
        </p:sp>
      </p:grpSp>
      <p:pic>
        <p:nvPicPr>
          <p:cNvPr id="36" name="Picture 22" descr="4.jpg">
            <a:hlinkClick r:id="" action="ppaction://noaction" highlightClick="1">
              <a:snd r:embed="rId4" name="click.wav"/>
            </a:hlinkClick>
            <a:hlinkHover r:id="" action="ppaction://noaction" highlightClick="1"/>
          </p:cNvPr>
          <p:cNvPicPr>
            <a:picLocks noChangeAspect="1"/>
          </p:cNvPicPr>
          <p:nvPr/>
        </p:nvPicPr>
        <p:blipFill>
          <a:blip r:embed="rId7" cstate="print"/>
          <a:srcRect l="43588" t="33780" r="11968" b="5298"/>
          <a:stretch>
            <a:fillRect/>
          </a:stretch>
        </p:blipFill>
        <p:spPr>
          <a:xfrm>
            <a:off x="1595406" y="1071546"/>
            <a:ext cx="1551676" cy="3286148"/>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1" name="TextBox 25">
            <a:hlinkClick r:id="" action="ppaction://hlinkshowjump?jump=lastslide" highlightClick="1">
              <a:snd r:embed="rId4" name="click.wav"/>
            </a:hlinkClick>
            <a:hlinkHover r:id="" action="ppaction://noaction" highlightClick="1"/>
          </p:cNvPr>
          <p:cNvSpPr txBox="1"/>
          <p:nvPr/>
        </p:nvSpPr>
        <p:spPr>
          <a:xfrm>
            <a:off x="1524000" y="3571876"/>
            <a:ext cx="1714500" cy="523875"/>
          </a:xfrm>
          <a:prstGeom prst="rect">
            <a:avLst/>
          </a:prstGeom>
          <a:noFill/>
        </p:spPr>
        <p:txBody>
          <a:bodyPr>
            <a:spAutoFit/>
          </a:bodyPr>
          <a:lstStyle/>
          <a:p>
            <a:pPr algn="ctr">
              <a:defRPr/>
            </a:pPr>
            <a:r>
              <a:rPr lang="en-GB" sz="2800" b="1" dirty="0" smtClean="0">
                <a:effectLst>
                  <a:outerShdw blurRad="38100" dist="38100" dir="2700000" algn="tl">
                    <a:srgbClr val="000000">
                      <a:alpha val="43137"/>
                    </a:srgbClr>
                  </a:outerShdw>
                </a:effectLst>
                <a:cs typeface="Aharoni" pitchFamily="2" charset="-79"/>
              </a:rPr>
              <a:t>Credits</a:t>
            </a:r>
            <a:endParaRPr lang="en-GB" sz="2800" b="1" dirty="0">
              <a:effectLst>
                <a:outerShdw blurRad="38100" dist="38100" dir="2700000" algn="tl">
                  <a:srgbClr val="000000">
                    <a:alpha val="43137"/>
                  </a:srgbClr>
                </a:outerShdw>
              </a:effectLst>
              <a:cs typeface="Aharoni" pitchFamily="2" charset="-79"/>
            </a:endParaRPr>
          </a:p>
        </p:txBody>
      </p:sp>
      <p:sp>
        <p:nvSpPr>
          <p:cNvPr id="44" name="TextBox 26">
            <a:hlinkClick r:id="" action="ppaction://hlinkshowjump?jump=endshow" highlightClick="1">
              <a:snd r:embed="rId4" name="click.wav"/>
            </a:hlinkClick>
            <a:hlinkHover r:id="" action="ppaction://noaction" highlightClick="1"/>
          </p:cNvPr>
          <p:cNvSpPr txBox="1"/>
          <p:nvPr/>
        </p:nvSpPr>
        <p:spPr>
          <a:xfrm>
            <a:off x="1952625" y="1071563"/>
            <a:ext cx="928688" cy="525462"/>
          </a:xfrm>
          <a:prstGeom prst="rect">
            <a:avLst/>
          </a:prstGeom>
          <a:noFill/>
        </p:spPr>
        <p:txBody>
          <a:bodyPr>
            <a:spAutoFit/>
          </a:bodyPr>
          <a:lstStyle/>
          <a:p>
            <a:pPr>
              <a:defRPr/>
            </a:pPr>
            <a:r>
              <a:rPr lang="en-GB" sz="2800" b="1" dirty="0" smtClean="0">
                <a:effectLst>
                  <a:outerShdw blurRad="38100" dist="38100" dir="2700000" algn="tl">
                    <a:srgbClr val="000000">
                      <a:alpha val="43137"/>
                    </a:srgbClr>
                  </a:outerShdw>
                </a:effectLst>
                <a:cs typeface="Aharoni" pitchFamily="2" charset="-79"/>
              </a:rPr>
              <a:t>Exit</a:t>
            </a:r>
            <a:endParaRPr lang="en-GB" sz="2800" b="1" dirty="0">
              <a:effectLst>
                <a:outerShdw blurRad="38100" dist="38100" dir="2700000" algn="tl">
                  <a:srgbClr val="000000">
                    <a:alpha val="43137"/>
                  </a:srgbClr>
                </a:outerShdw>
              </a:effectLst>
              <a:cs typeface="Aharoni" pitchFamily="2" charset="-79"/>
            </a:endParaRPr>
          </a:p>
        </p:txBody>
      </p:sp>
      <p:grpSp>
        <p:nvGrpSpPr>
          <p:cNvPr id="5133" name="Group 34"/>
          <p:cNvGrpSpPr>
            <a:grpSpLocks/>
          </p:cNvGrpSpPr>
          <p:nvPr/>
        </p:nvGrpSpPr>
        <p:grpSpPr bwMode="auto">
          <a:xfrm>
            <a:off x="7024688" y="1000124"/>
            <a:ext cx="3643312" cy="592470"/>
            <a:chOff x="4000496" y="6239395"/>
            <a:chExt cx="3643338" cy="983288"/>
          </a:xfrm>
        </p:grpSpPr>
        <p:sp>
          <p:nvSpPr>
            <p:cNvPr id="46" name="TextBox 13">
              <a:hlinkClick r:id="" action="ppaction://hlinkshowjump?jump=nextslide">
                <a:snd r:embed="rId4" name="click.wav"/>
              </a:hlinkClick>
              <a:hlinkHover r:id="" action="ppaction://noaction" highlightClick="1"/>
            </p:cNvPr>
            <p:cNvSpPr txBox="1"/>
            <p:nvPr/>
          </p:nvSpPr>
          <p:spPr>
            <a:xfrm>
              <a:off x="5857884" y="6239395"/>
              <a:ext cx="1785950" cy="983288"/>
            </a:xfrm>
            <a:prstGeom prst="rect">
              <a:avLst/>
            </a:prstGeom>
            <a:solidFill>
              <a:schemeClr val="accent1">
                <a:alpha val="43000"/>
              </a:schemeClr>
            </a:solidFill>
          </p:spPr>
          <p:txBody>
            <a:bodyPr>
              <a:spAutoFit/>
            </a:bodyPr>
            <a:lstStyle/>
            <a:p>
              <a:pPr>
                <a:defRPr/>
              </a:pPr>
              <a:r>
                <a:rPr lang="en-GB" sz="1600" dirty="0" smtClean="0">
                  <a:effectLst>
                    <a:outerShdw blurRad="38100" dist="38100" dir="2700000" algn="tl">
                      <a:srgbClr val="000000">
                        <a:alpha val="43137"/>
                      </a:srgbClr>
                    </a:outerShdw>
                  </a:effectLst>
                </a:rPr>
                <a:t>Next</a:t>
              </a:r>
            </a:p>
            <a:p>
              <a:pPr>
                <a:defRPr/>
              </a:pPr>
              <a:endParaRPr lang="en-GB" sz="1050" dirty="0" smtClean="0">
                <a:effectLst>
                  <a:outerShdw blurRad="38100" dist="38100" dir="2700000" algn="tl">
                    <a:srgbClr val="000000">
                      <a:alpha val="43137"/>
                    </a:srgbClr>
                  </a:outerShdw>
                </a:effectLst>
              </a:endParaRPr>
            </a:p>
            <a:p>
              <a:pPr>
                <a:defRPr/>
              </a:pPr>
              <a:endParaRPr lang="en-GB" sz="600" dirty="0">
                <a:effectLst>
                  <a:outerShdw blurRad="38100" dist="38100" dir="2700000" algn="tl">
                    <a:srgbClr val="000000">
                      <a:alpha val="43137"/>
                    </a:srgbClr>
                  </a:outerShdw>
                </a:effectLst>
              </a:endParaRPr>
            </a:p>
          </p:txBody>
        </p:sp>
        <p:sp>
          <p:nvSpPr>
            <p:cNvPr id="49" name="23 Botón de acción: Hacia delante o Siguiente">
              <a:hlinkClick r:id="" action="ppaction://hlinkshowjump?jump=nextslide" highlightClick="1">
                <a:snd r:embed="rId4" name="click.wav"/>
              </a:hlinkClick>
            </p:cNvPr>
            <p:cNvSpPr/>
            <p:nvPr/>
          </p:nvSpPr>
          <p:spPr>
            <a:xfrm>
              <a:off x="6858016" y="6429092"/>
              <a:ext cx="285752" cy="287181"/>
            </a:xfrm>
            <a:prstGeom prst="actionButtonForwardNext">
              <a:avLst/>
            </a:prstGeom>
            <a:solidFill>
              <a:schemeClr val="accent6">
                <a:lumMod val="75000"/>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50" name="TextBox 13">
              <a:hlinkClick r:id="" action="ppaction://hlinkshowjump?jump=nextslide">
                <a:snd r:embed="rId4" name="click.wav"/>
              </a:hlinkClick>
              <a:hlinkHover r:id="" action="ppaction://noaction" highlightClick="1"/>
            </p:cNvPr>
            <p:cNvSpPr txBox="1"/>
            <p:nvPr/>
          </p:nvSpPr>
          <p:spPr>
            <a:xfrm>
              <a:off x="4000496" y="6239395"/>
              <a:ext cx="1785950" cy="983288"/>
            </a:xfrm>
            <a:prstGeom prst="rect">
              <a:avLst/>
            </a:prstGeom>
            <a:solidFill>
              <a:schemeClr val="accent1">
                <a:alpha val="43000"/>
              </a:schemeClr>
            </a:solidFill>
          </p:spPr>
          <p:txBody>
            <a:bodyPr>
              <a:spAutoFit/>
            </a:bodyPr>
            <a:lstStyle/>
            <a:p>
              <a:pPr algn="r">
                <a:defRPr/>
              </a:pPr>
              <a:r>
                <a:rPr lang="en-GB" sz="1600" dirty="0" smtClean="0">
                  <a:effectLst>
                    <a:outerShdw blurRad="38100" dist="38100" dir="2700000" algn="tl">
                      <a:srgbClr val="000000">
                        <a:alpha val="43137"/>
                      </a:srgbClr>
                    </a:outerShdw>
                  </a:effectLst>
                </a:rPr>
                <a:t>Previous</a:t>
              </a:r>
            </a:p>
            <a:p>
              <a:pPr algn="r">
                <a:defRPr/>
              </a:pPr>
              <a:endParaRPr lang="en-GB" sz="600" dirty="0" smtClean="0">
                <a:effectLst>
                  <a:outerShdw blurRad="38100" dist="38100" dir="2700000" algn="tl">
                    <a:srgbClr val="000000">
                      <a:alpha val="43137"/>
                    </a:srgbClr>
                  </a:outerShdw>
                </a:effectLst>
              </a:endParaRPr>
            </a:p>
            <a:p>
              <a:pPr algn="r">
                <a:defRPr/>
              </a:pPr>
              <a:endParaRPr lang="en-GB" sz="1050" dirty="0">
                <a:effectLst>
                  <a:outerShdw blurRad="38100" dist="38100" dir="2700000" algn="tl">
                    <a:srgbClr val="000000">
                      <a:alpha val="43137"/>
                    </a:srgbClr>
                  </a:outerShdw>
                </a:effectLst>
              </a:endParaRPr>
            </a:p>
          </p:txBody>
        </p:sp>
        <p:sp>
          <p:nvSpPr>
            <p:cNvPr id="51" name="25 Botón de acción: Hacia delante o Siguiente">
              <a:hlinkClick r:id="" action="ppaction://hlinkshowjump?jump=previousslide" highlightClick="1">
                <a:snd r:embed="rId4" name="click.wav"/>
              </a:hlinkClick>
            </p:cNvPr>
            <p:cNvSpPr/>
            <p:nvPr/>
          </p:nvSpPr>
          <p:spPr>
            <a:xfrm rot="10800000">
              <a:off x="4500562" y="6429092"/>
              <a:ext cx="357191" cy="287181"/>
            </a:xfrm>
            <a:prstGeom prst="actionButtonForwardNext">
              <a:avLst/>
            </a:prstGeom>
            <a:solidFill>
              <a:schemeClr val="accent6">
                <a:lumMod val="75000"/>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grpSp>
      <p:sp>
        <p:nvSpPr>
          <p:cNvPr id="52" name="TextBox 31">
            <a:hlinkClick r:id="rId3" action="ppaction://hlinksldjump" highlightClick="1">
              <a:snd r:embed="rId4" name="click.wav"/>
            </a:hlinkClick>
            <a:hlinkHover r:id="" action="ppaction://noaction" highlightClick="1"/>
          </p:cNvPr>
          <p:cNvSpPr txBox="1"/>
          <p:nvPr/>
        </p:nvSpPr>
        <p:spPr>
          <a:xfrm>
            <a:off x="1524000" y="4733520"/>
            <a:ext cx="1714480" cy="338554"/>
          </a:xfrm>
          <a:prstGeom prst="rect">
            <a:avLst/>
          </a:prstGeom>
          <a:solidFill>
            <a:schemeClr val="tx1">
              <a:lumMod val="65000"/>
            </a:schemeClr>
          </a:solidFill>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n-GB" sz="1600" b="1" dirty="0" smtClean="0">
                <a:solidFill>
                  <a:schemeClr val="bg2">
                    <a:lumMod val="75000"/>
                  </a:schemeClr>
                </a:solidFill>
                <a:cs typeface="Aharoni" pitchFamily="2" charset="-79"/>
              </a:rPr>
              <a:t>Concept</a:t>
            </a:r>
            <a:endParaRPr lang="en-GB" sz="1600" b="1" dirty="0">
              <a:solidFill>
                <a:schemeClr val="bg2">
                  <a:lumMod val="75000"/>
                </a:schemeClr>
              </a:solidFill>
              <a:cs typeface="Aharoni" pitchFamily="2" charset="-79"/>
            </a:endParaRPr>
          </a:p>
        </p:txBody>
      </p:sp>
      <p:sp>
        <p:nvSpPr>
          <p:cNvPr id="53" name="TextBox 31">
            <a:hlinkClick r:id="rId8" action="ppaction://hlinksldjump" highlightClick="1">
              <a:snd r:embed="rId4" name="click.wav"/>
            </a:hlinkClick>
            <a:hlinkHover r:id="" action="ppaction://noaction" highlightClick="1"/>
          </p:cNvPr>
          <p:cNvSpPr txBox="1"/>
          <p:nvPr/>
        </p:nvSpPr>
        <p:spPr>
          <a:xfrm>
            <a:off x="1523968" y="5090710"/>
            <a:ext cx="1714480" cy="338554"/>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n-GB" sz="1600" b="1" dirty="0" smtClean="0">
                <a:solidFill>
                  <a:schemeClr val="bg2">
                    <a:lumMod val="75000"/>
                  </a:schemeClr>
                </a:solidFill>
                <a:cs typeface="Aharoni" pitchFamily="2" charset="-79"/>
              </a:rPr>
              <a:t>Phases</a:t>
            </a:r>
            <a:endParaRPr lang="en-GB" sz="1600" b="1" dirty="0">
              <a:solidFill>
                <a:schemeClr val="bg2">
                  <a:lumMod val="75000"/>
                </a:schemeClr>
              </a:solidFill>
              <a:cs typeface="Aharoni" pitchFamily="2" charset="-79"/>
            </a:endParaRPr>
          </a:p>
        </p:txBody>
      </p:sp>
      <p:sp>
        <p:nvSpPr>
          <p:cNvPr id="54" name="TextBox 31">
            <a:hlinkClick r:id="rId9" action="ppaction://hlinksldjump" highlightClick="1">
              <a:snd r:embed="rId4" name="click.wav"/>
            </a:hlinkClick>
            <a:hlinkHover r:id="" action="ppaction://noaction" highlightClick="1"/>
          </p:cNvPr>
          <p:cNvSpPr txBox="1"/>
          <p:nvPr/>
        </p:nvSpPr>
        <p:spPr>
          <a:xfrm>
            <a:off x="1523968" y="5447900"/>
            <a:ext cx="1714480" cy="338554"/>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n-GB" sz="1600" b="1" dirty="0" smtClean="0">
                <a:solidFill>
                  <a:schemeClr val="bg2">
                    <a:lumMod val="75000"/>
                  </a:schemeClr>
                </a:solidFill>
                <a:cs typeface="Aharoni" pitchFamily="2" charset="-79"/>
              </a:rPr>
              <a:t>Purposes</a:t>
            </a:r>
            <a:endParaRPr lang="en-GB" sz="1600" b="1" dirty="0">
              <a:solidFill>
                <a:schemeClr val="bg2">
                  <a:lumMod val="75000"/>
                </a:schemeClr>
              </a:solidFill>
              <a:cs typeface="Aharoni" pitchFamily="2" charset="-79"/>
            </a:endParaRPr>
          </a:p>
        </p:txBody>
      </p:sp>
      <p:sp>
        <p:nvSpPr>
          <p:cNvPr id="55" name="TextBox 31">
            <a:hlinkClick r:id="" action="ppaction://noaction" highlightClick="1">
              <a:snd r:embed="rId4" name="click.wav"/>
            </a:hlinkClick>
            <a:hlinkHover r:id="" action="ppaction://noaction" highlightClick="1"/>
          </p:cNvPr>
          <p:cNvSpPr txBox="1"/>
          <p:nvPr/>
        </p:nvSpPr>
        <p:spPr>
          <a:xfrm>
            <a:off x="1523968" y="5805090"/>
            <a:ext cx="1714480" cy="338554"/>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n-GB" sz="1600" b="1" dirty="0" smtClean="0">
                <a:solidFill>
                  <a:schemeClr val="bg2">
                    <a:lumMod val="75000"/>
                  </a:schemeClr>
                </a:solidFill>
                <a:cs typeface="Aharoni" pitchFamily="2" charset="-79"/>
              </a:rPr>
              <a:t>Factors</a:t>
            </a:r>
            <a:endParaRPr lang="en-GB" sz="1600" b="1" dirty="0">
              <a:solidFill>
                <a:schemeClr val="bg2">
                  <a:lumMod val="75000"/>
                </a:schemeClr>
              </a:solidFill>
              <a:cs typeface="Aharoni" pitchFamily="2" charset="-79"/>
            </a:endParaRPr>
          </a:p>
        </p:txBody>
      </p:sp>
      <p:sp>
        <p:nvSpPr>
          <p:cNvPr id="56" name="TextBox 31">
            <a:hlinkClick r:id="" action="ppaction://noaction" highlightClick="1">
              <a:snd r:embed="rId4" name="click.wav"/>
            </a:hlinkClick>
            <a:hlinkHover r:id="" action="ppaction://noaction" highlightClick="1"/>
          </p:cNvPr>
          <p:cNvSpPr txBox="1"/>
          <p:nvPr/>
        </p:nvSpPr>
        <p:spPr>
          <a:xfrm>
            <a:off x="1523968" y="6162280"/>
            <a:ext cx="1714480" cy="30777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n-GB" sz="1400" b="1" dirty="0" smtClean="0">
                <a:solidFill>
                  <a:schemeClr val="bg2">
                    <a:lumMod val="75000"/>
                  </a:schemeClr>
                </a:solidFill>
                <a:cs typeface="Aharoni" pitchFamily="2" charset="-79"/>
              </a:rPr>
              <a:t>Traffickers &amp; victims</a:t>
            </a:r>
            <a:endParaRPr lang="en-GB" sz="1400" b="1" dirty="0">
              <a:solidFill>
                <a:schemeClr val="bg2">
                  <a:lumMod val="75000"/>
                </a:schemeClr>
              </a:solidFill>
              <a:cs typeface="Aharoni" pitchFamily="2" charset="-79"/>
            </a:endParaRPr>
          </a:p>
        </p:txBody>
      </p:sp>
      <p:sp>
        <p:nvSpPr>
          <p:cNvPr id="57" name="TextBox 31">
            <a:hlinkClick r:id="" action="ppaction://noaction" highlightClick="1">
              <a:snd r:embed="rId4" name="click.wav"/>
            </a:hlinkClick>
            <a:hlinkHover r:id="" action="ppaction://noaction" highlightClick="1"/>
          </p:cNvPr>
          <p:cNvSpPr txBox="1"/>
          <p:nvPr/>
        </p:nvSpPr>
        <p:spPr>
          <a:xfrm>
            <a:off x="1523968" y="6519470"/>
            <a:ext cx="1714480" cy="338554"/>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n-GB" sz="1600" b="1" dirty="0" smtClean="0">
                <a:solidFill>
                  <a:schemeClr val="bg2">
                    <a:lumMod val="75000"/>
                  </a:schemeClr>
                </a:solidFill>
                <a:cs typeface="Aharoni" pitchFamily="2" charset="-79"/>
              </a:rPr>
              <a:t>Materials</a:t>
            </a:r>
            <a:endParaRPr lang="en-GB" sz="1600" b="1" dirty="0">
              <a:solidFill>
                <a:schemeClr val="bg2">
                  <a:lumMod val="75000"/>
                </a:schemeClr>
              </a:solidFill>
              <a:cs typeface="Aharoni" pitchFamily="2" charset="-79"/>
            </a:endParaRPr>
          </a:p>
        </p:txBody>
      </p:sp>
      <p:sp>
        <p:nvSpPr>
          <p:cNvPr id="58" name="TextBox 31">
            <a:hlinkClick r:id="" action="ppaction://hlinkshowjump?jump=firstslide" highlightClick="1">
              <a:snd r:embed="rId4" name="click.wav"/>
            </a:hlinkClick>
            <a:hlinkHover r:id="" action="ppaction://noaction" highlightClick="1"/>
          </p:cNvPr>
          <p:cNvSpPr txBox="1"/>
          <p:nvPr/>
        </p:nvSpPr>
        <p:spPr>
          <a:xfrm>
            <a:off x="1524000" y="4376330"/>
            <a:ext cx="1714480" cy="338554"/>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n-GB" sz="1600" b="1" dirty="0" smtClean="0">
                <a:solidFill>
                  <a:schemeClr val="bg2">
                    <a:lumMod val="75000"/>
                  </a:schemeClr>
                </a:solidFill>
                <a:cs typeface="Aharoni" pitchFamily="2" charset="-79"/>
              </a:rPr>
              <a:t>Home</a:t>
            </a:r>
            <a:endParaRPr lang="en-GB" sz="1600" b="1" dirty="0">
              <a:solidFill>
                <a:schemeClr val="bg2">
                  <a:lumMod val="75000"/>
                </a:schemeClr>
              </a:solidFill>
              <a:cs typeface="Aharoni" pitchFamily="2" charset="-79"/>
            </a:endParaRPr>
          </a:p>
        </p:txBody>
      </p:sp>
      <p:sp>
        <p:nvSpPr>
          <p:cNvPr id="59" name="TextBox 24">
            <a:hlinkClick r:id="rId10" action="ppaction://hlinksldjump" highlightClick="1">
              <a:snd r:embed="rId4" name="click.wav"/>
            </a:hlinkClick>
          </p:cNvPr>
          <p:cNvSpPr txBox="1">
            <a:spLocks noChangeArrowheads="1"/>
          </p:cNvSpPr>
          <p:nvPr/>
        </p:nvSpPr>
        <p:spPr bwMode="auto">
          <a:xfrm>
            <a:off x="8167701" y="6027028"/>
            <a:ext cx="2647483" cy="307777"/>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marL="173038">
              <a:defRPr/>
            </a:pPr>
            <a:r>
              <a:rPr lang="en-GB" sz="1400" dirty="0" smtClean="0"/>
              <a:t>Internal and external trafficking</a:t>
            </a:r>
            <a:endParaRPr lang="en-GB" sz="1400" dirty="0"/>
          </a:p>
        </p:txBody>
      </p:sp>
      <p:sp>
        <p:nvSpPr>
          <p:cNvPr id="60" name="TextBox 32">
            <a:hlinkClick r:id="rId8" action="ppaction://hlinksldjump" highlightClick="1">
              <a:snd r:embed="rId4" name="click.wav"/>
            </a:hlinkClick>
          </p:cNvPr>
          <p:cNvSpPr txBox="1">
            <a:spLocks noChangeArrowheads="1"/>
          </p:cNvSpPr>
          <p:nvPr/>
        </p:nvSpPr>
        <p:spPr bwMode="auto">
          <a:xfrm>
            <a:off x="8167701" y="6334804"/>
            <a:ext cx="2664569" cy="52322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marL="173038">
              <a:defRPr/>
            </a:pPr>
            <a:r>
              <a:rPr lang="en-GB" sz="1400" dirty="0" smtClean="0"/>
              <a:t>Migrant smuggling and trafficking</a:t>
            </a:r>
            <a:endParaRPr lang="en-GB" sz="1400" dirty="0"/>
          </a:p>
        </p:txBody>
      </p:sp>
      <p:sp>
        <p:nvSpPr>
          <p:cNvPr id="61" name="TextBox 33">
            <a:hlinkClick r:id="rId9" action="ppaction://hlinksldjump" highlightClick="1">
              <a:snd r:embed="rId4" name="click.wav"/>
            </a:hlinkClick>
          </p:cNvPr>
          <p:cNvSpPr txBox="1">
            <a:spLocks noChangeArrowheads="1"/>
          </p:cNvSpPr>
          <p:nvPr/>
        </p:nvSpPr>
        <p:spPr bwMode="auto">
          <a:xfrm>
            <a:off x="5667372" y="6527070"/>
            <a:ext cx="2500330" cy="307777"/>
          </a:xfrm>
          <a:prstGeom prst="rect">
            <a:avLst/>
          </a:prstGeom>
          <a:solidFill>
            <a:schemeClr val="tx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marL="173038">
              <a:defRPr/>
            </a:pPr>
            <a:r>
              <a:rPr lang="en-GB" sz="1400" dirty="0" smtClean="0"/>
              <a:t>Configuration of the crime</a:t>
            </a:r>
            <a:endParaRPr lang="en-GB" sz="1400" dirty="0"/>
          </a:p>
        </p:txBody>
      </p:sp>
      <p:sp>
        <p:nvSpPr>
          <p:cNvPr id="62" name="TextBox 33">
            <a:hlinkClick r:id="rId3" action="ppaction://hlinksldjump" highlightClick="1">
              <a:snd r:embed="rId4" name="click.wav"/>
            </a:hlinkClick>
          </p:cNvPr>
          <p:cNvSpPr txBox="1">
            <a:spLocks noChangeArrowheads="1"/>
          </p:cNvSpPr>
          <p:nvPr/>
        </p:nvSpPr>
        <p:spPr bwMode="auto">
          <a:xfrm>
            <a:off x="5667372" y="6025898"/>
            <a:ext cx="2500330" cy="52322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marL="173038">
              <a:defRPr/>
            </a:pPr>
            <a:r>
              <a:rPr lang="en-GB" sz="1400" dirty="0" smtClean="0"/>
              <a:t>Concept according to the Palermo Protocol</a:t>
            </a:r>
            <a:endParaRPr lang="en-GB" sz="1400" dirty="0"/>
          </a:p>
        </p:txBody>
      </p:sp>
    </p:spTree>
    <p:extLst>
      <p:ext uri="{BB962C8B-B14F-4D97-AF65-F5344CB8AC3E}">
        <p14:creationId xmlns:p14="http://schemas.microsoft.com/office/powerpoint/2010/main" val="3496384421"/>
      </p:ext>
    </p:extLst>
  </p:cSld>
  <p:clrMapOvr>
    <a:masterClrMapping/>
  </p:clrMapOvr>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59"/>
                                        </p:tgtEl>
                                        <p:attrNameLst>
                                          <p:attrName>style.visibility</p:attrName>
                                        </p:attrNameLst>
                                      </p:cBhvr>
                                      <p:to>
                                        <p:strVal val="visible"/>
                                      </p:to>
                                    </p:set>
                                    <p:anim calcmode="lin" valueType="num">
                                      <p:cBhvr additive="base">
                                        <p:cTn id="12" dur="500" fill="hold"/>
                                        <p:tgtEl>
                                          <p:spTgt spid="59"/>
                                        </p:tgtEl>
                                        <p:attrNameLst>
                                          <p:attrName>ppt_x</p:attrName>
                                        </p:attrNameLst>
                                      </p:cBhvr>
                                      <p:tavLst>
                                        <p:tav tm="0">
                                          <p:val>
                                            <p:strVal val="#ppt_x"/>
                                          </p:val>
                                        </p:tav>
                                        <p:tav tm="100000">
                                          <p:val>
                                            <p:strVal val="#ppt_x"/>
                                          </p:val>
                                        </p:tav>
                                      </p:tavLst>
                                    </p:anim>
                                    <p:anim calcmode="lin" valueType="num">
                                      <p:cBhvr additive="base">
                                        <p:cTn id="13" dur="500" fill="hold"/>
                                        <p:tgtEl>
                                          <p:spTgt spid="59"/>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60"/>
                                        </p:tgtEl>
                                        <p:attrNameLst>
                                          <p:attrName>style.visibility</p:attrName>
                                        </p:attrNameLst>
                                      </p:cBhvr>
                                      <p:to>
                                        <p:strVal val="visible"/>
                                      </p:to>
                                    </p:set>
                                    <p:anim calcmode="lin" valueType="num">
                                      <p:cBhvr additive="base">
                                        <p:cTn id="17" dur="500" fill="hold"/>
                                        <p:tgtEl>
                                          <p:spTgt spid="60"/>
                                        </p:tgtEl>
                                        <p:attrNameLst>
                                          <p:attrName>ppt_x</p:attrName>
                                        </p:attrNameLst>
                                      </p:cBhvr>
                                      <p:tavLst>
                                        <p:tav tm="0">
                                          <p:val>
                                            <p:strVal val="#ppt_x"/>
                                          </p:val>
                                        </p:tav>
                                        <p:tav tm="100000">
                                          <p:val>
                                            <p:strVal val="#ppt_x"/>
                                          </p:val>
                                        </p:tav>
                                      </p:tavLst>
                                    </p:anim>
                                    <p:anim calcmode="lin" valueType="num">
                                      <p:cBhvr additive="base">
                                        <p:cTn id="18" dur="500" fill="hold"/>
                                        <p:tgtEl>
                                          <p:spTgt spid="60"/>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4" fill="hold" nodeType="afterEffect">
                                  <p:stCondLst>
                                    <p:cond delay="0"/>
                                  </p:stCondLst>
                                  <p:childTnLst>
                                    <p:set>
                                      <p:cBhvr>
                                        <p:cTn id="21" dur="1" fill="hold">
                                          <p:stCondLst>
                                            <p:cond delay="0"/>
                                          </p:stCondLst>
                                        </p:cTn>
                                        <p:tgtEl>
                                          <p:spTgt spid="61"/>
                                        </p:tgtEl>
                                        <p:attrNameLst>
                                          <p:attrName>style.visibility</p:attrName>
                                        </p:attrNameLst>
                                      </p:cBhvr>
                                      <p:to>
                                        <p:strVal val="visible"/>
                                      </p:to>
                                    </p:set>
                                    <p:anim calcmode="lin" valueType="num">
                                      <p:cBhvr additive="base">
                                        <p:cTn id="22" dur="500" fill="hold"/>
                                        <p:tgtEl>
                                          <p:spTgt spid="61"/>
                                        </p:tgtEl>
                                        <p:attrNameLst>
                                          <p:attrName>ppt_x</p:attrName>
                                        </p:attrNameLst>
                                      </p:cBhvr>
                                      <p:tavLst>
                                        <p:tav tm="0">
                                          <p:val>
                                            <p:strVal val="#ppt_x"/>
                                          </p:val>
                                        </p:tav>
                                        <p:tav tm="100000">
                                          <p:val>
                                            <p:strVal val="#ppt_x"/>
                                          </p:val>
                                        </p:tav>
                                      </p:tavLst>
                                    </p:anim>
                                    <p:anim calcmode="lin" valueType="num">
                                      <p:cBhvr additive="base">
                                        <p:cTn id="23" dur="500" fill="hold"/>
                                        <p:tgtEl>
                                          <p:spTgt spid="61"/>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2000"/>
                            </p:stCondLst>
                            <p:childTnLst>
                              <p:par>
                                <p:cTn id="25" presetID="2" presetClass="entr" presetSubtype="4" fill="hold" nodeType="afterEffect">
                                  <p:stCondLst>
                                    <p:cond delay="0"/>
                                  </p:stCondLst>
                                  <p:childTnLst>
                                    <p:set>
                                      <p:cBhvr>
                                        <p:cTn id="26" dur="1" fill="hold">
                                          <p:stCondLst>
                                            <p:cond delay="0"/>
                                          </p:stCondLst>
                                        </p:cTn>
                                        <p:tgtEl>
                                          <p:spTgt spid="62"/>
                                        </p:tgtEl>
                                        <p:attrNameLst>
                                          <p:attrName>style.visibility</p:attrName>
                                        </p:attrNameLst>
                                      </p:cBhvr>
                                      <p:to>
                                        <p:strVal val="visible"/>
                                      </p:to>
                                    </p:set>
                                    <p:anim calcmode="lin" valueType="num">
                                      <p:cBhvr additive="base">
                                        <p:cTn id="27" dur="500" fill="hold"/>
                                        <p:tgtEl>
                                          <p:spTgt spid="62"/>
                                        </p:tgtEl>
                                        <p:attrNameLst>
                                          <p:attrName>ppt_x</p:attrName>
                                        </p:attrNameLst>
                                      </p:cBhvr>
                                      <p:tavLst>
                                        <p:tav tm="0">
                                          <p:val>
                                            <p:strVal val="#ppt_x"/>
                                          </p:val>
                                        </p:tav>
                                        <p:tav tm="100000">
                                          <p:val>
                                            <p:strVal val="#ppt_x"/>
                                          </p:val>
                                        </p:tav>
                                      </p:tavLst>
                                    </p:anim>
                                    <p:anim calcmode="lin" valueType="num">
                                      <p:cBhvr additive="base">
                                        <p:cTn id="28"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6882" y="593210"/>
            <a:ext cx="10328175" cy="1264561"/>
          </a:xfrm>
        </p:spPr>
        <p:txBody>
          <a:bodyPr>
            <a:noAutofit/>
          </a:bodyPr>
          <a:lstStyle/>
          <a:p>
            <a:pPr algn="ctr"/>
            <a:r>
              <a:rPr lang="en-GB" sz="3200" dirty="0" smtClean="0"/>
              <a:t>REGIONAL GUIDELINES FOR THE PRELIMINARY IDENTIFICATION OF PROFILES AND REFERRAL MECANISMS FOR MIGRANT POPULATIONS IN VULNERABLE SITUATIONS</a:t>
            </a:r>
            <a:endParaRPr lang="en-GB" sz="3200" dirty="0"/>
          </a:p>
        </p:txBody>
      </p:sp>
      <p:sp>
        <p:nvSpPr>
          <p:cNvPr id="3" name="Marcador de contenido 2"/>
          <p:cNvSpPr>
            <a:spLocks noGrp="1"/>
          </p:cNvSpPr>
          <p:nvPr>
            <p:ph sz="half" idx="1"/>
          </p:nvPr>
        </p:nvSpPr>
        <p:spPr/>
        <p:txBody>
          <a:bodyPr>
            <a:normAutofit fontScale="77500" lnSpcReduction="20000"/>
          </a:bodyPr>
          <a:lstStyle/>
          <a:p>
            <a:pPr fontAlgn="auto"/>
            <a:r>
              <a:rPr lang="en-GB" dirty="0"/>
              <a:t>R</a:t>
            </a:r>
            <a:r>
              <a:rPr lang="en-GB" dirty="0" smtClean="0"/>
              <a:t>eceived an employment or education offer but does not know where he/she will work or who recruited or made the offer to him/her. </a:t>
            </a:r>
          </a:p>
          <a:p>
            <a:pPr fontAlgn="auto"/>
            <a:r>
              <a:rPr lang="en-GB" dirty="0" smtClean="0"/>
              <a:t>The person that made the offer facilitated the means for the journey, including travel documents. </a:t>
            </a:r>
          </a:p>
          <a:p>
            <a:pPr fontAlgn="auto"/>
            <a:r>
              <a:rPr lang="en-GB" dirty="0" smtClean="0"/>
              <a:t>The person transferring or receiving him/her takes the identity and travel documents away from </a:t>
            </a:r>
            <a:r>
              <a:rPr lang="en-GB" dirty="0" smtClean="0"/>
              <a:t>the him/her</a:t>
            </a:r>
            <a:r>
              <a:rPr lang="en-GB" dirty="0" smtClean="0"/>
              <a:t>. </a:t>
            </a:r>
          </a:p>
          <a:p>
            <a:pPr fontAlgn="auto"/>
            <a:r>
              <a:rPr lang="en-GB" dirty="0" smtClean="0"/>
              <a:t>Has been subject to control and/or been watched</a:t>
            </a:r>
            <a:r>
              <a:rPr lang="en-GB" dirty="0" smtClean="0"/>
              <a:t>. </a:t>
            </a:r>
          </a:p>
          <a:p>
            <a:pPr fontAlgn="auto"/>
            <a:r>
              <a:rPr lang="en-GB" dirty="0" smtClean="0"/>
              <a:t>Has been subject to </a:t>
            </a:r>
            <a:r>
              <a:rPr lang="en-GB" dirty="0" smtClean="0"/>
              <a:t>continuous threats against him/herself and/or his/her family</a:t>
            </a:r>
            <a:r>
              <a:rPr lang="en-GB" dirty="0" smtClean="0"/>
              <a:t>. </a:t>
            </a:r>
          </a:p>
          <a:p>
            <a:pPr fontAlgn="auto"/>
            <a:r>
              <a:rPr lang="en-GB" dirty="0" smtClean="0"/>
              <a:t>Has been forced to work in an activity other than that which was promised or in conditions other than promised and against his/her will.</a:t>
            </a:r>
            <a:endParaRPr lang="en-GB" dirty="0"/>
          </a:p>
        </p:txBody>
      </p:sp>
      <p:sp>
        <p:nvSpPr>
          <p:cNvPr id="4" name="Marcador de contenido 3"/>
          <p:cNvSpPr>
            <a:spLocks noGrp="1"/>
          </p:cNvSpPr>
          <p:nvPr>
            <p:ph sz="half" idx="2"/>
          </p:nvPr>
        </p:nvSpPr>
        <p:spPr/>
        <p:txBody>
          <a:bodyPr>
            <a:normAutofit fontScale="77500" lnSpcReduction="20000"/>
          </a:bodyPr>
          <a:lstStyle/>
          <a:p>
            <a:pPr fontAlgn="auto"/>
            <a:r>
              <a:rPr lang="en-GB" dirty="0" smtClean="0"/>
              <a:t>Forced to work to pay off a debt. </a:t>
            </a:r>
          </a:p>
          <a:p>
            <a:pPr fontAlgn="auto"/>
            <a:r>
              <a:rPr lang="en-GB" dirty="0" smtClean="0"/>
              <a:t>Subjected to a situation of exploitation. </a:t>
            </a:r>
          </a:p>
          <a:p>
            <a:pPr fontAlgn="auto"/>
            <a:r>
              <a:rPr lang="en-GB" dirty="0" smtClean="0"/>
              <a:t>Coerced to participate in illicit activities. </a:t>
            </a:r>
          </a:p>
          <a:p>
            <a:pPr fontAlgn="auto"/>
            <a:r>
              <a:rPr lang="en-GB" dirty="0" smtClean="0"/>
              <a:t>Subjected to physical, sexual and/or psychological abuse with the purpose of keeping him/her subdued and restricting his/her freedom. </a:t>
            </a:r>
          </a:p>
          <a:p>
            <a:pPr fontAlgn="auto"/>
            <a:r>
              <a:rPr lang="en-GB" dirty="0" smtClean="0"/>
              <a:t>Was abducted in the place of origin and then transferred and exploited. </a:t>
            </a:r>
          </a:p>
          <a:p>
            <a:pPr fontAlgn="auto"/>
            <a:r>
              <a:rPr lang="en-GB" dirty="0" smtClean="0"/>
              <a:t>A third person took advantage of a situation of vulnerability (poverty, marginalization, lack of opportunities or unemployment).</a:t>
            </a:r>
          </a:p>
          <a:p>
            <a:endParaRPr lang="en-GB" dirty="0" smtClean="0"/>
          </a:p>
          <a:p>
            <a:endParaRPr lang="en-GB" dirty="0"/>
          </a:p>
        </p:txBody>
      </p:sp>
      <p:sp>
        <p:nvSpPr>
          <p:cNvPr id="5" name="Rectángulo redondeado 4"/>
          <p:cNvSpPr/>
          <p:nvPr/>
        </p:nvSpPr>
        <p:spPr>
          <a:xfrm>
            <a:off x="11295529" y="295835"/>
            <a:ext cx="605118" cy="62125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96982206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387952"/>
            <a:ext cx="9720072" cy="1499616"/>
          </a:xfrm>
        </p:spPr>
        <p:txBody>
          <a:bodyPr>
            <a:normAutofit fontScale="90000"/>
          </a:bodyPr>
          <a:lstStyle/>
          <a:p>
            <a:pPr algn="ctr"/>
            <a:r>
              <a:rPr lang="en-GB" sz="4400" dirty="0" smtClean="0"/>
              <a:t>DIFFICULTIES HINDERING APPROPRIATE IDENTIFICATION – RELATING TO THE VICTIMS</a:t>
            </a:r>
            <a:endParaRPr lang="en-GB" sz="4400" dirty="0"/>
          </a:p>
        </p:txBody>
      </p:sp>
      <p:sp>
        <p:nvSpPr>
          <p:cNvPr id="3" name="Marcador de contenido 2"/>
          <p:cNvSpPr>
            <a:spLocks noGrp="1"/>
          </p:cNvSpPr>
          <p:nvPr>
            <p:ph idx="1"/>
          </p:nvPr>
        </p:nvSpPr>
        <p:spPr>
          <a:xfrm>
            <a:off x="1024128" y="2081605"/>
            <a:ext cx="9720073" cy="4480560"/>
          </a:xfrm>
        </p:spPr>
        <p:txBody>
          <a:bodyPr>
            <a:normAutofit/>
          </a:bodyPr>
          <a:lstStyle/>
          <a:p>
            <a:r>
              <a:rPr lang="en-GB" dirty="0" smtClean="0"/>
              <a:t>1. Do not recognize that their human rights have been violated. </a:t>
            </a:r>
          </a:p>
          <a:p>
            <a:r>
              <a:rPr lang="en-GB" dirty="0" smtClean="0"/>
              <a:t>2. </a:t>
            </a:r>
            <a:r>
              <a:rPr lang="en-GB" dirty="0" smtClean="0"/>
              <a:t>Are very afraid of being reported</a:t>
            </a:r>
            <a:r>
              <a:rPr lang="en-GB" dirty="0" smtClean="0"/>
              <a:t>: are paralyzed as a result of subjugation, isolation.</a:t>
            </a:r>
          </a:p>
          <a:p>
            <a:r>
              <a:rPr lang="en-GB" dirty="0" smtClean="0"/>
              <a:t>3. Do not know about the crime of trafficking in persons, have poor self-identification.</a:t>
            </a:r>
          </a:p>
          <a:p>
            <a:r>
              <a:rPr lang="en-GB" dirty="0" smtClean="0"/>
              <a:t>4. Manipulation, coercion or threats used by the criminal network to avoid the risk of detection ----- FEAR because the exploiters are close.</a:t>
            </a:r>
          </a:p>
          <a:p>
            <a:r>
              <a:rPr lang="en-GB" dirty="0" smtClean="0"/>
              <a:t>5. Victims absorbed by the network, in the chain of recruiters (persons that recruit them, negotiate with them, receive them, watch them, etc.) within the network. </a:t>
            </a:r>
          </a:p>
          <a:p>
            <a:r>
              <a:rPr lang="en-GB" dirty="0" smtClean="0"/>
              <a:t>6. Vulnerability as a result of substance abuse and being involved in criminal acts.</a:t>
            </a:r>
            <a:endParaRPr lang="en-GB" dirty="0"/>
          </a:p>
        </p:txBody>
      </p:sp>
      <p:sp>
        <p:nvSpPr>
          <p:cNvPr id="4" name="Rectángulo redondeado 3"/>
          <p:cNvSpPr/>
          <p:nvPr/>
        </p:nvSpPr>
        <p:spPr>
          <a:xfrm>
            <a:off x="11161059" y="94129"/>
            <a:ext cx="726141" cy="6468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2773717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396288"/>
            <a:ext cx="9720072" cy="1499616"/>
          </a:xfrm>
        </p:spPr>
        <p:txBody>
          <a:bodyPr>
            <a:normAutofit fontScale="90000"/>
          </a:bodyPr>
          <a:lstStyle/>
          <a:p>
            <a:pPr algn="ctr"/>
            <a:r>
              <a:rPr lang="en-GB" sz="4400" dirty="0" smtClean="0"/>
              <a:t>DIFFICULTIES </a:t>
            </a:r>
            <a:r>
              <a:rPr lang="en-GB" sz="4400" dirty="0"/>
              <a:t>HINDERING APPROPRIATE IDENTIFICATION – RELATING TO THE VICTIMS</a:t>
            </a:r>
            <a:endParaRPr lang="en-GB" sz="4400" dirty="0"/>
          </a:p>
        </p:txBody>
      </p:sp>
      <p:sp>
        <p:nvSpPr>
          <p:cNvPr id="3" name="Marcador de contenido 2"/>
          <p:cNvSpPr>
            <a:spLocks noGrp="1"/>
          </p:cNvSpPr>
          <p:nvPr>
            <p:ph idx="1"/>
          </p:nvPr>
        </p:nvSpPr>
        <p:spPr>
          <a:xfrm>
            <a:off x="1024128" y="2081605"/>
            <a:ext cx="9720073" cy="4480560"/>
          </a:xfrm>
        </p:spPr>
        <p:txBody>
          <a:bodyPr>
            <a:normAutofit fontScale="85000" lnSpcReduction="20000"/>
          </a:bodyPr>
          <a:lstStyle/>
          <a:p>
            <a:pPr>
              <a:defRPr/>
            </a:pPr>
            <a:r>
              <a:rPr lang="en-GB" dirty="0" smtClean="0"/>
              <a:t>7. </a:t>
            </a:r>
            <a:r>
              <a:rPr lang="en-GB" dirty="0" smtClean="0"/>
              <a:t>Fear</a:t>
            </a:r>
            <a:r>
              <a:rPr lang="en-GB" dirty="0" smtClean="0"/>
              <a:t>: Perception of the real capacity for protection and access (a direct link between information/communication by the victim of trafficking about real access to support services and participation in processes).</a:t>
            </a:r>
          </a:p>
          <a:p>
            <a:pPr lvl="0">
              <a:defRPr/>
            </a:pPr>
            <a:r>
              <a:rPr lang="en-GB" dirty="0" smtClean="0"/>
              <a:t>8. In many cases, </a:t>
            </a:r>
            <a:r>
              <a:rPr lang="en-GB" dirty="0" smtClean="0"/>
              <a:t>even though a reliable interpreter is made available to them, they do not speak or are reluctant to reveal details. It is common for victims of trafficking in persons to be reluctant or unwilling to speak, and it can be observed that they lie or act according to instructions.</a:t>
            </a:r>
            <a:endParaRPr lang="en-GB" dirty="0" smtClean="0"/>
          </a:p>
          <a:p>
            <a:pPr>
              <a:defRPr/>
            </a:pPr>
            <a:endParaRPr lang="en-GB" dirty="0" smtClean="0"/>
          </a:p>
          <a:p>
            <a:pPr>
              <a:defRPr/>
            </a:pPr>
            <a:r>
              <a:rPr lang="en-GB" dirty="0" smtClean="0"/>
              <a:t>9. Fear </a:t>
            </a:r>
            <a:r>
              <a:rPr lang="en-GB" dirty="0" smtClean="0"/>
              <a:t>of the authorities due to migration-related and legal vulnerability. Fear of being reported and fear that the authorities will not believe them.</a:t>
            </a:r>
            <a:endParaRPr lang="en-GB" dirty="0" smtClean="0"/>
          </a:p>
          <a:p>
            <a:pPr>
              <a:defRPr/>
            </a:pPr>
            <a:r>
              <a:rPr lang="en-GB" dirty="0" smtClean="0"/>
              <a:t>10. Shame: Identification is of a public nature.</a:t>
            </a:r>
          </a:p>
          <a:p>
            <a:pPr>
              <a:defRPr/>
            </a:pPr>
            <a:endParaRPr lang="en-GB" dirty="0" smtClean="0"/>
          </a:p>
          <a:p>
            <a:pPr>
              <a:defRPr/>
            </a:pPr>
            <a:r>
              <a:rPr lang="en-GB" dirty="0" smtClean="0"/>
              <a:t>11. They do not see themselves as victims – do not want to be stigmatized – it is not in their interes</a:t>
            </a:r>
            <a:r>
              <a:rPr lang="en-GB" dirty="0" smtClean="0"/>
              <a:t>t </a:t>
            </a:r>
            <a:r>
              <a:rPr lang="en-GB" dirty="0" smtClean="0"/>
              <a:t>(some victims of trafficking can adjust and accept exploitation if the alternative is worse – exploitation is highly subjective).</a:t>
            </a:r>
          </a:p>
          <a:p>
            <a:pPr algn="ctr"/>
            <a:r>
              <a:rPr lang="en-GB" b="1" dirty="0" smtClean="0">
                <a:solidFill>
                  <a:schemeClr val="bg2">
                    <a:lumMod val="50000"/>
                  </a:schemeClr>
                </a:solidFill>
                <a:effectLst>
                  <a:outerShdw blurRad="38100" dist="38100" dir="2700000" algn="tl">
                    <a:srgbClr val="000000">
                      <a:alpha val="43137"/>
                    </a:srgbClr>
                  </a:outerShdw>
                </a:effectLst>
              </a:rPr>
              <a:t>Are they still victims?</a:t>
            </a:r>
            <a:endParaRPr lang="en-GB" b="1" dirty="0">
              <a:solidFill>
                <a:schemeClr val="bg2">
                  <a:lumMod val="50000"/>
                </a:schemeClr>
              </a:solidFill>
              <a:effectLst>
                <a:outerShdw blurRad="38100" dist="38100" dir="2700000" algn="tl">
                  <a:srgbClr val="000000">
                    <a:alpha val="43137"/>
                  </a:srgbClr>
                </a:outerShdw>
              </a:effectLst>
            </a:endParaRPr>
          </a:p>
        </p:txBody>
      </p:sp>
      <p:sp>
        <p:nvSpPr>
          <p:cNvPr id="4" name="Rectángulo redondeado 3"/>
          <p:cNvSpPr/>
          <p:nvPr/>
        </p:nvSpPr>
        <p:spPr>
          <a:xfrm>
            <a:off x="11161059" y="94129"/>
            <a:ext cx="726141" cy="6468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91972333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C1C93EF2-4785-427F-84A5-F1666490E9C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1301</TotalTime>
  <Words>2358</Words>
  <Application>Microsoft Macintosh PowerPoint</Application>
  <PresentationFormat>Personalizado</PresentationFormat>
  <Paragraphs>205</Paragraphs>
  <Slides>20</Slides>
  <Notes>2</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Integral</vt:lpstr>
      <vt:lpstr>INDICATORS to identify RISKS AND PROTECTION AND ASSISTANCE NEEDS</vt:lpstr>
      <vt:lpstr>identification:  the great challenge</vt:lpstr>
      <vt:lpstr>INDICATORS FOR THE IDENTIFICATION OF VICTIMS OF TRAFFICKING</vt:lpstr>
      <vt:lpstr>PALERMO PROTOCOL (PROTOCOL TO PREVENT, SUPPRESS AND PUNISH TRAFFICKING IN PERSONS, ESPECIALLY WOMEN AND CHILDREN, SUPPLEMENTING THE UNITED NATIONS CONVENTION AGAINST TRANSNATIONAL ORGANIZED CRIME, OCTOBER 2000). ARTICLE 3) PARAGRAPH a) OF THE PROTOCOL STATES THAT TRAFFICKING IN PERSONS shall mean:</vt:lpstr>
      <vt:lpstr>PALERMO PROTOCOL (PROTOCOL TO PREVENT, SUPPRESS AND PUNISH TRAFFICKING IN PERSONS, ESPECIALLY WOMEN AND CHILDREN, SUPPLEMENTING THE UNITED NATIONS CONVENTION AGAINST TRANSNATIONAL ORGANIZED CRIME, OCTOBER 2000). ARTICLE 3) PARAGRAPH a) OF THE PROTOCOL STATES, in regard to TRAFFICKING IN PERSONS:</vt:lpstr>
      <vt:lpstr>Presentación de PowerPoint</vt:lpstr>
      <vt:lpstr>REGIONAL GUIDELINES FOR THE PRELIMINARY IDENTIFICATION OF PROFILES AND REFERRAL MECANISMS FOR MIGRANT POPULATIONS IN VULNERABLE SITUATIONS</vt:lpstr>
      <vt:lpstr>DIFFICULTIES HINDERING APPROPRIATE IDENTIFICATION – RELATING TO THE VICTIMS</vt:lpstr>
      <vt:lpstr>DIFFICULTIES HINDERING APPROPRIATE IDENTIFICATION – RELATING TO THE VICTIMS</vt:lpstr>
      <vt:lpstr>DIFFICULTIES HINDERING APPROPRIATE IDENTIFICATION </vt:lpstr>
      <vt:lpstr>CHALLENGES RELATING TO IDENTIFICATION</vt:lpstr>
      <vt:lpstr>CHALLENGES RELATING TO IDENTIFICATION</vt:lpstr>
      <vt:lpstr>DIFFICULTIES HINDERING APPROPRIATE IDENTIFICATION – RELATING TO THE VICTIMS</vt:lpstr>
      <vt:lpstr>ROUTES FOR PRIMARY ASSISTANCE TO VICTIMS OF TRAFFICKING </vt:lpstr>
      <vt:lpstr>RISK ASSESSMENT</vt:lpstr>
      <vt:lpstr>RISK ASSESSMENTs: a cross-cutting theme in assistance </vt:lpstr>
      <vt:lpstr>ROUTES FOR IMMEDIATE ASSISTANCE</vt:lpstr>
      <vt:lpstr>RISK ASSESSMENT DURING THE INITIAL INTERVIEW</vt:lpstr>
      <vt:lpstr>Presentación de PowerPoint</vt:lpstr>
      <vt:lpstr>CHALLENGES RELATING TO ASSISTANCE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Indicadores de riesgo y necesidades de asistencia</dc:title>
  <dc:creator>Gaby</dc:creator>
  <cp:lastModifiedBy>Christiane Lehnhoff</cp:lastModifiedBy>
  <cp:revision>107</cp:revision>
  <dcterms:created xsi:type="dcterms:W3CDTF">2015-05-11T19:13:03Z</dcterms:created>
  <dcterms:modified xsi:type="dcterms:W3CDTF">2015-05-13T17:37:24Z</dcterms:modified>
</cp:coreProperties>
</file>