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83" r:id="rId2"/>
    <p:sldId id="501" r:id="rId3"/>
    <p:sldId id="503" r:id="rId4"/>
    <p:sldId id="500" r:id="rId5"/>
    <p:sldId id="506" r:id="rId6"/>
    <p:sldId id="505" r:id="rId7"/>
    <p:sldId id="492" r:id="rId8"/>
    <p:sldId id="499" r:id="rId9"/>
    <p:sldId id="497" r:id="rId10"/>
    <p:sldId id="508" r:id="rId11"/>
    <p:sldId id="509" r:id="rId12"/>
    <p:sldId id="498" r:id="rId13"/>
    <p:sldId id="507" r:id="rId14"/>
    <p:sldId id="510" r:id="rId15"/>
    <p:sldId id="511" r:id="rId16"/>
    <p:sldId id="512" r:id="rId17"/>
    <p:sldId id="514" r:id="rId18"/>
    <p:sldId id="515" r:id="rId19"/>
    <p:sldId id="513" r:id="rId20"/>
    <p:sldId id="485" r:id="rId21"/>
    <p:sldId id="522" r:id="rId22"/>
    <p:sldId id="517" r:id="rId23"/>
    <p:sldId id="489" r:id="rId24"/>
    <p:sldId id="516" r:id="rId25"/>
    <p:sldId id="518" r:id="rId26"/>
    <p:sldId id="490" r:id="rId27"/>
    <p:sldId id="519" r:id="rId28"/>
    <p:sldId id="521" r:id="rId29"/>
    <p:sldId id="520" r:id="rId30"/>
    <p:sldId id="523" r:id="rId31"/>
  </p:sldIdLst>
  <p:sldSz cx="9144000" cy="6858000" type="screen4x3"/>
  <p:notesSz cx="6797675" cy="99282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10678"/>
    <a:srgbClr val="FDF8B2"/>
    <a:srgbClr val="F991BE"/>
    <a:srgbClr val="39D9B3"/>
    <a:srgbClr val="9F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121" d="100"/>
          <a:sy n="121" d="100"/>
        </p:scale>
        <p:origin x="-104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GT"/>
          </a:p>
        </p:txBody>
      </p:sp>
      <p:sp>
        <p:nvSpPr>
          <p:cNvPr id="3" name="2 Marcador de fecha"/>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BC3672DC-B1F6-45AA-80DF-52093FBC9D34}" type="datetimeFigureOut">
              <a:rPr lang="es-GT" smtClean="0"/>
              <a:pPr/>
              <a:t>11/16/16</a:t>
            </a:fld>
            <a:endParaRPr lang="es-GT"/>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EC889154-2E38-4998-95EE-A127746B8EE7}" type="slidenum">
              <a:rPr lang="es-GT" smtClean="0"/>
              <a:pPr/>
              <a:t>‹Nr.›</a:t>
            </a:fld>
            <a:endParaRPr lang="es-GT"/>
          </a:p>
        </p:txBody>
      </p:sp>
    </p:spTree>
    <p:extLst>
      <p:ext uri="{BB962C8B-B14F-4D97-AF65-F5344CB8AC3E}">
        <p14:creationId xmlns:p14="http://schemas.microsoft.com/office/powerpoint/2010/main" val="258308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fld id="{06E8D2D4-5D04-4B67-8C44-AFBFDD539AF5}" type="datetimeFigureOut">
              <a:rPr lang="es-ES" smtClean="0"/>
              <a:pPr/>
              <a:t>11/16/16</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0383" y="4716585"/>
            <a:ext cx="5436909" cy="44673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37BE3021-5D35-454F-9CD1-15F5541FEE91}" type="slidenum">
              <a:rPr lang="es-ES" smtClean="0"/>
              <a:pPr/>
              <a:t>‹Nr.›</a:t>
            </a:fld>
            <a:endParaRPr lang="es-ES" dirty="0"/>
          </a:p>
        </p:txBody>
      </p:sp>
    </p:spTree>
    <p:extLst>
      <p:ext uri="{BB962C8B-B14F-4D97-AF65-F5344CB8AC3E}">
        <p14:creationId xmlns:p14="http://schemas.microsoft.com/office/powerpoint/2010/main" val="182106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37BE3021-5D35-454F-9CD1-15F5541FEE91}" type="slidenum">
              <a:rPr lang="es-ES" smtClean="0"/>
              <a:pPr/>
              <a:t>4</a:t>
            </a:fld>
            <a:endParaRPr lang="es-ES" dirty="0"/>
          </a:p>
        </p:txBody>
      </p:sp>
    </p:spTree>
    <p:extLst>
      <p:ext uri="{BB962C8B-B14F-4D97-AF65-F5344CB8AC3E}">
        <p14:creationId xmlns:p14="http://schemas.microsoft.com/office/powerpoint/2010/main" val="203436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410767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10484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319539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3021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39103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36807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283971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385062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237063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17543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189368-2BF2-4BE7-9D13-F7BAD63F9813}" type="datetimeFigureOut">
              <a:rPr lang="es-GT" smtClean="0"/>
              <a:pPr/>
              <a:t>11/16/16</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3309FEC-4787-4BEC-8C86-A1E7E9F17A17}" type="slidenum">
              <a:rPr lang="es-GT" smtClean="0"/>
              <a:pPr/>
              <a:t>‹Nr.›</a:t>
            </a:fld>
            <a:endParaRPr lang="es-GT"/>
          </a:p>
        </p:txBody>
      </p:sp>
    </p:spTree>
    <p:extLst>
      <p:ext uri="{BB962C8B-B14F-4D97-AF65-F5344CB8AC3E}">
        <p14:creationId xmlns:p14="http://schemas.microsoft.com/office/powerpoint/2010/main" val="29975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89368-2BF2-4BE7-9D13-F7BAD63F9813}" type="datetimeFigureOut">
              <a:rPr lang="es-GT" smtClean="0"/>
              <a:pPr/>
              <a:t>11/16/16</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9FEC-4787-4BEC-8C86-A1E7E9F17A17}" type="slidenum">
              <a:rPr lang="es-GT" smtClean="0"/>
              <a:pPr/>
              <a:t>‹Nr.›</a:t>
            </a:fld>
            <a:endParaRPr lang="es-GT"/>
          </a:p>
        </p:txBody>
      </p:sp>
    </p:spTree>
    <p:extLst>
      <p:ext uri="{BB962C8B-B14F-4D97-AF65-F5344CB8AC3E}">
        <p14:creationId xmlns:p14="http://schemas.microsoft.com/office/powerpoint/2010/main" val="41862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605" y="2852936"/>
            <a:ext cx="9143999" cy="2088232"/>
          </a:xfrm>
          <a:solidFill>
            <a:schemeClr val="accent1">
              <a:lumMod val="75000"/>
            </a:schemeClr>
          </a:solidFill>
        </p:spPr>
        <p:txBody>
          <a:bodyPr>
            <a:noAutofit/>
          </a:bodyPr>
          <a:lstStyle/>
          <a:p>
            <a:pPr algn="ctr"/>
            <a:r>
              <a:rPr lang="en-GB" sz="40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New </a:t>
            </a:r>
            <a:r>
              <a:rPr lang="en-GB" sz="40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Actions and Best Practices in Combating Trafficking in Persons</a:t>
            </a:r>
            <a:endParaRPr lang="en-GB"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descr="C:\Users\user\Downloads\Logotipo_SVET.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76672"/>
            <a:ext cx="2016224" cy="1157240"/>
          </a:xfrm>
          <a:prstGeom prst="rect">
            <a:avLst/>
          </a:prstGeom>
          <a:noFill/>
          <a:ln>
            <a:noFill/>
          </a:ln>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144" y="332656"/>
            <a:ext cx="2843808" cy="1777380"/>
          </a:xfrm>
          <a:prstGeom prst="rect">
            <a:avLst/>
          </a:prstGeom>
        </p:spPr>
      </p:pic>
    </p:spTree>
    <p:extLst>
      <p:ext uri="{BB962C8B-B14F-4D97-AF65-F5344CB8AC3E}">
        <p14:creationId xmlns:p14="http://schemas.microsoft.com/office/powerpoint/2010/main" val="284422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88640"/>
            <a:ext cx="3960440" cy="1512168"/>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Judicial Body</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132856"/>
            <a:ext cx="3744416" cy="4176464"/>
          </a:xfrm>
          <a:prstGeom prst="rect">
            <a:avLst/>
          </a:prstGeom>
        </p:spPr>
      </p:pic>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1966528"/>
            <a:ext cx="3857625" cy="4509120"/>
          </a:xfrm>
          <a:prstGeom prst="rect">
            <a:avLst/>
          </a:prstGeom>
        </p:spPr>
      </p:pic>
    </p:spTree>
    <p:extLst>
      <p:ext uri="{BB962C8B-B14F-4D97-AF65-F5344CB8AC3E}">
        <p14:creationId xmlns:p14="http://schemas.microsoft.com/office/powerpoint/2010/main" val="28880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88640"/>
            <a:ext cx="3960440" cy="1512168"/>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Ministry of Public Finance</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772816"/>
            <a:ext cx="4248472" cy="4919018"/>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1769634"/>
            <a:ext cx="3995936" cy="4900571"/>
          </a:xfrm>
          <a:prstGeom prst="rect">
            <a:avLst/>
          </a:prstGeom>
        </p:spPr>
      </p:pic>
    </p:spTree>
    <p:extLst>
      <p:ext uri="{BB962C8B-B14F-4D97-AF65-F5344CB8AC3E}">
        <p14:creationId xmlns:p14="http://schemas.microsoft.com/office/powerpoint/2010/main" val="410318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224644"/>
            <a:ext cx="3347863" cy="1368152"/>
          </a:xfrm>
          <a:solidFill>
            <a:schemeClr val="accent1">
              <a:lumMod val="75000"/>
            </a:schemeClr>
          </a:solidFill>
        </p:spPr>
        <p:txBody>
          <a:bodyPr>
            <a:noAutofit/>
          </a:bodyPr>
          <a:lstStyle/>
          <a:p>
            <a:pPr algn="ctr"/>
            <a:r>
              <a:rPr lang="en-GB"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Corazón Azul Campaign</a:t>
            </a:r>
            <a:endParaRPr lang="en-GB"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844824"/>
            <a:ext cx="3707903" cy="2520280"/>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1844824"/>
            <a:ext cx="3815407" cy="2520280"/>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4146" y="4357868"/>
            <a:ext cx="4680012" cy="2448272"/>
          </a:xfrm>
          <a:prstGeom prst="rect">
            <a:avLst/>
          </a:prstGeom>
        </p:spPr>
      </p:pic>
    </p:spTree>
    <p:extLst>
      <p:ext uri="{BB962C8B-B14F-4D97-AF65-F5344CB8AC3E}">
        <p14:creationId xmlns:p14="http://schemas.microsoft.com/office/powerpoint/2010/main" val="190993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116632"/>
            <a:ext cx="3347863" cy="1728192"/>
          </a:xfrm>
          <a:solidFill>
            <a:schemeClr val="accent1">
              <a:lumMod val="75000"/>
            </a:schemeClr>
          </a:solidFill>
        </p:spPr>
        <p:txBody>
          <a:bodyPr>
            <a:noAutofit/>
          </a:bodyPr>
          <a:lstStyle/>
          <a:p>
            <a:pPr>
              <a:lnSpc>
                <a:spcPct val="90000"/>
              </a:lnSpc>
            </a:pPr>
            <a:r>
              <a:rPr lang="en-GB" sz="40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Corazón Azul Campaign</a:t>
            </a:r>
            <a:endParaRPr lang="en-GB"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916832"/>
            <a:ext cx="1962150" cy="196215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4293096"/>
            <a:ext cx="1962150" cy="196215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02338" y="4437112"/>
            <a:ext cx="1962150" cy="1962150"/>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99792" y="4293096"/>
            <a:ext cx="1962150" cy="1962150"/>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66184" y="4293096"/>
            <a:ext cx="1962150" cy="196215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1742" y="1897439"/>
            <a:ext cx="3600400" cy="1962150"/>
          </a:xfrm>
          <a:prstGeom prst="rect">
            <a:avLst/>
          </a:prstGeom>
        </p:spPr>
      </p:pic>
      <p:pic>
        <p:nvPicPr>
          <p:cNvPr id="2050" name="Picture 2" descr="https://fbcdn-photos-d-a.akamaihd.net/hphotos-ak-xlp1/v/t1.0-0/c103.0.206.206/p206x206/14100268_1369017919792558_6561748809978058868_n.jpg?oh=3fbaafbde79f294a117558e8035f76ed&amp;oe=586CD6EC&amp;__gda__=1483716113_bc37d956dc9b60c6ffa6d57b2e1c333b"/>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731643" y="1897439"/>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11560" y="224644"/>
            <a:ext cx="3347863" cy="1368152"/>
          </a:xfrm>
          <a:solidFill>
            <a:schemeClr val="accent1">
              <a:lumMod val="75000"/>
            </a:schemeClr>
          </a:solidFill>
        </p:spPr>
        <p:txBody>
          <a:bodyPr>
            <a:noAutofit/>
          </a:bodyPr>
          <a:lstStyle/>
          <a:p>
            <a:r>
              <a:rPr lang="en-GB"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Corazón Azul Campaign</a:t>
            </a:r>
            <a:endParaRPr lang="en-GB"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164" y="2060848"/>
            <a:ext cx="3707904" cy="4416152"/>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4272" y="1901908"/>
            <a:ext cx="3851920" cy="4575092"/>
          </a:xfrm>
          <a:prstGeom prst="rect">
            <a:avLst/>
          </a:prstGeom>
        </p:spPr>
      </p:pic>
    </p:spTree>
    <p:extLst>
      <p:ext uri="{BB962C8B-B14F-4D97-AF65-F5344CB8AC3E}">
        <p14:creationId xmlns:p14="http://schemas.microsoft.com/office/powerpoint/2010/main" val="319108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35278" y="188640"/>
            <a:ext cx="3716642" cy="576064"/>
          </a:xfrm>
          <a:solidFill>
            <a:schemeClr val="accent1">
              <a:lumMod val="75000"/>
            </a:schemeClr>
          </a:solidFill>
        </p:spPr>
        <p:txBody>
          <a:bodyPr>
            <a:noAutofit/>
          </a:bodyPr>
          <a:lstStyle/>
          <a:p>
            <a:pPr algn="ctr"/>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Prevention Material</a:t>
            </a:r>
            <a:endParaRPr lang="en-GB" sz="28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475656" y="1052736"/>
            <a:ext cx="4680520" cy="5656659"/>
          </a:xfrm>
          <a:prstGeom prst="rect">
            <a:avLst/>
          </a:prstGeom>
        </p:spPr>
      </p:pic>
      <p:sp>
        <p:nvSpPr>
          <p:cNvPr id="5" name="4 CuadroTexto"/>
          <p:cNvSpPr txBox="1"/>
          <p:nvPr/>
        </p:nvSpPr>
        <p:spPr>
          <a:xfrm>
            <a:off x="6357950" y="428604"/>
            <a:ext cx="2286016" cy="369332"/>
          </a:xfrm>
          <a:prstGeom prst="rect">
            <a:avLst/>
          </a:prstGeom>
          <a:noFill/>
        </p:spPr>
        <p:txBody>
          <a:bodyPr wrap="square" rtlCol="0">
            <a:spAutoFit/>
          </a:bodyPr>
          <a:lstStyle/>
          <a:p>
            <a:r>
              <a:rPr lang="en-GB" dirty="0" smtClean="0"/>
              <a:t>Forced Labour</a:t>
            </a:r>
            <a:endParaRPr lang="en-GB" dirty="0"/>
          </a:p>
        </p:txBody>
      </p:sp>
    </p:spTree>
    <p:extLst>
      <p:ext uri="{BB962C8B-B14F-4D97-AF65-F5344CB8AC3E}">
        <p14:creationId xmlns:p14="http://schemas.microsoft.com/office/powerpoint/2010/main" val="370096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35278" y="188640"/>
            <a:ext cx="3860658" cy="576064"/>
          </a:xfrm>
          <a:solidFill>
            <a:schemeClr val="accent1">
              <a:lumMod val="75000"/>
            </a:schemeClr>
          </a:solidFill>
        </p:spPr>
        <p:txBody>
          <a:bodyPr>
            <a:noAutofit/>
          </a:bodyPr>
          <a:lstStyle/>
          <a:p>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Prevention Material</a:t>
            </a:r>
            <a:endParaRPr lang="en-GB" sz="28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547664" y="908720"/>
            <a:ext cx="4925159" cy="5805264"/>
          </a:xfrm>
          <a:prstGeom prst="rect">
            <a:avLst/>
          </a:prstGeom>
        </p:spPr>
      </p:pic>
      <p:sp>
        <p:nvSpPr>
          <p:cNvPr id="6" name="5 CuadroTexto"/>
          <p:cNvSpPr txBox="1"/>
          <p:nvPr/>
        </p:nvSpPr>
        <p:spPr>
          <a:xfrm>
            <a:off x="6500826" y="285728"/>
            <a:ext cx="2214578" cy="369332"/>
          </a:xfrm>
          <a:prstGeom prst="rect">
            <a:avLst/>
          </a:prstGeom>
          <a:noFill/>
        </p:spPr>
        <p:txBody>
          <a:bodyPr wrap="square" rtlCol="0">
            <a:spAutoFit/>
          </a:bodyPr>
          <a:lstStyle/>
          <a:p>
            <a:r>
              <a:rPr lang="en-GB" dirty="0" smtClean="0"/>
              <a:t>Labour Exploitation</a:t>
            </a:r>
            <a:endParaRPr lang="en-GB" dirty="0"/>
          </a:p>
        </p:txBody>
      </p:sp>
    </p:spTree>
    <p:extLst>
      <p:ext uri="{BB962C8B-B14F-4D97-AF65-F5344CB8AC3E}">
        <p14:creationId xmlns:p14="http://schemas.microsoft.com/office/powerpoint/2010/main" val="32760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23528" y="188640"/>
            <a:ext cx="3960440" cy="1569364"/>
          </a:xfrm>
          <a:solidFill>
            <a:schemeClr val="accent1">
              <a:lumMod val="75000"/>
            </a:schemeClr>
          </a:solidFill>
        </p:spPr>
        <p:txBody>
          <a:bodyPr>
            <a:noAutofit/>
          </a:bodyPr>
          <a:lstStyle/>
          <a:p>
            <a:pPr algn="ctr"/>
            <a:r>
              <a:rPr lang="en-GB"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Compilation of Tools and Directory of Social Welfare Institutions</a:t>
            </a:r>
            <a:endParaRPr lang="en-GB"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4064" y="1916832"/>
            <a:ext cx="6728296" cy="4608512"/>
          </a:xfrm>
          <a:prstGeom prst="rect">
            <a:avLst/>
          </a:prstGeom>
        </p:spPr>
      </p:pic>
    </p:spTree>
    <p:extLst>
      <p:ext uri="{BB962C8B-B14F-4D97-AF65-F5344CB8AC3E}">
        <p14:creationId xmlns:p14="http://schemas.microsoft.com/office/powerpoint/2010/main" val="175157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23528" y="188640"/>
            <a:ext cx="3960440" cy="1569364"/>
          </a:xfrm>
          <a:solidFill>
            <a:schemeClr val="accent1">
              <a:lumMod val="75000"/>
            </a:schemeClr>
          </a:solidFill>
        </p:spPr>
        <p:txBody>
          <a:bodyPr>
            <a:noAutofit/>
          </a:bodyPr>
          <a:lstStyle/>
          <a:p>
            <a:r>
              <a:rPr lang="en-GB"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Compilation of Tools and Directory of Social Welfare Institutions</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000" y="1916832"/>
            <a:ext cx="8128000" cy="4560168"/>
          </a:xfrm>
          <a:prstGeom prst="rect">
            <a:avLst/>
          </a:prstGeom>
        </p:spPr>
      </p:pic>
    </p:spTree>
    <p:extLst>
      <p:ext uri="{BB962C8B-B14F-4D97-AF65-F5344CB8AC3E}">
        <p14:creationId xmlns:p14="http://schemas.microsoft.com/office/powerpoint/2010/main" val="33693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1026" name="Picture 2" descr="https://fbcdn-photos-c-a.akamaihd.net/hphotos-ak-xpt1/v/t1.0-0/c44.0.206.206/p206x206/14333131_1383793108315039_865991631836808228_n.jpg?oh=f0fb59acffbb55581e633cbdf749168c&amp;oe=587008EF&amp;__gda__=1483881116_fc2aa762cd8b00ea683f07e1d20237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2276872"/>
            <a:ext cx="3888432"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photos-a-a.akamaihd.net/hphotos-ak-xlf1/v/t1.0-0/c75.0.206.206/p206x206/14292500_1383793101648373_1119512027078306081_n.jpg?oh=868a666ed4170ee50029dc7481233bbd&amp;oe=5874FC31&amp;__gda__=1482821164_f6aeb9e1fb6cd0fe3c085d5ce2e315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564" y="2276606"/>
            <a:ext cx="3312368"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3"/>
          <p:cNvSpPr>
            <a:spLocks noGrp="1"/>
          </p:cNvSpPr>
          <p:nvPr>
            <p:ph type="ctrTitle"/>
          </p:nvPr>
        </p:nvSpPr>
        <p:spPr>
          <a:xfrm>
            <a:off x="323528" y="188640"/>
            <a:ext cx="3960440" cy="1569364"/>
          </a:xfrm>
          <a:solidFill>
            <a:schemeClr val="accent1">
              <a:lumMod val="75000"/>
            </a:schemeClr>
          </a:solidFill>
        </p:spPr>
        <p:txBody>
          <a:bodyPr>
            <a:noAutofit/>
          </a:bodyPr>
          <a:lstStyle/>
          <a:p>
            <a:r>
              <a:rPr lang="en-GB"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Compilation of Tools and Directory of Social Welfare Institutions</a:t>
            </a:r>
            <a:endParaRPr lang="es-GT"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Tree>
    <p:extLst>
      <p:ext uri="{BB962C8B-B14F-4D97-AF65-F5344CB8AC3E}">
        <p14:creationId xmlns:p14="http://schemas.microsoft.com/office/powerpoint/2010/main" val="10693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512168"/>
          </a:xfrm>
          <a:solidFill>
            <a:schemeClr val="accent1">
              <a:lumMod val="75000"/>
            </a:schemeClr>
          </a:solidFill>
        </p:spPr>
        <p:txBody>
          <a:bodyPr>
            <a:noAutofit/>
          </a:bodyPr>
          <a:lstStyle/>
          <a:p>
            <a:pPr algn="ctr"/>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Launching the Coraz</a:t>
            </a:r>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ón Azul (Blue Heart) Campaign</a:t>
            </a:r>
            <a:endParaRPr lang="en-GB" sz="28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776139"/>
            <a:ext cx="7620000" cy="4821214"/>
          </a:xfrm>
          <a:prstGeom prst="rect">
            <a:avLst/>
          </a:prstGeom>
        </p:spPr>
      </p:pic>
    </p:spTree>
    <p:extLst>
      <p:ext uri="{BB962C8B-B14F-4D97-AF65-F5344CB8AC3E}">
        <p14:creationId xmlns:p14="http://schemas.microsoft.com/office/powerpoint/2010/main" val="186019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07504" y="548680"/>
            <a:ext cx="3744416" cy="1080120"/>
          </a:xfrm>
          <a:solidFill>
            <a:schemeClr val="accent1">
              <a:lumMod val="75000"/>
            </a:schemeClr>
          </a:solidFill>
        </p:spPr>
        <p:txBody>
          <a:bodyPr>
            <a:noAutofit/>
          </a:bodyPr>
          <a:lstStyle/>
          <a:p>
            <a:pPr algn="ctr"/>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Strengthening of </a:t>
            </a:r>
            <a:r>
              <a:rPr lang="en-GB"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CIT</a:t>
            </a:r>
            <a:endParaRPr lang="en-GB"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4098" name="Picture 2" descr="https://fbcdn-photos-c-a.akamaihd.net/hphotos-ak-xfa1/v/t1.0-0/c0.0.206.206/p206x206/14225443_1376996235661393_8846306880971973959_n.jpg?oh=3b5c1685aa8fc1845b3e3d5e6eff6122&amp;oe=5871789A&amp;__gda__=1483421742_be0d80b8b27a2e2d04e3932b595adcd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209" y="1772816"/>
            <a:ext cx="331236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fbcdn-photos-a-a.akamaihd.net/hphotos-ak-xfa1/v/t1.0-0/c41.0.206.206/p206x206/14199209_1376996312328052_5221583265663292862_n.jpg?oh=3b829a0d3c4791bc3c61d2cc15e01313&amp;oe=586B8C5B&amp;__gda__=1487779868_331aebb56c3a298baa5e98d7bd4c440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28" y="4725144"/>
            <a:ext cx="2709768"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fbcdn-photos-a-a.akamaihd.net/hphotos-ak-xpa1/v/t1.0-0/c58.0.206.206/p206x206/14238230_1376996335661383_6404038657812279249_n.jpg?oh=088103e9d982a6df327ace9a46b8a2ba&amp;oe=587054BE&amp;__gda__=1487263885_0927ee991523a122fc9260b92d815ef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5976" y="1916832"/>
            <a:ext cx="42484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fbcdn-photos-b-a.akamaihd.net/hphotos-ak-xal1/v/t1.0-0/c14.0.206.206/p206x206/14212774_1376996325661384_1380784406029585465_n.jpg?oh=7d36904ce9d1a13a3ba0002b933a7af9&amp;oe=58A7EAE6&amp;__gda__=1483946680_51c9acd6252f6e01b96c4d9726250cc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4048" y="4653136"/>
            <a:ext cx="2808312"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7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1">
              <a:lumMod val="75000"/>
            </a:schemeClr>
          </a:solidFill>
        </p:spPr>
        <p:txBody>
          <a:bodyPr>
            <a:noAutofit/>
          </a:bodyPr>
          <a:lstStyle/>
          <a:p>
            <a:pPr algn="ctr"/>
            <a:r>
              <a:rPr lang="en-GB" sz="28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Strengthening of </a:t>
            </a:r>
            <a:r>
              <a:rPr lang="en-GB" sz="36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CIT</a:t>
            </a:r>
            <a:endParaRPr lang="en-GB" sz="36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
        <p:nvSpPr>
          <p:cNvPr id="8" name="7 Marcador de contenido"/>
          <p:cNvSpPr>
            <a:spLocks noGrp="1"/>
          </p:cNvSpPr>
          <p:nvPr>
            <p:ph idx="1"/>
          </p:nvPr>
        </p:nvSpPr>
        <p:spPr/>
        <p:txBody>
          <a:bodyPr>
            <a:normAutofit/>
          </a:bodyPr>
          <a:lstStyle/>
          <a:p>
            <a:r>
              <a:rPr lang="en-GB" dirty="0" smtClean="0"/>
              <a:t>Developing a screening questionnaire to promote the identification of victims of trafficking in persons and homologate interviewing guides for the identification of victims; </a:t>
            </a:r>
          </a:p>
          <a:p>
            <a:r>
              <a:rPr lang="en-GB" dirty="0" smtClean="0"/>
              <a:t>Developing a form for referral of cases of trafficking in persons. </a:t>
            </a:r>
            <a:endParaRPr lang="en-GB" dirty="0"/>
          </a:p>
        </p:txBody>
      </p:sp>
    </p:spTree>
    <p:extLst>
      <p:ext uri="{BB962C8B-B14F-4D97-AF65-F5344CB8AC3E}">
        <p14:creationId xmlns:p14="http://schemas.microsoft.com/office/powerpoint/2010/main" val="399247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83379" y="713627"/>
            <a:ext cx="7620000" cy="1143000"/>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3200" dirty="0" smtClean="0">
                <a:latin typeface="AR CENA" panose="02000000000000000000" pitchFamily="2" charset="0"/>
              </a:rPr>
              <a:t>Training in 3 Mayan Languages, Garifuna and Sign Language</a:t>
            </a:r>
            <a:endParaRPr lang="en-GB" sz="3200" dirty="0">
              <a:latin typeface="AR CENA" panose="02000000000000000000" pitchFamily="2" charset="0"/>
            </a:endParaRPr>
          </a:p>
        </p:txBody>
      </p:sp>
      <p:pic>
        <p:nvPicPr>
          <p:cNvPr id="4098" name="Picture 2" descr="https://scontent-iad3-1.xx.fbcdn.net/t31.0-8/13913896_1350325118328505_2509920419973035256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983871"/>
            <a:ext cx="3174976" cy="238123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scontent-iad3-1.xx.fbcdn.net/t31.0-8/13767220_1332429103451440_94112161932238912_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0540" y="2133505"/>
            <a:ext cx="3991020" cy="224494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s://scontent-iad3-1.xx.fbcdn.net/t31.0-8/13613255_1344702975557386_4304737176843646051_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3926" y="4550690"/>
            <a:ext cx="3179567" cy="2119711"/>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s://scontent-iad3-1.xx.fbcdn.net/v/t1.0-9/13731536_1332426423451708_3482308714858681959_n.jpg?oh=a13f568d6094660b62c279378473283b&amp;oe=58A822C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9886" y="4505698"/>
            <a:ext cx="2952328" cy="220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7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anim calcmode="lin" valueType="num">
                                      <p:cBhvr>
                                        <p:cTn id="17" dur="1000" fill="hold"/>
                                        <p:tgtEl>
                                          <p:spTgt spid="4105"/>
                                        </p:tgtEl>
                                        <p:attrNameLst>
                                          <p:attrName>ppt_w</p:attrName>
                                        </p:attrNameLst>
                                      </p:cBhvr>
                                      <p:tavLst>
                                        <p:tav tm="0">
                                          <p:val>
                                            <p:fltVal val="0"/>
                                          </p:val>
                                        </p:tav>
                                        <p:tav tm="100000">
                                          <p:val>
                                            <p:strVal val="#ppt_w"/>
                                          </p:val>
                                        </p:tav>
                                      </p:tavLst>
                                    </p:anim>
                                    <p:anim calcmode="lin" valueType="num">
                                      <p:cBhvr>
                                        <p:cTn id="18" dur="1000" fill="hold"/>
                                        <p:tgtEl>
                                          <p:spTgt spid="4105"/>
                                        </p:tgtEl>
                                        <p:attrNameLst>
                                          <p:attrName>ppt_h</p:attrName>
                                        </p:attrNameLst>
                                      </p:cBhvr>
                                      <p:tavLst>
                                        <p:tav tm="0">
                                          <p:val>
                                            <p:fltVal val="0"/>
                                          </p:val>
                                        </p:tav>
                                        <p:tav tm="100000">
                                          <p:val>
                                            <p:strVal val="#ppt_h"/>
                                          </p:val>
                                        </p:tav>
                                      </p:tavLst>
                                    </p:anim>
                                    <p:anim calcmode="lin" valueType="num">
                                      <p:cBhvr>
                                        <p:cTn id="19" dur="1000" fill="hold"/>
                                        <p:tgtEl>
                                          <p:spTgt spid="4105"/>
                                        </p:tgtEl>
                                        <p:attrNameLst>
                                          <p:attrName>style.rotation</p:attrName>
                                        </p:attrNameLst>
                                      </p:cBhvr>
                                      <p:tavLst>
                                        <p:tav tm="0">
                                          <p:val>
                                            <p:fltVal val="90"/>
                                          </p:val>
                                        </p:tav>
                                        <p:tav tm="100000">
                                          <p:val>
                                            <p:fltVal val="0"/>
                                          </p:val>
                                        </p:tav>
                                      </p:tavLst>
                                    </p:anim>
                                    <p:animEffect transition="in" filter="fade">
                                      <p:cBhvr>
                                        <p:cTn id="20" dur="1000"/>
                                        <p:tgtEl>
                                          <p:spTgt spid="410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1000"/>
                                        <p:tgtEl>
                                          <p:spTgt spid="4107"/>
                                        </p:tgtEl>
                                      </p:cBhvr>
                                    </p:animEffect>
                                    <p:anim calcmode="lin" valueType="num">
                                      <p:cBhvr>
                                        <p:cTn id="26" dur="1000" fill="hold"/>
                                        <p:tgtEl>
                                          <p:spTgt spid="4107"/>
                                        </p:tgtEl>
                                        <p:attrNameLst>
                                          <p:attrName>ppt_x</p:attrName>
                                        </p:attrNameLst>
                                      </p:cBhvr>
                                      <p:tavLst>
                                        <p:tav tm="0">
                                          <p:val>
                                            <p:strVal val="#ppt_x"/>
                                          </p:val>
                                        </p:tav>
                                        <p:tav tm="100000">
                                          <p:val>
                                            <p:strVal val="#ppt_x"/>
                                          </p:val>
                                        </p:tav>
                                      </p:tavLst>
                                    </p:anim>
                                    <p:anim calcmode="lin" valueType="num">
                                      <p:cBhvr>
                                        <p:cTn id="27"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1489975"/>
            <a:ext cx="240026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947606" y="346975"/>
            <a:ext cx="7620000" cy="1143000"/>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2800" dirty="0" smtClean="0">
                <a:latin typeface="Baskerville Old Face" panose="02020602080505020303" pitchFamily="18" charset="0"/>
              </a:rPr>
              <a:t>Activating VET Networks in 11 Departments </a:t>
            </a:r>
            <a:endParaRPr lang="en-GB" sz="2800" dirty="0"/>
          </a:p>
        </p:txBody>
      </p:sp>
      <p:pic>
        <p:nvPicPr>
          <p:cNvPr id="7" name="Picture 2" descr="https://scontent-iad3-1.xx.fbcdn.net/v/t1.0-9/13007380_1267958883231796_8293005903994048842_n.jpg?oh=475e0b32b3f0e2da1c4c4f6a72f3d13d&amp;oe=58701B3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0222" y="1772816"/>
            <a:ext cx="3338843" cy="25041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7643" y="4413072"/>
            <a:ext cx="3319901" cy="221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2710" y="4413072"/>
            <a:ext cx="3403666" cy="22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wipe(down)">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1000"/>
                                        <p:tgtEl>
                                          <p:spTgt spid="6149"/>
                                        </p:tgtEl>
                                      </p:cBhvr>
                                    </p:animEffect>
                                    <p:anim calcmode="lin" valueType="num">
                                      <p:cBhvr>
                                        <p:cTn id="16" dur="1000" fill="hold"/>
                                        <p:tgtEl>
                                          <p:spTgt spid="6149"/>
                                        </p:tgtEl>
                                        <p:attrNameLst>
                                          <p:attrName>ppt_x</p:attrName>
                                        </p:attrNameLst>
                                      </p:cBhvr>
                                      <p:tavLst>
                                        <p:tav tm="0">
                                          <p:val>
                                            <p:strVal val="#ppt_x"/>
                                          </p:val>
                                        </p:tav>
                                        <p:tav tm="100000">
                                          <p:val>
                                            <p:strVal val="#ppt_x"/>
                                          </p:val>
                                        </p:tav>
                                      </p:tavLst>
                                    </p:anim>
                                    <p:anim calcmode="lin" valueType="num">
                                      <p:cBhvr>
                                        <p:cTn id="17" dur="1000" fill="hold"/>
                                        <p:tgtEl>
                                          <p:spTgt spid="614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1000"/>
                                        <p:tgtEl>
                                          <p:spTgt spid="6148"/>
                                        </p:tgtEl>
                                      </p:cBhvr>
                                    </p:animEffect>
                                    <p:anim calcmode="lin" valueType="num">
                                      <p:cBhvr>
                                        <p:cTn id="21" dur="1000" fill="hold"/>
                                        <p:tgtEl>
                                          <p:spTgt spid="6148"/>
                                        </p:tgtEl>
                                        <p:attrNameLst>
                                          <p:attrName>ppt_x</p:attrName>
                                        </p:attrNameLst>
                                      </p:cBhvr>
                                      <p:tavLst>
                                        <p:tav tm="0">
                                          <p:val>
                                            <p:strVal val="#ppt_x"/>
                                          </p:val>
                                        </p:tav>
                                        <p:tav tm="100000">
                                          <p:val>
                                            <p:strVal val="#ppt_x"/>
                                          </p:val>
                                        </p:tav>
                                      </p:tavLst>
                                    </p:anim>
                                    <p:anim calcmode="lin" valueType="num">
                                      <p:cBhvr>
                                        <p:cTn id="22"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792088"/>
          </a:xfrm>
          <a:solidFill>
            <a:schemeClr val="accent1">
              <a:lumMod val="75000"/>
            </a:schemeClr>
          </a:solidFill>
        </p:spPr>
        <p:txBody>
          <a:bodyPr>
            <a:noAutofit/>
          </a:bodyPr>
          <a:lstStyle/>
          <a:p>
            <a:pPr algn="ctr"/>
            <a:r>
              <a:rPr lang="en-GB" sz="24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Calendar in Mayan Languages</a:t>
            </a:r>
            <a:endParaRPr lang="en-GB" sz="24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985" y="1648384"/>
            <a:ext cx="3600400" cy="487696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1980" y="1772816"/>
            <a:ext cx="4536504" cy="4752528"/>
          </a:xfrm>
          <a:prstGeom prst="rect">
            <a:avLst/>
          </a:prstGeom>
        </p:spPr>
      </p:pic>
    </p:spTree>
    <p:extLst>
      <p:ext uri="{BB962C8B-B14F-4D97-AF65-F5344CB8AC3E}">
        <p14:creationId xmlns:p14="http://schemas.microsoft.com/office/powerpoint/2010/main" val="24040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59553" y="188640"/>
            <a:ext cx="3960440" cy="1152128"/>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Training Manual</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1026" name="Picture 2" descr="https://fbcdn-photos-a-a.akamaihd.net/hphotos-ak-xaf1/v/t1.0-0/c80.0.206.206/p206x206/14102525_1369044459789904_465476315807650181_n.jpg?oh=beb37416feec26da9d4133c4d63e3715&amp;oe=586CED71&amp;__gda__=1487700438_43a9079397964c06b287478c3059eae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1914854"/>
            <a:ext cx="2592288" cy="245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photos-d-a.akamaihd.net/hphotos-ak-xlp1/v/t1.0-0/c0.3.206.206/p206x206/14088461_1362083733819310_1996987073856575414_n.jpg?oh=28a1e015335bc217117e6d99c12392c5&amp;oe=58733E20&amp;__gda__=1483393606_e7472273ef73edfc8c4245bdfe8a177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1914854"/>
            <a:ext cx="2645793" cy="2421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bcdn-photos-b-a.akamaihd.net/hphotos-ak-xtp1/v/t1.0-0/c40.0.206.206/p206x206/13879230_1344702982224052_1343063549444039327_n.jpg?oh=dcc937128298fd31d71f1d2e37216b61&amp;oe=586F32B3&amp;__gda__=1483398229_8d371b89568e057c70ebdf7a699baf9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5816" y="1484784"/>
            <a:ext cx="316835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bcdn-photos-c-a.akamaihd.net/hphotos-ak-xpf1/v/t1.0-0/c39.0.206.206/p206x206/13886451_1343288612365489_9089810690542974555_n.jpg?oh=571e9d12138ea0d385a7f9901d0e43bb&amp;oe=586E29C1&amp;__gda__=1483805030_4db2ac71db9ee0f9b6764e9c42c7742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07704" y="4653136"/>
            <a:ext cx="5112568"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40561" y="3920551"/>
            <a:ext cx="2530624" cy="408906"/>
          </a:xfrm>
        </p:spPr>
        <p:style>
          <a:lnRef idx="3">
            <a:schemeClr val="lt1"/>
          </a:lnRef>
          <a:fillRef idx="1">
            <a:schemeClr val="accent3"/>
          </a:fillRef>
          <a:effectRef idx="1">
            <a:schemeClr val="accent3"/>
          </a:effectRef>
          <a:fontRef idx="minor">
            <a:schemeClr val="lt1"/>
          </a:fontRef>
        </p:style>
        <p:txBody>
          <a:bodyPr>
            <a:normAutofit fontScale="40000" lnSpcReduction="20000"/>
          </a:bodyPr>
          <a:lstStyle/>
          <a:p>
            <a:pPr marL="114300" indent="0" algn="ctr">
              <a:buNone/>
            </a:pPr>
            <a:r>
              <a:rPr lang="en-GB" b="1" dirty="0" smtClean="0">
                <a:latin typeface="Baskerville Old Face" panose="02020602080505020303" pitchFamily="18" charset="0"/>
              </a:rPr>
              <a:t>INDIVIDUAL AND GROUP THERAPY</a:t>
            </a:r>
            <a:endParaRPr lang="en-GB" b="1" dirty="0">
              <a:latin typeface="Baskerville Old Face" panose="02020602080505020303" pitchFamily="18" charset="0"/>
            </a:endParaRPr>
          </a:p>
        </p:txBody>
      </p:sp>
      <p:pic>
        <p:nvPicPr>
          <p:cNvPr id="6"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528" y="4358590"/>
            <a:ext cx="3226691" cy="2420018"/>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024" y="4347083"/>
            <a:ext cx="2907730" cy="2363756"/>
          </a:xfrm>
          <a:prstGeom prst="rect">
            <a:avLst/>
          </a:prstGeom>
        </p:spPr>
      </p:pic>
      <p:sp>
        <p:nvSpPr>
          <p:cNvPr id="8" name="2 Marcador de contenido"/>
          <p:cNvSpPr txBox="1">
            <a:spLocks/>
          </p:cNvSpPr>
          <p:nvPr/>
        </p:nvSpPr>
        <p:spPr>
          <a:xfrm>
            <a:off x="4976577" y="3938177"/>
            <a:ext cx="2530624" cy="40890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14300" indent="0" algn="ctr">
              <a:buFont typeface="Arial" pitchFamily="34" charset="0"/>
              <a:buNone/>
            </a:pPr>
            <a:r>
              <a:rPr lang="en-GB" b="1" dirty="0" smtClean="0">
                <a:latin typeface="Baskerville Old Face" panose="02020602080505020303" pitchFamily="18" charset="0"/>
              </a:rPr>
              <a:t>JOB TRAINING</a:t>
            </a:r>
            <a:endParaRPr lang="en-GB" b="1" dirty="0">
              <a:latin typeface="Baskerville Old Face" panose="02020602080505020303" pitchFamily="18" charset="0"/>
            </a:endParaRPr>
          </a:p>
        </p:txBody>
      </p:sp>
      <p:pic>
        <p:nvPicPr>
          <p:cNvPr id="9"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3578" y="2007228"/>
            <a:ext cx="2471760" cy="1853820"/>
          </a:xfrm>
          <a:prstGeom prst="rect">
            <a:avLst/>
          </a:prstGeom>
        </p:spPr>
      </p:pic>
      <p:pic>
        <p:nvPicPr>
          <p:cNvPr id="13"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5" y="1931263"/>
            <a:ext cx="3253674" cy="1929785"/>
          </a:xfrm>
          <a:prstGeom prst="rect">
            <a:avLst/>
          </a:prstGeom>
        </p:spPr>
      </p:pic>
      <p:pic>
        <p:nvPicPr>
          <p:cNvPr id="14"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9460" y="2007228"/>
            <a:ext cx="3066587" cy="1844744"/>
          </a:xfrm>
          <a:prstGeom prst="rect">
            <a:avLst/>
          </a:prstGeom>
        </p:spPr>
      </p:pic>
      <p:sp>
        <p:nvSpPr>
          <p:cNvPr id="10" name="2 Marcador de contenido"/>
          <p:cNvSpPr txBox="1">
            <a:spLocks/>
          </p:cNvSpPr>
          <p:nvPr/>
        </p:nvSpPr>
        <p:spPr>
          <a:xfrm>
            <a:off x="2953907" y="1349551"/>
            <a:ext cx="2530624" cy="40890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55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14300" indent="0" algn="ctr">
              <a:buFont typeface="Arial" pitchFamily="34" charset="0"/>
              <a:buNone/>
            </a:pPr>
            <a:r>
              <a:rPr lang="en-GB" b="1" dirty="0" smtClean="0">
                <a:latin typeface="Baskerville Old Face" panose="02020602080505020303" pitchFamily="18" charset="0"/>
              </a:rPr>
              <a:t>OCCUPATIONAL THERAPY</a:t>
            </a:r>
            <a:endParaRPr lang="en-GB" b="1" dirty="0">
              <a:latin typeface="Baskerville Old Face" panose="02020602080505020303" pitchFamily="18" charset="0"/>
            </a:endParaRPr>
          </a:p>
        </p:txBody>
      </p:sp>
      <p:sp>
        <p:nvSpPr>
          <p:cNvPr id="12" name="Título 3"/>
          <p:cNvSpPr txBox="1">
            <a:spLocks/>
          </p:cNvSpPr>
          <p:nvPr/>
        </p:nvSpPr>
        <p:spPr>
          <a:xfrm>
            <a:off x="163567" y="105634"/>
            <a:ext cx="3691673" cy="1080120"/>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Assistance to Victims</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Tree>
    <p:extLst>
      <p:ext uri="{BB962C8B-B14F-4D97-AF65-F5344CB8AC3E}">
        <p14:creationId xmlns:p14="http://schemas.microsoft.com/office/powerpoint/2010/main" val="792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wheel(1)">
                                      <p:cBhvr>
                                        <p:cTn id="32" dur="2000"/>
                                        <p:tgtEl>
                                          <p:spTgt spid="3">
                                            <p:bg/>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heel(1)">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n-GB" dirty="0" smtClean="0"/>
              <a:t>Migrant Smuggling</a:t>
            </a:r>
            <a:endParaRPr lang="en-GB" dirty="0"/>
          </a:p>
        </p:txBody>
      </p:sp>
      <p:sp>
        <p:nvSpPr>
          <p:cNvPr id="16" name="15 Marcador de contenido"/>
          <p:cNvSpPr>
            <a:spLocks noGrp="1"/>
          </p:cNvSpPr>
          <p:nvPr>
            <p:ph idx="1"/>
          </p:nvPr>
        </p:nvSpPr>
        <p:spPr>
          <a:xfrm>
            <a:off x="428596" y="1357298"/>
            <a:ext cx="8229600" cy="4525963"/>
          </a:xfrm>
        </p:spPr>
        <p:txBody>
          <a:bodyPr>
            <a:normAutofit lnSpcReduction="10000"/>
          </a:bodyPr>
          <a:lstStyle/>
          <a:p>
            <a:pPr algn="ctr">
              <a:buNone/>
            </a:pPr>
            <a:r>
              <a:rPr lang="en-GB" b="1" dirty="0" smtClean="0"/>
              <a:t>Reforms to the Immigration Act </a:t>
            </a:r>
            <a:r>
              <a:rPr lang="en-GB" b="1" dirty="0" smtClean="0"/>
              <a:t>– Decree 95-98 of the Congress of the Republic of Guatemala, Decree 10-2015</a:t>
            </a:r>
            <a:r>
              <a:rPr lang="en-GB" dirty="0" smtClean="0"/>
              <a:t> </a:t>
            </a:r>
          </a:p>
          <a:p>
            <a:pPr>
              <a:buNone/>
            </a:pPr>
            <a:endParaRPr lang="en-GB" dirty="0" smtClean="0"/>
          </a:p>
          <a:p>
            <a:pPr algn="just">
              <a:buNone/>
            </a:pPr>
            <a:r>
              <a:rPr lang="en-GB" dirty="0" smtClean="0"/>
              <a:t>	</a:t>
            </a:r>
            <a:r>
              <a:rPr lang="en-GB" sz="2400" dirty="0" smtClean="0"/>
              <a:t>The reform typifies the crime of migrant smuggling with a punishment of 6-8 years imprisonment. In addition, the criminal type “smuggling of Guatemalan nationals” is established with the objective of preventing, suppressing, punishing and eradicating this crime, with a punishment of 6-8 years imprisonment.</a:t>
            </a:r>
          </a:p>
          <a:p>
            <a:endParaRPr lang="en-GB" dirty="0"/>
          </a:p>
        </p:txBody>
      </p:sp>
    </p:spTree>
    <p:extLst>
      <p:ext uri="{BB962C8B-B14F-4D97-AF65-F5344CB8AC3E}">
        <p14:creationId xmlns:p14="http://schemas.microsoft.com/office/powerpoint/2010/main" val="792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n-GB" dirty="0"/>
              <a:t>Migrant Smuggling</a:t>
            </a:r>
            <a:endParaRPr lang="en-GB" dirty="0"/>
          </a:p>
        </p:txBody>
      </p:sp>
      <p:sp>
        <p:nvSpPr>
          <p:cNvPr id="16" name="15 Marcador de contenido"/>
          <p:cNvSpPr>
            <a:spLocks noGrp="1"/>
          </p:cNvSpPr>
          <p:nvPr>
            <p:ph idx="1"/>
          </p:nvPr>
        </p:nvSpPr>
        <p:spPr>
          <a:xfrm>
            <a:off x="428596" y="1357298"/>
            <a:ext cx="8229600" cy="4525963"/>
          </a:xfrm>
        </p:spPr>
        <p:txBody>
          <a:bodyPr>
            <a:normAutofit fontScale="77500" lnSpcReduction="20000"/>
          </a:bodyPr>
          <a:lstStyle/>
          <a:p>
            <a:pPr algn="just">
              <a:buNone/>
            </a:pPr>
            <a:r>
              <a:rPr lang="en-GB" dirty="0" smtClean="0"/>
              <a:t>In t</a:t>
            </a:r>
            <a:r>
              <a:rPr lang="en-GB" dirty="0" smtClean="0"/>
              <a:t>he Division </a:t>
            </a:r>
            <a:r>
              <a:rPr lang="en-GB" dirty="0" smtClean="0"/>
              <a:t>Against Trafficking in Persons of the Public Prosecutor’s Office</a:t>
            </a:r>
            <a:r>
              <a:rPr lang="en-GB" dirty="0" smtClean="0"/>
              <a:t>, the following functional units are in place for referral of cases of different modes of trafficking in persons, and specialized staff has been designated to address migrant smuggling: </a:t>
            </a:r>
          </a:p>
          <a:p>
            <a:pPr algn="just">
              <a:buNone/>
            </a:pPr>
            <a:endParaRPr lang="en-GB" dirty="0" smtClean="0"/>
          </a:p>
          <a:p>
            <a:pPr lvl="0"/>
            <a:r>
              <a:rPr lang="en-GB" dirty="0" smtClean="0"/>
              <a:t>Unit Against the Sale of Persons and Irregular </a:t>
            </a:r>
            <a:r>
              <a:rPr lang="en-GB" dirty="0" smtClean="0"/>
              <a:t>Adoptions</a:t>
            </a:r>
            <a:r>
              <a:rPr lang="en-GB" dirty="0" smtClean="0"/>
              <a:t>; </a:t>
            </a:r>
          </a:p>
          <a:p>
            <a:pPr lvl="0"/>
            <a:r>
              <a:rPr lang="en-GB" dirty="0" smtClean="0"/>
              <a:t>Unit Against Sexual Exploitation;</a:t>
            </a:r>
          </a:p>
          <a:p>
            <a:pPr lvl="0"/>
            <a:r>
              <a:rPr lang="en-GB" dirty="0" smtClean="0"/>
              <a:t>Unit Against Labour Exploitation and Other Modes of Trafficking in Persons; </a:t>
            </a:r>
          </a:p>
          <a:p>
            <a:pPr lvl="0"/>
            <a:r>
              <a:rPr lang="en-GB" dirty="0" smtClean="0"/>
              <a:t>Unit for Comprehensive Assistance </a:t>
            </a:r>
            <a:r>
              <a:rPr lang="en-GB" dirty="0" smtClean="0"/>
              <a:t>(a </a:t>
            </a:r>
            <a:r>
              <a:rPr lang="en-GB" dirty="0" smtClean="0"/>
              <a:t>psychologist and a  social worker</a:t>
            </a:r>
            <a:r>
              <a:rPr lang="en-GB" dirty="0" smtClean="0"/>
              <a:t>); and</a:t>
            </a:r>
          </a:p>
          <a:p>
            <a:pPr lvl="0"/>
            <a:r>
              <a:rPr lang="en-GB" dirty="0" smtClean="0"/>
              <a:t>Unit Against Migrant Smuggling.</a:t>
            </a:r>
          </a:p>
          <a:p>
            <a:pPr>
              <a:buNone/>
            </a:pPr>
            <a:endParaRPr lang="en-GB" dirty="0"/>
          </a:p>
        </p:txBody>
      </p:sp>
    </p:spTree>
    <p:extLst>
      <p:ext uri="{BB962C8B-B14F-4D97-AF65-F5344CB8AC3E}">
        <p14:creationId xmlns:p14="http://schemas.microsoft.com/office/powerpoint/2010/main" val="792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r>
              <a:rPr lang="en-GB" dirty="0"/>
              <a:t>Migrant Smuggling</a:t>
            </a:r>
            <a:endParaRPr lang="en-GB" dirty="0"/>
          </a:p>
        </p:txBody>
      </p:sp>
      <p:sp>
        <p:nvSpPr>
          <p:cNvPr id="16" name="15 Marcador de contenido"/>
          <p:cNvSpPr>
            <a:spLocks noGrp="1"/>
          </p:cNvSpPr>
          <p:nvPr>
            <p:ph idx="1"/>
          </p:nvPr>
        </p:nvSpPr>
        <p:spPr>
          <a:xfrm>
            <a:off x="428596" y="1357298"/>
            <a:ext cx="8229600" cy="4525963"/>
          </a:xfrm>
        </p:spPr>
        <p:txBody>
          <a:bodyPr>
            <a:normAutofit/>
          </a:bodyPr>
          <a:lstStyle/>
          <a:p>
            <a:pPr>
              <a:buNone/>
            </a:pPr>
            <a:r>
              <a:rPr lang="en-GB" b="1" dirty="0" smtClean="0"/>
              <a:t>Division of Investigation of Migrant Smuggling, National Civil Police Force (PNC)</a:t>
            </a:r>
            <a:endParaRPr lang="en-GB" dirty="0" smtClean="0"/>
          </a:p>
          <a:p>
            <a:pPr>
              <a:buNone/>
            </a:pPr>
            <a:r>
              <a:rPr lang="en-GB" dirty="0" smtClean="0"/>
              <a:t> </a:t>
            </a:r>
          </a:p>
          <a:p>
            <a:pPr algn="just">
              <a:buNone/>
            </a:pPr>
            <a:r>
              <a:rPr lang="en-GB" sz="2600" dirty="0" smtClean="0"/>
              <a:t>By General Order 67-2014 </a:t>
            </a:r>
            <a:r>
              <a:rPr lang="en-GB" sz="2600" dirty="0" smtClean="0"/>
              <a:t>of the General Sub-directorate of Criminal Investigation of the National Civil Police Force (</a:t>
            </a:r>
            <a:r>
              <a:rPr lang="en-GB" sz="2600" dirty="0" smtClean="0"/>
              <a:t>PNC), the Unit for Investigation of Migrant Smuggling was established in the Department Against Organized Crime of the PNC, with the specific role of investigating cases of foreigners and nationals who are victims of the crime of migrant smuggling by land, sea and air.</a:t>
            </a:r>
            <a:endParaRPr lang="en-GB" sz="2600" dirty="0"/>
          </a:p>
        </p:txBody>
      </p:sp>
    </p:spTree>
    <p:extLst>
      <p:ext uri="{BB962C8B-B14F-4D97-AF65-F5344CB8AC3E}">
        <p14:creationId xmlns:p14="http://schemas.microsoft.com/office/powerpoint/2010/main" val="792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1">
              <a:lumMod val="75000"/>
            </a:schemeClr>
          </a:solidFill>
        </p:spPr>
        <p:txBody>
          <a:bodyPr>
            <a:noAutofit/>
          </a:bodyPr>
          <a:lstStyle/>
          <a:p>
            <a:r>
              <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Launching the </a:t>
            </a: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Corazón Azul </a:t>
            </a:r>
            <a:b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b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t>
            </a:r>
            <a:r>
              <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Blue Heart) Campaign</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sp>
        <p:nvSpPr>
          <p:cNvPr id="5" name="4 Marcador de contenido"/>
          <p:cNvSpPr>
            <a:spLocks noGrp="1"/>
          </p:cNvSpPr>
          <p:nvPr>
            <p:ph idx="1"/>
          </p:nvPr>
        </p:nvSpPr>
        <p:spPr/>
        <p:txBody>
          <a:bodyPr>
            <a:normAutofit fontScale="85000" lnSpcReduction="20000"/>
          </a:bodyPr>
          <a:lstStyle/>
          <a:p>
            <a:pPr lvl="0"/>
            <a:r>
              <a:rPr lang="en-GB" dirty="0" smtClean="0"/>
              <a:t>To inform others about trafficking in persons;</a:t>
            </a:r>
          </a:p>
          <a:p>
            <a:pPr lvl="0"/>
            <a:r>
              <a:rPr lang="en-GB" dirty="0" smtClean="0"/>
              <a:t>To establish coordination mechanisms to effectively address trafficking in persons; </a:t>
            </a:r>
          </a:p>
          <a:p>
            <a:pPr lvl="0"/>
            <a:r>
              <a:rPr lang="en-GB" dirty="0" smtClean="0"/>
              <a:t>To develop mechanisms </a:t>
            </a:r>
            <a:r>
              <a:rPr lang="en-GB" dirty="0" smtClean="0"/>
              <a:t>to warn the general public with the objective of reducing the vulnerability of potential victims;</a:t>
            </a:r>
            <a:endParaRPr lang="en-GB" dirty="0" smtClean="0"/>
          </a:p>
          <a:p>
            <a:pPr lvl="0"/>
            <a:r>
              <a:rPr lang="en-GB" dirty="0" smtClean="0"/>
              <a:t>To encourage massive participation of the general public, generating spaces for comments and discussion of the role of citizens in eradicatin</a:t>
            </a:r>
            <a:r>
              <a:rPr lang="en-GB" dirty="0" smtClean="0"/>
              <a:t>g this crime; </a:t>
            </a:r>
          </a:p>
          <a:p>
            <a:pPr lvl="0"/>
            <a:r>
              <a:rPr lang="en-GB" dirty="0" smtClean="0"/>
              <a:t>To strengthen the confidence of the general public to report </a:t>
            </a:r>
            <a:r>
              <a:rPr lang="en-GB" dirty="0" smtClean="0"/>
              <a:t>this crime and/or collaborate with competent authorities</a:t>
            </a:r>
            <a:r>
              <a:rPr lang="en-GB" dirty="0" smtClean="0"/>
              <a:t>.</a:t>
            </a:r>
            <a:endParaRPr lang="en-GB" dirty="0"/>
          </a:p>
        </p:txBody>
      </p:sp>
    </p:spTree>
    <p:extLst>
      <p:ext uri="{BB962C8B-B14F-4D97-AF65-F5344CB8AC3E}">
        <p14:creationId xmlns:p14="http://schemas.microsoft.com/office/powerpoint/2010/main" val="10795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contenido"/>
          <p:cNvSpPr>
            <a:spLocks noGrp="1"/>
          </p:cNvSpPr>
          <p:nvPr>
            <p:ph idx="1"/>
          </p:nvPr>
        </p:nvSpPr>
        <p:spPr>
          <a:xfrm>
            <a:off x="428596" y="1357298"/>
            <a:ext cx="8229600" cy="4525963"/>
          </a:xfrm>
        </p:spPr>
        <p:txBody>
          <a:bodyPr>
            <a:normAutofit/>
          </a:bodyPr>
          <a:lstStyle/>
          <a:p>
            <a:pPr>
              <a:buNone/>
            </a:pPr>
            <a:endParaRPr lang="en-GB" sz="2600" dirty="0" smtClean="0"/>
          </a:p>
          <a:p>
            <a:pPr>
              <a:buNone/>
            </a:pPr>
            <a:endParaRPr lang="en-GB" sz="2600" dirty="0" smtClean="0"/>
          </a:p>
          <a:p>
            <a:pPr algn="ctr">
              <a:buNone/>
            </a:pPr>
            <a:r>
              <a:rPr lang="en-GB" sz="6600" b="1" dirty="0" smtClean="0"/>
              <a:t>THANK YOU</a:t>
            </a:r>
            <a:endParaRPr lang="en-GB" sz="6600" b="1" dirty="0"/>
          </a:p>
        </p:txBody>
      </p:sp>
    </p:spTree>
    <p:extLst>
      <p:ext uri="{BB962C8B-B14F-4D97-AF65-F5344CB8AC3E}">
        <p14:creationId xmlns:p14="http://schemas.microsoft.com/office/powerpoint/2010/main" val="792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51520" y="206647"/>
            <a:ext cx="4608512" cy="1323439"/>
          </a:xfrm>
          <a:prstGeom prst="rect">
            <a:avLst/>
          </a:prstGeom>
          <a:solidFill>
            <a:srgbClr val="0070C0"/>
          </a:solidFill>
          <a:ln>
            <a:headEnd/>
            <a:tailEnd/>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anchor="ctr" anchorCtr="0" compatLnSpc="1">
            <a:prstTxWarp prst="textNoShape">
              <a:avLst/>
            </a:prstTxWarp>
            <a:spAutoFit/>
          </a:bodyPr>
          <a:lstStyle/>
          <a:p>
            <a:pPr algn="ctr"/>
            <a:r>
              <a:rPr lang="en-GB" sz="2000" b="1" dirty="0" smtClean="0">
                <a:latin typeface="AR CENA" panose="02000000000000000000" pitchFamily="2" charset="0"/>
                <a:cs typeface="Arial" panose="020B0604020202020204" pitchFamily="34" charset="0"/>
              </a:rPr>
              <a:t>Illuminating Buildings</a:t>
            </a:r>
          </a:p>
          <a:p>
            <a:pPr algn="ctr"/>
            <a:r>
              <a:rPr lang="en-GB" sz="2000" b="1" dirty="0" smtClean="0">
                <a:latin typeface="AR CENA" panose="02000000000000000000" pitchFamily="2" charset="0"/>
                <a:cs typeface="Arial" panose="020B0604020202020204" pitchFamily="34" charset="0"/>
              </a:rPr>
              <a:t>July 28</a:t>
            </a:r>
          </a:p>
          <a:p>
            <a:pPr algn="ctr"/>
            <a:r>
              <a:rPr lang="en-GB" sz="2000" b="1" dirty="0" smtClean="0">
                <a:latin typeface="AR CENA" panose="02000000000000000000" pitchFamily="2" charset="0"/>
                <a:cs typeface="Arial" panose="020B0604020202020204" pitchFamily="34" charset="0"/>
              </a:rPr>
              <a:t>Launching of the Coraz</a:t>
            </a:r>
            <a:r>
              <a:rPr lang="en-GB" sz="2000" b="1" dirty="0" smtClean="0">
                <a:latin typeface="AR CENA" panose="02000000000000000000" pitchFamily="2" charset="0"/>
                <a:cs typeface="Arial" panose="020B0604020202020204" pitchFamily="34" charset="0"/>
              </a:rPr>
              <a:t>ón Azul Campaign</a:t>
            </a:r>
            <a:endParaRPr lang="en-GB" sz="2000" b="1" dirty="0">
              <a:latin typeface="AR CENA" panose="02000000000000000000" pitchFamily="2" charset="0"/>
              <a:cs typeface="Arial" panose="020B0604020202020204" pitchFamily="34" charset="0"/>
            </a:endParaRPr>
          </a:p>
        </p:txBody>
      </p:sp>
      <p:sp>
        <p:nvSpPr>
          <p:cNvPr id="7" name="Rectangle 9"/>
          <p:cNvSpPr>
            <a:spLocks noChangeArrowheads="1"/>
          </p:cNvSpPr>
          <p:nvPr/>
        </p:nvSpPr>
        <p:spPr bwMode="auto">
          <a:xfrm>
            <a:off x="2053838" y="6083448"/>
            <a:ext cx="6694626" cy="769441"/>
          </a:xfrm>
          <a:prstGeom prst="rect">
            <a:avLst/>
          </a:prstGeom>
          <a:solidFill>
            <a:srgbClr val="002060"/>
          </a:solidFill>
          <a:ln>
            <a:headEnd/>
            <a:tailEnd/>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anchor="ctr" anchorCtr="0" compatLnSpc="1">
            <a:prstTxWarp prst="textNoShape">
              <a:avLst/>
            </a:prstTxWarp>
            <a:spAutoFit/>
          </a:bodyPr>
          <a:lstStyle/>
          <a:p>
            <a:pPr algn="ctr"/>
            <a:r>
              <a:rPr lang="en-GB" sz="2200" b="1" dirty="0" smtClean="0">
                <a:latin typeface="Clarendon" panose="02040604040505020204" pitchFamily="18" charset="0"/>
                <a:cs typeface="Arial" panose="020B0604020202020204" pitchFamily="34" charset="0"/>
              </a:rPr>
              <a:t>Ministry of Foreign Affairs, Public Prosecutor’s Office, the Judiciary and others.</a:t>
            </a:r>
            <a:endParaRPr lang="en-GB" sz="22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617224"/>
            <a:ext cx="3600400" cy="2186946"/>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4731" y="3909556"/>
            <a:ext cx="3582652" cy="2280084"/>
          </a:xfrm>
          <a:prstGeom prst="rect">
            <a:avLst/>
          </a:prstGeom>
        </p:spPr>
      </p:pic>
      <p:pic>
        <p:nvPicPr>
          <p:cNvPr id="9" name="Imagen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09939" y="1530086"/>
            <a:ext cx="3654549" cy="4491202"/>
          </a:xfrm>
          <a:prstGeom prst="rect">
            <a:avLst/>
          </a:prstGeom>
        </p:spPr>
      </p:pic>
      <p:sp>
        <p:nvSpPr>
          <p:cNvPr id="10" name="9 CuadroTexto"/>
          <p:cNvSpPr txBox="1"/>
          <p:nvPr/>
        </p:nvSpPr>
        <p:spPr>
          <a:xfrm>
            <a:off x="5857884" y="428604"/>
            <a:ext cx="2500330" cy="369332"/>
          </a:xfrm>
          <a:prstGeom prst="rect">
            <a:avLst/>
          </a:prstGeom>
          <a:noFill/>
        </p:spPr>
        <p:txBody>
          <a:bodyPr wrap="square" rtlCol="0">
            <a:spAutoFit/>
          </a:bodyPr>
          <a:lstStyle/>
          <a:p>
            <a:r>
              <a:rPr lang="en-GB" dirty="0" smtClean="0"/>
              <a:t>Urban Art</a:t>
            </a:r>
            <a:endParaRPr lang="en-GB" dirty="0"/>
          </a:p>
        </p:txBody>
      </p:sp>
    </p:spTree>
    <p:extLst>
      <p:ext uri="{BB962C8B-B14F-4D97-AF65-F5344CB8AC3E}">
        <p14:creationId xmlns:p14="http://schemas.microsoft.com/office/powerpoint/2010/main" val="2176658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018489"/>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Antigua Guatemala</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0"/>
            <a:ext cx="2304256" cy="14401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700808"/>
            <a:ext cx="8156398" cy="4587974"/>
          </a:xfrm>
          <a:prstGeom prst="rect">
            <a:avLst/>
          </a:prstGeom>
        </p:spPr>
      </p:pic>
    </p:spTree>
    <p:extLst>
      <p:ext uri="{BB962C8B-B14F-4D97-AF65-F5344CB8AC3E}">
        <p14:creationId xmlns:p14="http://schemas.microsoft.com/office/powerpoint/2010/main" val="105833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78263"/>
            <a:ext cx="3960440" cy="1018489"/>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Antigua Guatemala</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0"/>
            <a:ext cx="2304256" cy="144016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707144"/>
            <a:ext cx="7056784" cy="5148242"/>
          </a:xfrm>
          <a:prstGeom prst="rect">
            <a:avLst/>
          </a:prstGeom>
        </p:spPr>
      </p:pic>
    </p:spTree>
    <p:extLst>
      <p:ext uri="{BB962C8B-B14F-4D97-AF65-F5344CB8AC3E}">
        <p14:creationId xmlns:p14="http://schemas.microsoft.com/office/powerpoint/2010/main" val="334715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1512168"/>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La Aurora International Airport</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2420888"/>
            <a:ext cx="3960440" cy="3312368"/>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2429372"/>
            <a:ext cx="4320480" cy="3303883"/>
          </a:xfrm>
          <a:prstGeom prst="rect">
            <a:avLst/>
          </a:prstGeom>
        </p:spPr>
      </p:pic>
      <p:sp>
        <p:nvSpPr>
          <p:cNvPr id="7" name="6 CuadroTexto"/>
          <p:cNvSpPr txBox="1"/>
          <p:nvPr/>
        </p:nvSpPr>
        <p:spPr>
          <a:xfrm>
            <a:off x="6357950" y="428604"/>
            <a:ext cx="2071702" cy="369332"/>
          </a:xfrm>
          <a:prstGeom prst="rect">
            <a:avLst/>
          </a:prstGeom>
          <a:noFill/>
        </p:spPr>
        <p:txBody>
          <a:bodyPr wrap="square" rtlCol="0">
            <a:spAutoFit/>
          </a:bodyPr>
          <a:lstStyle/>
          <a:p>
            <a:r>
              <a:rPr lang="en-GB" dirty="0" smtClean="0"/>
              <a:t>3D Images</a:t>
            </a:r>
            <a:endParaRPr lang="en-GB" dirty="0"/>
          </a:p>
        </p:txBody>
      </p:sp>
    </p:spTree>
    <p:extLst>
      <p:ext uri="{BB962C8B-B14F-4D97-AF65-F5344CB8AC3E}">
        <p14:creationId xmlns:p14="http://schemas.microsoft.com/office/powerpoint/2010/main" val="26552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347863" cy="1296144"/>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General Migration Office</a:t>
            </a:r>
            <a:endParaRPr lang="en-GB" sz="40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564" y="2276872"/>
            <a:ext cx="4139952" cy="3624064"/>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2276872"/>
            <a:ext cx="4499992" cy="3624064"/>
          </a:xfrm>
          <a:prstGeom prst="rect">
            <a:avLst/>
          </a:prstGeom>
        </p:spPr>
      </p:pic>
    </p:spTree>
    <p:extLst>
      <p:ext uri="{BB962C8B-B14F-4D97-AF65-F5344CB8AC3E}">
        <p14:creationId xmlns:p14="http://schemas.microsoft.com/office/powerpoint/2010/main" val="333174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39552" y="476672"/>
            <a:ext cx="3960440" cy="1512168"/>
          </a:xfrm>
          <a:solidFill>
            <a:schemeClr val="accent1">
              <a:lumMod val="75000"/>
            </a:schemeClr>
          </a:solidFill>
        </p:spPr>
        <p:txBody>
          <a:bodyPr>
            <a:noAutofit/>
          </a:bodyPr>
          <a:lstStyle/>
          <a:p>
            <a:pPr algn="ctr"/>
            <a:r>
              <a:rPr lang="en-GB" sz="3200" b="1" dirty="0" smtClean="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rPr>
              <a:t>Guatemala City Hall</a:t>
            </a:r>
            <a:endParaRPr lang="en-GB" sz="3200" b="1" dirty="0">
              <a:ln w="0"/>
              <a:solidFill>
                <a:schemeClr val="bg1"/>
              </a:solidFill>
              <a:effectLst>
                <a:outerShdw blurRad="38100" dist="19050" dir="2700000" algn="tl" rotWithShape="0">
                  <a:schemeClr val="dk1">
                    <a:alpha val="40000"/>
                  </a:schemeClr>
                </a:outerShdw>
              </a:effectLst>
              <a:latin typeface="AR CENA" panose="02000000000000000000" pitchFamily="2" charset="0"/>
              <a:cs typeface="Arial" panose="020B060402020202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188640"/>
            <a:ext cx="2304256" cy="1440160"/>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276872"/>
            <a:ext cx="4104456" cy="3744416"/>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544388" y="2299446"/>
            <a:ext cx="4276084" cy="3721841"/>
          </a:xfrm>
          <a:prstGeom prst="rect">
            <a:avLst/>
          </a:prstGeom>
        </p:spPr>
      </p:pic>
    </p:spTree>
    <p:extLst>
      <p:ext uri="{BB962C8B-B14F-4D97-AF65-F5344CB8AC3E}">
        <p14:creationId xmlns:p14="http://schemas.microsoft.com/office/powerpoint/2010/main" val="181386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362</Words>
  <Application>Microsoft Macintosh PowerPoint</Application>
  <PresentationFormat>Presentación en pantalla (4:3)</PresentationFormat>
  <Paragraphs>63</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New Actions and Best Practices in Combating Trafficking in Persons</vt:lpstr>
      <vt:lpstr>Launching the Corazón Azul (Blue Heart) Campaign</vt:lpstr>
      <vt:lpstr>Launching the Corazón Azul  (Blue Heart) Campaign</vt:lpstr>
      <vt:lpstr>Presentación de PowerPoint</vt:lpstr>
      <vt:lpstr>Antigua Guatemala</vt:lpstr>
      <vt:lpstr>Antigua Guatemala</vt:lpstr>
      <vt:lpstr>La Aurora International Airport</vt:lpstr>
      <vt:lpstr>General Migration Office</vt:lpstr>
      <vt:lpstr>Guatemala City Hall</vt:lpstr>
      <vt:lpstr>Judicial Body</vt:lpstr>
      <vt:lpstr>Ministry of Public Finance</vt:lpstr>
      <vt:lpstr>Corazón Azul Campaign</vt:lpstr>
      <vt:lpstr>Corazón Azul Campaign</vt:lpstr>
      <vt:lpstr>Corazón Azul Campaign</vt:lpstr>
      <vt:lpstr>Prevention Material</vt:lpstr>
      <vt:lpstr>Prevention Material</vt:lpstr>
      <vt:lpstr>Compilation of Tools and Directory of Social Welfare Institutions</vt:lpstr>
      <vt:lpstr>Compilation of Tools and Directory of Social Welfare Institutions</vt:lpstr>
      <vt:lpstr>Compilation of Tools and Directory of Social Welfare Institutions</vt:lpstr>
      <vt:lpstr>Strengthening of CIT</vt:lpstr>
      <vt:lpstr>Strengthening of CIT</vt:lpstr>
      <vt:lpstr>Presentación de PowerPoint</vt:lpstr>
      <vt:lpstr>Presentación de PowerPoint</vt:lpstr>
      <vt:lpstr>Calendar in Mayan Languages</vt:lpstr>
      <vt:lpstr>Training Manual</vt:lpstr>
      <vt:lpstr>Presentación de PowerPoint</vt:lpstr>
      <vt:lpstr>Migrant Smuggling</vt:lpstr>
      <vt:lpstr>Migrant Smuggling</vt:lpstr>
      <vt:lpstr>Migrant Smuggling</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Christiane Lehnhoff</cp:lastModifiedBy>
  <cp:revision>82</cp:revision>
  <dcterms:modified xsi:type="dcterms:W3CDTF">2016-11-16T18:19:14Z</dcterms:modified>
</cp:coreProperties>
</file>