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6"/>
  </p:handoutMasterIdLst>
  <p:sldIdLst>
    <p:sldId id="256" r:id="rId2"/>
    <p:sldId id="257" r:id="rId3"/>
    <p:sldId id="322" r:id="rId4"/>
    <p:sldId id="321" r:id="rId5"/>
    <p:sldId id="326" r:id="rId6"/>
    <p:sldId id="327" r:id="rId7"/>
    <p:sldId id="318" r:id="rId8"/>
    <p:sldId id="297" r:id="rId9"/>
    <p:sldId id="328" r:id="rId10"/>
    <p:sldId id="310" r:id="rId11"/>
    <p:sldId id="323" r:id="rId12"/>
    <p:sldId id="313" r:id="rId13"/>
    <p:sldId id="315" r:id="rId14"/>
    <p:sldId id="265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56" autoAdjust="0"/>
    <p:restoredTop sz="99752" autoAdjust="0"/>
  </p:normalViewPr>
  <p:slideViewPr>
    <p:cSldViewPr>
      <p:cViewPr>
        <p:scale>
          <a:sx n="57" d="100"/>
          <a:sy n="57" d="100"/>
        </p:scale>
        <p:origin x="-1518" y="-4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806AD1-E174-4ACE-9327-9E902466C439}" type="datetimeFigureOut">
              <a:rPr lang="es-GT" smtClean="0"/>
              <a:t>25/11/2014</a:t>
            </a:fld>
            <a:endParaRPr lang="es-GT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EF28B2-F5D0-4E79-A007-F991AA13B85A}" type="slidenum">
              <a:rPr lang="es-GT" smtClean="0"/>
              <a:t>‹#›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4472841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BBAA-4CB7-4514-A9AF-8E9ECC018348}" type="datetimeFigureOut">
              <a:rPr lang="es-ES" smtClean="0"/>
              <a:pPr/>
              <a:t>25/11/2014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42C-10C6-4339-BB24-9DCDB69C68A9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BBAA-4CB7-4514-A9AF-8E9ECC018348}" type="datetimeFigureOut">
              <a:rPr lang="es-ES" smtClean="0"/>
              <a:pPr/>
              <a:t>25/11/2014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42C-10C6-4339-BB24-9DCDB69C68A9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BBAA-4CB7-4514-A9AF-8E9ECC018348}" type="datetimeFigureOut">
              <a:rPr lang="es-ES" smtClean="0"/>
              <a:pPr/>
              <a:t>25/11/2014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42C-10C6-4339-BB24-9DCDB69C68A9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BBAA-4CB7-4514-A9AF-8E9ECC018348}" type="datetimeFigureOut">
              <a:rPr lang="es-ES" smtClean="0"/>
              <a:pPr/>
              <a:t>25/11/2014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42C-10C6-4339-BB24-9DCDB69C68A9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BBAA-4CB7-4514-A9AF-8E9ECC018348}" type="datetimeFigureOut">
              <a:rPr lang="es-ES" smtClean="0"/>
              <a:pPr/>
              <a:t>25/11/2014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42C-10C6-4339-BB24-9DCDB69C68A9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BBAA-4CB7-4514-A9AF-8E9ECC018348}" type="datetimeFigureOut">
              <a:rPr lang="es-ES" smtClean="0"/>
              <a:pPr/>
              <a:t>25/11/2014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42C-10C6-4339-BB24-9DCDB69C68A9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BBAA-4CB7-4514-A9AF-8E9ECC018348}" type="datetimeFigureOut">
              <a:rPr lang="es-ES" smtClean="0"/>
              <a:pPr/>
              <a:t>25/11/2014</a:t>
            </a:fld>
            <a:endParaRPr lang="es-ES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42C-10C6-4339-BB24-9DCDB69C68A9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BBAA-4CB7-4514-A9AF-8E9ECC018348}" type="datetimeFigureOut">
              <a:rPr lang="es-ES" smtClean="0"/>
              <a:pPr/>
              <a:t>25/11/2014</a:t>
            </a:fld>
            <a:endParaRPr lang="es-ES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42C-10C6-4339-BB24-9DCDB69C68A9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BBAA-4CB7-4514-A9AF-8E9ECC018348}" type="datetimeFigureOut">
              <a:rPr lang="es-ES" smtClean="0"/>
              <a:pPr/>
              <a:t>25/11/2014</a:t>
            </a:fld>
            <a:endParaRPr lang="es-ES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42C-10C6-4339-BB24-9DCDB69C68A9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BBAA-4CB7-4514-A9AF-8E9ECC018348}" type="datetimeFigureOut">
              <a:rPr lang="es-ES" smtClean="0"/>
              <a:pPr/>
              <a:t>25/11/2014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42C-10C6-4339-BB24-9DCDB69C68A9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4BBAA-4CB7-4514-A9AF-8E9ECC018348}" type="datetimeFigureOut">
              <a:rPr lang="es-ES" smtClean="0"/>
              <a:pPr/>
              <a:t>25/11/2014</a:t>
            </a:fld>
            <a:endParaRPr lang="es-ES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E6C42C-10C6-4339-BB24-9DCDB69C68A9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B4BBAA-4CB7-4514-A9AF-8E9ECC018348}" type="datetimeFigureOut">
              <a:rPr lang="es-ES" smtClean="0"/>
              <a:pPr/>
              <a:t>25/11/2014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E6C42C-10C6-4339-BB24-9DCDB69C68A9}" type="slidenum">
              <a:rPr lang="es-ES" smtClean="0"/>
              <a:pPr/>
              <a:t>‹#›</a:t>
            </a:fld>
            <a:endParaRPr lang="es-E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4" name="3 Imagen" descr="portadapresentacion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2" y="0"/>
            <a:ext cx="9144032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plantillaabajopresentacio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2" y="6016752"/>
            <a:ext cx="9144000" cy="841248"/>
          </a:xfrm>
          <a:prstGeom prst="rect">
            <a:avLst/>
          </a:prstGeo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_tradnl" sz="2500" dirty="0" smtClean="0">
                <a:latin typeface="Arial Black" pitchFamily="34" charset="0"/>
                <a:cs typeface="Arial" pitchFamily="34" charset="0"/>
              </a:rPr>
              <a:t>Acciones en Detección, Atención y Protección</a:t>
            </a:r>
            <a:r>
              <a:rPr lang="es-ES_tradnl" sz="2500" u="sng" dirty="0" smtClean="0">
                <a:latin typeface="Arial Black" pitchFamily="34" charset="0"/>
                <a:cs typeface="Arial" pitchFamily="34" charset="0"/>
              </a:rPr>
              <a:t/>
            </a:r>
            <a:br>
              <a:rPr lang="es-ES_tradnl" sz="2500" u="sng" dirty="0" smtClean="0">
                <a:latin typeface="Arial Black" pitchFamily="34" charset="0"/>
                <a:cs typeface="Arial" pitchFamily="34" charset="0"/>
              </a:rPr>
            </a:br>
            <a:endParaRPr lang="es-ES_tradnl" sz="2500" dirty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lvl="0" indent="0" algn="just">
              <a:buNone/>
            </a:pPr>
            <a:endParaRPr lang="es-GT" sz="2000" dirty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buNone/>
            </a:pPr>
            <a:endParaRPr lang="es-MX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827584" y="1124744"/>
            <a:ext cx="7859216" cy="5168616"/>
          </a:xfrm>
        </p:spPr>
        <p:txBody>
          <a:bodyPr>
            <a:normAutofit/>
          </a:bodyPr>
          <a:lstStyle/>
          <a:p>
            <a:pPr algn="just"/>
            <a:r>
              <a:rPr lang="es-GT" sz="2400" dirty="0" smtClean="0"/>
              <a:t>Entrada en vigencia del </a:t>
            </a:r>
            <a:r>
              <a:rPr lang="es-GT" sz="2400" b="1" dirty="0" smtClean="0"/>
              <a:t>Protocolo de la Dirección General de Migración para la Detección y Referencia </a:t>
            </a:r>
            <a:r>
              <a:rPr lang="es-GT" sz="2400" dirty="0" smtClean="0"/>
              <a:t>de Casos de Trata de Personas.</a:t>
            </a:r>
          </a:p>
          <a:p>
            <a:pPr marL="0" indent="0" algn="just">
              <a:buNone/>
            </a:pPr>
            <a:endParaRPr lang="es-GT" sz="2400" dirty="0" smtClean="0"/>
          </a:p>
          <a:p>
            <a:pPr algn="just"/>
            <a:r>
              <a:rPr lang="es-GT" sz="2400" dirty="0" smtClean="0"/>
              <a:t>En el mes de Septiembre se </a:t>
            </a:r>
            <a:r>
              <a:rPr lang="es-GT" sz="2400" b="1" dirty="0" smtClean="0"/>
              <a:t>inauguraron 3 albergues de Atención Integral para Victimas de Trata de Personas </a:t>
            </a:r>
            <a:r>
              <a:rPr lang="es-GT" sz="2400" dirty="0" smtClean="0"/>
              <a:t>por la Secretaria contra la Violencia Sexual, Explotación y Trata de Personas –SVET-, ubicados en los departamentos de Guatemala, Quetzaltenango y Cobán. </a:t>
            </a:r>
          </a:p>
          <a:p>
            <a:pPr marL="0" indent="0" algn="just">
              <a:buNone/>
            </a:pPr>
            <a:endParaRPr lang="es-GT" sz="2400" dirty="0"/>
          </a:p>
          <a:p>
            <a:pPr algn="just"/>
            <a:r>
              <a:rPr lang="es-GT" sz="2400" b="1" dirty="0" smtClean="0"/>
              <a:t>Atención de 45 víctimas de Trata de Personas en los nuevos albergues</a:t>
            </a:r>
            <a:r>
              <a:rPr lang="es-GT" sz="2400" dirty="0" smtClean="0"/>
              <a:t>, dentro de las cuales figuran niñas, adolescentes y mujeres adultas.</a:t>
            </a:r>
          </a:p>
          <a:p>
            <a:pPr marL="0" indent="0" algn="just">
              <a:buNone/>
            </a:pPr>
            <a:endParaRPr lang="es-GT" sz="2400" dirty="0" smtClean="0"/>
          </a:p>
        </p:txBody>
      </p:sp>
    </p:spTree>
    <p:extLst>
      <p:ext uri="{BB962C8B-B14F-4D97-AF65-F5344CB8AC3E}">
        <p14:creationId xmlns:p14="http://schemas.microsoft.com/office/powerpoint/2010/main" val="3719797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plantillaabajopresentacio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2" y="6016752"/>
            <a:ext cx="9144000" cy="841248"/>
          </a:xfrm>
          <a:prstGeom prst="rect">
            <a:avLst/>
          </a:prstGeo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_tradnl" sz="2500" dirty="0" smtClean="0">
                <a:latin typeface="Arial Black" pitchFamily="34" charset="0"/>
                <a:cs typeface="Arial" pitchFamily="34" charset="0"/>
              </a:rPr>
              <a:t>Acciones en Repatriación</a:t>
            </a:r>
            <a:r>
              <a:rPr lang="es-ES_tradnl" sz="2500" u="sng" dirty="0" smtClean="0">
                <a:latin typeface="Arial Black" pitchFamily="34" charset="0"/>
                <a:cs typeface="Arial" pitchFamily="34" charset="0"/>
              </a:rPr>
              <a:t/>
            </a:r>
            <a:br>
              <a:rPr lang="es-ES_tradnl" sz="2500" u="sng" dirty="0" smtClean="0">
                <a:latin typeface="Arial Black" pitchFamily="34" charset="0"/>
                <a:cs typeface="Arial" pitchFamily="34" charset="0"/>
              </a:rPr>
            </a:br>
            <a:endParaRPr lang="es-ES_tradnl" sz="2500" dirty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lvl="0" indent="0" algn="just">
              <a:buNone/>
            </a:pPr>
            <a:endParaRPr lang="es-GT" sz="2000" dirty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buNone/>
            </a:pPr>
            <a:endParaRPr lang="es-MX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827584" y="1124744"/>
            <a:ext cx="7859216" cy="51686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s-GT" sz="2400" dirty="0" smtClean="0"/>
          </a:p>
          <a:p>
            <a:pPr algn="just"/>
            <a:r>
              <a:rPr lang="es-GT" sz="2400" dirty="0" smtClean="0"/>
              <a:t>Con la reciente actualización y socialización del nuevo </a:t>
            </a:r>
            <a:r>
              <a:rPr lang="es-GT" sz="2400" b="1" i="1" dirty="0" smtClean="0"/>
              <a:t>Protocolo de Coordinación Interinstitucional para la Repatriación de Victimas de Trata de Personas</a:t>
            </a:r>
            <a:r>
              <a:rPr lang="es-GT" sz="2400" dirty="0" smtClean="0"/>
              <a:t>.</a:t>
            </a:r>
            <a:endParaRPr lang="es-GT" sz="2400" dirty="0"/>
          </a:p>
          <a:p>
            <a:pPr marL="0" indent="0" algn="just">
              <a:buNone/>
            </a:pPr>
            <a:endParaRPr lang="es-GT" sz="2400" dirty="0" smtClean="0"/>
          </a:p>
          <a:p>
            <a:pPr algn="just"/>
            <a:r>
              <a:rPr lang="es-GT" sz="2400" dirty="0" smtClean="0"/>
              <a:t>Repatriaciones ordenadas y seguras de presuntas Víctimas de Trata de Personas, de los cuales </a:t>
            </a:r>
            <a:r>
              <a:rPr lang="es-GT" sz="2400" b="1" dirty="0" smtClean="0"/>
              <a:t>9 </a:t>
            </a:r>
            <a:r>
              <a:rPr lang="es-GT" sz="2400" dirty="0" smtClean="0"/>
              <a:t>guatemaltecos fueron repatriados del extranjero, así como </a:t>
            </a:r>
            <a:r>
              <a:rPr lang="es-GT" sz="2400" b="1" dirty="0" smtClean="0"/>
              <a:t>1</a:t>
            </a:r>
            <a:r>
              <a:rPr lang="es-GT" sz="2400" dirty="0" smtClean="0"/>
              <a:t> extranjera fue repatriada a su país de origen.</a:t>
            </a:r>
          </a:p>
          <a:p>
            <a:pPr marL="0" indent="0" algn="just">
              <a:buNone/>
            </a:pPr>
            <a:endParaRPr lang="es-GT" sz="2400" dirty="0" smtClean="0"/>
          </a:p>
        </p:txBody>
      </p:sp>
    </p:spTree>
    <p:extLst>
      <p:ext uri="{BB962C8B-B14F-4D97-AF65-F5344CB8AC3E}">
        <p14:creationId xmlns:p14="http://schemas.microsoft.com/office/powerpoint/2010/main" val="35737038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2 Título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2500" u="sng" dirty="0" smtClean="0">
                <a:latin typeface="Arial Black" pitchFamily="34" charset="0"/>
                <a:cs typeface="Arial" pitchFamily="34" charset="0"/>
              </a:rPr>
              <a:t>Repatriaciones realizadas del año 2009 a noviembre de 2014</a:t>
            </a:r>
            <a:endParaRPr lang="es-ES_tradnl" sz="2500" dirty="0"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8" name="7 Imagen" descr="plantillaabajopresentacio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2" y="6016752"/>
            <a:ext cx="9144000" cy="841248"/>
          </a:xfrm>
          <a:prstGeom prst="rect">
            <a:avLst/>
          </a:prstGeom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7584" y="1412776"/>
            <a:ext cx="7776864" cy="46039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6662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plantillaabajopresentacio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2" y="6016752"/>
            <a:ext cx="9144000" cy="841248"/>
          </a:xfrm>
          <a:prstGeom prst="rect">
            <a:avLst/>
          </a:prstGeo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ES_tradnl" sz="2500" dirty="0" smtClean="0">
                <a:latin typeface="Arial Black" pitchFamily="34" charset="0"/>
                <a:cs typeface="Arial" pitchFamily="34" charset="0"/>
              </a:rPr>
              <a:t>Acciones en Persecución y Sanción</a:t>
            </a:r>
            <a:r>
              <a:rPr lang="es-ES_tradnl" sz="2500" u="sng" dirty="0" smtClean="0">
                <a:latin typeface="Arial Black" pitchFamily="34" charset="0"/>
                <a:cs typeface="Arial" pitchFamily="34" charset="0"/>
              </a:rPr>
              <a:t/>
            </a:r>
            <a:br>
              <a:rPr lang="es-ES_tradnl" sz="2500" u="sng" dirty="0" smtClean="0">
                <a:latin typeface="Arial Black" pitchFamily="34" charset="0"/>
                <a:cs typeface="Arial" pitchFamily="34" charset="0"/>
              </a:rPr>
            </a:br>
            <a:endParaRPr lang="es-ES_tradnl" sz="2500" dirty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lvl="0" indent="0" algn="just">
              <a:buNone/>
            </a:pPr>
            <a:endParaRPr lang="es-GT" sz="2000" dirty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buNone/>
            </a:pPr>
            <a:endParaRPr lang="es-MX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67544" y="908720"/>
            <a:ext cx="8352928" cy="5328592"/>
          </a:xfrm>
        </p:spPr>
        <p:txBody>
          <a:bodyPr>
            <a:normAutofit/>
          </a:bodyPr>
          <a:lstStyle/>
          <a:p>
            <a:pPr algn="just"/>
            <a:endParaRPr lang="es-GT" sz="2400" dirty="0" smtClean="0"/>
          </a:p>
          <a:p>
            <a:pPr algn="just"/>
            <a:r>
              <a:rPr lang="es-GT" sz="2400" dirty="0" smtClean="0"/>
              <a:t>Durante el presente año, la </a:t>
            </a:r>
            <a:r>
              <a:rPr lang="es-GT" sz="2400" dirty="0"/>
              <a:t>Fiscalía de </a:t>
            </a:r>
            <a:r>
              <a:rPr lang="es-GT" sz="2400" dirty="0" smtClean="0"/>
              <a:t>Sección </a:t>
            </a:r>
            <a:r>
              <a:rPr lang="es-GT" sz="2400" dirty="0"/>
              <a:t>contra la Trata de Personas del Ministerio Público, </a:t>
            </a:r>
            <a:r>
              <a:rPr lang="es-GT" sz="2400" dirty="0" smtClean="0"/>
              <a:t>registro un total de 26 personas acusadas por el delito de Trata de Personas, 36 ordenes de aprehensión realizadas y 61 allanamientos realizados.</a:t>
            </a:r>
          </a:p>
          <a:p>
            <a:pPr marL="0" indent="0" algn="just">
              <a:buNone/>
            </a:pPr>
            <a:endParaRPr lang="es-GT" sz="2400" dirty="0" smtClean="0"/>
          </a:p>
          <a:p>
            <a:pPr marL="0" indent="0" algn="just">
              <a:buNone/>
            </a:pPr>
            <a:endParaRPr lang="es-GT" sz="2400" dirty="0" smtClean="0"/>
          </a:p>
          <a:p>
            <a:endParaRPr lang="es-GT" sz="2400" dirty="0" smtClean="0"/>
          </a:p>
          <a:p>
            <a:endParaRPr lang="es-GT" sz="2400" dirty="0" smtClean="0"/>
          </a:p>
          <a:p>
            <a:endParaRPr lang="es-GT" sz="2400" dirty="0" smtClean="0"/>
          </a:p>
          <a:p>
            <a:endParaRPr lang="es-GT" sz="2400" dirty="0"/>
          </a:p>
          <a:p>
            <a:endParaRPr lang="es-GT" sz="2400" dirty="0"/>
          </a:p>
        </p:txBody>
      </p:sp>
    </p:spTree>
    <p:extLst>
      <p:ext uri="{BB962C8B-B14F-4D97-AF65-F5344CB8AC3E}">
        <p14:creationId xmlns:p14="http://schemas.microsoft.com/office/powerpoint/2010/main" val="112274427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plantillaabajopresentacio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2" y="6016752"/>
            <a:ext cx="9144000" cy="841248"/>
          </a:xfrm>
          <a:prstGeom prst="rect">
            <a:avLst/>
          </a:prstGeom>
        </p:spPr>
      </p:pic>
      <p:sp>
        <p:nvSpPr>
          <p:cNvPr id="3" name="2 Título"/>
          <p:cNvSpPr>
            <a:spLocks noGrp="1"/>
          </p:cNvSpPr>
          <p:nvPr>
            <p:ph type="ctrTitle"/>
          </p:nvPr>
        </p:nvSpPr>
        <p:spPr>
          <a:xfrm>
            <a:off x="685800" y="1643051"/>
            <a:ext cx="7772400" cy="1957400"/>
          </a:xfrm>
        </p:spPr>
        <p:txBody>
          <a:bodyPr>
            <a:normAutofit/>
          </a:bodyPr>
          <a:lstStyle/>
          <a:p>
            <a:r>
              <a:rPr lang="es-ES_tradnl" sz="3600" dirty="0" smtClean="0">
                <a:latin typeface="Arial Black" pitchFamily="34" charset="0"/>
                <a:cs typeface="Arial" pitchFamily="34" charset="0"/>
              </a:rPr>
              <a:t/>
            </a:r>
            <a:br>
              <a:rPr lang="es-ES_tradnl" sz="3600" dirty="0" smtClean="0">
                <a:latin typeface="Arial Black" pitchFamily="34" charset="0"/>
                <a:cs typeface="Arial" pitchFamily="34" charset="0"/>
              </a:rPr>
            </a:br>
            <a:r>
              <a:rPr lang="es-ES_tradnl" sz="3600" dirty="0" smtClean="0">
                <a:latin typeface="Arial Black" pitchFamily="34" charset="0"/>
                <a:cs typeface="Arial" pitchFamily="34" charset="0"/>
              </a:rPr>
              <a:t>GRACIAS</a:t>
            </a:r>
            <a:endParaRPr lang="es-ES_tradnl" sz="3600" dirty="0"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plantillaabajopresentacio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2" y="6016752"/>
            <a:ext cx="9144000" cy="841248"/>
          </a:xfrm>
          <a:prstGeom prst="rect">
            <a:avLst/>
          </a:prstGeom>
        </p:spPr>
      </p:pic>
      <p:sp>
        <p:nvSpPr>
          <p:cNvPr id="3" name="2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MX" sz="2800" b="1" cap="all" dirty="0" smtClean="0">
                <a:latin typeface="Arial Black" pitchFamily="34" charset="0"/>
              </a:rPr>
              <a:t>“AVANCES DE GUATEMALA EN MATERIA DE Trata de personas”</a:t>
            </a:r>
            <a:endParaRPr lang="es-ES_tradnl" sz="2800" dirty="0">
              <a:latin typeface="Arial Black" pitchFamily="34" charset="0"/>
            </a:endParaRPr>
          </a:p>
        </p:txBody>
      </p:sp>
      <p:sp>
        <p:nvSpPr>
          <p:cNvPr id="5" name="4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endParaRPr lang="es-MX" sz="1600" dirty="0" smtClean="0">
              <a:solidFill>
                <a:srgbClr val="2F2B20"/>
              </a:solidFill>
              <a:latin typeface="Arial" pitchFamily="-65" charset="0"/>
            </a:endParaRP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endParaRPr lang="es-MX" sz="1600" dirty="0" smtClean="0">
              <a:solidFill>
                <a:srgbClr val="2F2B20"/>
              </a:solidFill>
              <a:latin typeface="Arial" pitchFamily="-65" charset="0"/>
            </a:endParaRP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endParaRPr lang="es-MX" sz="1600" dirty="0" smtClean="0">
              <a:solidFill>
                <a:srgbClr val="2F2B20"/>
              </a:solidFill>
              <a:latin typeface="Arial" pitchFamily="-65" charset="0"/>
            </a:endParaRP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endParaRPr lang="es-MX" sz="1600" dirty="0" smtClean="0">
              <a:solidFill>
                <a:srgbClr val="2F2B20"/>
              </a:solidFill>
              <a:latin typeface="Arial" pitchFamily="-65" charset="0"/>
            </a:endParaRP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es-MX" sz="1600" dirty="0" smtClean="0">
                <a:solidFill>
                  <a:srgbClr val="2F2B20"/>
                </a:solidFill>
                <a:latin typeface="Arial" pitchFamily="-65" charset="0"/>
              </a:rPr>
              <a:t>Ministerio de Relaciones Exteriores </a:t>
            </a:r>
          </a:p>
          <a:p>
            <a:pPr lvl="0" algn="r" fontAlgn="base">
              <a:spcBef>
                <a:spcPct val="0"/>
              </a:spcBef>
              <a:spcAft>
                <a:spcPct val="0"/>
              </a:spcAft>
            </a:pPr>
            <a:r>
              <a:rPr lang="es-MX" sz="1600" dirty="0" smtClean="0">
                <a:solidFill>
                  <a:srgbClr val="2F2B20"/>
                </a:solidFill>
                <a:latin typeface="Arial" pitchFamily="-65" charset="0"/>
              </a:rPr>
              <a:t>Guatemala, 24 de noviembre de 2014</a:t>
            </a:r>
            <a:endParaRPr lang="es-ES" sz="1600" dirty="0" smtClean="0">
              <a:solidFill>
                <a:srgbClr val="2F2B20"/>
              </a:solidFill>
              <a:latin typeface="Arial" pitchFamily="-65" charset="0"/>
            </a:endParaRPr>
          </a:p>
          <a:p>
            <a:endParaRPr lang="es-ES_tradnl" dirty="0"/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plantillaabajopresentacio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3002" y="6016752"/>
            <a:ext cx="9144000" cy="841248"/>
          </a:xfrm>
          <a:prstGeom prst="rect">
            <a:avLst/>
          </a:prstGeo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2500" b="1" dirty="0" smtClean="0">
                <a:solidFill>
                  <a:prstClr val="black"/>
                </a:solidFill>
                <a:latin typeface="Arial Black" pitchFamily="34" charset="0"/>
              </a:rPr>
              <a:t>Comisión Interinstitucional contra la Trata de Personas -CIT-</a:t>
            </a:r>
            <a:endParaRPr lang="es-ES_tradnl" sz="2500" u="sng" dirty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>
          <a:xfrm>
            <a:off x="503260" y="1844824"/>
            <a:ext cx="4040188" cy="3951288"/>
          </a:xfrm>
        </p:spPr>
        <p:txBody>
          <a:bodyPr>
            <a:normAutofit lnSpcReduction="10000"/>
          </a:bodyPr>
          <a:lstStyle/>
          <a:p>
            <a:pPr marL="0" lvl="0" indent="0" algn="just">
              <a:buNone/>
            </a:pPr>
            <a:endParaRPr lang="es-GT" sz="2000" dirty="0" smtClean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buNone/>
            </a:pPr>
            <a:r>
              <a:rPr lang="es-GT" sz="2000" dirty="0" smtClean="0">
                <a:latin typeface="+mj-lt"/>
                <a:cs typeface="Arial" pitchFamily="34" charset="0"/>
              </a:rPr>
              <a:t>Durante el presente año, se han realizado: </a:t>
            </a:r>
          </a:p>
          <a:p>
            <a:pPr marL="0" lvl="0" indent="0" algn="just">
              <a:buNone/>
            </a:pPr>
            <a:endParaRPr lang="es-GT" sz="2000" dirty="0" smtClean="0">
              <a:latin typeface="+mj-lt"/>
              <a:cs typeface="Arial" pitchFamily="34" charset="0"/>
            </a:endParaRPr>
          </a:p>
          <a:p>
            <a:pPr marL="0" lvl="0" indent="0" algn="just">
              <a:buNone/>
            </a:pPr>
            <a:r>
              <a:rPr lang="es-GT" sz="2000" dirty="0">
                <a:latin typeface="+mj-lt"/>
                <a:cs typeface="Arial" pitchFamily="34" charset="0"/>
              </a:rPr>
              <a:t>7</a:t>
            </a:r>
            <a:r>
              <a:rPr lang="es-GT" sz="2000" dirty="0" smtClean="0">
                <a:latin typeface="+mj-lt"/>
                <a:cs typeface="Arial" pitchFamily="34" charset="0"/>
              </a:rPr>
              <a:t> Reuniones Ordinarias</a:t>
            </a:r>
          </a:p>
          <a:p>
            <a:pPr marL="0" lvl="0" indent="0" algn="just">
              <a:buNone/>
            </a:pPr>
            <a:r>
              <a:rPr lang="es-GT" sz="2000" dirty="0">
                <a:latin typeface="+mj-lt"/>
                <a:cs typeface="Arial" pitchFamily="34" charset="0"/>
              </a:rPr>
              <a:t>1</a:t>
            </a:r>
            <a:r>
              <a:rPr lang="es-GT" sz="2000" dirty="0" smtClean="0">
                <a:latin typeface="+mj-lt"/>
                <a:cs typeface="Arial" pitchFamily="34" charset="0"/>
              </a:rPr>
              <a:t> Reunión Extraordinaria</a:t>
            </a:r>
          </a:p>
          <a:p>
            <a:pPr marL="0" lvl="0" indent="0" algn="just">
              <a:buNone/>
            </a:pPr>
            <a:r>
              <a:rPr lang="es-GT" sz="2000" dirty="0">
                <a:latin typeface="+mj-lt"/>
                <a:cs typeface="Arial" pitchFamily="34" charset="0"/>
              </a:rPr>
              <a:t>9</a:t>
            </a:r>
            <a:r>
              <a:rPr lang="es-GT" sz="2000" dirty="0" smtClean="0">
                <a:latin typeface="+mj-lt"/>
                <a:cs typeface="Arial" pitchFamily="34" charset="0"/>
              </a:rPr>
              <a:t> Reuniones de Subcomisiones </a:t>
            </a:r>
          </a:p>
          <a:p>
            <a:pPr marL="0" lvl="0" indent="0" algn="just">
              <a:buNone/>
            </a:pPr>
            <a:r>
              <a:rPr lang="es-ES" sz="2000" dirty="0" smtClean="0">
                <a:latin typeface="+mj-lt"/>
                <a:cs typeface="Arial" pitchFamily="34" charset="0"/>
              </a:rPr>
              <a:t>21 Redes </a:t>
            </a:r>
            <a:r>
              <a:rPr lang="es-ES" sz="2000" dirty="0">
                <a:latin typeface="+mj-lt"/>
                <a:cs typeface="Arial" pitchFamily="34" charset="0"/>
              </a:rPr>
              <a:t>Departamentales </a:t>
            </a:r>
            <a:r>
              <a:rPr lang="es-ES" sz="2000" dirty="0" smtClean="0">
                <a:latin typeface="+mj-lt"/>
                <a:cs typeface="Arial" pitchFamily="34" charset="0"/>
              </a:rPr>
              <a:t>creadas contra </a:t>
            </a:r>
            <a:r>
              <a:rPr lang="es-ES" sz="2000" dirty="0">
                <a:latin typeface="+mj-lt"/>
                <a:cs typeface="Arial" pitchFamily="34" charset="0"/>
              </a:rPr>
              <a:t>la Violencia Sexual, Explotación y Trata </a:t>
            </a:r>
            <a:r>
              <a:rPr lang="es-ES" sz="2000" dirty="0" smtClean="0">
                <a:latin typeface="+mj-lt"/>
                <a:cs typeface="Arial" pitchFamily="34" charset="0"/>
              </a:rPr>
              <a:t>de Personas, creadas en todos los departamentos del país.</a:t>
            </a:r>
            <a:endParaRPr lang="es-GT" sz="2000" dirty="0">
              <a:solidFill>
                <a:srgbClr val="00B050"/>
              </a:solidFill>
              <a:latin typeface="+mj-lt"/>
              <a:cs typeface="Arial" pitchFamily="34" charset="0"/>
            </a:endParaRPr>
          </a:p>
        </p:txBody>
      </p:sp>
      <p:pic>
        <p:nvPicPr>
          <p:cNvPr id="1026" name="Picture 2" descr="C:\Users\amorales\Documents\CIT 2014\fotos\2_7_2014 trata\DSC_724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644008" y="1484784"/>
            <a:ext cx="4320480" cy="44302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68624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plantillaabajopresentacio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3002" y="6016752"/>
            <a:ext cx="9144000" cy="841248"/>
          </a:xfrm>
          <a:prstGeom prst="rect">
            <a:avLst/>
          </a:prstGeo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2500" b="1" dirty="0" smtClean="0">
                <a:solidFill>
                  <a:prstClr val="black"/>
                </a:solidFill>
                <a:latin typeface="Arial Black" pitchFamily="34" charset="0"/>
              </a:rPr>
              <a:t>Comisión Interinstitucional contra la Trata de Personas -CIT-</a:t>
            </a:r>
            <a:endParaRPr lang="es-ES_tradnl" sz="2500" u="sng" dirty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s-GT"/>
          </a:p>
        </p:txBody>
      </p:sp>
      <p:pic>
        <p:nvPicPr>
          <p:cNvPr id="2051" name="Picture 3" descr="C:\Users\amorales\Documents\CIT 2014\fotos\26_8_2014 reunion cit\DSC_1839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0" y="1196752"/>
            <a:ext cx="8640960" cy="482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500397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plantillaabajopresentacio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3002" y="6016752"/>
            <a:ext cx="9144000" cy="841248"/>
          </a:xfrm>
          <a:prstGeom prst="rect">
            <a:avLst/>
          </a:prstGeo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2500" b="1" dirty="0" smtClean="0">
                <a:solidFill>
                  <a:prstClr val="black"/>
                </a:solidFill>
                <a:latin typeface="Arial Black" pitchFamily="34" charset="0"/>
              </a:rPr>
              <a:t>Comisión Interinstitucional contra la Trata de Personas -CIT-</a:t>
            </a:r>
            <a:endParaRPr lang="es-ES_tradnl" sz="2500" u="sng" dirty="0"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3075" name="Picture 3" descr="C:\Users\amorales\Documents\CIT 2014\fotos\30_9_2014 reunión CIT\DSC_5884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1521" y="1340768"/>
            <a:ext cx="8712968" cy="45742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160830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plantillaabajopresentacio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3002" y="6016752"/>
            <a:ext cx="9144000" cy="841248"/>
          </a:xfrm>
          <a:prstGeom prst="rect">
            <a:avLst/>
          </a:prstGeo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2500" b="1" dirty="0" smtClean="0">
                <a:solidFill>
                  <a:prstClr val="black"/>
                </a:solidFill>
                <a:latin typeface="Arial Black" pitchFamily="34" charset="0"/>
              </a:rPr>
              <a:t>21 Redes Departamentales</a:t>
            </a:r>
            <a:endParaRPr lang="es-ES_tradnl" sz="2500" u="sng" dirty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2" name="1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GT" dirty="0" smtClean="0"/>
              <a:t>21 </a:t>
            </a:r>
            <a:r>
              <a:rPr lang="es-GT" dirty="0"/>
              <a:t>Redes Departamentales creadas contra la Violencia Sexual, Explotación y Trata de </a:t>
            </a:r>
            <a:r>
              <a:rPr lang="es-GT" dirty="0" smtClean="0"/>
              <a:t>Personas en 21 departamentos del país.</a:t>
            </a:r>
            <a:endParaRPr lang="es-GT" dirty="0"/>
          </a:p>
          <a:p>
            <a:endParaRPr lang="es-GT" dirty="0"/>
          </a:p>
        </p:txBody>
      </p:sp>
      <p:sp>
        <p:nvSpPr>
          <p:cNvPr id="7" name="6 Marcador de texto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GT" dirty="0" smtClean="0"/>
              <a:t>Red Departamental de Coatepeque</a:t>
            </a:r>
            <a:endParaRPr lang="es-GT" dirty="0"/>
          </a:p>
        </p:txBody>
      </p:sp>
      <p:pic>
        <p:nvPicPr>
          <p:cNvPr id="4098" name="Picture 2" descr="C:\Users\amorales\Pictures\DSC_7266-720x48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427984" y="2132856"/>
            <a:ext cx="4536504" cy="38838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0247016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plantillaabajopresentacio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23002" y="6016752"/>
            <a:ext cx="9144000" cy="841248"/>
          </a:xfrm>
          <a:prstGeom prst="rect">
            <a:avLst/>
          </a:prstGeo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s-MX" sz="2500" b="1" dirty="0" smtClean="0">
                <a:solidFill>
                  <a:prstClr val="black"/>
                </a:solidFill>
                <a:latin typeface="Arial Black" pitchFamily="34" charset="0"/>
              </a:rPr>
              <a:t>21 Redes Departamentales</a:t>
            </a:r>
            <a:endParaRPr lang="es-ES_tradnl" sz="2500" u="sng" dirty="0"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5122" name="Picture 2" descr="C:\Users\amorales\Pictures\unname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8175" y="1052737"/>
            <a:ext cx="7867650" cy="4964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6535733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plantillaabajopresentacio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2" y="6016752"/>
            <a:ext cx="9144000" cy="841248"/>
          </a:xfrm>
          <a:prstGeom prst="rect">
            <a:avLst/>
          </a:prstGeo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168" y="116632"/>
            <a:ext cx="8229600" cy="1143000"/>
          </a:xfrm>
        </p:spPr>
        <p:txBody>
          <a:bodyPr>
            <a:noAutofit/>
          </a:bodyPr>
          <a:lstStyle/>
          <a:p>
            <a:r>
              <a:rPr lang="es-ES_tradnl" sz="2500" dirty="0" smtClean="0">
                <a:latin typeface="Arial Black" pitchFamily="34" charset="0"/>
                <a:cs typeface="Arial" pitchFamily="34" charset="0"/>
              </a:rPr>
              <a:t>Acciones en Prevención</a:t>
            </a:r>
            <a:r>
              <a:rPr lang="es-ES_tradnl" sz="2500" u="sng" dirty="0" smtClean="0">
                <a:latin typeface="Arial Black" pitchFamily="34" charset="0"/>
                <a:cs typeface="Arial" pitchFamily="34" charset="0"/>
              </a:rPr>
              <a:t/>
            </a:r>
            <a:br>
              <a:rPr lang="es-ES_tradnl" sz="2500" u="sng" dirty="0" smtClean="0">
                <a:latin typeface="Arial Black" pitchFamily="34" charset="0"/>
                <a:cs typeface="Arial" pitchFamily="34" charset="0"/>
              </a:rPr>
            </a:br>
            <a:endParaRPr lang="es-ES_tradnl" sz="2500" dirty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lvl="0" indent="0" algn="just">
              <a:buNone/>
            </a:pPr>
            <a:endParaRPr lang="es-GT" sz="2000" dirty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buNone/>
            </a:pPr>
            <a:endParaRPr lang="es-MX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67544" y="764704"/>
            <a:ext cx="8352928" cy="5472608"/>
          </a:xfrm>
        </p:spPr>
        <p:txBody>
          <a:bodyPr>
            <a:normAutofit/>
          </a:bodyPr>
          <a:lstStyle/>
          <a:p>
            <a:r>
              <a:rPr lang="es-GT" sz="2400" b="1" i="1" dirty="0" smtClean="0"/>
              <a:t>Capacitaciones de prevención </a:t>
            </a:r>
            <a:r>
              <a:rPr lang="es-GT" sz="2400" dirty="0" smtClean="0"/>
              <a:t>por las distintas instituciones que integran la CIT a su personal interno y a la población en general.</a:t>
            </a:r>
          </a:p>
          <a:p>
            <a:pPr marL="0" indent="0">
              <a:buNone/>
            </a:pPr>
            <a:endParaRPr lang="es-GT" sz="2400" dirty="0" smtClean="0"/>
          </a:p>
          <a:p>
            <a:r>
              <a:rPr lang="es-GT" sz="2400" dirty="0" smtClean="0"/>
              <a:t>SVET con el apoyo de OIT desarrollo una Campaña en contra de la Trata de Personas en su modalidad de explotación laboral y trabajo forzado, </a:t>
            </a:r>
            <a:r>
              <a:rPr lang="es-GT" sz="2400" dirty="0"/>
              <a:t> </a:t>
            </a:r>
            <a:r>
              <a:rPr lang="es-GT" sz="2400" dirty="0" smtClean="0"/>
              <a:t>a través de medios audiovisuales como el </a:t>
            </a:r>
            <a:r>
              <a:rPr lang="es-GT" sz="2400" b="1" i="1" dirty="0" smtClean="0"/>
              <a:t>video Educativo “Con los Ojos Abiertos” .</a:t>
            </a:r>
          </a:p>
          <a:p>
            <a:pPr marL="0" indent="0">
              <a:buNone/>
            </a:pPr>
            <a:endParaRPr lang="es-GT" sz="2400" b="1" i="1" dirty="0" smtClean="0"/>
          </a:p>
          <a:p>
            <a:r>
              <a:rPr lang="es-GT" sz="2400" b="1" i="1" dirty="0" smtClean="0"/>
              <a:t>Campañas, talleres y actividades varias de prevención </a:t>
            </a:r>
            <a:r>
              <a:rPr lang="es-GT" sz="2400" dirty="0" smtClean="0"/>
              <a:t>de la trata de personas, que permitió brindar cobertura a nivel nacional en los 22 departamentos del país, beneficiando a la población en general.</a:t>
            </a:r>
          </a:p>
          <a:p>
            <a:endParaRPr lang="es-GT" sz="2400" dirty="0" smtClean="0"/>
          </a:p>
          <a:p>
            <a:pPr marL="0" indent="0">
              <a:buNone/>
            </a:pPr>
            <a:endParaRPr lang="es-GT" sz="2400" dirty="0" smtClean="0"/>
          </a:p>
          <a:p>
            <a:pPr marL="0" indent="0">
              <a:buNone/>
            </a:pPr>
            <a:endParaRPr lang="es-GT" sz="2400" dirty="0" smtClean="0"/>
          </a:p>
        </p:txBody>
      </p:sp>
    </p:spTree>
    <p:extLst>
      <p:ext uri="{BB962C8B-B14F-4D97-AF65-F5344CB8AC3E}">
        <p14:creationId xmlns:p14="http://schemas.microsoft.com/office/powerpoint/2010/main" val="2293139740"/>
      </p:ext>
    </p:extLst>
  </p:cSld>
  <p:clrMapOvr>
    <a:masterClrMapping/>
  </p:clrMapOvr>
  <p:transition spd="slow"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plantillaabajopresentacion.jpg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32" y="6016752"/>
            <a:ext cx="9144000" cy="841248"/>
          </a:xfrm>
          <a:prstGeom prst="rect">
            <a:avLst/>
          </a:prstGeom>
        </p:spPr>
      </p:pic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457168" y="116632"/>
            <a:ext cx="8229600" cy="1143000"/>
          </a:xfrm>
        </p:spPr>
        <p:txBody>
          <a:bodyPr>
            <a:noAutofit/>
          </a:bodyPr>
          <a:lstStyle/>
          <a:p>
            <a:r>
              <a:rPr lang="es-ES_tradnl" sz="2500" dirty="0" smtClean="0">
                <a:latin typeface="Arial Black" pitchFamily="34" charset="0"/>
                <a:cs typeface="Arial" pitchFamily="34" charset="0"/>
              </a:rPr>
              <a:t>… Acciones en Prevención</a:t>
            </a:r>
            <a:r>
              <a:rPr lang="es-ES_tradnl" sz="2500" u="sng" dirty="0" smtClean="0">
                <a:latin typeface="Arial Black" pitchFamily="34" charset="0"/>
                <a:cs typeface="Arial" pitchFamily="34" charset="0"/>
              </a:rPr>
              <a:t/>
            </a:r>
            <a:br>
              <a:rPr lang="es-ES_tradnl" sz="2500" u="sng" dirty="0" smtClean="0">
                <a:latin typeface="Arial Black" pitchFamily="34" charset="0"/>
                <a:cs typeface="Arial" pitchFamily="34" charset="0"/>
              </a:rPr>
            </a:br>
            <a:endParaRPr lang="es-ES_tradnl" sz="2500" dirty="0"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lvl="0" indent="0" algn="just">
              <a:buNone/>
            </a:pPr>
            <a:endParaRPr lang="es-GT" sz="2000" dirty="0">
              <a:latin typeface="Arial" pitchFamily="34" charset="0"/>
              <a:cs typeface="Arial" pitchFamily="34" charset="0"/>
            </a:endParaRPr>
          </a:p>
          <a:p>
            <a:pPr marL="0" lvl="0" indent="0" algn="just">
              <a:buNone/>
            </a:pPr>
            <a:endParaRPr lang="es-MX" sz="2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67544" y="764704"/>
            <a:ext cx="8352928" cy="5472608"/>
          </a:xfrm>
        </p:spPr>
        <p:txBody>
          <a:bodyPr>
            <a:normAutofit/>
          </a:bodyPr>
          <a:lstStyle/>
          <a:p>
            <a:pPr lvl="0"/>
            <a:endParaRPr lang="es-GT" sz="2000" b="1" i="1" dirty="0" smtClean="0">
              <a:solidFill>
                <a:prstClr val="black"/>
              </a:solidFill>
            </a:endParaRPr>
          </a:p>
          <a:p>
            <a:pPr lvl="0"/>
            <a:endParaRPr lang="es-GT" sz="2000" b="1" i="1" dirty="0">
              <a:solidFill>
                <a:prstClr val="black"/>
              </a:solidFill>
            </a:endParaRPr>
          </a:p>
          <a:p>
            <a:pPr lvl="0" algn="just"/>
            <a:r>
              <a:rPr lang="es-GT" sz="2400" b="1" i="1" dirty="0" smtClean="0">
                <a:solidFill>
                  <a:prstClr val="black"/>
                </a:solidFill>
              </a:rPr>
              <a:t>Programa </a:t>
            </a:r>
            <a:r>
              <a:rPr lang="es-GT" sz="2400" b="1" i="1" dirty="0">
                <a:solidFill>
                  <a:prstClr val="black"/>
                </a:solidFill>
              </a:rPr>
              <a:t>Nacional de sensibilización </a:t>
            </a:r>
            <a:r>
              <a:rPr lang="es-GT" sz="2400" dirty="0">
                <a:solidFill>
                  <a:prstClr val="black"/>
                </a:solidFill>
              </a:rPr>
              <a:t>para la prevención en materia de violencia sexual, explotación y trata de personas  que se desarrolla actualmente entre SVET y el Ministerio de Educación.</a:t>
            </a:r>
          </a:p>
          <a:p>
            <a:pPr lvl="0" algn="just"/>
            <a:endParaRPr lang="es-GT" sz="2400" dirty="0">
              <a:solidFill>
                <a:prstClr val="black"/>
              </a:solidFill>
            </a:endParaRPr>
          </a:p>
          <a:p>
            <a:pPr lvl="0" algn="just"/>
            <a:r>
              <a:rPr lang="es-GT" sz="2400" dirty="0">
                <a:solidFill>
                  <a:prstClr val="black"/>
                </a:solidFill>
              </a:rPr>
              <a:t>Desarrolló por segundo año consecutivo del </a:t>
            </a:r>
            <a:r>
              <a:rPr lang="es-GT" sz="2400" b="1" i="1" dirty="0">
                <a:solidFill>
                  <a:prstClr val="black"/>
                </a:solidFill>
              </a:rPr>
              <a:t>Programa de capacitación a personal medico y auxiliar que  labora en Hospitales Nacionales  </a:t>
            </a:r>
            <a:r>
              <a:rPr lang="es-GT" sz="2400" dirty="0">
                <a:solidFill>
                  <a:prstClr val="black"/>
                </a:solidFill>
              </a:rPr>
              <a:t>del país para ampliar sus conocimientos en el tema  y detectar posibles casos de Trata de Personas. </a:t>
            </a:r>
          </a:p>
          <a:p>
            <a:endParaRPr lang="es-GT" dirty="0" smtClean="0"/>
          </a:p>
          <a:p>
            <a:pPr marL="0" indent="0">
              <a:buNone/>
            </a:pPr>
            <a:endParaRPr lang="es-GT" dirty="0" smtClean="0"/>
          </a:p>
          <a:p>
            <a:pPr marL="0" indent="0">
              <a:buNone/>
            </a:pPr>
            <a:endParaRPr lang="es-GT" dirty="0" smtClean="0"/>
          </a:p>
        </p:txBody>
      </p:sp>
    </p:spTree>
    <p:extLst>
      <p:ext uri="{BB962C8B-B14F-4D97-AF65-F5344CB8AC3E}">
        <p14:creationId xmlns:p14="http://schemas.microsoft.com/office/powerpoint/2010/main" val="2599635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2261</TotalTime>
  <Words>510</Words>
  <Application>Microsoft Office PowerPoint</Application>
  <PresentationFormat>On-screen Show (4:3)</PresentationFormat>
  <Paragraphs>56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Tema de Office</vt:lpstr>
      <vt:lpstr>PowerPoint Presentation</vt:lpstr>
      <vt:lpstr>“AVANCES DE GUATEMALA EN MATERIA DE Trata de personas”</vt:lpstr>
      <vt:lpstr>Comisión Interinstitucional contra la Trata de Personas -CIT-</vt:lpstr>
      <vt:lpstr>Comisión Interinstitucional contra la Trata de Personas -CIT-</vt:lpstr>
      <vt:lpstr>Comisión Interinstitucional contra la Trata de Personas -CIT-</vt:lpstr>
      <vt:lpstr>21 Redes Departamentales</vt:lpstr>
      <vt:lpstr>21 Redes Departamentales</vt:lpstr>
      <vt:lpstr>Acciones en Prevención </vt:lpstr>
      <vt:lpstr>… Acciones en Prevención </vt:lpstr>
      <vt:lpstr>Acciones en Detección, Atención y Protección </vt:lpstr>
      <vt:lpstr>Acciones en Repatriación </vt:lpstr>
      <vt:lpstr>PowerPoint Presentation</vt:lpstr>
      <vt:lpstr>Acciones en Persecución y Sanción </vt:lpstr>
      <vt:lpstr> GRACIAS</vt:lpstr>
    </vt:vector>
  </TitlesOfParts>
  <Company>mre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egonzalez</dc:creator>
  <cp:lastModifiedBy>RODAS Renán</cp:lastModifiedBy>
  <cp:revision>119</cp:revision>
  <cp:lastPrinted>2014-11-22T19:19:00Z</cp:lastPrinted>
  <dcterms:created xsi:type="dcterms:W3CDTF">2012-04-12T16:24:49Z</dcterms:created>
  <dcterms:modified xsi:type="dcterms:W3CDTF">2014-11-25T20:42:45Z</dcterms:modified>
</cp:coreProperties>
</file>