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322" r:id="rId4"/>
    <p:sldId id="321" r:id="rId5"/>
    <p:sldId id="326" r:id="rId6"/>
    <p:sldId id="327" r:id="rId7"/>
    <p:sldId id="318" r:id="rId8"/>
    <p:sldId id="297" r:id="rId9"/>
    <p:sldId id="328" r:id="rId10"/>
    <p:sldId id="310" r:id="rId11"/>
    <p:sldId id="323" r:id="rId12"/>
    <p:sldId id="313" r:id="rId13"/>
    <p:sldId id="315" r:id="rId14"/>
    <p:sldId id="265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6" autoAdjust="0"/>
    <p:restoredTop sz="99752" autoAdjust="0"/>
  </p:normalViewPr>
  <p:slideViewPr>
    <p:cSldViewPr>
      <p:cViewPr>
        <p:scale>
          <a:sx n="125" d="100"/>
          <a:sy n="12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06AD1-E174-4ACE-9327-9E902466C439}" type="datetimeFigureOut">
              <a:rPr lang="es-GT" smtClean="0"/>
              <a:t>25/11/2014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F28B2-F5D0-4E79-A007-F991AA13B85A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47284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portadapresentacio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6" name="2 Título"/>
          <p:cNvSpPr txBox="1">
            <a:spLocks/>
          </p:cNvSpPr>
          <p:nvPr/>
        </p:nvSpPr>
        <p:spPr>
          <a:xfrm>
            <a:off x="2771800" y="4149080"/>
            <a:ext cx="3682752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prstClr val="black"/>
                </a:solidFill>
                <a:latin typeface="Arial"/>
                <a:cs typeface="Arial"/>
              </a:rPr>
              <a:t>(Government of Guatemala,</a:t>
            </a:r>
          </a:p>
          <a:p>
            <a:r>
              <a:rPr lang="en-GB" sz="1800" dirty="0" smtClean="0">
                <a:solidFill>
                  <a:prstClr val="black"/>
                </a:solidFill>
                <a:latin typeface="Arial"/>
                <a:cs typeface="Arial"/>
              </a:rPr>
              <a:t>Ministry of Foreign Affairs)</a:t>
            </a:r>
            <a:endParaRPr lang="en-GB" sz="1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2500" dirty="0" smtClean="0">
                <a:latin typeface="Arial Black" pitchFamily="34" charset="0"/>
                <a:cs typeface="Arial" pitchFamily="34" charset="0"/>
              </a:rPr>
              <a:t>Detection, Assistance and Protection Actions</a:t>
            </a:r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2500" u="sng" dirty="0" smtClean="0">
                <a:latin typeface="Arial Black" pitchFamily="34" charset="0"/>
                <a:cs typeface="Arial" pitchFamily="34" charset="0"/>
              </a:rPr>
            </a:br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827584" y="980728"/>
            <a:ext cx="7859216" cy="5168616"/>
          </a:xfrm>
        </p:spPr>
        <p:txBody>
          <a:bodyPr>
            <a:normAutofit/>
          </a:bodyPr>
          <a:lstStyle/>
          <a:p>
            <a:pPr algn="just"/>
            <a:r>
              <a:rPr lang="en-GB" sz="2400" dirty="0" smtClean="0"/>
              <a:t>Entry into force of the </a:t>
            </a:r>
            <a:r>
              <a:rPr lang="en-GB" sz="2400" b="1" dirty="0" smtClean="0"/>
              <a:t>Protocol of the General Directorate of Migration for the Detection and Referral of Cases of Trafficking in Persons</a:t>
            </a:r>
            <a:r>
              <a:rPr lang="en-GB" sz="2400" dirty="0" smtClean="0"/>
              <a:t>;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In September, the Secretariat Against Sexual Violence, Exploitation and Trafficking in Persons –</a:t>
            </a:r>
            <a:r>
              <a:rPr lang="en-GB" sz="2400" dirty="0"/>
              <a:t> </a:t>
            </a:r>
            <a:r>
              <a:rPr lang="en-GB" sz="2400" dirty="0" smtClean="0"/>
              <a:t>SVET – opened </a:t>
            </a:r>
            <a:r>
              <a:rPr lang="en-GB" sz="2400" b="1" dirty="0" smtClean="0"/>
              <a:t>3 shelters for comprehensive assistance to victims of trafficking, </a:t>
            </a:r>
            <a:r>
              <a:rPr lang="en-GB" sz="2400" dirty="0" smtClean="0"/>
              <a:t>located in the departments of Guatemala, Quetzaltenango and Coban. 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b="1" dirty="0" smtClean="0"/>
              <a:t>Assistance has been provided to 45 victims of trafficking in persons at the new shelters</a:t>
            </a:r>
            <a:r>
              <a:rPr lang="en-GB" sz="2400" dirty="0" smtClean="0"/>
              <a:t>, including girls, female adolescents and women.</a:t>
            </a:r>
          </a:p>
          <a:p>
            <a:pPr marL="0" indent="0" algn="just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1979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500" dirty="0" smtClean="0">
                <a:latin typeface="Arial Black" pitchFamily="34" charset="0"/>
                <a:cs typeface="Arial" pitchFamily="34" charset="0"/>
              </a:rPr>
              <a:t>Repatriation Actions</a:t>
            </a:r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2500" u="sng" dirty="0" smtClean="0">
                <a:latin typeface="Arial Black" pitchFamily="34" charset="0"/>
                <a:cs typeface="Arial" pitchFamily="34" charset="0"/>
              </a:rPr>
            </a:br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827584" y="1124744"/>
            <a:ext cx="7859216" cy="5168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With the recent updating and dissemination of the new</a:t>
            </a:r>
            <a:r>
              <a:rPr lang="en-GB" sz="2400" dirty="0"/>
              <a:t> </a:t>
            </a:r>
            <a:r>
              <a:rPr lang="en-GB" sz="2400" b="1" i="1" dirty="0" smtClean="0"/>
              <a:t>Protocol for Inter-institutional Coordination for the Repatriation of Victims of Trafficking: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Orderly and safe repatriation of alleged victims of trafficking: </a:t>
            </a:r>
            <a:r>
              <a:rPr lang="en-GB" sz="2400" b="1" dirty="0" smtClean="0"/>
              <a:t>9 </a:t>
            </a:r>
            <a:r>
              <a:rPr lang="en-GB" sz="2400" dirty="0" smtClean="0"/>
              <a:t>Guatemalan nationals abroad were repatriated and </a:t>
            </a:r>
            <a:r>
              <a:rPr lang="en-GB" sz="2400" b="1" dirty="0" smtClean="0"/>
              <a:t>1</a:t>
            </a:r>
            <a:r>
              <a:rPr lang="en-GB" sz="2400" dirty="0" smtClean="0"/>
              <a:t> foreign national was repatriated to her country of origin.</a:t>
            </a:r>
          </a:p>
          <a:p>
            <a:pPr marL="0" indent="0" algn="just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57370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>Repatriations, 2009 – November 2014</a:t>
            </a:r>
          </a:p>
          <a:p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" name="7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776864" cy="460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 Título"/>
          <p:cNvSpPr txBox="1">
            <a:spLocks/>
          </p:cNvSpPr>
          <p:nvPr/>
        </p:nvSpPr>
        <p:spPr>
          <a:xfrm>
            <a:off x="2699792" y="1484784"/>
            <a:ext cx="4392488" cy="5669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latin typeface="Arial"/>
                <a:cs typeface="Arial"/>
              </a:rPr>
              <a:t>Repatriations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6" name="2 Título"/>
          <p:cNvSpPr txBox="1">
            <a:spLocks/>
          </p:cNvSpPr>
          <p:nvPr/>
        </p:nvSpPr>
        <p:spPr>
          <a:xfrm>
            <a:off x="1403648" y="4950296"/>
            <a:ext cx="1368152" cy="2789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>
                <a:latin typeface="Arial"/>
                <a:cs typeface="Arial"/>
              </a:rPr>
              <a:t>Guatemalans</a:t>
            </a:r>
            <a:endParaRPr lang="en-GB" sz="1400" dirty="0">
              <a:latin typeface="Arial"/>
              <a:cs typeface="Arial"/>
            </a:endParaRPr>
          </a:p>
        </p:txBody>
      </p:sp>
      <p:sp>
        <p:nvSpPr>
          <p:cNvPr id="9" name="2 Título"/>
          <p:cNvSpPr txBox="1">
            <a:spLocks/>
          </p:cNvSpPr>
          <p:nvPr/>
        </p:nvSpPr>
        <p:spPr>
          <a:xfrm>
            <a:off x="1403648" y="5229200"/>
            <a:ext cx="1368152" cy="2789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>
                <a:latin typeface="Arial"/>
                <a:cs typeface="Arial"/>
              </a:rPr>
              <a:t>Foreigners</a:t>
            </a:r>
            <a:endParaRPr lang="en-GB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666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500" dirty="0" smtClean="0">
                <a:latin typeface="Arial Black" pitchFamily="34" charset="0"/>
                <a:cs typeface="Arial" pitchFamily="34" charset="0"/>
              </a:rPr>
              <a:t>Prosecution and Punishment Actions</a:t>
            </a:r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2500" u="sng" dirty="0" smtClean="0">
                <a:latin typeface="Arial Black" pitchFamily="34" charset="0"/>
                <a:cs typeface="Arial" pitchFamily="34" charset="0"/>
              </a:rPr>
            </a:br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908720"/>
            <a:ext cx="8352928" cy="5328592"/>
          </a:xfrm>
        </p:spPr>
        <p:txBody>
          <a:bodyPr>
            <a:normAutofit/>
          </a:bodyPr>
          <a:lstStyle/>
          <a:p>
            <a:pPr algn="just"/>
            <a:endParaRPr lang="en-GB" sz="2400" dirty="0" smtClean="0"/>
          </a:p>
          <a:p>
            <a:pPr algn="just"/>
            <a:r>
              <a:rPr lang="en-GB" sz="2400" dirty="0" smtClean="0"/>
              <a:t>This year thus far, the Public Prosecutor Against Trafficking in Persons of the Office of the Public Prosecutor has recorded a total number of 26 persons charged with the crime of trafficking in persons, 36 arrest warrants and 61 search actions.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0" indent="0" algn="just">
              <a:buNone/>
            </a:pP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227442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 Black" pitchFamily="34" charset="0"/>
                <a:cs typeface="Arial" pitchFamily="34" charset="0"/>
              </a:rPr>
            </a:br>
            <a:r>
              <a:rPr lang="en-GB" sz="3600" dirty="0" smtClean="0">
                <a:latin typeface="Arial Black" pitchFamily="34" charset="0"/>
                <a:cs typeface="Arial" pitchFamily="34" charset="0"/>
              </a:rPr>
              <a:t>THANK YOU</a:t>
            </a:r>
            <a:endParaRPr lang="en-GB" sz="36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800" b="1" cap="all" dirty="0" smtClean="0">
                <a:latin typeface="Arial Black" pitchFamily="34" charset="0"/>
              </a:rPr>
              <a:t>advances of Guatemala in matters relating to trafficking in persons</a:t>
            </a:r>
            <a:endParaRPr lang="en-GB" sz="2800" dirty="0">
              <a:latin typeface="Arial Black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2F2B20"/>
                </a:solidFill>
                <a:latin typeface="Arial" pitchFamily="-65" charset="0"/>
              </a:rPr>
              <a:t>Ministry of Foreign Affairs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2F2B20"/>
                </a:solidFill>
                <a:latin typeface="Arial" pitchFamily="-65" charset="0"/>
              </a:rPr>
              <a:t>Guatemala, November 24, 2014</a:t>
            </a:r>
          </a:p>
          <a:p>
            <a:endParaRPr lang="en-GB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500" b="1" dirty="0" smtClean="0">
                <a:solidFill>
                  <a:prstClr val="black"/>
                </a:solidFill>
                <a:latin typeface="Arial Black" pitchFamily="34" charset="0"/>
              </a:rPr>
              <a:t>Inter-institutional Committee Against Trafficking in Persons –</a:t>
            </a:r>
            <a:r>
              <a:rPr lang="en-GB" sz="2500" b="1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en-GB" sz="2500" b="1" dirty="0" smtClean="0">
                <a:solidFill>
                  <a:prstClr val="black"/>
                </a:solidFill>
                <a:latin typeface="Arial Black" pitchFamily="34" charset="0"/>
              </a:rPr>
              <a:t>CIT</a:t>
            </a:r>
            <a:endParaRPr lang="en-GB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03260" y="1844824"/>
            <a:ext cx="4040188" cy="39512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n-GB" sz="2000" dirty="0" smtClean="0">
                <a:latin typeface="+mj-lt"/>
                <a:cs typeface="Arial" pitchFamily="34" charset="0"/>
              </a:rPr>
              <a:t>The following actions have been implemented this year: </a:t>
            </a:r>
          </a:p>
          <a:p>
            <a:pPr marL="0" lvl="0" indent="0" algn="just">
              <a:buNone/>
            </a:pPr>
            <a:endParaRPr lang="en-GB" sz="2000" dirty="0" smtClean="0">
              <a:latin typeface="+mj-lt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n-GB" sz="2000" dirty="0" smtClean="0">
                <a:latin typeface="+mj-lt"/>
                <a:cs typeface="Arial" pitchFamily="34" charset="0"/>
              </a:rPr>
              <a:t>7 ordinary meetings</a:t>
            </a:r>
          </a:p>
          <a:p>
            <a:pPr marL="0" lvl="0" indent="0" algn="just">
              <a:buNone/>
            </a:pPr>
            <a:r>
              <a:rPr lang="en-GB" sz="2000" dirty="0" smtClean="0">
                <a:latin typeface="+mj-lt"/>
                <a:cs typeface="Arial" pitchFamily="34" charset="0"/>
              </a:rPr>
              <a:t>1 extraordinary meeting</a:t>
            </a:r>
          </a:p>
          <a:p>
            <a:pPr marL="0" lvl="0" indent="0" algn="just">
              <a:buNone/>
            </a:pPr>
            <a:r>
              <a:rPr lang="en-GB" sz="2000" dirty="0" smtClean="0">
                <a:latin typeface="+mj-lt"/>
                <a:cs typeface="Arial" pitchFamily="34" charset="0"/>
              </a:rPr>
              <a:t>9 meetings of sub-committees</a:t>
            </a:r>
          </a:p>
          <a:p>
            <a:pPr marL="0" lvl="0" indent="0" algn="just">
              <a:buNone/>
            </a:pPr>
            <a:r>
              <a:rPr lang="en-GB" sz="2000" dirty="0" smtClean="0">
                <a:latin typeface="+mj-lt"/>
                <a:cs typeface="Arial" pitchFamily="34" charset="0"/>
              </a:rPr>
              <a:t>21 departmental networks against sexual violence, exploitation and trafficking in persons established in every department of the country. </a:t>
            </a:r>
            <a:endParaRPr lang="en-GB" sz="2000" dirty="0">
              <a:solidFill>
                <a:srgbClr val="00B05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026" name="Picture 2" descr="C:\Users\amorales\Documents\CIT 2014\fotos\2_7_2014 trata\DSC_724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4320480" cy="443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862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143000"/>
          </a:xfrm>
        </p:spPr>
        <p:txBody>
          <a:bodyPr>
            <a:noAutofit/>
          </a:bodyPr>
          <a:lstStyle/>
          <a:p>
            <a:r>
              <a:rPr lang="en-GB" sz="2500" b="1" dirty="0">
                <a:solidFill>
                  <a:prstClr val="black"/>
                </a:solidFill>
                <a:latin typeface="Arial Black" pitchFamily="34" charset="0"/>
              </a:rPr>
              <a:t>Inter-institutional Committee Against Trafficking in Persons – CIT</a:t>
            </a:r>
            <a:endParaRPr lang="en-GB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1" name="Picture 3" descr="C:\Users\amorales\Documents\CIT 2014\fotos\26_8_2014 reunion cit\DSC_183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0960" cy="48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0039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2500" b="1" dirty="0">
                <a:solidFill>
                  <a:prstClr val="black"/>
                </a:solidFill>
                <a:latin typeface="Arial Black" pitchFamily="34" charset="0"/>
              </a:rPr>
              <a:t>Inter-institutional Committee Against Trafficking in Persons – CIT</a:t>
            </a:r>
            <a:endParaRPr lang="en-GB" sz="2500" u="sng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075" name="Picture 3" descr="C:\Users\amorales\Documents\CIT 2014\fotos\30_9_2014 reunión CIT\DSC_588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1340768"/>
            <a:ext cx="8712968" cy="457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6083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500" b="1" dirty="0" smtClean="0">
                <a:solidFill>
                  <a:prstClr val="black"/>
                </a:solidFill>
                <a:latin typeface="Arial Black" pitchFamily="34" charset="0"/>
              </a:rPr>
              <a:t>21 Departmental Networks</a:t>
            </a:r>
            <a:endParaRPr lang="en-GB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21 departmental networks against sexual violence, exploitation and trafficking in persons established in 21 departments of the country. </a:t>
            </a:r>
            <a:endParaRPr lang="en-GB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dirty="0" smtClean="0"/>
              <a:t>Coatepeque Department Network</a:t>
            </a:r>
            <a:endParaRPr lang="en-GB" dirty="0"/>
          </a:p>
        </p:txBody>
      </p:sp>
      <p:pic>
        <p:nvPicPr>
          <p:cNvPr id="4098" name="Picture 2" descr="C:\Users\amorales\Pictures\DSC_7266-720x4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2132856"/>
            <a:ext cx="4536504" cy="388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2470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500" b="1" dirty="0" smtClean="0">
                <a:solidFill>
                  <a:prstClr val="black"/>
                </a:solidFill>
                <a:latin typeface="Arial Black" pitchFamily="34" charset="0"/>
              </a:rPr>
              <a:t>21 Departmental Networks</a:t>
            </a:r>
            <a:br>
              <a:rPr lang="en-GB" sz="2500" b="1" dirty="0" smtClean="0">
                <a:solidFill>
                  <a:prstClr val="black"/>
                </a:solidFill>
                <a:latin typeface="Arial Black" pitchFamily="34" charset="0"/>
              </a:rPr>
            </a:br>
            <a:endParaRPr lang="en-GB" sz="2500" u="sng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122" name="Picture 2" descr="C:\Users\amorales\Pictures\unnam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" y="1052737"/>
            <a:ext cx="7867650" cy="496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5357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168" y="116632"/>
            <a:ext cx="8229600" cy="1143000"/>
          </a:xfrm>
        </p:spPr>
        <p:txBody>
          <a:bodyPr>
            <a:noAutofit/>
          </a:bodyPr>
          <a:lstStyle/>
          <a:p>
            <a:r>
              <a:rPr lang="en-GB" sz="2500" dirty="0" smtClean="0">
                <a:latin typeface="Arial Black" pitchFamily="34" charset="0"/>
                <a:cs typeface="Arial" pitchFamily="34" charset="0"/>
              </a:rPr>
              <a:t>Prevention Actions</a:t>
            </a:r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2500" u="sng" dirty="0" smtClean="0">
                <a:latin typeface="Arial Black" pitchFamily="34" charset="0"/>
                <a:cs typeface="Arial" pitchFamily="34" charset="0"/>
              </a:rPr>
            </a:br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980728"/>
            <a:ext cx="8352928" cy="5472608"/>
          </a:xfrm>
        </p:spPr>
        <p:txBody>
          <a:bodyPr>
            <a:normAutofit lnSpcReduction="10000"/>
          </a:bodyPr>
          <a:lstStyle/>
          <a:p>
            <a:r>
              <a:rPr lang="en-GB" sz="2400" b="1" i="1" dirty="0" smtClean="0"/>
              <a:t>Training on prevention </a:t>
            </a:r>
            <a:r>
              <a:rPr lang="en-GB" sz="2400" dirty="0" smtClean="0"/>
              <a:t>by the various institutions that are members of CIT, for their respective staff and the general public;  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Secretariat </a:t>
            </a:r>
            <a:r>
              <a:rPr lang="en-GB" sz="2400" dirty="0"/>
              <a:t>Against Sexual Violence, Exploitation and Trafficking in </a:t>
            </a:r>
            <a:r>
              <a:rPr lang="en-GB" sz="2400" dirty="0" smtClean="0"/>
              <a:t>Persons – SVET –</a:t>
            </a:r>
            <a:r>
              <a:rPr lang="en-GB" sz="2400" dirty="0"/>
              <a:t> </a:t>
            </a:r>
            <a:r>
              <a:rPr lang="en-GB" sz="2400" dirty="0" smtClean="0"/>
              <a:t>developed, </a:t>
            </a:r>
            <a:r>
              <a:rPr lang="en-GB" sz="2400" dirty="0"/>
              <a:t>with support from </a:t>
            </a:r>
            <a:r>
              <a:rPr lang="en-GB" sz="2400" dirty="0" smtClean="0"/>
              <a:t>ILO, a campaign against trafficking in persons for the purpose of labour exploitation and forced labour, through audio-visual materials such as an educational video entitled </a:t>
            </a:r>
            <a:r>
              <a:rPr lang="en-GB" sz="2400" b="1" i="1" dirty="0" smtClean="0"/>
              <a:t>“Con los Ojos Abiertos” </a:t>
            </a:r>
            <a:r>
              <a:rPr lang="en-GB" sz="2400" dirty="0" smtClean="0"/>
              <a:t>(With open eyes);</a:t>
            </a:r>
          </a:p>
          <a:p>
            <a:pPr marL="0" indent="0">
              <a:buNone/>
            </a:pPr>
            <a:endParaRPr lang="en-GB" sz="2400" b="1" i="1" dirty="0" smtClean="0"/>
          </a:p>
          <a:p>
            <a:r>
              <a:rPr lang="en-GB" sz="2400" b="1" i="1" dirty="0" smtClean="0"/>
              <a:t>Campaigns, workshops and various actions </a:t>
            </a:r>
            <a:r>
              <a:rPr lang="en-GB" sz="2400" dirty="0"/>
              <a:t>t</a:t>
            </a:r>
            <a:r>
              <a:rPr lang="en-GB" sz="2400" dirty="0" smtClean="0"/>
              <a:t>o prevent trafficking in persons, covering all 22 departments of the country and oriented toward the general public.</a:t>
            </a:r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2931397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168" y="116632"/>
            <a:ext cx="8229600" cy="1143000"/>
          </a:xfrm>
        </p:spPr>
        <p:txBody>
          <a:bodyPr>
            <a:noAutofit/>
          </a:bodyPr>
          <a:lstStyle/>
          <a:p>
            <a:r>
              <a:rPr lang="en-GB" sz="2500" dirty="0" smtClean="0">
                <a:latin typeface="Arial Black" pitchFamily="34" charset="0"/>
                <a:cs typeface="Arial" pitchFamily="34" charset="0"/>
              </a:rPr>
              <a:t>… Prevention Actions</a:t>
            </a:r>
            <a:r>
              <a:rPr lang="en-GB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GB" sz="2500" u="sng" dirty="0" smtClean="0">
                <a:latin typeface="Arial Black" pitchFamily="34" charset="0"/>
                <a:cs typeface="Arial" pitchFamily="34" charset="0"/>
              </a:rPr>
            </a:br>
            <a:endParaRPr lang="en-GB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764704"/>
            <a:ext cx="8352928" cy="5472608"/>
          </a:xfrm>
        </p:spPr>
        <p:txBody>
          <a:bodyPr>
            <a:normAutofit/>
          </a:bodyPr>
          <a:lstStyle/>
          <a:p>
            <a:pPr lvl="0"/>
            <a:endParaRPr lang="en-GB" sz="2000" b="1" i="1" dirty="0" smtClean="0">
              <a:solidFill>
                <a:prstClr val="black"/>
              </a:solidFill>
            </a:endParaRPr>
          </a:p>
          <a:p>
            <a:pPr lvl="0"/>
            <a:endParaRPr lang="en-GB" sz="2000" b="1" i="1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2400" b="1" i="1" dirty="0" smtClean="0">
                <a:solidFill>
                  <a:prstClr val="black"/>
                </a:solidFill>
              </a:rPr>
              <a:t>A national awareness-raising programme </a:t>
            </a:r>
            <a:r>
              <a:rPr lang="en-GB" sz="2400" dirty="0" smtClean="0">
                <a:solidFill>
                  <a:prstClr val="black"/>
                </a:solidFill>
              </a:rPr>
              <a:t>to prevent sexual violence, exploitation and trafficking in persons, currently being developed by SVET and the Ministry of Education; </a:t>
            </a:r>
          </a:p>
          <a:p>
            <a:pPr marL="0" lvl="0" indent="0" algn="just">
              <a:buNone/>
            </a:pPr>
            <a:endParaRPr lang="en-GB" sz="2400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2400" dirty="0" smtClean="0">
                <a:solidFill>
                  <a:prstClr val="black"/>
                </a:solidFill>
              </a:rPr>
              <a:t>Implementing, for the second year in a row, a </a:t>
            </a:r>
            <a:r>
              <a:rPr lang="en-GB" sz="2400" b="1" i="1" dirty="0">
                <a:solidFill>
                  <a:prstClr val="black"/>
                </a:solidFill>
              </a:rPr>
              <a:t>t</a:t>
            </a:r>
            <a:r>
              <a:rPr lang="en-GB" sz="2400" b="1" i="1" dirty="0" smtClean="0">
                <a:solidFill>
                  <a:prstClr val="black"/>
                </a:solidFill>
              </a:rPr>
              <a:t>raining programme for medical and auxiliary staff from national hospitals </a:t>
            </a:r>
            <a:r>
              <a:rPr lang="en-GB" sz="2400" dirty="0" smtClean="0">
                <a:solidFill>
                  <a:prstClr val="black"/>
                </a:solidFill>
              </a:rPr>
              <a:t>in the country, with the objective of expanding their knowledge about the topic and identifying potential cases of trafficking in persons.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9963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503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 de Office</vt:lpstr>
      <vt:lpstr>PowerPoint Presentation</vt:lpstr>
      <vt:lpstr>advances of Guatemala in matters relating to trafficking in persons</vt:lpstr>
      <vt:lpstr>Inter-institutional Committee Against Trafficking in Persons – CIT</vt:lpstr>
      <vt:lpstr>Inter-institutional Committee Against Trafficking in Persons – CIT</vt:lpstr>
      <vt:lpstr>Inter-institutional Committee Against Trafficking in Persons – CIT</vt:lpstr>
      <vt:lpstr>21 Departmental Networks</vt:lpstr>
      <vt:lpstr>21 Departmental Networks </vt:lpstr>
      <vt:lpstr>Prevention Actions </vt:lpstr>
      <vt:lpstr>… Prevention Actions </vt:lpstr>
      <vt:lpstr>Detection, Assistance and Protection Actions </vt:lpstr>
      <vt:lpstr>Repatriation Actions </vt:lpstr>
      <vt:lpstr>PowerPoint Presentation</vt:lpstr>
      <vt:lpstr>Prosecution and Punishment Actions </vt:lpstr>
      <vt:lpstr> THANK YOU</vt:lpstr>
    </vt:vector>
  </TitlesOfParts>
  <Manager/>
  <Company>mre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egonzalez</dc:creator>
  <cp:keywords/>
  <dc:description/>
  <cp:lastModifiedBy>RODAS Renán</cp:lastModifiedBy>
  <cp:revision>145</cp:revision>
  <cp:lastPrinted>2014-11-22T19:19:00Z</cp:lastPrinted>
  <dcterms:created xsi:type="dcterms:W3CDTF">2012-04-12T16:24:49Z</dcterms:created>
  <dcterms:modified xsi:type="dcterms:W3CDTF">2014-11-25T20:42:30Z</dcterms:modified>
  <cp:category/>
</cp:coreProperties>
</file>