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70" r:id="rId2"/>
    <p:sldId id="283" r:id="rId3"/>
    <p:sldId id="284" r:id="rId4"/>
    <p:sldId id="280" r:id="rId5"/>
    <p:sldId id="281" r:id="rId6"/>
    <p:sldId id="262" r:id="rId7"/>
    <p:sldId id="279" r:id="rId8"/>
    <p:sldId id="28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21079-50EF-4151-B500-4F8F21C7DAE7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E51FD-1384-445C-B797-86DD4D9B710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83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B21FEC72-5098-477D-A244-20E24FBC93EA}" type="slidenum">
              <a:rPr lang="en-GB" altLang="en-US" sz="120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26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585B8AEE-3134-4CA3-99D4-3B2198F26D17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44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B2E04EBB-F03C-4C98-9263-D4AB2DD6A8F4}" type="slidenum">
              <a:rPr lang="en-GB" altLang="en-US" sz="1200">
                <a:solidFill>
                  <a:srgbClr val="000000"/>
                </a:solidFill>
              </a:rPr>
              <a:pPr/>
              <a:t>4</a:t>
            </a:fld>
            <a:endParaRPr lang="en-GB" altLang="en-US" sz="1200">
              <a:solidFill>
                <a:srgbClr val="000000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32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E51FD-1384-445C-B797-86DD4D9B710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6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1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38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7630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811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80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29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9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9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713D9-3379-4F0E-8973-EA970FD5534C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883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82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9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4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5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17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0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1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7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3087839-7EA7-4F6E-8DA5-FB8EC94DF89D}" type="datetimeFigureOut">
              <a:rPr lang="en-US" smtClean="0"/>
              <a:pPr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3777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99193" y="620688"/>
            <a:ext cx="8060432" cy="2046089"/>
          </a:xfrm>
        </p:spPr>
        <p:txBody>
          <a:bodyPr anchor="ctr">
            <a:noAutofit/>
          </a:bodyPr>
          <a:lstStyle/>
          <a:p>
            <a:pPr algn="ctr"/>
            <a:r>
              <a:rPr lang="es-CR" sz="2800" b="1" dirty="0">
                <a:solidFill>
                  <a:schemeClr val="tx1"/>
                </a:solidFill>
              </a:rPr>
              <a:t>OPCIONES DE COOPERACION ENTRE SOCIEDAD CIVIL Y</a:t>
            </a:r>
            <a:br>
              <a:rPr lang="es-CR" sz="2800" b="1" dirty="0">
                <a:solidFill>
                  <a:schemeClr val="tx1"/>
                </a:solidFill>
              </a:rPr>
            </a:br>
            <a:r>
              <a:rPr lang="es-CR" sz="2800" b="1" dirty="0">
                <a:solidFill>
                  <a:schemeClr val="tx1"/>
                </a:solidFill>
              </a:rPr>
              <a:t>CRM EN MATERIA DE INTEGRACION DE PERSONAS MIGRANTES,</a:t>
            </a:r>
            <a:br>
              <a:rPr lang="es-CR" sz="2800" b="1" dirty="0">
                <a:solidFill>
                  <a:schemeClr val="tx1"/>
                </a:solidFill>
              </a:rPr>
            </a:br>
            <a:r>
              <a:rPr lang="es-CR" sz="2800" b="1" dirty="0">
                <a:solidFill>
                  <a:schemeClr val="tx1"/>
                </a:solidFill>
              </a:rPr>
              <a:t>DESDE UN PUNTO DE VISTA DE RESPONSABILIDAD COMPARTIDA.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s-CR" sz="2800" dirty="0">
                <a:solidFill>
                  <a:schemeClr val="tx1"/>
                </a:solidFill>
              </a:rPr>
              <a:t> 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s-CR" sz="2800" i="1" dirty="0">
                <a:solidFill>
                  <a:schemeClr val="tx1"/>
                </a:solidFill>
              </a:rPr>
              <a:t>Ciudad de Tegucigalpa, Honduras 2016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2859211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GT" sz="2400" b="1" dirty="0"/>
              <a:t>RED REGIONAL DE ORGANIZACIONES CIVILES PARA LAS MIGRACIONES Y ORGANIZACIONES DE LA SOCIEDAD CIVIL</a:t>
            </a:r>
          </a:p>
          <a:p>
            <a:pPr algn="ctr"/>
            <a:r>
              <a:rPr lang="es-ES" sz="2400" dirty="0"/>
              <a:t>-RROCM-</a:t>
            </a:r>
            <a:endParaRPr lang="en-US" sz="2400" dirty="0"/>
          </a:p>
          <a:p>
            <a:pPr algn="ctr"/>
            <a:endParaRPr lang="en-US" sz="24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881711"/>
            <a:ext cx="15605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3012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AEECD9-ED7A-43B4-B7CD-1E06952FC0A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446088" y="911225"/>
            <a:ext cx="82819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pic>
        <p:nvPicPr>
          <p:cNvPr id="18436" name="Picture 6" descr="IOM logo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6351588"/>
            <a:ext cx="5111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60338"/>
            <a:ext cx="9144000" cy="8307388"/>
          </a:xfrm>
        </p:spPr>
      </p:pic>
      <p:sp>
        <p:nvSpPr>
          <p:cNvPr id="2" name="Rectangle 1"/>
          <p:cNvSpPr/>
          <p:nvPr/>
        </p:nvSpPr>
        <p:spPr>
          <a:xfrm>
            <a:off x="4211960" y="930408"/>
            <a:ext cx="4171082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charset="0"/>
              </a:rPr>
              <a:t>Tijuana – San Diego </a:t>
            </a:r>
            <a:r>
              <a:rPr lang="en-US" sz="32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charset="0"/>
              </a:rPr>
              <a:t>puesto</a:t>
            </a:r>
            <a:r>
              <a:rPr lang="en-US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charset="0"/>
              </a:rPr>
              <a:t> </a:t>
            </a:r>
            <a:r>
              <a:rPr lang="en-US" sz="32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charset="0"/>
              </a:rPr>
              <a:t>fronterizo</a:t>
            </a:r>
            <a:endParaRPr lang="en-US" sz="3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5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91DD5C-C42C-43B7-82A5-40C44B066E8D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446088" y="911225"/>
            <a:ext cx="82819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pic>
        <p:nvPicPr>
          <p:cNvPr id="20484" name="Picture 6" descr="IOM logo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6351588"/>
            <a:ext cx="5111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5488" y="0"/>
            <a:ext cx="10266363" cy="698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11960" y="930408"/>
            <a:ext cx="4171082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charset="0"/>
              </a:rPr>
              <a:t>Honduras – Nicaragua border post</a:t>
            </a:r>
          </a:p>
        </p:txBody>
      </p:sp>
    </p:spTree>
    <p:extLst>
      <p:ext uri="{BB962C8B-B14F-4D97-AF65-F5344CB8AC3E}">
        <p14:creationId xmlns:p14="http://schemas.microsoft.com/office/powerpoint/2010/main" val="220944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2.gstatic.com/images?q=tbn:ANd9GcQSCVB08-MUgaYaDiWQ8hmYieDH8FIm5835c19aaXl1xVluf0q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763" y="2468563"/>
            <a:ext cx="20574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B7F3BB-9C64-4980-B920-E263699F8FFC}" type="slidenum">
              <a:rPr lang="en-GB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7172" name="Rectangle 38"/>
          <p:cNvSpPr>
            <a:spLocks noGrp="1" noChangeArrowheads="1"/>
          </p:cNvSpPr>
          <p:nvPr>
            <p:ph type="title"/>
          </p:nvPr>
        </p:nvSpPr>
        <p:spPr>
          <a:xfrm>
            <a:off x="457200" y="17463"/>
            <a:ext cx="8229600" cy="114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fr-CH" altLang="en-US" sz="3200" b="1" dirty="0" smtClean="0">
                <a:solidFill>
                  <a:srgbClr val="FFC000"/>
                </a:solidFill>
              </a:rPr>
              <a:t>TENDENCIAS MIGRATORIAS EN LA REGION</a:t>
            </a:r>
            <a:endParaRPr lang="en-GB" altLang="en-US" sz="3200" b="1" dirty="0">
              <a:solidFill>
                <a:srgbClr val="FFC000"/>
              </a:solidFill>
            </a:endParaRPr>
          </a:p>
        </p:txBody>
      </p:sp>
      <p:sp>
        <p:nvSpPr>
          <p:cNvPr id="7173" name="Rectangle 334"/>
          <p:cNvSpPr>
            <a:spLocks noGrp="1" noChangeArrowheads="1"/>
          </p:cNvSpPr>
          <p:nvPr>
            <p:ph type="body" sz="half" idx="2"/>
          </p:nvPr>
        </p:nvSpPr>
        <p:spPr>
          <a:xfrm>
            <a:off x="4573588" y="1196975"/>
            <a:ext cx="4113212" cy="4320257"/>
          </a:xfrm>
        </p:spPr>
        <p:txBody>
          <a:bodyPr>
            <a:noAutofit/>
          </a:bodyPr>
          <a:lstStyle/>
          <a:p>
            <a:pPr eaLnBrk="1" hangingPunct="1"/>
            <a:r>
              <a:rPr lang="fr-CH" altLang="en-US" sz="1600" b="1" dirty="0" err="1">
                <a:solidFill>
                  <a:schemeClr val="tx1"/>
                </a:solidFill>
              </a:rPr>
              <a:t>Más</a:t>
            </a:r>
            <a:r>
              <a:rPr lang="fr-CH" altLang="en-US" sz="1600" b="1" dirty="0">
                <a:solidFill>
                  <a:schemeClr val="tx1"/>
                </a:solidFill>
              </a:rPr>
              <a:t> de 56 </a:t>
            </a:r>
            <a:r>
              <a:rPr lang="fr-CH" altLang="en-US" sz="1600" b="1" dirty="0" err="1">
                <a:solidFill>
                  <a:schemeClr val="tx1"/>
                </a:solidFill>
              </a:rPr>
              <a:t>millones</a:t>
            </a:r>
            <a:r>
              <a:rPr lang="fr-CH" altLang="en-US" sz="1600" b="1" dirty="0">
                <a:solidFill>
                  <a:schemeClr val="tx1"/>
                </a:solidFill>
              </a:rPr>
              <a:t> (+/- 25% </a:t>
            </a:r>
            <a:r>
              <a:rPr lang="fr-CH" altLang="en-US" sz="1600" b="1" dirty="0" err="1">
                <a:solidFill>
                  <a:schemeClr val="tx1"/>
                </a:solidFill>
              </a:rPr>
              <a:t>del</a:t>
            </a:r>
            <a:r>
              <a:rPr lang="fr-CH" altLang="en-US" sz="1600" b="1" dirty="0">
                <a:solidFill>
                  <a:schemeClr val="tx1"/>
                </a:solidFill>
              </a:rPr>
              <a:t> total de migrantes).</a:t>
            </a:r>
          </a:p>
          <a:p>
            <a:pPr eaLnBrk="1" hangingPunct="1">
              <a:buFontTx/>
              <a:buNone/>
            </a:pPr>
            <a:endParaRPr lang="fr-CH" altLang="en-US" sz="1600" b="1" dirty="0">
              <a:solidFill>
                <a:srgbClr val="FFCC00"/>
              </a:solidFill>
            </a:endParaRPr>
          </a:p>
          <a:p>
            <a:pPr lvl="1" eaLnBrk="1" hangingPunct="1"/>
            <a:r>
              <a:rPr lang="fr-CH" altLang="en-US" sz="1600" b="1" dirty="0">
                <a:solidFill>
                  <a:srgbClr val="FFCC00"/>
                </a:solidFill>
              </a:rPr>
              <a:t>53 </a:t>
            </a:r>
            <a:r>
              <a:rPr lang="fr-CH" altLang="en-US" sz="1600" b="1" dirty="0" err="1">
                <a:solidFill>
                  <a:srgbClr val="FFCC00"/>
                </a:solidFill>
              </a:rPr>
              <a:t>millones</a:t>
            </a:r>
            <a:r>
              <a:rPr lang="fr-CH" altLang="en-US" sz="1600" b="1" dirty="0">
                <a:solidFill>
                  <a:srgbClr val="FFCC00"/>
                </a:solidFill>
              </a:rPr>
              <a:t> en </a:t>
            </a:r>
            <a:r>
              <a:rPr lang="fr-CH" altLang="en-US" sz="1600" b="1" dirty="0" err="1">
                <a:solidFill>
                  <a:srgbClr val="FFCC00"/>
                </a:solidFill>
              </a:rPr>
              <a:t>Norteamérica</a:t>
            </a:r>
            <a:endParaRPr lang="fr-CH" altLang="en-US" sz="1600" b="1" dirty="0">
              <a:solidFill>
                <a:srgbClr val="FFCC00"/>
              </a:solidFill>
            </a:endParaRPr>
          </a:p>
          <a:p>
            <a:pPr lvl="1" eaLnBrk="1" hangingPunct="1"/>
            <a:r>
              <a:rPr lang="fr-CH" altLang="en-US" sz="1600" b="1" dirty="0" err="1">
                <a:solidFill>
                  <a:srgbClr val="FFCC00"/>
                </a:solidFill>
              </a:rPr>
              <a:t>Más</a:t>
            </a:r>
            <a:r>
              <a:rPr lang="fr-CH" altLang="en-US" sz="1600" b="1" dirty="0">
                <a:solidFill>
                  <a:srgbClr val="FFCC00"/>
                </a:solidFill>
              </a:rPr>
              <a:t> de 2 </a:t>
            </a:r>
            <a:r>
              <a:rPr lang="fr-CH" altLang="en-US" sz="1600" b="1" dirty="0" err="1">
                <a:solidFill>
                  <a:srgbClr val="FFCC00"/>
                </a:solidFill>
              </a:rPr>
              <a:t>millones</a:t>
            </a:r>
            <a:r>
              <a:rPr lang="fr-CH" altLang="en-US" sz="1600" b="1" dirty="0">
                <a:solidFill>
                  <a:srgbClr val="FFCC00"/>
                </a:solidFill>
              </a:rPr>
              <a:t> en </a:t>
            </a:r>
            <a:r>
              <a:rPr lang="fr-CH" altLang="en-US" sz="1600" b="1" dirty="0" err="1">
                <a:solidFill>
                  <a:srgbClr val="FFCC00"/>
                </a:solidFill>
              </a:rPr>
              <a:t>Mesoamérica</a:t>
            </a:r>
            <a:endParaRPr lang="fr-CH" altLang="en-US" sz="1600" b="1" dirty="0">
              <a:solidFill>
                <a:srgbClr val="FFCC00"/>
              </a:solidFill>
            </a:endParaRPr>
          </a:p>
          <a:p>
            <a:pPr lvl="1" eaLnBrk="1" hangingPunct="1"/>
            <a:r>
              <a:rPr lang="fr-CH" altLang="en-US" sz="1600" b="1" dirty="0" err="1">
                <a:solidFill>
                  <a:srgbClr val="FFCC00"/>
                </a:solidFill>
              </a:rPr>
              <a:t>Cerca</a:t>
            </a:r>
            <a:r>
              <a:rPr lang="fr-CH" altLang="en-US" sz="1600" b="1" dirty="0">
                <a:solidFill>
                  <a:srgbClr val="FFCC00"/>
                </a:solidFill>
              </a:rPr>
              <a:t> de 1 </a:t>
            </a:r>
            <a:r>
              <a:rPr lang="fr-CH" altLang="en-US" sz="1600" b="1" dirty="0" err="1">
                <a:solidFill>
                  <a:srgbClr val="FFCC00"/>
                </a:solidFill>
              </a:rPr>
              <a:t>millón</a:t>
            </a:r>
            <a:r>
              <a:rPr lang="fr-CH" altLang="en-US" sz="1600" b="1" dirty="0">
                <a:solidFill>
                  <a:srgbClr val="FFCC00"/>
                </a:solidFill>
              </a:rPr>
              <a:t> en el Caribe.</a:t>
            </a:r>
          </a:p>
          <a:p>
            <a:endParaRPr lang="fr-CH" altLang="en-US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La </a:t>
            </a:r>
            <a:r>
              <a:rPr lang="fr-CH" altLang="en-US" sz="1600" b="1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región</a:t>
            </a:r>
            <a:r>
              <a:rPr lang="fr-CH" altLang="en-US" sz="16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tiene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casi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400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millones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de habitantes, es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decir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, el 5.7% de la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población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mundial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pero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tiene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casi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el 25% de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todos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los migrantes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del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mundo</a:t>
            </a:r>
            <a:endParaRPr lang="fr-CH" altLang="en-US" sz="16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fr-CH" altLang="en-US" sz="16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Mexico-US es el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corredor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migratorio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mas importante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del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mundo</a:t>
            </a:r>
            <a:r>
              <a:rPr lang="fr-CH" altLang="en-US" sz="16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porque EUA sigue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siendo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el </a:t>
            </a:r>
            <a:r>
              <a:rPr lang="fr-CH" altLang="en-US" sz="1600" b="1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mayor</a:t>
            </a:r>
            <a:r>
              <a:rPr lang="fr-CH" altLang="en-US" sz="16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pais de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destino</a:t>
            </a:r>
            <a:r>
              <a:rPr lang="fr-CH" altLang="en-US" sz="1600" b="1" dirty="0">
                <a:solidFill>
                  <a:schemeClr val="tx1"/>
                </a:solidFill>
                <a:latin typeface="Arial" panose="020B0604020202020204" pitchFamily="34" charset="0"/>
              </a:rPr>
              <a:t> en el </a:t>
            </a:r>
            <a:r>
              <a:rPr lang="fr-CH" altLang="en-US" sz="1600" b="1" dirty="0" err="1">
                <a:solidFill>
                  <a:schemeClr val="tx1"/>
                </a:solidFill>
                <a:latin typeface="Arial" panose="020B0604020202020204" pitchFamily="34" charset="0"/>
              </a:rPr>
              <a:t>mundo</a:t>
            </a:r>
            <a:endParaRPr lang="en-GB" altLang="en-US" sz="1600" b="1" dirty="0">
              <a:solidFill>
                <a:schemeClr val="tx1"/>
              </a:solidFill>
            </a:endParaRPr>
          </a:p>
        </p:txBody>
      </p:sp>
      <p:sp>
        <p:nvSpPr>
          <p:cNvPr id="7174" name="Line 43"/>
          <p:cNvSpPr>
            <a:spLocks noChangeShapeType="1"/>
          </p:cNvSpPr>
          <p:nvPr/>
        </p:nvSpPr>
        <p:spPr bwMode="auto">
          <a:xfrm>
            <a:off x="431800" y="896938"/>
            <a:ext cx="828198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75" name="Text Box 45"/>
          <p:cNvSpPr txBox="1">
            <a:spLocks noChangeArrowheads="1"/>
          </p:cNvSpPr>
          <p:nvPr/>
        </p:nvSpPr>
        <p:spPr bwMode="auto">
          <a:xfrm>
            <a:off x="827088" y="6165850"/>
            <a:ext cx="7527925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CH" altLang="en-US" sz="900" dirty="0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CH" altLang="en-US" sz="900" dirty="0">
                <a:solidFill>
                  <a:srgbClr val="FFFFFF"/>
                </a:solidFill>
              </a:rPr>
              <a:t>Source: </a:t>
            </a:r>
            <a:r>
              <a:rPr lang="fr-CH" altLang="en-US" sz="900" dirty="0" err="1">
                <a:solidFill>
                  <a:srgbClr val="FFFFFF"/>
                </a:solidFill>
              </a:rPr>
              <a:t>Own</a:t>
            </a:r>
            <a:r>
              <a:rPr lang="fr-CH" altLang="en-US" sz="900" dirty="0">
                <a:solidFill>
                  <a:srgbClr val="FFFFFF"/>
                </a:solidFill>
              </a:rPr>
              <a:t> estimations </a:t>
            </a:r>
            <a:r>
              <a:rPr lang="fr-CH" altLang="en-US" sz="900" dirty="0" err="1">
                <a:solidFill>
                  <a:srgbClr val="FFFFFF"/>
                </a:solidFill>
              </a:rPr>
              <a:t>based</a:t>
            </a:r>
            <a:r>
              <a:rPr lang="fr-CH" altLang="en-US" sz="900" dirty="0">
                <a:solidFill>
                  <a:srgbClr val="FFFFFF"/>
                </a:solidFill>
              </a:rPr>
              <a:t> on </a:t>
            </a:r>
            <a:r>
              <a:rPr lang="en-GB" altLang="en-US" sz="1000" dirty="0">
                <a:solidFill>
                  <a:srgbClr val="FFFFFF"/>
                </a:solidFill>
              </a:rPr>
              <a:t>UN DESA, Population Division (2009). </a:t>
            </a:r>
            <a:r>
              <a:rPr lang="en-GB" altLang="en-US" sz="1000" i="1" dirty="0">
                <a:solidFill>
                  <a:srgbClr val="FFFFFF"/>
                </a:solidFill>
              </a:rPr>
              <a:t>Trends in International Migrant Stock:  The 2008 Revision</a:t>
            </a:r>
            <a:r>
              <a:rPr lang="en-GB" altLang="en-US" sz="1000" dirty="0">
                <a:solidFill>
                  <a:srgbClr val="FFFFFF"/>
                </a:solidFill>
              </a:rPr>
              <a:t>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000" dirty="0">
                <a:solidFill>
                  <a:srgbClr val="FFFFFF"/>
                </a:solidFill>
              </a:rPr>
              <a:t>IOM, </a:t>
            </a:r>
            <a:r>
              <a:rPr lang="en-GB" altLang="en-US" sz="1000" i="1" dirty="0">
                <a:solidFill>
                  <a:srgbClr val="FFFFFF"/>
                </a:solidFill>
              </a:rPr>
              <a:t>World Migration Report 2010 and National Censuses in the Region.</a:t>
            </a:r>
            <a:endParaRPr lang="en-GB" altLang="en-US" sz="1000" dirty="0">
              <a:solidFill>
                <a:srgbClr val="FFFFFF"/>
              </a:solidFill>
            </a:endParaRPr>
          </a:p>
        </p:txBody>
      </p:sp>
      <p:pic>
        <p:nvPicPr>
          <p:cNvPr id="7176" name="Picture 46" descr="IOM logo whi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37288"/>
            <a:ext cx="5111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54"/>
          <p:cNvSpPr txBox="1">
            <a:spLocks noChangeArrowheads="1"/>
          </p:cNvSpPr>
          <p:nvPr/>
        </p:nvSpPr>
        <p:spPr bwMode="auto">
          <a:xfrm>
            <a:off x="3400425" y="1890713"/>
            <a:ext cx="184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solidFill>
                <a:srgbClr val="FFFFFF"/>
              </a:solidFill>
            </a:endParaRPr>
          </a:p>
        </p:txBody>
      </p:sp>
      <p:sp>
        <p:nvSpPr>
          <p:cNvPr id="7178" name="Text Box 58"/>
          <p:cNvSpPr txBox="1">
            <a:spLocks noChangeArrowheads="1"/>
          </p:cNvSpPr>
          <p:nvPr/>
        </p:nvSpPr>
        <p:spPr bwMode="auto">
          <a:xfrm>
            <a:off x="3400425" y="1890713"/>
            <a:ext cx="184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solidFill>
                <a:srgbClr val="FFFFFF"/>
              </a:solidFill>
            </a:endParaRPr>
          </a:p>
        </p:txBody>
      </p:sp>
      <p:sp>
        <p:nvSpPr>
          <p:cNvPr id="3083" name="Line 49"/>
          <p:cNvSpPr>
            <a:spLocks noChangeShapeType="1"/>
          </p:cNvSpPr>
          <p:nvPr/>
        </p:nvSpPr>
        <p:spPr bwMode="auto">
          <a:xfrm>
            <a:off x="1952625" y="3248025"/>
            <a:ext cx="495300" cy="330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84" name="Line 50"/>
          <p:cNvSpPr>
            <a:spLocks noChangeShapeType="1"/>
          </p:cNvSpPr>
          <p:nvPr/>
        </p:nvSpPr>
        <p:spPr bwMode="auto">
          <a:xfrm flipH="1">
            <a:off x="3211513" y="4054475"/>
            <a:ext cx="712787" cy="16668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86" name="Line 52"/>
          <p:cNvSpPr>
            <a:spLocks noChangeShapeType="1"/>
          </p:cNvSpPr>
          <p:nvPr/>
        </p:nvSpPr>
        <p:spPr bwMode="auto">
          <a:xfrm flipV="1">
            <a:off x="1746250" y="4386263"/>
            <a:ext cx="938213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182" name="Text Box 55"/>
          <p:cNvSpPr txBox="1">
            <a:spLocks noChangeArrowheads="1"/>
          </p:cNvSpPr>
          <p:nvPr/>
        </p:nvSpPr>
        <p:spPr bwMode="auto">
          <a:xfrm>
            <a:off x="431800" y="2905125"/>
            <a:ext cx="15700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en-US" sz="1800">
                <a:solidFill>
                  <a:srgbClr val="FFFFFF"/>
                </a:solidFill>
              </a:rPr>
              <a:t>Norteamérica</a:t>
            </a:r>
            <a:endParaRPr lang="en-GB" altLang="en-US" sz="1800">
              <a:solidFill>
                <a:srgbClr val="FFFFFF"/>
              </a:solidFill>
            </a:endParaRPr>
          </a:p>
        </p:txBody>
      </p:sp>
      <p:sp>
        <p:nvSpPr>
          <p:cNvPr id="7183" name="Text Box 59"/>
          <p:cNvSpPr txBox="1">
            <a:spLocks noChangeArrowheads="1"/>
          </p:cNvSpPr>
          <p:nvPr/>
        </p:nvSpPr>
        <p:spPr bwMode="auto">
          <a:xfrm>
            <a:off x="3708400" y="3644900"/>
            <a:ext cx="863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en-US" sz="1800">
                <a:solidFill>
                  <a:srgbClr val="FFFFFF"/>
                </a:solidFill>
              </a:rPr>
              <a:t>Caribe</a:t>
            </a:r>
            <a:endParaRPr lang="en-GB" altLang="en-US" sz="1800">
              <a:solidFill>
                <a:srgbClr val="FFFFFF"/>
              </a:solidFill>
            </a:endParaRPr>
          </a:p>
        </p:txBody>
      </p:sp>
      <p:sp>
        <p:nvSpPr>
          <p:cNvPr id="7184" name="Text Box 62"/>
          <p:cNvSpPr txBox="1">
            <a:spLocks noChangeArrowheads="1"/>
          </p:cNvSpPr>
          <p:nvPr/>
        </p:nvSpPr>
        <p:spPr bwMode="auto">
          <a:xfrm>
            <a:off x="185738" y="4202113"/>
            <a:ext cx="15700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en-US" sz="1800">
                <a:solidFill>
                  <a:srgbClr val="FFFFFF"/>
                </a:solidFill>
              </a:rPr>
              <a:t>Mesoamérica</a:t>
            </a:r>
            <a:endParaRPr lang="en-GB" altLang="en-US" sz="1800">
              <a:solidFill>
                <a:srgbClr val="FFFFFF"/>
              </a:solidFill>
            </a:endParaRPr>
          </a:p>
        </p:txBody>
      </p:sp>
      <p:sp>
        <p:nvSpPr>
          <p:cNvPr id="7185" name="Text Box 100"/>
          <p:cNvSpPr txBox="1">
            <a:spLocks noChangeArrowheads="1"/>
          </p:cNvSpPr>
          <p:nvPr/>
        </p:nvSpPr>
        <p:spPr bwMode="auto">
          <a:xfrm>
            <a:off x="4911725" y="5130800"/>
            <a:ext cx="184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765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Chart 6"/>
          <p:cNvGraphicFramePr>
            <a:graphicFrameLocks/>
          </p:cNvGraphicFramePr>
          <p:nvPr/>
        </p:nvGraphicFramePr>
        <p:xfrm>
          <a:off x="-36513" y="-25400"/>
          <a:ext cx="9245601" cy="695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3" imgW="9242337" imgH="6956139" progId="Excel.Chart.8">
                  <p:embed/>
                </p:oleObj>
              </mc:Choice>
              <mc:Fallback>
                <p:oleObj r:id="rId3" imgW="9242337" imgH="6956139" progId="Excel.Chart.8">
                  <p:embed/>
                  <p:pic>
                    <p:nvPicPr>
                      <p:cNvPr id="12290" name="Char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25400"/>
                        <a:ext cx="9245601" cy="695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142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Marcador de contenido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/>
          </a:bodyPr>
          <a:lstStyle/>
          <a:p>
            <a:endParaRPr lang="es-ES" sz="2000" dirty="0"/>
          </a:p>
          <a:p>
            <a:pPr marL="0" indent="0" algn="ctr">
              <a:buNone/>
            </a:pPr>
            <a:r>
              <a:rPr lang="en-CA" sz="2000" b="1" dirty="0">
                <a:solidFill>
                  <a:schemeClr val="accent5"/>
                </a:solidFill>
              </a:rPr>
              <a:t>TENDENCIAS MIGRATORIAS EN LA </a:t>
            </a:r>
            <a:r>
              <a:rPr lang="en-CA" sz="2000" b="1" dirty="0" smtClean="0">
                <a:solidFill>
                  <a:schemeClr val="accent5"/>
                </a:solidFill>
              </a:rPr>
              <a:t>REGION</a:t>
            </a:r>
            <a:endParaRPr lang="en-CA" dirty="0"/>
          </a:p>
          <a:p>
            <a:pPr lvl="0" algn="just"/>
            <a:r>
              <a:rPr lang="en-CA" sz="2000" dirty="0"/>
              <a:t>Una </a:t>
            </a:r>
            <a:r>
              <a:rPr lang="en-CA" sz="2000" dirty="0" err="1"/>
              <a:t>alta</a:t>
            </a:r>
            <a:r>
              <a:rPr lang="en-CA" sz="2000" dirty="0"/>
              <a:t> </a:t>
            </a:r>
            <a:r>
              <a:rPr lang="en-CA" sz="2000" dirty="0" err="1"/>
              <a:t>incidencia</a:t>
            </a:r>
            <a:r>
              <a:rPr lang="en-CA" sz="2000" dirty="0"/>
              <a:t> de </a:t>
            </a:r>
            <a:r>
              <a:rPr lang="en-CA" sz="2000" dirty="0" err="1"/>
              <a:t>migrantes</a:t>
            </a:r>
            <a:r>
              <a:rPr lang="en-CA" sz="2000" dirty="0"/>
              <a:t> </a:t>
            </a:r>
            <a:r>
              <a:rPr lang="en-CA" sz="2000" dirty="0" err="1"/>
              <a:t>en</a:t>
            </a:r>
            <a:r>
              <a:rPr lang="en-CA" sz="2000" dirty="0"/>
              <a:t> </a:t>
            </a:r>
            <a:r>
              <a:rPr lang="en-CA" sz="2000" dirty="0" err="1" smtClean="0"/>
              <a:t>situación</a:t>
            </a:r>
            <a:r>
              <a:rPr lang="en-CA" sz="2000" dirty="0" smtClean="0"/>
              <a:t> </a:t>
            </a:r>
            <a:r>
              <a:rPr lang="en-CA" sz="2000" dirty="0"/>
              <a:t>irregular </a:t>
            </a:r>
            <a:r>
              <a:rPr lang="en-CA" sz="2000" dirty="0" err="1"/>
              <a:t>en</a:t>
            </a:r>
            <a:r>
              <a:rPr lang="en-CA" sz="2000" dirty="0"/>
              <a:t> </a:t>
            </a:r>
            <a:r>
              <a:rPr lang="en-CA" sz="2000" dirty="0" err="1"/>
              <a:t>todos</a:t>
            </a:r>
            <a:r>
              <a:rPr lang="en-CA" sz="2000" dirty="0"/>
              <a:t> </a:t>
            </a:r>
            <a:r>
              <a:rPr lang="en-CA" sz="2000" dirty="0" err="1"/>
              <a:t>los</a:t>
            </a:r>
            <a:r>
              <a:rPr lang="en-CA" sz="2000" dirty="0"/>
              <a:t> </a:t>
            </a:r>
            <a:r>
              <a:rPr lang="en-CA" sz="2000" dirty="0" err="1" smtClean="0"/>
              <a:t>países</a:t>
            </a:r>
            <a:r>
              <a:rPr lang="en-CA" sz="2000" dirty="0" smtClean="0"/>
              <a:t> </a:t>
            </a:r>
            <a:r>
              <a:rPr lang="en-CA" sz="2000" dirty="0"/>
              <a:t>de la </a:t>
            </a:r>
            <a:r>
              <a:rPr lang="en-CA" sz="2000" dirty="0" err="1" smtClean="0"/>
              <a:t>región</a:t>
            </a:r>
            <a:r>
              <a:rPr lang="en-CA" sz="2000" dirty="0"/>
              <a:t>, </a:t>
            </a:r>
            <a:r>
              <a:rPr lang="en-CA" sz="2000" dirty="0" err="1"/>
              <a:t>los</a:t>
            </a:r>
            <a:r>
              <a:rPr lang="en-CA" sz="2000" dirty="0"/>
              <a:t> </a:t>
            </a:r>
            <a:r>
              <a:rPr lang="en-CA" sz="2000" dirty="0" err="1"/>
              <a:t>cuales</a:t>
            </a:r>
            <a:r>
              <a:rPr lang="en-CA" sz="2000" dirty="0"/>
              <a:t> </a:t>
            </a:r>
            <a:r>
              <a:rPr lang="en-CA" sz="2000" dirty="0" err="1"/>
              <a:t>los</a:t>
            </a:r>
            <a:r>
              <a:rPr lang="en-CA" sz="2000" dirty="0"/>
              <a:t> </a:t>
            </a:r>
            <a:r>
              <a:rPr lang="en-CA" sz="2000" dirty="0" err="1"/>
              <a:t>vulnerabiliza</a:t>
            </a:r>
            <a:r>
              <a:rPr lang="en-CA" sz="2000" dirty="0"/>
              <a:t> </a:t>
            </a:r>
            <a:r>
              <a:rPr lang="en-CA" sz="2000" dirty="0" err="1" smtClean="0"/>
              <a:t>aún</a:t>
            </a:r>
            <a:r>
              <a:rPr lang="en-CA" sz="2000" dirty="0" smtClean="0"/>
              <a:t> </a:t>
            </a:r>
            <a:r>
              <a:rPr lang="en-CA" sz="2000" dirty="0"/>
              <a:t>mas que las </a:t>
            </a:r>
            <a:r>
              <a:rPr lang="en-CA" sz="2000" dirty="0" err="1"/>
              <a:t>problaciones</a:t>
            </a:r>
            <a:r>
              <a:rPr lang="en-CA" sz="2000" dirty="0"/>
              <a:t> </a:t>
            </a:r>
            <a:r>
              <a:rPr lang="en-CA" sz="2000" dirty="0" err="1"/>
              <a:t>nacionales</a:t>
            </a:r>
            <a:r>
              <a:rPr lang="en-CA" sz="2000" dirty="0"/>
              <a:t>.</a:t>
            </a:r>
          </a:p>
          <a:p>
            <a:pPr marL="0" lvl="0" indent="0" algn="just">
              <a:buNone/>
            </a:pPr>
            <a:endParaRPr lang="en-CA" sz="2000" dirty="0"/>
          </a:p>
          <a:p>
            <a:pPr lvl="0" algn="just"/>
            <a:r>
              <a:rPr lang="en-CA" sz="2000" dirty="0" err="1"/>
              <a:t>Incremento</a:t>
            </a:r>
            <a:r>
              <a:rPr lang="en-CA" sz="2000" dirty="0"/>
              <a:t> de la </a:t>
            </a:r>
            <a:r>
              <a:rPr lang="en-CA" sz="2000" dirty="0" err="1" smtClean="0"/>
              <a:t>migración</a:t>
            </a:r>
            <a:r>
              <a:rPr lang="en-CA" sz="2000" dirty="0" smtClean="0"/>
              <a:t> </a:t>
            </a:r>
            <a:r>
              <a:rPr lang="en-CA" sz="2000" dirty="0"/>
              <a:t>irregular de </a:t>
            </a:r>
            <a:r>
              <a:rPr lang="en-CA" sz="2000" dirty="0" err="1" smtClean="0"/>
              <a:t>niños</a:t>
            </a:r>
            <a:r>
              <a:rPr lang="en-CA" sz="2000" dirty="0" smtClean="0"/>
              <a:t>/</a:t>
            </a:r>
            <a:r>
              <a:rPr lang="en-CA" sz="2000" dirty="0" err="1" smtClean="0"/>
              <a:t>niñas</a:t>
            </a:r>
            <a:r>
              <a:rPr lang="en-CA" sz="2000" dirty="0" smtClean="0"/>
              <a:t> </a:t>
            </a:r>
            <a:r>
              <a:rPr lang="en-CA" sz="2000" dirty="0" err="1"/>
              <a:t>hacia</a:t>
            </a:r>
            <a:r>
              <a:rPr lang="en-CA" sz="2000" dirty="0"/>
              <a:t> EUA </a:t>
            </a:r>
            <a:r>
              <a:rPr lang="en-CA" sz="2000" dirty="0" err="1"/>
              <a:t>particularmente</a:t>
            </a:r>
            <a:r>
              <a:rPr lang="en-CA" sz="2000" dirty="0"/>
              <a:t> </a:t>
            </a:r>
            <a:r>
              <a:rPr lang="en-CA" sz="2000" dirty="0" err="1"/>
              <a:t>procedentes</a:t>
            </a:r>
            <a:r>
              <a:rPr lang="en-CA" sz="2000" dirty="0"/>
              <a:t> de Mesoamerica</a:t>
            </a:r>
          </a:p>
          <a:p>
            <a:pPr lvl="0" algn="just"/>
            <a:endParaRPr lang="en-CA" sz="2000" dirty="0"/>
          </a:p>
          <a:p>
            <a:pPr lvl="0" algn="just"/>
            <a:r>
              <a:rPr lang="en-CA" sz="2000" dirty="0" err="1"/>
              <a:t>Incremento</a:t>
            </a:r>
            <a:r>
              <a:rPr lang="en-CA" sz="2000" dirty="0"/>
              <a:t> </a:t>
            </a:r>
            <a:r>
              <a:rPr lang="en-CA" sz="2000" dirty="0" err="1"/>
              <a:t>sencible</a:t>
            </a:r>
            <a:r>
              <a:rPr lang="en-CA" sz="2000" dirty="0"/>
              <a:t> </a:t>
            </a:r>
            <a:r>
              <a:rPr lang="en-CA" sz="2000" dirty="0" err="1"/>
              <a:t>en</a:t>
            </a:r>
            <a:r>
              <a:rPr lang="en-CA" sz="2000" dirty="0"/>
              <a:t> el </a:t>
            </a:r>
            <a:r>
              <a:rPr lang="en-CA" sz="2000" dirty="0" err="1" smtClean="0"/>
              <a:t>número</a:t>
            </a:r>
            <a:r>
              <a:rPr lang="en-CA" sz="2000" dirty="0" smtClean="0"/>
              <a:t> </a:t>
            </a:r>
            <a:r>
              <a:rPr lang="en-CA" sz="2000" dirty="0"/>
              <a:t>de personas </a:t>
            </a:r>
            <a:r>
              <a:rPr lang="en-CA" sz="2000" dirty="0" err="1"/>
              <a:t>procediente</a:t>
            </a:r>
            <a:r>
              <a:rPr lang="en-CA" sz="2000" dirty="0"/>
              <a:t> de </a:t>
            </a:r>
            <a:r>
              <a:rPr lang="en-CA" sz="2000" dirty="0" err="1"/>
              <a:t>otras</a:t>
            </a:r>
            <a:r>
              <a:rPr lang="en-CA" sz="2000" dirty="0"/>
              <a:t> regions del </a:t>
            </a:r>
            <a:r>
              <a:rPr lang="en-CA" sz="2000" dirty="0" err="1"/>
              <a:t>mundo</a:t>
            </a:r>
            <a:r>
              <a:rPr lang="en-CA" sz="2000" dirty="0"/>
              <a:t> </a:t>
            </a:r>
            <a:r>
              <a:rPr lang="en-CA" sz="2000" dirty="0" err="1"/>
              <a:t>hacia</a:t>
            </a:r>
            <a:r>
              <a:rPr lang="en-CA" sz="2000" dirty="0"/>
              <a:t> el </a:t>
            </a:r>
            <a:r>
              <a:rPr lang="en-CA" sz="2000" dirty="0" err="1"/>
              <a:t>continente</a:t>
            </a:r>
            <a:r>
              <a:rPr lang="en-CA" sz="2000" dirty="0"/>
              <a:t> Americano. </a:t>
            </a:r>
            <a:endParaRPr lang="en-CA" sz="2000" dirty="0" smtClean="0"/>
          </a:p>
          <a:p>
            <a:pPr marL="0" lvl="0" indent="0" algn="just">
              <a:buNone/>
            </a:pPr>
            <a:endParaRPr lang="en-CA" sz="20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CA" dirty="0"/>
              <a:t>El increment </a:t>
            </a:r>
            <a:r>
              <a:rPr lang="en-CA" dirty="0" err="1"/>
              <a:t>procedente</a:t>
            </a:r>
            <a:r>
              <a:rPr lang="en-CA" dirty="0"/>
              <a:t> de Africa, Asia, </a:t>
            </a:r>
            <a:r>
              <a:rPr lang="en-CA" dirty="0" err="1"/>
              <a:t>Norte</a:t>
            </a:r>
            <a:r>
              <a:rPr lang="en-CA" dirty="0"/>
              <a:t> y Centro America, lo </a:t>
            </a:r>
            <a:r>
              <a:rPr lang="en-CA" dirty="0" err="1"/>
              <a:t>mismo</a:t>
            </a:r>
            <a:r>
              <a:rPr lang="en-CA" dirty="0"/>
              <a:t> que del Caribe y Europa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SV" dirty="0"/>
              <a:t>las políticas migratorias de apertura en países suramericanos están afectando directamente el volumen de flujos migratorios.</a:t>
            </a:r>
            <a:endParaRPr lang="es-ES" altLang="es-ES" dirty="0">
              <a:solidFill>
                <a:schemeClr val="tx1"/>
              </a:solidFill>
            </a:endParaRPr>
          </a:p>
          <a:p>
            <a:pPr algn="just">
              <a:buFont typeface="Arial" charset="0"/>
              <a:buNone/>
            </a:pPr>
            <a:endParaRPr lang="es-CR" altLang="es-ES" sz="2000" dirty="0">
              <a:solidFill>
                <a:schemeClr val="tx1"/>
              </a:solidFill>
            </a:endParaRPr>
          </a:p>
        </p:txBody>
      </p:sp>
      <p:pic>
        <p:nvPicPr>
          <p:cNvPr id="3" name="Imagen 1" descr="LOGORROC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Marcador de contenido"/>
          <p:cNvSpPr>
            <a:spLocks noGrp="1"/>
          </p:cNvSpPr>
          <p:nvPr>
            <p:ph idx="1"/>
          </p:nvPr>
        </p:nvSpPr>
        <p:spPr>
          <a:xfrm>
            <a:off x="251520" y="332656"/>
            <a:ext cx="8496944" cy="590465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CA" dirty="0"/>
          </a:p>
          <a:p>
            <a:pPr algn="just"/>
            <a:r>
              <a:rPr lang="es-SV" sz="3800" dirty="0">
                <a:solidFill>
                  <a:schemeClr val="accent5"/>
                </a:solidFill>
              </a:rPr>
              <a:t>Estas tendencias tienden, por lo menos, a mantenerse… </a:t>
            </a:r>
            <a:endParaRPr lang="es-SV" sz="3800" dirty="0" smtClean="0">
              <a:solidFill>
                <a:schemeClr val="accent5"/>
              </a:solidFill>
            </a:endParaRPr>
          </a:p>
          <a:p>
            <a:pPr marL="0" indent="0" algn="just">
              <a:buNone/>
            </a:pPr>
            <a:endParaRPr lang="es-SV" sz="34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SV" sz="3400" dirty="0"/>
              <a:t>tendencias que nos han convertido en una región de origen, aunque sea un origen forzado…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SV" sz="3400" dirty="0"/>
              <a:t>Una región de tránsito por casualidad geográfico/ideológica…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SV" sz="3400" dirty="0"/>
              <a:t>Una región de destino, aunque sea forzado (nos regresan) o por interdicción</a:t>
            </a:r>
            <a:r>
              <a:rPr lang="es-SV" sz="3400" dirty="0" smtClean="0"/>
              <a:t>.</a:t>
            </a:r>
          </a:p>
          <a:p>
            <a:pPr marL="342900" lvl="1" indent="0" algn="just">
              <a:buNone/>
            </a:pPr>
            <a:endParaRPr lang="en-CA" sz="3400" dirty="0"/>
          </a:p>
          <a:p>
            <a:pPr algn="just"/>
            <a:r>
              <a:rPr lang="es-SV" sz="3400" dirty="0">
                <a:solidFill>
                  <a:schemeClr val="accent5"/>
                </a:solidFill>
              </a:rPr>
              <a:t>Que es más efectivo costo/beneficio… </a:t>
            </a:r>
            <a:endParaRPr lang="es-SV" sz="3400" dirty="0" smtClean="0">
              <a:solidFill>
                <a:schemeClr val="accent5"/>
              </a:solidFill>
            </a:endParaRPr>
          </a:p>
          <a:p>
            <a:pPr marL="0" indent="0" algn="just">
              <a:buNone/>
            </a:pPr>
            <a:endParaRPr lang="es-SV" sz="3400" dirty="0"/>
          </a:p>
          <a:p>
            <a:pPr lvl="1" algn="just"/>
            <a:r>
              <a:rPr lang="es-SV" sz="3400" dirty="0"/>
              <a:t>énfasis coercitivo/usurpando presupuesto a otras áreas sociales o</a:t>
            </a:r>
          </a:p>
          <a:p>
            <a:pPr lvl="1" algn="just"/>
            <a:r>
              <a:rPr lang="es-SV" sz="3400" dirty="0"/>
              <a:t>un acercamiento humanístico… de construcción de nación</a:t>
            </a:r>
            <a:r>
              <a:rPr lang="es-SV" sz="3400" dirty="0" smtClean="0"/>
              <a:t>.</a:t>
            </a:r>
          </a:p>
          <a:p>
            <a:pPr marL="342900" lvl="1" indent="0" algn="just">
              <a:buNone/>
            </a:pPr>
            <a:endParaRPr lang="en-CA" sz="3400" dirty="0"/>
          </a:p>
          <a:p>
            <a:pPr algn="just"/>
            <a:r>
              <a:rPr lang="es-SV" sz="3400" dirty="0">
                <a:solidFill>
                  <a:schemeClr val="accent5"/>
                </a:solidFill>
              </a:rPr>
              <a:t>Que es mas efectivo… </a:t>
            </a:r>
            <a:endParaRPr lang="es-SV" sz="3400" dirty="0" smtClean="0">
              <a:solidFill>
                <a:schemeClr val="accent5"/>
              </a:solidFill>
            </a:endParaRPr>
          </a:p>
          <a:p>
            <a:pPr marL="0" indent="0" algn="just">
              <a:buNone/>
            </a:pPr>
            <a:endParaRPr lang="es-SV" sz="34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SV" sz="3400" dirty="0"/>
              <a:t>Invertir en programa sociales para todos/todas y abrir el acceso de esos programas a todos/todas los que se encuentran en el territorio nacional en este momento histórico o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SV" sz="3400" dirty="0"/>
              <a:t>Seguir construyendo estratos de discriminación, en donde los migrantes son, particularmente los extra regionales, ni </a:t>
            </a:r>
            <a:r>
              <a:rPr lang="es-SV" sz="3400" dirty="0" smtClean="0"/>
              <a:t>existen</a:t>
            </a:r>
          </a:p>
          <a:p>
            <a:pPr marL="342900" lvl="1" indent="0" algn="just">
              <a:buNone/>
            </a:pPr>
            <a:endParaRPr lang="en-CA" sz="3400" dirty="0"/>
          </a:p>
          <a:p>
            <a:pPr algn="just"/>
            <a:r>
              <a:rPr lang="es-SV" sz="3400" dirty="0">
                <a:solidFill>
                  <a:schemeClr val="accent5"/>
                </a:solidFill>
              </a:rPr>
              <a:t>Sabiendo que no hay presupuesto para deportar/remover/criminalizar… </a:t>
            </a:r>
            <a:endParaRPr lang="es-SV" sz="3400" dirty="0" smtClean="0">
              <a:solidFill>
                <a:schemeClr val="accent5"/>
              </a:solidFill>
            </a:endParaRPr>
          </a:p>
          <a:p>
            <a:pPr marL="0" indent="0" algn="just">
              <a:buNone/>
            </a:pPr>
            <a:endParaRPr lang="es-SV" sz="34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SV" sz="3400" dirty="0"/>
              <a:t>consientes de la real competencia entre programas de reinserción y programas de integración…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SV" sz="3400" dirty="0"/>
              <a:t>sabiendo que en el corto plazo, aparentemente, es más barato ignorar el problema y esperar a la explosión social… que hacer programas de inserción</a:t>
            </a:r>
            <a:endParaRPr lang="en-CA" sz="3400" dirty="0"/>
          </a:p>
          <a:p>
            <a:pPr marL="342900" lvl="1" indent="0"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algn="just"/>
            <a:endParaRPr lang="es-ES" altLang="es-ES" sz="2400" dirty="0">
              <a:solidFill>
                <a:schemeClr val="tx1"/>
              </a:solidFill>
            </a:endParaRPr>
          </a:p>
          <a:p>
            <a:pPr algn="just">
              <a:buFont typeface="Arial" charset="0"/>
              <a:buNone/>
            </a:pPr>
            <a:endParaRPr lang="es-ES" altLang="es-ES" sz="2400" dirty="0">
              <a:solidFill>
                <a:schemeClr val="tx1"/>
              </a:solidFill>
            </a:endParaRPr>
          </a:p>
          <a:p>
            <a:pPr algn="just">
              <a:buFont typeface="Arial" charset="0"/>
              <a:buNone/>
            </a:pPr>
            <a:endParaRPr lang="es-CR" altLang="es-E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04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5642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smtClean="0">
                <a:solidFill>
                  <a:schemeClr val="accent5"/>
                </a:solidFill>
              </a:rPr>
              <a:t>PROGRAMA DE INSERCION</a:t>
            </a:r>
            <a:endParaRPr lang="en-CA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6792"/>
            <a:ext cx="8191822" cy="5040560"/>
          </a:xfrm>
        </p:spPr>
        <p:txBody>
          <a:bodyPr>
            <a:normAutofit fontScale="85000" lnSpcReduction="20000"/>
          </a:bodyPr>
          <a:lstStyle/>
          <a:p>
            <a:r>
              <a:rPr lang="es-SV" sz="1900" b="1" dirty="0">
                <a:solidFill>
                  <a:schemeClr val="tx1"/>
                </a:solidFill>
              </a:rPr>
              <a:t>Un programa simple para acceder… simple de emitir el documento… simple de ejecutar… que sea permanente, sostenido, medible, equitativo, e innovador/rompiendo esquemas.</a:t>
            </a:r>
          </a:p>
          <a:p>
            <a:endParaRPr lang="es-SV" sz="1900" b="1" dirty="0">
              <a:solidFill>
                <a:schemeClr val="tx1"/>
              </a:solidFill>
            </a:endParaRPr>
          </a:p>
          <a:p>
            <a:r>
              <a:rPr lang="es-SV" sz="1900" b="1" dirty="0">
                <a:solidFill>
                  <a:schemeClr val="tx1"/>
                </a:solidFill>
              </a:rPr>
              <a:t>Usando el Manual de reintegración de personas migrantes… quitarle la re … usar las dimensiones</a:t>
            </a:r>
          </a:p>
          <a:p>
            <a:pPr lvl="1"/>
            <a:r>
              <a:rPr lang="es-SV" sz="1900" b="1" dirty="0">
                <a:solidFill>
                  <a:schemeClr val="tx1"/>
                </a:solidFill>
              </a:rPr>
              <a:t>Seguridad nacional:</a:t>
            </a:r>
          </a:p>
          <a:p>
            <a:pPr lvl="3"/>
            <a:r>
              <a:rPr lang="es-SV" sz="1900" b="1" dirty="0">
                <a:solidFill>
                  <a:schemeClr val="tx1"/>
                </a:solidFill>
              </a:rPr>
              <a:t>Saber quien vive en el </a:t>
            </a:r>
            <a:r>
              <a:rPr lang="es-SV" sz="1900" b="1" dirty="0" smtClean="0">
                <a:solidFill>
                  <a:schemeClr val="tx1"/>
                </a:solidFill>
              </a:rPr>
              <a:t>país</a:t>
            </a:r>
            <a:endParaRPr lang="es-SV" sz="1900" b="1" dirty="0">
              <a:solidFill>
                <a:schemeClr val="tx1"/>
              </a:solidFill>
            </a:endParaRPr>
          </a:p>
          <a:p>
            <a:pPr lvl="1"/>
            <a:r>
              <a:rPr lang="es-SV" sz="1900" b="1" dirty="0">
                <a:solidFill>
                  <a:schemeClr val="tx1"/>
                </a:solidFill>
              </a:rPr>
              <a:t>Económica:  	</a:t>
            </a:r>
          </a:p>
          <a:p>
            <a:pPr lvl="3"/>
            <a:r>
              <a:rPr lang="es-SV" sz="1900" b="1" dirty="0">
                <a:solidFill>
                  <a:schemeClr val="tx1"/>
                </a:solidFill>
              </a:rPr>
              <a:t>acceso a empleo</a:t>
            </a:r>
          </a:p>
          <a:p>
            <a:pPr lvl="3"/>
            <a:r>
              <a:rPr lang="es-SV" sz="1900" b="1" dirty="0">
                <a:solidFill>
                  <a:schemeClr val="tx1"/>
                </a:solidFill>
              </a:rPr>
              <a:t>aceptaciones de habilidades, destrezas y competencias</a:t>
            </a:r>
          </a:p>
          <a:p>
            <a:pPr lvl="1"/>
            <a:r>
              <a:rPr lang="es-SV" sz="1900" b="1" dirty="0">
                <a:solidFill>
                  <a:schemeClr val="tx1"/>
                </a:solidFill>
              </a:rPr>
              <a:t>Social:</a:t>
            </a:r>
          </a:p>
          <a:p>
            <a:pPr lvl="3"/>
            <a:r>
              <a:rPr lang="es-SV" sz="1900" b="1" dirty="0">
                <a:solidFill>
                  <a:schemeClr val="tx1"/>
                </a:solidFill>
              </a:rPr>
              <a:t>Acceso a educación, salud, servicios y redes sociales</a:t>
            </a:r>
          </a:p>
          <a:p>
            <a:pPr lvl="3"/>
            <a:r>
              <a:rPr lang="es-SV" sz="1900" b="1" dirty="0">
                <a:solidFill>
                  <a:schemeClr val="tx1"/>
                </a:solidFill>
              </a:rPr>
              <a:t>Combatir los prejuicios  y las tenciones</a:t>
            </a:r>
          </a:p>
          <a:p>
            <a:pPr lvl="3"/>
            <a:r>
              <a:rPr lang="es-SV" sz="1900" b="1" dirty="0">
                <a:solidFill>
                  <a:schemeClr val="tx1"/>
                </a:solidFill>
              </a:rPr>
              <a:t>Promover cambios en la redes sociales y la </a:t>
            </a:r>
            <a:r>
              <a:rPr lang="es-SV" sz="1900" b="1" dirty="0" smtClean="0">
                <a:solidFill>
                  <a:schemeClr val="tx1"/>
                </a:solidFill>
              </a:rPr>
              <a:t>participación política</a:t>
            </a:r>
            <a:endParaRPr lang="es-SV" sz="1900" b="1" dirty="0">
              <a:solidFill>
                <a:schemeClr val="tx1"/>
              </a:solidFill>
            </a:endParaRPr>
          </a:p>
          <a:p>
            <a:pPr lvl="1"/>
            <a:r>
              <a:rPr lang="es-SV" sz="1900" b="1" dirty="0">
                <a:solidFill>
                  <a:schemeClr val="tx1"/>
                </a:solidFill>
              </a:rPr>
              <a:t>Psicosocial y Cultural</a:t>
            </a:r>
          </a:p>
          <a:p>
            <a:pPr lvl="3"/>
            <a:r>
              <a:rPr lang="es-SV" sz="1900" b="1" dirty="0">
                <a:solidFill>
                  <a:schemeClr val="tx1"/>
                </a:solidFill>
              </a:rPr>
              <a:t>Tradiciones</a:t>
            </a:r>
          </a:p>
          <a:p>
            <a:pPr lvl="3"/>
            <a:r>
              <a:rPr lang="es-SV" sz="1900" b="1" dirty="0">
                <a:solidFill>
                  <a:schemeClr val="tx1"/>
                </a:solidFill>
              </a:rPr>
              <a:t>Formación de identidades transnacionales… combinación de lo mejor de los dos mundos </a:t>
            </a:r>
            <a:endParaRPr lang="es-GT" sz="1900" dirty="0">
              <a:solidFill>
                <a:schemeClr val="tx1"/>
              </a:solidFill>
            </a:endParaRPr>
          </a:p>
          <a:p>
            <a:pPr lvl="3"/>
            <a:endParaRPr lang="en-CA" sz="1900" dirty="0">
              <a:solidFill>
                <a:schemeClr val="tx1"/>
              </a:solidFill>
            </a:endParaRPr>
          </a:p>
          <a:p>
            <a:r>
              <a:rPr lang="es-SV" sz="1900" b="1" dirty="0">
                <a:solidFill>
                  <a:schemeClr val="tx1"/>
                </a:solidFill>
              </a:rPr>
              <a:t>Documento Migratoria de Identidad</a:t>
            </a:r>
          </a:p>
          <a:p>
            <a:pPr lvl="2"/>
            <a:r>
              <a:rPr lang="es-SV" sz="1900" b="1" dirty="0">
                <a:solidFill>
                  <a:schemeClr val="tx1"/>
                </a:solidFill>
              </a:rPr>
              <a:t>De preferencia sin costo</a:t>
            </a:r>
          </a:p>
          <a:p>
            <a:pPr lvl="2"/>
            <a:r>
              <a:rPr lang="es-SV" sz="1900" b="1" dirty="0">
                <a:solidFill>
                  <a:schemeClr val="tx1"/>
                </a:solidFill>
              </a:rPr>
              <a:t>Vigencia de cinco anos</a:t>
            </a:r>
          </a:p>
          <a:p>
            <a:pPr lvl="2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9379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500063" y="285750"/>
            <a:ext cx="82296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es-CR" altLang="es-ES" sz="6000" b="1" dirty="0">
              <a:solidFill>
                <a:srgbClr val="FFC000"/>
              </a:solidFill>
            </a:endParaRPr>
          </a:p>
          <a:p>
            <a:pPr algn="ctr">
              <a:buFont typeface="Arial" charset="0"/>
              <a:buNone/>
            </a:pPr>
            <a:r>
              <a:rPr lang="es-CR" altLang="es-ES" sz="6000" b="1" dirty="0">
                <a:solidFill>
                  <a:srgbClr val="FFC000"/>
                </a:solidFill>
              </a:rPr>
              <a:t>Gracias </a:t>
            </a:r>
          </a:p>
          <a:p>
            <a:pPr algn="ctr">
              <a:buFont typeface="Arial" charset="0"/>
              <a:buNone/>
            </a:pPr>
            <a:r>
              <a:rPr lang="es-CR" altLang="es-ES" sz="4000" dirty="0">
                <a:solidFill>
                  <a:schemeClr val="tx1"/>
                </a:solidFill>
              </a:rPr>
              <a:t>www.rrocm.org</a:t>
            </a:r>
          </a:p>
          <a:p>
            <a:pPr algn="ctr">
              <a:buFont typeface="Arial" charset="0"/>
              <a:buNone/>
            </a:pPr>
            <a:r>
              <a:rPr lang="es-CR" altLang="es-ES" sz="4000" dirty="0">
                <a:solidFill>
                  <a:schemeClr val="tx1"/>
                </a:solidFill>
              </a:rPr>
              <a:t>stcidehumrrocm@gmail.com</a:t>
            </a:r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365104"/>
            <a:ext cx="1908845" cy="192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undidad">
  <a:themeElements>
    <a:clrScheme name="Profundidad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TM04033923[[fn=Profundidad]]</Template>
  <TotalTime>850</TotalTime>
  <Words>508</Words>
  <Application>Microsoft Office PowerPoint</Application>
  <PresentationFormat>Presentación en pantalla (4:3)</PresentationFormat>
  <Paragraphs>85</Paragraphs>
  <Slides>9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Profundidad</vt:lpstr>
      <vt:lpstr>Gráfico de Microsoft Excel</vt:lpstr>
      <vt:lpstr>OPCIONES DE COOPERACION ENTRE SOCIEDAD CIVIL Y CRM EN MATERIA DE INTEGRACION DE PERSONAS MIGRANTES, DESDE UN PUNTO DE VISTA DE RESPONSABILIDAD COMPARTIDA.   Ciudad de Tegucigalpa, Honduras 2016  </vt:lpstr>
      <vt:lpstr>Presentación de PowerPoint</vt:lpstr>
      <vt:lpstr>Presentación de PowerPoint</vt:lpstr>
      <vt:lpstr>TENDENCIAS MIGRATORIAS EN LA REGION</vt:lpstr>
      <vt:lpstr>Presentación de PowerPoint</vt:lpstr>
      <vt:lpstr>Presentación de PowerPoint</vt:lpstr>
      <vt:lpstr>Presentación de PowerPoint</vt:lpstr>
      <vt:lpstr>PROGRAMA DE INSERCION</vt:lpstr>
      <vt:lpstr>Presentación de PowerPoint</vt:lpstr>
    </vt:vector>
  </TitlesOfParts>
  <Company>http://www.centor.mx.gd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Centor</dc:creator>
  <cp:lastModifiedBy>G-Richard</cp:lastModifiedBy>
  <cp:revision>106</cp:revision>
  <dcterms:created xsi:type="dcterms:W3CDTF">2015-11-04T16:29:41Z</dcterms:created>
  <dcterms:modified xsi:type="dcterms:W3CDTF">2016-10-28T15:05:18Z</dcterms:modified>
</cp:coreProperties>
</file>