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4"/>
  </p:notesMasterIdLst>
  <p:handoutMasterIdLst>
    <p:handoutMasterId r:id="rId25"/>
  </p:handoutMasterIdLst>
  <p:sldIdLst>
    <p:sldId id="330" r:id="rId3"/>
    <p:sldId id="261" r:id="rId4"/>
    <p:sldId id="292" r:id="rId5"/>
    <p:sldId id="294" r:id="rId6"/>
    <p:sldId id="306" r:id="rId7"/>
    <p:sldId id="318" r:id="rId8"/>
    <p:sldId id="295" r:id="rId9"/>
    <p:sldId id="325" r:id="rId10"/>
    <p:sldId id="313" r:id="rId11"/>
    <p:sldId id="320" r:id="rId12"/>
    <p:sldId id="326" r:id="rId13"/>
    <p:sldId id="327" r:id="rId14"/>
    <p:sldId id="328" r:id="rId15"/>
    <p:sldId id="319" r:id="rId16"/>
    <p:sldId id="302" r:id="rId17"/>
    <p:sldId id="317" r:id="rId18"/>
    <p:sldId id="321" r:id="rId19"/>
    <p:sldId id="322" r:id="rId20"/>
    <p:sldId id="323" r:id="rId21"/>
    <p:sldId id="324" r:id="rId22"/>
    <p:sldId id="296"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34" d="100"/>
          <a:sy n="134" d="100"/>
        </p:scale>
        <p:origin x="-280" y="-8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notesMaster" Target="notesMasters/notesMaster1.xml"/><Relationship Id="rId25" Type="http://schemas.openxmlformats.org/officeDocument/2006/relationships/handoutMaster" Target="handoutMasters/handoutMaster1.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C:\Users\COMIGRANTE\Documents\CONMIGRANTES\TERCER%20A&#209;O\2015\PRESENTACIONES\DATOS%20NNA%20PARA%20PPT.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C:\Users\COMIGRANTE\Documents\CONMIGRANTES\TERCER%20A&#209;O\2015\PRESENTACIONES\DATOS%20NNA%20PARA%20PPT.xlsx" TargetMode="External"/></Relationships>
</file>

<file path=ppt/charts/_rels/chart3.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C:\Users\COMIGRANTE\Documents\CONMIGRANTES\TERCER%20A&#209;O\2015\PRESENTACIONES\DATOS%20NNA%20PARA%20PP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37"/>
    </mc:Choice>
    <mc:Fallback>
      <c:style val="37"/>
    </mc:Fallback>
  </mc:AlternateContent>
  <c:clrMapOvr bg1="lt1" tx1="dk1" bg2="lt2" tx2="dk2" accent1="accent1" accent2="accent2" accent3="accent3" accent4="accent4" accent5="accent5" accent6="accent6" hlink="hlink" folHlink="folHlink"/>
  <c:chart>
    <c:autoTitleDeleted val="0"/>
    <c:view3D>
      <c:rotX val="15"/>
      <c:rotY val="20"/>
      <c:rAngAx val="0"/>
      <c:perspective val="30"/>
    </c:view3D>
    <c:floor>
      <c:thickness val="0"/>
      <c:spPr>
        <a:gradFill flip="none" rotWithShape="1">
          <a:gsLst>
            <a:gs pos="0">
              <a:srgbClr val="4BACC6">
                <a:lumMod val="75000"/>
                <a:tint val="66000"/>
                <a:satMod val="160000"/>
              </a:srgbClr>
            </a:gs>
            <a:gs pos="50000">
              <a:srgbClr val="4BACC6">
                <a:lumMod val="75000"/>
                <a:tint val="44500"/>
                <a:satMod val="160000"/>
              </a:srgbClr>
            </a:gs>
            <a:gs pos="100000">
              <a:srgbClr val="4BACC6">
                <a:lumMod val="75000"/>
                <a:tint val="23500"/>
                <a:satMod val="160000"/>
              </a:srgbClr>
            </a:gs>
          </a:gsLst>
          <a:path path="circle">
            <a:fillToRect r="100000" b="100000"/>
          </a:path>
          <a:tileRect l="-100000" t="-100000"/>
        </a:gradFill>
      </c:spPr>
    </c:floor>
    <c:sideWall>
      <c:thickness val="0"/>
      <c:spPr>
        <a:gradFill flip="none" rotWithShape="1">
          <a:gsLst>
            <a:gs pos="0">
              <a:srgbClr val="4BACC6">
                <a:lumMod val="75000"/>
                <a:shade val="30000"/>
                <a:satMod val="115000"/>
              </a:srgbClr>
            </a:gs>
            <a:gs pos="50000">
              <a:srgbClr val="4BACC6">
                <a:lumMod val="75000"/>
                <a:shade val="67500"/>
                <a:satMod val="115000"/>
              </a:srgbClr>
            </a:gs>
            <a:gs pos="100000">
              <a:srgbClr val="4BACC6">
                <a:lumMod val="75000"/>
                <a:shade val="100000"/>
                <a:satMod val="115000"/>
              </a:srgbClr>
            </a:gs>
          </a:gsLst>
          <a:path path="circle">
            <a:fillToRect t="100000" r="100000"/>
          </a:path>
          <a:tileRect l="-100000" b="-100000"/>
        </a:gradFill>
      </c:spPr>
    </c:sideWall>
    <c:backWall>
      <c:thickness val="0"/>
      <c:spPr>
        <a:gradFill flip="none" rotWithShape="1">
          <a:gsLst>
            <a:gs pos="0">
              <a:srgbClr val="4BACC6">
                <a:lumMod val="75000"/>
                <a:shade val="30000"/>
                <a:satMod val="115000"/>
              </a:srgbClr>
            </a:gs>
            <a:gs pos="50000">
              <a:srgbClr val="4BACC6">
                <a:lumMod val="75000"/>
                <a:shade val="67500"/>
                <a:satMod val="115000"/>
              </a:srgbClr>
            </a:gs>
            <a:gs pos="100000">
              <a:srgbClr val="4BACC6">
                <a:lumMod val="75000"/>
                <a:shade val="100000"/>
                <a:satMod val="115000"/>
              </a:srgbClr>
            </a:gs>
          </a:gsLst>
          <a:path path="circle">
            <a:fillToRect t="100000" r="100000"/>
          </a:path>
          <a:tileRect l="-100000" b="-100000"/>
        </a:gradFill>
      </c:spPr>
    </c:backWall>
    <c:plotArea>
      <c:layout>
        <c:manualLayout>
          <c:layoutTarget val="inner"/>
          <c:xMode val="edge"/>
          <c:yMode val="edge"/>
          <c:x val="0.100155126716803"/>
          <c:y val="0.0514006117940294"/>
          <c:w val="0.640686570428698"/>
          <c:h val="0.746732283464568"/>
        </c:manualLayout>
      </c:layout>
      <c:bar3DChart>
        <c:barDir val="col"/>
        <c:grouping val="standard"/>
        <c:varyColors val="0"/>
        <c:ser>
          <c:idx val="0"/>
          <c:order val="0"/>
          <c:tx>
            <c:strRef>
              <c:f>GENERO!$A$5</c:f>
              <c:strCache>
                <c:ptCount val="1"/>
                <c:pt idx="0">
                  <c:v>Femenino</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GENERO!$B$3:$D$4</c:f>
              <c:multiLvlStrCache>
                <c:ptCount val="3"/>
                <c:lvl>
                  <c:pt idx="0">
                    <c:v>2013</c:v>
                  </c:pt>
                  <c:pt idx="1">
                    <c:v>2014</c:v>
                  </c:pt>
                  <c:pt idx="2">
                    <c:v>feb-15</c:v>
                  </c:pt>
                </c:lvl>
                <c:lvl>
                  <c:pt idx="0">
                    <c:v>AÑO</c:v>
                  </c:pt>
                  <c:pt idx="1">
                    <c:v>AÑO</c:v>
                  </c:pt>
                  <c:pt idx="2">
                    <c:v>AÑO</c:v>
                  </c:pt>
                </c:lvl>
              </c:multiLvlStrCache>
            </c:multiLvlStrRef>
          </c:cat>
          <c:val>
            <c:numRef>
              <c:f>GENERO!$B$5:$D$5</c:f>
              <c:numCache>
                <c:formatCode>General</c:formatCode>
                <c:ptCount val="3"/>
                <c:pt idx="0">
                  <c:v>629.0</c:v>
                </c:pt>
                <c:pt idx="1">
                  <c:v>1842.0</c:v>
                </c:pt>
                <c:pt idx="2">
                  <c:v>227.0</c:v>
                </c:pt>
              </c:numCache>
            </c:numRef>
          </c:val>
        </c:ser>
        <c:ser>
          <c:idx val="1"/>
          <c:order val="1"/>
          <c:tx>
            <c:strRef>
              <c:f>GENERO!$A$6</c:f>
              <c:strCache>
                <c:ptCount val="1"/>
                <c:pt idx="0">
                  <c:v>Masculino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cat>
            <c:multiLvlStrRef>
              <c:f>GENERO!$B$3:$D$4</c:f>
              <c:multiLvlStrCache>
                <c:ptCount val="3"/>
                <c:lvl>
                  <c:pt idx="0">
                    <c:v>2013</c:v>
                  </c:pt>
                  <c:pt idx="1">
                    <c:v>2014</c:v>
                  </c:pt>
                  <c:pt idx="2">
                    <c:v>feb-15</c:v>
                  </c:pt>
                </c:lvl>
                <c:lvl>
                  <c:pt idx="0">
                    <c:v>AÑO</c:v>
                  </c:pt>
                  <c:pt idx="1">
                    <c:v>AÑO</c:v>
                  </c:pt>
                  <c:pt idx="2">
                    <c:v>AÑO</c:v>
                  </c:pt>
                </c:lvl>
              </c:multiLvlStrCache>
            </c:multiLvlStrRef>
          </c:cat>
          <c:val>
            <c:numRef>
              <c:f>GENERO!$B$6:$D$6</c:f>
              <c:numCache>
                <c:formatCode>General</c:formatCode>
                <c:ptCount val="3"/>
                <c:pt idx="0" formatCode="#,##0">
                  <c:v>1218.0</c:v>
                </c:pt>
                <c:pt idx="1">
                  <c:v>3102.0</c:v>
                </c:pt>
                <c:pt idx="2">
                  <c:v>401.0</c:v>
                </c:pt>
              </c:numCache>
            </c:numRef>
          </c:val>
        </c:ser>
        <c:dLbls>
          <c:showLegendKey val="0"/>
          <c:showVal val="1"/>
          <c:showCatName val="0"/>
          <c:showSerName val="0"/>
          <c:showPercent val="0"/>
          <c:showBubbleSize val="0"/>
        </c:dLbls>
        <c:gapWidth val="150"/>
        <c:shape val="box"/>
        <c:axId val="2068798392"/>
        <c:axId val="2068801368"/>
        <c:axId val="2068804552"/>
      </c:bar3DChart>
      <c:catAx>
        <c:axId val="2068798392"/>
        <c:scaling>
          <c:orientation val="minMax"/>
        </c:scaling>
        <c:delete val="0"/>
        <c:axPos val="b"/>
        <c:majorTickMark val="out"/>
        <c:minorTickMark val="none"/>
        <c:tickLblPos val="nextTo"/>
        <c:crossAx val="2068801368"/>
        <c:crosses val="autoZero"/>
        <c:auto val="1"/>
        <c:lblAlgn val="ctr"/>
        <c:lblOffset val="100"/>
        <c:noMultiLvlLbl val="0"/>
      </c:catAx>
      <c:valAx>
        <c:axId val="2068801368"/>
        <c:scaling>
          <c:orientation val="minMax"/>
        </c:scaling>
        <c:delete val="0"/>
        <c:axPos val="l"/>
        <c:majorGridlines/>
        <c:numFmt formatCode="General" sourceLinked="1"/>
        <c:majorTickMark val="out"/>
        <c:minorTickMark val="none"/>
        <c:tickLblPos val="nextTo"/>
        <c:crossAx val="2068798392"/>
        <c:crosses val="autoZero"/>
        <c:crossBetween val="between"/>
      </c:valAx>
      <c:serAx>
        <c:axId val="2068804552"/>
        <c:scaling>
          <c:orientation val="minMax"/>
        </c:scaling>
        <c:delete val="0"/>
        <c:axPos val="b"/>
        <c:majorTickMark val="out"/>
        <c:minorTickMark val="none"/>
        <c:tickLblPos val="nextTo"/>
        <c:crossAx val="2068801368"/>
        <c:crosses val="autoZero"/>
      </c:serAx>
      <c:spPr>
        <a:solidFill>
          <a:schemeClr val="accent5">
            <a:lumMod val="50000"/>
          </a:schemeClr>
        </a:solidFill>
      </c:spPr>
    </c:plotArea>
    <c:legend>
      <c:legendPos val="r"/>
      <c:layout/>
      <c:overlay val="0"/>
    </c:legend>
    <c:plotVisOnly val="1"/>
    <c:dispBlanksAs val="gap"/>
    <c:showDLblsOverMax val="0"/>
  </c:chart>
  <c:spPr>
    <a:solidFill>
      <a:schemeClr val="accent5">
        <a:lumMod val="50000"/>
      </a:schemeClr>
    </a:solidFill>
  </c:spPr>
  <c:txPr>
    <a:bodyPr/>
    <a:lstStyle/>
    <a:p>
      <a:pPr>
        <a:defRPr sz="1200" b="1">
          <a:solidFill>
            <a:schemeClr val="accent1">
              <a:lumMod val="20000"/>
              <a:lumOff val="80000"/>
            </a:schemeClr>
          </a:solidFill>
        </a:defRPr>
      </a:pPr>
      <a:endParaRPr lang="es-E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8"/>
    </mc:Choice>
    <mc:Fallback>
      <c:style val="48"/>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ACOMPAÑAMIENTO!$B$3</c:f>
              <c:strCache>
                <c:ptCount val="1"/>
                <c:pt idx="0">
                  <c:v>AÑO 2014</c:v>
                </c:pt>
              </c:strCache>
            </c:strRef>
          </c:tx>
          <c:spPr>
            <a:gradFill rotWithShape="1">
              <a:gsLst>
                <a:gs pos="0">
                  <a:schemeClr val="accent5">
                    <a:tint val="1000"/>
                    <a:satMod val="255000"/>
                  </a:schemeClr>
                </a:gs>
                <a:gs pos="55000">
                  <a:schemeClr val="accent5">
                    <a:tint val="12000"/>
                    <a:satMod val="255000"/>
                  </a:schemeClr>
                </a:gs>
                <a:gs pos="100000">
                  <a:schemeClr val="accent5">
                    <a:tint val="45000"/>
                    <a:satMod val="250000"/>
                  </a:schemeClr>
                </a:gs>
              </a:gsLst>
              <a:path path="circle">
                <a:fillToRect l="-40000" t="-90000" r="140000" b="190000"/>
              </a:path>
            </a:gradFill>
            <a:ln w="9525" cap="flat" cmpd="sng" algn="ctr">
              <a:solidFill>
                <a:schemeClr val="accent5"/>
              </a:solidFill>
              <a:prstDash val="solid"/>
            </a:ln>
            <a:effectLst>
              <a:outerShdw blurRad="51500" dist="25400" dir="5400000" rotWithShape="0">
                <a:srgbClr val="000000">
                  <a:alpha val="40000"/>
                </a:srgbClr>
              </a:outerShdw>
            </a:effectLst>
          </c:spPr>
          <c:invertIfNegative val="0"/>
          <c:dLbls>
            <c:txPr>
              <a:bodyPr/>
              <a:lstStyle/>
              <a:p>
                <a:pPr>
                  <a:defRPr b="1">
                    <a:solidFill>
                      <a:schemeClr val="tx2"/>
                    </a:solidFill>
                  </a:defRPr>
                </a:pPr>
                <a:endParaRPr lang="es-ES"/>
              </a:p>
            </c:txPr>
            <c:dLblPos val="ctr"/>
            <c:showLegendKey val="0"/>
            <c:showVal val="1"/>
            <c:showCatName val="0"/>
            <c:showSerName val="0"/>
            <c:showPercent val="0"/>
            <c:showBubbleSize val="0"/>
            <c:showLeaderLines val="0"/>
          </c:dLbls>
          <c:cat>
            <c:strRef>
              <c:f>ACOMPAÑAMIENTO!$A$4:$A$5</c:f>
              <c:strCache>
                <c:ptCount val="2"/>
                <c:pt idx="0">
                  <c:v>NO ACOMPAÑADOS</c:v>
                </c:pt>
                <c:pt idx="1">
                  <c:v>ACOMPAÑADOS</c:v>
                </c:pt>
              </c:strCache>
            </c:strRef>
          </c:cat>
          <c:val>
            <c:numRef>
              <c:f>ACOMPAÑAMIENTO!$B$4:$B$5</c:f>
              <c:numCache>
                <c:formatCode>#,##0</c:formatCode>
                <c:ptCount val="2"/>
                <c:pt idx="0">
                  <c:v>2573.0</c:v>
                </c:pt>
                <c:pt idx="1">
                  <c:v>2371.0</c:v>
                </c:pt>
              </c:numCache>
            </c:numRef>
          </c:val>
        </c:ser>
        <c:ser>
          <c:idx val="1"/>
          <c:order val="1"/>
          <c:tx>
            <c:strRef>
              <c:f>ACOMPAÑAMIENTO!$C$3</c:f>
              <c:strCache>
                <c:ptCount val="1"/>
                <c:pt idx="0">
                  <c:v>Feb. 2015</c:v>
                </c:pt>
              </c:strCache>
            </c:strRef>
          </c:tx>
          <c:spPr>
            <a:solidFill>
              <a:schemeClr val="accent3"/>
            </a:solidFill>
            <a:ln w="31750" cap="flat" cmpd="sng" algn="ctr">
              <a:solidFill>
                <a:schemeClr val="lt1"/>
              </a:solidFill>
              <a:prstDash val="solid"/>
            </a:ln>
            <a:effectLst>
              <a:outerShdw blurRad="51500" dist="25400" dir="5400000" rotWithShape="0">
                <a:srgbClr val="000000">
                  <a:alpha val="40000"/>
                </a:srgbClr>
              </a:outerShdw>
            </a:effectLst>
          </c:spPr>
          <c:invertIfNegative val="0"/>
          <c:dLbls>
            <c:txPr>
              <a:bodyPr/>
              <a:lstStyle/>
              <a:p>
                <a:pPr>
                  <a:defRPr b="1">
                    <a:solidFill>
                      <a:schemeClr val="tx2"/>
                    </a:solidFill>
                  </a:defRPr>
                </a:pPr>
                <a:endParaRPr lang="es-ES"/>
              </a:p>
            </c:txPr>
            <c:dLblPos val="ctr"/>
            <c:showLegendKey val="0"/>
            <c:showVal val="1"/>
            <c:showCatName val="0"/>
            <c:showSerName val="0"/>
            <c:showPercent val="0"/>
            <c:showBubbleSize val="0"/>
            <c:showLeaderLines val="0"/>
          </c:dLbls>
          <c:cat>
            <c:strRef>
              <c:f>ACOMPAÑAMIENTO!$A$4:$A$5</c:f>
              <c:strCache>
                <c:ptCount val="2"/>
                <c:pt idx="0">
                  <c:v>NO ACOMPAÑADOS</c:v>
                </c:pt>
                <c:pt idx="1">
                  <c:v>ACOMPAÑADOS</c:v>
                </c:pt>
              </c:strCache>
            </c:strRef>
          </c:cat>
          <c:val>
            <c:numRef>
              <c:f>ACOMPAÑAMIENTO!$C$4:$C$5</c:f>
              <c:numCache>
                <c:formatCode>General</c:formatCode>
                <c:ptCount val="2"/>
                <c:pt idx="0">
                  <c:v>336.0</c:v>
                </c:pt>
                <c:pt idx="1">
                  <c:v>292.0</c:v>
                </c:pt>
              </c:numCache>
            </c:numRef>
          </c:val>
        </c:ser>
        <c:dLbls>
          <c:showLegendKey val="0"/>
          <c:showVal val="1"/>
          <c:showCatName val="0"/>
          <c:showSerName val="0"/>
          <c:showPercent val="0"/>
          <c:showBubbleSize val="0"/>
        </c:dLbls>
        <c:gapWidth val="150"/>
        <c:axId val="2067928568"/>
        <c:axId val="2067925640"/>
      </c:barChart>
      <c:catAx>
        <c:axId val="2067928568"/>
        <c:scaling>
          <c:orientation val="minMax"/>
        </c:scaling>
        <c:delete val="0"/>
        <c:axPos val="b"/>
        <c:majorTickMark val="none"/>
        <c:minorTickMark val="none"/>
        <c:tickLblPos val="nextTo"/>
        <c:crossAx val="2067925640"/>
        <c:crosses val="autoZero"/>
        <c:auto val="1"/>
        <c:lblAlgn val="ctr"/>
        <c:lblOffset val="100"/>
        <c:noMultiLvlLbl val="0"/>
      </c:catAx>
      <c:valAx>
        <c:axId val="2067925640"/>
        <c:scaling>
          <c:orientation val="minMax"/>
        </c:scaling>
        <c:delete val="0"/>
        <c:axPos val="l"/>
        <c:majorGridlines/>
        <c:numFmt formatCode="#,##0" sourceLinked="1"/>
        <c:majorTickMark val="none"/>
        <c:minorTickMark val="none"/>
        <c:tickLblPos val="nextTo"/>
        <c:crossAx val="2067928568"/>
        <c:crosses val="autoZero"/>
        <c:crossBetween val="between"/>
      </c:valAx>
      <c:spPr>
        <a:solidFill>
          <a:schemeClr val="accent3">
            <a:lumMod val="40000"/>
            <a:lumOff val="60000"/>
          </a:schemeClr>
        </a:solidFill>
      </c:spPr>
    </c:plotArea>
    <c:legend>
      <c:legendPos val="r"/>
      <c:layout/>
      <c:overlay val="0"/>
      <c:txPr>
        <a:bodyPr/>
        <a:lstStyle/>
        <a:p>
          <a:pPr>
            <a:defRPr>
              <a:solidFill>
                <a:schemeClr val="tx2"/>
              </a:solidFill>
            </a:defRPr>
          </a:pPr>
          <a:endParaRPr lang="es-ES"/>
        </a:p>
      </c:txPr>
    </c:legend>
    <c:plotVisOnly val="1"/>
    <c:dispBlanksAs val="gap"/>
    <c:showDLblsOverMax val="0"/>
  </c:chart>
  <c:spPr>
    <a:solidFill>
      <a:schemeClr val="accent3">
        <a:lumMod val="75000"/>
      </a:schemeClr>
    </a:solidFill>
  </c:spPr>
  <c:txPr>
    <a:bodyPr/>
    <a:lstStyle/>
    <a:p>
      <a:pPr>
        <a:defRPr sz="1800"/>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40"/>
    </mc:Choice>
    <mc:Fallback>
      <c:style val="40"/>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floor>
    <c:side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sideWall>
    <c:backWall>
      <c:thickness val="0"/>
      <c:spPr>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c:spPr>
    </c:backWall>
    <c:plotArea>
      <c:layout/>
      <c:bar3DChart>
        <c:barDir val="bar"/>
        <c:grouping val="clustered"/>
        <c:varyColors val="0"/>
        <c:ser>
          <c:idx val="0"/>
          <c:order val="0"/>
          <c:tx>
            <c:strRef>
              <c:f>EDADES!$B$2:$B$3</c:f>
              <c:strCache>
                <c:ptCount val="1"/>
                <c:pt idx="0">
                  <c:v>AÑO 2013</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w="9525" cap="flat" cmpd="sng" algn="ctr">
              <a:solidFill>
                <a:schemeClr val="accent3">
                  <a:shade val="95000"/>
                  <a:satMod val="105000"/>
                </a:schemeClr>
              </a:solidFill>
              <a:prstDash val="solid"/>
            </a:ln>
            <a:effectLst>
              <a:outerShdw blurRad="40000" dist="23000" dir="5400000" rotWithShape="0">
                <a:srgbClr val="000000">
                  <a:alpha val="35000"/>
                </a:srgbClr>
              </a:outerShdw>
            </a:effectLst>
          </c:spPr>
          <c:invertIfNegative val="0"/>
          <c:cat>
            <c:strRef>
              <c:f>EDADES!$A$4:$A$7</c:f>
              <c:strCache>
                <c:ptCount val="4"/>
                <c:pt idx="0">
                  <c:v>0-4 años</c:v>
                </c:pt>
                <c:pt idx="1">
                  <c:v>5-9 años</c:v>
                </c:pt>
                <c:pt idx="2">
                  <c:v>10-14 años</c:v>
                </c:pt>
                <c:pt idx="3">
                  <c:v>15-17 años</c:v>
                </c:pt>
              </c:strCache>
            </c:strRef>
          </c:cat>
          <c:val>
            <c:numRef>
              <c:f>EDADES!$B$4:$B$7</c:f>
              <c:numCache>
                <c:formatCode>General</c:formatCode>
                <c:ptCount val="4"/>
                <c:pt idx="0">
                  <c:v>79.0</c:v>
                </c:pt>
                <c:pt idx="1">
                  <c:v>145.0</c:v>
                </c:pt>
                <c:pt idx="2">
                  <c:v>503.0</c:v>
                </c:pt>
                <c:pt idx="3" formatCode="#,##0">
                  <c:v>1119.0</c:v>
                </c:pt>
              </c:numCache>
            </c:numRef>
          </c:val>
        </c:ser>
        <c:ser>
          <c:idx val="1"/>
          <c:order val="1"/>
          <c:tx>
            <c:strRef>
              <c:f>EDADES!$C$2:$C$3</c:f>
              <c:strCache>
                <c:ptCount val="1"/>
                <c:pt idx="0">
                  <c:v>AÑO 2014</c:v>
                </c:pt>
              </c:strCache>
            </c:strRef>
          </c:tx>
          <c:invertIfNegative val="0"/>
          <c:cat>
            <c:strRef>
              <c:f>EDADES!$A$4:$A$7</c:f>
              <c:strCache>
                <c:ptCount val="4"/>
                <c:pt idx="0">
                  <c:v>0-4 años</c:v>
                </c:pt>
                <c:pt idx="1">
                  <c:v>5-9 años</c:v>
                </c:pt>
                <c:pt idx="2">
                  <c:v>10-14 años</c:v>
                </c:pt>
                <c:pt idx="3">
                  <c:v>15-17 años</c:v>
                </c:pt>
              </c:strCache>
            </c:strRef>
          </c:cat>
          <c:val>
            <c:numRef>
              <c:f>EDADES!$C$4:$C$7</c:f>
              <c:numCache>
                <c:formatCode>General</c:formatCode>
                <c:ptCount val="4"/>
                <c:pt idx="0">
                  <c:v>637.0</c:v>
                </c:pt>
                <c:pt idx="1">
                  <c:v>712.0</c:v>
                </c:pt>
                <c:pt idx="2">
                  <c:v>1344.0</c:v>
                </c:pt>
                <c:pt idx="3">
                  <c:v>2251.0</c:v>
                </c:pt>
              </c:numCache>
            </c:numRef>
          </c:val>
        </c:ser>
        <c:ser>
          <c:idx val="2"/>
          <c:order val="2"/>
          <c:tx>
            <c:strRef>
              <c:f>EDADES!$D$2:$D$3</c:f>
              <c:strCache>
                <c:ptCount val="1"/>
                <c:pt idx="0">
                  <c:v>AÑO Feb. 2015</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9525" cap="flat" cmpd="sng" algn="ctr">
              <a:solidFill>
                <a:schemeClr val="accent1">
                  <a:shade val="95000"/>
                  <a:satMod val="105000"/>
                </a:schemeClr>
              </a:solidFill>
              <a:prstDash val="solid"/>
            </a:ln>
            <a:effectLst>
              <a:outerShdw blurRad="40000" dist="23000" dir="5400000" rotWithShape="0">
                <a:srgbClr val="000000">
                  <a:alpha val="35000"/>
                </a:srgbClr>
              </a:outerShdw>
            </a:effectLst>
          </c:spPr>
          <c:invertIfNegative val="0"/>
          <c:cat>
            <c:strRef>
              <c:f>EDADES!$A$4:$A$7</c:f>
              <c:strCache>
                <c:ptCount val="4"/>
                <c:pt idx="0">
                  <c:v>0-4 años</c:v>
                </c:pt>
                <c:pt idx="1">
                  <c:v>5-9 años</c:v>
                </c:pt>
                <c:pt idx="2">
                  <c:v>10-14 años</c:v>
                </c:pt>
                <c:pt idx="3">
                  <c:v>15-17 años</c:v>
                </c:pt>
              </c:strCache>
            </c:strRef>
          </c:cat>
          <c:val>
            <c:numRef>
              <c:f>EDADES!$D$4:$D$7</c:f>
              <c:numCache>
                <c:formatCode>General</c:formatCode>
                <c:ptCount val="4"/>
                <c:pt idx="0">
                  <c:v>37.0</c:v>
                </c:pt>
                <c:pt idx="1">
                  <c:v>44.0</c:v>
                </c:pt>
                <c:pt idx="2">
                  <c:v>83.0</c:v>
                </c:pt>
                <c:pt idx="3">
                  <c:v>164.0</c:v>
                </c:pt>
              </c:numCache>
            </c:numRef>
          </c:val>
        </c:ser>
        <c:dLbls>
          <c:showLegendKey val="0"/>
          <c:showVal val="1"/>
          <c:showCatName val="0"/>
          <c:showSerName val="0"/>
          <c:showPercent val="0"/>
          <c:showBubbleSize val="0"/>
        </c:dLbls>
        <c:gapWidth val="150"/>
        <c:shape val="cylinder"/>
        <c:axId val="2067851128"/>
        <c:axId val="2067847912"/>
        <c:axId val="0"/>
      </c:bar3DChart>
      <c:catAx>
        <c:axId val="2067851128"/>
        <c:scaling>
          <c:orientation val="minMax"/>
        </c:scaling>
        <c:delete val="0"/>
        <c:axPos val="l"/>
        <c:majorTickMark val="out"/>
        <c:minorTickMark val="none"/>
        <c:tickLblPos val="nextTo"/>
        <c:crossAx val="2067847912"/>
        <c:crosses val="autoZero"/>
        <c:auto val="1"/>
        <c:lblAlgn val="ctr"/>
        <c:lblOffset val="100"/>
        <c:noMultiLvlLbl val="0"/>
      </c:catAx>
      <c:valAx>
        <c:axId val="2067847912"/>
        <c:scaling>
          <c:orientation val="minMax"/>
        </c:scaling>
        <c:delete val="1"/>
        <c:axPos val="b"/>
        <c:majorGridlines/>
        <c:numFmt formatCode="General" sourceLinked="1"/>
        <c:majorTickMark val="out"/>
        <c:minorTickMark val="none"/>
        <c:tickLblPos val="none"/>
        <c:crossAx val="2067851128"/>
        <c:crosses val="autoZero"/>
        <c:crossBetween val="between"/>
      </c:valAx>
    </c:plotArea>
    <c:legend>
      <c:legendPos val="r"/>
      <c:layout/>
      <c:overlay val="0"/>
    </c:legend>
    <c:plotVisOnly val="1"/>
    <c:dispBlanksAs val="gap"/>
    <c:showDLblsOverMax val="0"/>
  </c:chart>
  <c:spPr>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c:spPr>
  <c:txPr>
    <a:bodyPr/>
    <a:lstStyle/>
    <a:p>
      <a:pPr>
        <a:defRPr sz="1200" b="1">
          <a:solidFill>
            <a:schemeClr val="dk1"/>
          </a:solidFill>
          <a:latin typeface="+mn-lt"/>
          <a:ea typeface="+mn-ea"/>
          <a:cs typeface="+mn-cs"/>
        </a:defRPr>
      </a:pPr>
      <a:endParaRPr lang="es-E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7C3239-9620-4955-9FE3-6596F0CA4C4F}" type="datetimeFigureOut">
              <a:rPr lang="es-SV" smtClean="0"/>
              <a:pPr/>
              <a:t>4/16/15</a:t>
            </a:fld>
            <a:endParaRPr lang="es-SV"/>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F126787-8A4F-48AB-A60D-A4D51CE9F471}" type="slidenum">
              <a:rPr lang="es-SV" smtClean="0"/>
              <a:pPr/>
              <a:t>‹Nr.›</a:t>
            </a:fld>
            <a:endParaRPr lang="es-SV"/>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SV"/>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32FB74-4053-4331-92BF-0FA448A2F0DC}" type="datetimeFigureOut">
              <a:rPr lang="es-SV" smtClean="0"/>
              <a:t>4/16/15</a:t>
            </a:fld>
            <a:endParaRPr lang="es-SV"/>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SV"/>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SV"/>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SV"/>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EBDB60-BF34-4018-A270-6416AEBC35E3}" type="slidenum">
              <a:rPr lang="es-SV" smtClean="0"/>
              <a:t>‹Nr.›</a:t>
            </a:fld>
            <a:endParaRPr lang="es-SV"/>
          </a:p>
        </p:txBody>
      </p:sp>
    </p:spTree>
    <p:extLst>
      <p:ext uri="{BB962C8B-B14F-4D97-AF65-F5344CB8AC3E}">
        <p14:creationId xmlns:p14="http://schemas.microsoft.com/office/powerpoint/2010/main" val="10195703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1221771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429324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1726930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505459E-1B56-4691-88B9-B43BDEB17E8F}" type="datetimeFigureOut">
              <a:rPr lang="en-US">
                <a:solidFill>
                  <a:prstClr val="black">
                    <a:tint val="75000"/>
                  </a:prstClr>
                </a:solidFill>
              </a:rPr>
              <a:pPr>
                <a:defRPr/>
              </a:pPr>
              <a:t>4/16/15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B596BF1-29A1-4B70-8BEE-371FCE11A597}"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3572704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F68B2FD-A85C-4C52-8832-D6E92BA5E330}" type="datetimeFigureOut">
              <a:rPr lang="en-US">
                <a:solidFill>
                  <a:prstClr val="black">
                    <a:tint val="75000"/>
                  </a:prstClr>
                </a:solidFill>
              </a:rPr>
              <a:pPr>
                <a:defRPr/>
              </a:pPr>
              <a:t>4/16/15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D25FC7B-FC72-485A-ADBA-8E744FB84285}"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53623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DBA8793-C3F0-40F2-8454-612FD62F3A63}" type="datetimeFigureOut">
              <a:rPr lang="en-US">
                <a:solidFill>
                  <a:prstClr val="black">
                    <a:tint val="75000"/>
                  </a:prstClr>
                </a:solidFill>
              </a:rPr>
              <a:pPr>
                <a:defRPr/>
              </a:pPr>
              <a:t>4/16/15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57BF92E-D597-417D-8030-F22F9E0D914A}"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35524971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6191DB3-BD32-4D69-A29C-98708544B128}" type="datetimeFigureOut">
              <a:rPr lang="en-US">
                <a:solidFill>
                  <a:prstClr val="black">
                    <a:tint val="75000"/>
                  </a:prstClr>
                </a:solidFill>
              </a:rPr>
              <a:pPr>
                <a:defRPr/>
              </a:pPr>
              <a:t>4/16/15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3F021E2E-FBB5-4F6A-BF42-F6D0EDDB4E2F}"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5449120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8CA57AC3-5764-4CAB-818E-8AA63B5E41A8}" type="datetimeFigureOut">
              <a:rPr lang="en-US">
                <a:solidFill>
                  <a:prstClr val="black">
                    <a:tint val="75000"/>
                  </a:prstClr>
                </a:solidFill>
              </a:rPr>
              <a:pPr>
                <a:defRPr/>
              </a:pPr>
              <a:t>4/16/15</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4003C70-C1F1-41C5-9907-545A8FC26875}"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365364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857E52F-C82D-4B9C-8FA2-D186478071D1}" type="datetimeFigureOut">
              <a:rPr lang="en-US">
                <a:solidFill>
                  <a:prstClr val="black">
                    <a:tint val="75000"/>
                  </a:prstClr>
                </a:solidFill>
              </a:rPr>
              <a:pPr>
                <a:defRPr/>
              </a:pPr>
              <a:t>4/16/15</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4F23A946-3E20-43B1-95B6-10B8EDD2CD29}"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670009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CF626B-69F4-49F4-AC09-CC56CE5EC4F6}" type="datetimeFigureOut">
              <a:rPr lang="en-US">
                <a:solidFill>
                  <a:prstClr val="black">
                    <a:tint val="75000"/>
                  </a:prstClr>
                </a:solidFill>
              </a:rPr>
              <a:pPr>
                <a:defRPr/>
              </a:pPr>
              <a:t>4/16/15</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9F61BCB0-17E1-4069-A1EE-CC4E7657E25F}"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1937589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71DB7BC-BB96-4225-8398-570392F8A609}" type="datetimeFigureOut">
              <a:rPr lang="en-US">
                <a:solidFill>
                  <a:prstClr val="black">
                    <a:tint val="75000"/>
                  </a:prstClr>
                </a:solidFill>
              </a:rPr>
              <a:pPr>
                <a:defRPr/>
              </a:pPr>
              <a:t>4/16/15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B750B7-2AE9-4C3F-B322-654CB0FF6624}"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384704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2742742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C3DB90E-A3BE-40AC-9502-9D0252141476}" type="datetimeFigureOut">
              <a:rPr lang="en-US">
                <a:solidFill>
                  <a:prstClr val="black">
                    <a:tint val="75000"/>
                  </a:prstClr>
                </a:solidFill>
              </a:rPr>
              <a:pPr>
                <a:defRPr/>
              </a:pPr>
              <a:t>4/16/15</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41BC57C-955B-4787-B910-CD32506D9151}"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705930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2F1A84-6171-447A-B8C9-9023DD000FDC}" type="datetimeFigureOut">
              <a:rPr lang="en-US">
                <a:solidFill>
                  <a:prstClr val="black">
                    <a:tint val="75000"/>
                  </a:prstClr>
                </a:solidFill>
              </a:rPr>
              <a:pPr>
                <a:defRPr/>
              </a:pPr>
              <a:t>4/16/15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1B936C8-CF40-4A05-BC80-713490DDFFFB}"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41442672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29CC20C-F25B-4232-85C3-1673C2D0A997}" type="datetimeFigureOut">
              <a:rPr lang="en-US">
                <a:solidFill>
                  <a:prstClr val="black">
                    <a:tint val="75000"/>
                  </a:prstClr>
                </a:solidFill>
              </a:rPr>
              <a:pPr>
                <a:defRPr/>
              </a:pPr>
              <a:t>4/16/15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90826B9-EE6A-4190-B29B-57F494FBB356}"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849435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3056425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25536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3759151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2404279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97233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1990778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46F4A625-BBDB-1B44-AC6C-840651B0167E}" type="datetimeFigureOut">
              <a:rPr lang="en-US" smtClean="0"/>
              <a:pPr/>
              <a:t>4/16/15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49861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F4A625-BBDB-1B44-AC6C-840651B0167E}" type="datetimeFigureOut">
              <a:rPr lang="en-US" smtClean="0"/>
              <a:pPr/>
              <a:t>4/16/15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F67198-1071-8A47-A5B2-5BFBBB8A5CA5}" type="slidenum">
              <a:rPr lang="en-US" smtClean="0"/>
              <a:pPr/>
              <a:t>‹Nr.›</a:t>
            </a:fld>
            <a:endParaRPr lang="en-US" dirty="0"/>
          </a:p>
        </p:txBody>
      </p:sp>
    </p:spTree>
    <p:extLst>
      <p:ext uri="{BB962C8B-B14F-4D97-AF65-F5344CB8AC3E}">
        <p14:creationId xmlns:p14="http://schemas.microsoft.com/office/powerpoint/2010/main" val="41164397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ltLang="es-SV" smtClean="0"/>
              <a:t>Click to edit Master title style</a:t>
            </a:r>
            <a:endParaRPr lang="en-US" altLang="es-SV"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ltLang="es-SV" smtClean="0"/>
              <a:t>Click to edit Master text styles</a:t>
            </a:r>
          </a:p>
          <a:p>
            <a:pPr lvl="1"/>
            <a:r>
              <a:rPr lang="es-ES_tradnl" altLang="es-SV" smtClean="0"/>
              <a:t>Second level</a:t>
            </a:r>
          </a:p>
          <a:p>
            <a:pPr lvl="2"/>
            <a:r>
              <a:rPr lang="es-ES_tradnl" altLang="es-SV" smtClean="0"/>
              <a:t>Third level</a:t>
            </a:r>
          </a:p>
          <a:p>
            <a:pPr lvl="3"/>
            <a:r>
              <a:rPr lang="es-ES_tradnl" altLang="es-SV" smtClean="0"/>
              <a:t>Fourth level</a:t>
            </a:r>
          </a:p>
          <a:p>
            <a:pPr lvl="4"/>
            <a:r>
              <a:rPr lang="es-ES_tradnl" altLang="es-SV" smtClean="0"/>
              <a:t>Fifth level</a:t>
            </a:r>
            <a:endParaRPr lang="en-US" altLang="es-SV"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4BF89F8-93BC-4813-87BC-6FA16E7DCECC}" type="datetimeFigureOut">
              <a:rPr lang="en-US">
                <a:solidFill>
                  <a:prstClr val="black">
                    <a:tint val="75000"/>
                  </a:prstClr>
                </a:solidFill>
              </a:rPr>
              <a:pPr>
                <a:defRPr/>
              </a:pPr>
              <a:t>4/16/15</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E428FE71-6EC4-4E79-B10E-6332638C9EE4}" type="slidenum">
              <a:rPr lang="en-US">
                <a:solidFill>
                  <a:prstClr val="black">
                    <a:tint val="75000"/>
                  </a:prstClr>
                </a:solidFill>
              </a:rPr>
              <a:pPr>
                <a:defRPr/>
              </a:pPr>
              <a:t>‹Nr.›</a:t>
            </a:fld>
            <a:endParaRPr lang="en-US" dirty="0">
              <a:solidFill>
                <a:prstClr val="black">
                  <a:tint val="75000"/>
                </a:prstClr>
              </a:solidFill>
            </a:endParaRPr>
          </a:p>
        </p:txBody>
      </p:sp>
    </p:spTree>
    <p:extLst>
      <p:ext uri="{BB962C8B-B14F-4D97-AF65-F5344CB8AC3E}">
        <p14:creationId xmlns:p14="http://schemas.microsoft.com/office/powerpoint/2010/main" val="25768760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emf"/><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emf"/><Relationship Id="rId3"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685800" y="1884023"/>
            <a:ext cx="7772400" cy="2380445"/>
          </a:xfrm>
        </p:spPr>
        <p:txBody>
          <a:bodyPr/>
          <a:lstStyle/>
          <a:p>
            <a:pPr eaLnBrk="1" hangingPunct="1"/>
            <a:r>
              <a:rPr lang="en-GB" altLang="es-SV" sz="3600" dirty="0" smtClean="0">
                <a:latin typeface="Arial" charset="0"/>
                <a:cs typeface="Arial" charset="0"/>
              </a:rPr>
              <a:t/>
            </a:r>
            <a:br>
              <a:rPr lang="en-GB" altLang="es-SV" sz="3600" dirty="0" smtClean="0">
                <a:latin typeface="Arial" charset="0"/>
                <a:cs typeface="Arial" charset="0"/>
              </a:rPr>
            </a:br>
            <a:r>
              <a:rPr lang="en-GB" altLang="es-SV" sz="3600" dirty="0" smtClean="0">
                <a:solidFill>
                  <a:srgbClr val="0070C0"/>
                </a:solidFill>
                <a:latin typeface="Arial" charset="0"/>
                <a:cs typeface="Arial" charset="0"/>
              </a:rPr>
              <a:t/>
            </a:r>
            <a:br>
              <a:rPr lang="en-GB" altLang="es-SV" sz="3600" dirty="0" smtClean="0">
                <a:solidFill>
                  <a:srgbClr val="0070C0"/>
                </a:solidFill>
                <a:latin typeface="Arial" charset="0"/>
                <a:cs typeface="Arial" charset="0"/>
              </a:rPr>
            </a:br>
            <a:r>
              <a:rPr lang="en-GB" altLang="es-SV" sz="3600" dirty="0" smtClean="0">
                <a:solidFill>
                  <a:srgbClr val="0070C0"/>
                </a:solidFill>
                <a:latin typeface="Arial" charset="0"/>
                <a:cs typeface="Arial" charset="0"/>
              </a:rPr>
              <a:t>Advances in the Protection of Accompanied and Unaccompanied Migrant Boys, Girls and Adolescents and their Families</a:t>
            </a:r>
            <a:r>
              <a:rPr lang="en-GB" altLang="es-SV" sz="3600" dirty="0" smtClean="0">
                <a:latin typeface="Arial" charset="0"/>
                <a:cs typeface="Arial" charset="0"/>
              </a:rPr>
              <a:t/>
            </a:r>
            <a:br>
              <a:rPr lang="en-GB" altLang="es-SV" sz="3600" dirty="0" smtClean="0">
                <a:latin typeface="Arial" charset="0"/>
                <a:cs typeface="Arial" charset="0"/>
              </a:rPr>
            </a:br>
            <a:endParaRPr lang="en-GB" altLang="es-SV" sz="3600" dirty="0" smtClean="0">
              <a:latin typeface="Arial" charset="0"/>
              <a:cs typeface="Arial" charset="0"/>
            </a:endParaRPr>
          </a:p>
        </p:txBody>
      </p:sp>
      <p:sp>
        <p:nvSpPr>
          <p:cNvPr id="2" name="1 Subtítulo"/>
          <p:cNvSpPr>
            <a:spLocks noGrp="1"/>
          </p:cNvSpPr>
          <p:nvPr>
            <p:ph type="subTitle" idx="1"/>
          </p:nvPr>
        </p:nvSpPr>
        <p:spPr>
          <a:xfrm>
            <a:off x="1250737" y="4875784"/>
            <a:ext cx="6626225" cy="1206500"/>
          </a:xfrm>
        </p:spPr>
        <p:txBody>
          <a:bodyPr/>
          <a:lstStyle/>
          <a:p>
            <a:pPr>
              <a:defRPr/>
            </a:pPr>
            <a:r>
              <a:rPr lang="en-GB" sz="2000" b="1" dirty="0" smtClean="0"/>
              <a:t>Second Meeting of the Ad</a:t>
            </a:r>
            <a:r>
              <a:rPr lang="en-GB" sz="2000" b="1" dirty="0"/>
              <a:t> </a:t>
            </a:r>
            <a:r>
              <a:rPr lang="en-GB" sz="2000" b="1" dirty="0" smtClean="0"/>
              <a:t>Hoc Group on Migrant Boys, Girls and Adolescents </a:t>
            </a:r>
          </a:p>
          <a:p>
            <a:pPr>
              <a:defRPr/>
            </a:pPr>
            <a:r>
              <a:rPr lang="en-GB" sz="2000" b="1" dirty="0" smtClean="0"/>
              <a:t>Mexico City, April 15-16, 2015</a:t>
            </a:r>
            <a:endParaRPr lang="en-GB" sz="2000" b="1" dirty="0"/>
          </a:p>
        </p:txBody>
      </p:sp>
      <p:pic>
        <p:nvPicPr>
          <p:cNvPr id="27652" name="Picture 3"/>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7663" y="6065838"/>
            <a:ext cx="9144001" cy="127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4" descr="escudo-El-Salvador color.gif"/>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6350" y="338138"/>
            <a:ext cx="1533525" cy="145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70858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fontScale="90000"/>
          </a:bodyPr>
          <a:lstStyle/>
          <a:p>
            <a:r>
              <a:rPr lang="en-GB" sz="2800" b="1" dirty="0">
                <a:solidFill>
                  <a:schemeClr val="bg1">
                    <a:lumMod val="50000"/>
                  </a:schemeClr>
                </a:solidFill>
                <a:latin typeface="Arial" pitchFamily="34" charset="0"/>
                <a:cs typeface="Arial" pitchFamily="34" charset="0"/>
              </a:rPr>
              <a:t>CURRENT SITUATION IN REGARD TO RETURNED PERSONS</a:t>
            </a:r>
          </a:p>
        </p:txBody>
      </p:sp>
      <p:sp>
        <p:nvSpPr>
          <p:cNvPr id="9" name="Rectangle 8"/>
          <p:cNvSpPr/>
          <p:nvPr/>
        </p:nvSpPr>
        <p:spPr>
          <a:xfrm>
            <a:off x="457200" y="1242085"/>
            <a:ext cx="8229600" cy="3416320"/>
          </a:xfrm>
          <a:prstGeom prst="rect">
            <a:avLst/>
          </a:prstGeom>
        </p:spPr>
        <p:txBody>
          <a:bodyPr wrap="square">
            <a:spAutoFit/>
          </a:bodyPr>
          <a:lstStyle/>
          <a:p>
            <a:pPr algn="just"/>
            <a:r>
              <a:rPr lang="en-GB" sz="2400" b="1" dirty="0" smtClean="0">
                <a:latin typeface="Arial" pitchFamily="34" charset="0"/>
                <a:cs typeface="Arial" pitchFamily="34" charset="0"/>
              </a:rPr>
              <a:t>Assistance provided by ISNA, March 31, 2015 (psychological first aid):</a:t>
            </a:r>
          </a:p>
          <a:p>
            <a:pPr algn="just"/>
            <a:endParaRPr lang="en-GB" sz="2400" b="1" dirty="0" smtClean="0">
              <a:latin typeface="Arial" pitchFamily="34" charset="0"/>
              <a:cs typeface="Arial" pitchFamily="34" charset="0"/>
            </a:endParaRPr>
          </a:p>
          <a:p>
            <a:pPr marL="342900" indent="-342900" algn="just">
              <a:buFont typeface="Arial" panose="020B0604020202020204" pitchFamily="34" charset="0"/>
              <a:buChar char="•"/>
            </a:pPr>
            <a:r>
              <a:rPr lang="en-GB" sz="2400" dirty="0" smtClean="0">
                <a:latin typeface="Arial" pitchFamily="34" charset="0"/>
                <a:cs typeface="Arial" pitchFamily="34" charset="0"/>
              </a:rPr>
              <a:t>1,514 boys, girls and adolescents were assisted through group interventions; </a:t>
            </a:r>
          </a:p>
          <a:p>
            <a:pPr marL="342900" indent="-342900" algn="just">
              <a:buFont typeface="Arial" panose="020B0604020202020204" pitchFamily="34" charset="0"/>
              <a:buChar char="•"/>
            </a:pPr>
            <a:r>
              <a:rPr lang="en-GB" sz="2400" dirty="0" smtClean="0">
                <a:latin typeface="Arial" pitchFamily="34" charset="0"/>
                <a:cs typeface="Arial" pitchFamily="34" charset="0"/>
              </a:rPr>
              <a:t>29 (2%) boys, girls and adolescents required emergency reception;</a:t>
            </a:r>
          </a:p>
          <a:p>
            <a:pPr marL="342900" indent="-342900" algn="just">
              <a:buFont typeface="Arial" panose="020B0604020202020204" pitchFamily="34" charset="0"/>
              <a:buChar char="•"/>
            </a:pPr>
            <a:r>
              <a:rPr lang="en-GB" sz="2400" dirty="0" smtClean="0">
                <a:latin typeface="Arial" pitchFamily="34" charset="0"/>
                <a:cs typeface="Arial" pitchFamily="34" charset="0"/>
              </a:rPr>
              <a:t>13 boys, girls and adolescents in vulnerable situations were referred to the Protection Board.</a:t>
            </a:r>
          </a:p>
        </p:txBody>
      </p:sp>
    </p:spTree>
    <p:extLst>
      <p:ext uri="{BB962C8B-B14F-4D97-AF65-F5344CB8AC3E}">
        <p14:creationId xmlns:p14="http://schemas.microsoft.com/office/powerpoint/2010/main" val="12930758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ChangeArrowheads="1"/>
          </p:cNvSpPr>
          <p:nvPr/>
        </p:nvSpPr>
        <p:spPr bwMode="auto">
          <a:xfrm>
            <a:off x="851338" y="153685"/>
            <a:ext cx="7521118" cy="1200329"/>
          </a:xfrm>
          <a:prstGeom prst="rect">
            <a:avLst/>
          </a:prstGeom>
          <a:noFill/>
          <a:ln w="9525">
            <a:noFill/>
            <a:miter lim="800000"/>
            <a:headEnd/>
            <a:tailEnd/>
          </a:ln>
        </p:spPr>
        <p:txBody>
          <a:bodyPr wrap="square">
            <a:spAutoFit/>
          </a:bodyPr>
          <a:lstStyle/>
          <a:p>
            <a:pPr algn="ctr"/>
            <a:r>
              <a:rPr lang="en-GB" sz="3600" b="1" dirty="0" smtClean="0">
                <a:latin typeface="Calibri" pitchFamily="34" charset="0"/>
                <a:cs typeface="Times New Roman" pitchFamily="18" charset="0"/>
              </a:rPr>
              <a:t>Returned Boys, Girls and Adolescents, by Gender and Year </a:t>
            </a:r>
            <a:r>
              <a:rPr lang="en-GB" b="1" dirty="0" smtClean="0">
                <a:latin typeface="Calibri" pitchFamily="34" charset="0"/>
                <a:cs typeface="Times New Roman" pitchFamily="18" charset="0"/>
              </a:rPr>
              <a:t>*</a:t>
            </a:r>
            <a:endParaRPr lang="en-GB" b="1" dirty="0">
              <a:latin typeface="Calibri" pitchFamily="34" charset="0"/>
              <a:cs typeface="Times New Roman" pitchFamily="18" charset="0"/>
            </a:endParaRPr>
          </a:p>
        </p:txBody>
      </p:sp>
      <p:graphicFrame>
        <p:nvGraphicFramePr>
          <p:cNvPr id="5" name="Chart 4"/>
          <p:cNvGraphicFramePr/>
          <p:nvPr>
            <p:extLst>
              <p:ext uri="{D42A27DB-BD31-4B8C-83A1-F6EECF244321}">
                <p14:modId xmlns:p14="http://schemas.microsoft.com/office/powerpoint/2010/main" val="1225943080"/>
              </p:ext>
            </p:extLst>
          </p:nvPr>
        </p:nvGraphicFramePr>
        <p:xfrm>
          <a:off x="500034" y="1357298"/>
          <a:ext cx="8158191" cy="4495814"/>
        </p:xfrm>
        <a:graphic>
          <a:graphicData uri="http://schemas.openxmlformats.org/drawingml/2006/chart">
            <c:chart xmlns:c="http://schemas.openxmlformats.org/drawingml/2006/chart" xmlns:r="http://schemas.openxmlformats.org/officeDocument/2006/relationships" r:id="rId2"/>
          </a:graphicData>
        </a:graphic>
      </p:graphicFrame>
      <p:sp>
        <p:nvSpPr>
          <p:cNvPr id="2" name="1 CuadroTexto"/>
          <p:cNvSpPr txBox="1"/>
          <p:nvPr/>
        </p:nvSpPr>
        <p:spPr>
          <a:xfrm>
            <a:off x="2322136" y="6359857"/>
            <a:ext cx="6166772" cy="369332"/>
          </a:xfrm>
          <a:prstGeom prst="rect">
            <a:avLst/>
          </a:prstGeom>
          <a:noFill/>
        </p:spPr>
        <p:txBody>
          <a:bodyPr wrap="square" rtlCol="0">
            <a:spAutoFit/>
          </a:bodyPr>
          <a:lstStyle/>
          <a:p>
            <a:pPr algn="r"/>
            <a:r>
              <a:rPr lang="en-GB" dirty="0" smtClean="0"/>
              <a:t>*Source: General Directorate of Migration and Immigration</a:t>
            </a:r>
            <a:endParaRPr lang="en-GB" dirty="0"/>
          </a:p>
        </p:txBody>
      </p:sp>
    </p:spTree>
    <p:extLst>
      <p:ext uri="{BB962C8B-B14F-4D97-AF65-F5344CB8AC3E}">
        <p14:creationId xmlns:p14="http://schemas.microsoft.com/office/powerpoint/2010/main" val="3206662664"/>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854622" y="188516"/>
            <a:ext cx="7425558" cy="1077218"/>
          </a:xfrm>
          <a:prstGeom prst="rect">
            <a:avLst/>
          </a:prstGeom>
          <a:noFill/>
          <a:ln w="9525">
            <a:noFill/>
            <a:miter lim="800000"/>
            <a:headEnd/>
            <a:tailEnd/>
          </a:ln>
        </p:spPr>
        <p:txBody>
          <a:bodyPr wrap="square">
            <a:spAutoFit/>
          </a:bodyPr>
          <a:lstStyle/>
          <a:p>
            <a:pPr algn="ctr"/>
            <a:r>
              <a:rPr lang="en-GB" sz="3200" b="1" dirty="0" smtClean="0">
                <a:latin typeface="Calibri" pitchFamily="34" charset="0"/>
                <a:cs typeface="Times New Roman" pitchFamily="18" charset="0"/>
              </a:rPr>
              <a:t>Accompanied and Unaccompanied Boys, Girls and Adolescents </a:t>
            </a:r>
            <a:r>
              <a:rPr lang="en-GB" b="1" dirty="0" smtClean="0">
                <a:latin typeface="Calibri" pitchFamily="34" charset="0"/>
                <a:cs typeface="Times New Roman" pitchFamily="18" charset="0"/>
              </a:rPr>
              <a:t>*</a:t>
            </a:r>
            <a:endParaRPr lang="en-GB" sz="3200" b="1" dirty="0">
              <a:latin typeface="Calibri" pitchFamily="34" charset="0"/>
              <a:cs typeface="Times New Roman" pitchFamily="18" charset="0"/>
            </a:endParaRPr>
          </a:p>
        </p:txBody>
      </p:sp>
      <p:graphicFrame>
        <p:nvGraphicFramePr>
          <p:cNvPr id="6" name="Chart 5"/>
          <p:cNvGraphicFramePr/>
          <p:nvPr>
            <p:extLst>
              <p:ext uri="{D42A27DB-BD31-4B8C-83A1-F6EECF244321}">
                <p14:modId xmlns:p14="http://schemas.microsoft.com/office/powerpoint/2010/main" val="3050935814"/>
              </p:ext>
            </p:extLst>
          </p:nvPr>
        </p:nvGraphicFramePr>
        <p:xfrm>
          <a:off x="361951" y="1371600"/>
          <a:ext cx="8534400"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5" name="1 CuadroTexto"/>
          <p:cNvSpPr txBox="1"/>
          <p:nvPr/>
        </p:nvSpPr>
        <p:spPr>
          <a:xfrm>
            <a:off x="2322136" y="6359857"/>
            <a:ext cx="6166772" cy="369332"/>
          </a:xfrm>
          <a:prstGeom prst="rect">
            <a:avLst/>
          </a:prstGeom>
          <a:noFill/>
        </p:spPr>
        <p:txBody>
          <a:bodyPr wrap="square" rtlCol="0">
            <a:spAutoFit/>
          </a:bodyPr>
          <a:lstStyle/>
          <a:p>
            <a:pPr algn="r"/>
            <a:r>
              <a:rPr lang="en-GB" dirty="0" smtClean="0"/>
              <a:t>*Source: General Directorate of Migration and Immigration</a:t>
            </a:r>
            <a:endParaRPr lang="en-GB" dirty="0"/>
          </a:p>
        </p:txBody>
      </p:sp>
    </p:spTree>
    <p:extLst>
      <p:ext uri="{BB962C8B-B14F-4D97-AF65-F5344CB8AC3E}">
        <p14:creationId xmlns:p14="http://schemas.microsoft.com/office/powerpoint/2010/main" val="1077989703"/>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000250" y="0"/>
            <a:ext cx="6115050" cy="800100"/>
          </a:xfrm>
          <a:prstGeom prst="rect">
            <a:avLst/>
          </a:prstGeom>
          <a:noFill/>
          <a:ln w="9525">
            <a:noFill/>
            <a:miter lim="800000"/>
            <a:headEnd/>
            <a:tailEnd/>
          </a:ln>
        </p:spPr>
        <p:txBody>
          <a:bodyPr>
            <a:spAutoFit/>
          </a:bodyPr>
          <a:lstStyle/>
          <a:p>
            <a:pPr algn="ctr">
              <a:lnSpc>
                <a:spcPct val="115000"/>
              </a:lnSpc>
            </a:pPr>
            <a:r>
              <a:rPr lang="en-GB" sz="2000" b="1" dirty="0" smtClean="0">
                <a:solidFill>
                  <a:srgbClr val="FFFFFF"/>
                </a:solidFill>
                <a:latin typeface="Calibri" pitchFamily="34" charset="0"/>
                <a:cs typeface="Times New Roman" pitchFamily="18" charset="0"/>
              </a:rPr>
              <a:t>EDADES DE NIÑAS, NIÑOS Y ADOLESCENTES MIGRANTES</a:t>
            </a:r>
            <a:endParaRPr lang="en-GB" sz="2000" dirty="0">
              <a:latin typeface="Calibri" pitchFamily="34" charset="0"/>
              <a:cs typeface="Times New Roman" pitchFamily="18" charset="0"/>
            </a:endParaRPr>
          </a:p>
        </p:txBody>
      </p:sp>
      <p:sp>
        <p:nvSpPr>
          <p:cNvPr id="29699" name="TextBox 5"/>
          <p:cNvSpPr txBox="1">
            <a:spLocks noChangeArrowheads="1"/>
          </p:cNvSpPr>
          <p:nvPr/>
        </p:nvSpPr>
        <p:spPr bwMode="auto">
          <a:xfrm>
            <a:off x="662152" y="400050"/>
            <a:ext cx="7930055" cy="1569660"/>
          </a:xfrm>
          <a:prstGeom prst="rect">
            <a:avLst/>
          </a:prstGeom>
          <a:noFill/>
          <a:ln w="9525">
            <a:noFill/>
            <a:miter lim="800000"/>
            <a:headEnd/>
            <a:tailEnd/>
          </a:ln>
        </p:spPr>
        <p:txBody>
          <a:bodyPr wrap="square">
            <a:spAutoFit/>
          </a:bodyPr>
          <a:lstStyle/>
          <a:p>
            <a:pPr algn="ctr"/>
            <a:r>
              <a:rPr lang="en-GB" sz="3200" b="1" dirty="0" smtClean="0"/>
              <a:t>Migration is more frequent for the 15 to </a:t>
            </a:r>
          </a:p>
          <a:p>
            <a:pPr algn="ctr"/>
            <a:r>
              <a:rPr lang="en-GB" sz="3200" b="1" dirty="0" smtClean="0"/>
              <a:t>17-year age group, followed by </a:t>
            </a:r>
          </a:p>
          <a:p>
            <a:pPr algn="ctr"/>
            <a:r>
              <a:rPr lang="en-GB" sz="3200" b="1" dirty="0"/>
              <a:t>t</a:t>
            </a:r>
            <a:r>
              <a:rPr lang="en-GB" sz="3200" b="1" dirty="0" smtClean="0"/>
              <a:t>he 10 to 14-year age group </a:t>
            </a:r>
            <a:r>
              <a:rPr lang="en-GB" sz="2000" b="1" dirty="0" smtClean="0"/>
              <a:t>*</a:t>
            </a:r>
            <a:r>
              <a:rPr lang="en-GB" sz="3200" b="1" dirty="0" smtClean="0"/>
              <a:t>  </a:t>
            </a:r>
            <a:endParaRPr lang="en-GB" sz="3200" b="1" dirty="0"/>
          </a:p>
        </p:txBody>
      </p:sp>
      <p:graphicFrame>
        <p:nvGraphicFramePr>
          <p:cNvPr id="6" name="Chart 5"/>
          <p:cNvGraphicFramePr/>
          <p:nvPr>
            <p:extLst>
              <p:ext uri="{D42A27DB-BD31-4B8C-83A1-F6EECF244321}">
                <p14:modId xmlns:p14="http://schemas.microsoft.com/office/powerpoint/2010/main" val="2238088410"/>
              </p:ext>
            </p:extLst>
          </p:nvPr>
        </p:nvGraphicFramePr>
        <p:xfrm>
          <a:off x="387985" y="2057400"/>
          <a:ext cx="8527415" cy="3562350"/>
        </p:xfrm>
        <a:graphic>
          <a:graphicData uri="http://schemas.openxmlformats.org/drawingml/2006/chart">
            <c:chart xmlns:c="http://schemas.openxmlformats.org/drawingml/2006/chart" xmlns:r="http://schemas.openxmlformats.org/officeDocument/2006/relationships" r:id="rId2"/>
          </a:graphicData>
        </a:graphic>
      </p:graphicFrame>
      <p:sp>
        <p:nvSpPr>
          <p:cNvPr id="8" name="1 CuadroTexto"/>
          <p:cNvSpPr txBox="1"/>
          <p:nvPr/>
        </p:nvSpPr>
        <p:spPr>
          <a:xfrm>
            <a:off x="2322136" y="6359857"/>
            <a:ext cx="6166772" cy="369332"/>
          </a:xfrm>
          <a:prstGeom prst="rect">
            <a:avLst/>
          </a:prstGeom>
          <a:noFill/>
        </p:spPr>
        <p:txBody>
          <a:bodyPr wrap="square" rtlCol="0">
            <a:spAutoFit/>
          </a:bodyPr>
          <a:lstStyle/>
          <a:p>
            <a:pPr algn="r"/>
            <a:r>
              <a:rPr lang="en-GB" dirty="0" smtClean="0"/>
              <a:t>*Source: General Directorate of Migration and Immigration</a:t>
            </a:r>
            <a:endParaRPr lang="en-GB" dirty="0"/>
          </a:p>
        </p:txBody>
      </p:sp>
    </p:spTree>
    <p:extLst>
      <p:ext uri="{BB962C8B-B14F-4D97-AF65-F5344CB8AC3E}">
        <p14:creationId xmlns:p14="http://schemas.microsoft.com/office/powerpoint/2010/main" val="1288216885"/>
      </p:ext>
    </p:extLst>
  </p:cSld>
  <p:clrMapOvr>
    <a:masterClrMapping/>
  </p:clrMapOvr>
  <p:transition xmlns:p14="http://schemas.microsoft.com/office/powerpoint/2010/main">
    <p:pull dir="d"/>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tx1">
                    <a:lumMod val="50000"/>
                    <a:lumOff val="50000"/>
                  </a:schemeClr>
                </a:solidFill>
                <a:latin typeface="Arial" pitchFamily="34" charset="0"/>
                <a:cs typeface="Arial" pitchFamily="34" charset="0"/>
              </a:rPr>
              <a:t>ACTIONS AND INSTRUMENTS</a:t>
            </a:r>
            <a:endParaRPr lang="en-GB" sz="2800" b="1" dirty="0">
              <a:solidFill>
                <a:schemeClr val="tx1">
                  <a:lumMod val="50000"/>
                  <a:lumOff val="50000"/>
                </a:schemeClr>
              </a:solidFill>
              <a:latin typeface="Arial" pitchFamily="34" charset="0"/>
              <a:cs typeface="Arial" pitchFamily="34" charset="0"/>
            </a:endParaRPr>
          </a:p>
        </p:txBody>
      </p:sp>
      <p:sp>
        <p:nvSpPr>
          <p:cNvPr id="9" name="Rectangle 8"/>
          <p:cNvSpPr/>
          <p:nvPr/>
        </p:nvSpPr>
        <p:spPr>
          <a:xfrm>
            <a:off x="395536" y="1325219"/>
            <a:ext cx="8424936" cy="923330"/>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Strengthening the consular network and its location in territories that are critical in terms of the vulnerability of migrants. This has involved establishing </a:t>
            </a:r>
            <a:r>
              <a:rPr lang="en-GB" dirty="0">
                <a:solidFill>
                  <a:schemeClr val="tx1"/>
                </a:solidFill>
                <a:latin typeface="Arial" pitchFamily="34" charset="0"/>
                <a:cs typeface="Arial" pitchFamily="34" charset="0"/>
              </a:rPr>
              <a:t>C</a:t>
            </a:r>
            <a:r>
              <a:rPr lang="en-GB" dirty="0" smtClean="0">
                <a:solidFill>
                  <a:schemeClr val="tx1"/>
                </a:solidFill>
                <a:latin typeface="Arial" pitchFamily="34" charset="0"/>
                <a:cs typeface="Arial" pitchFamily="34" charset="0"/>
              </a:rPr>
              <a:t>onsular </a:t>
            </a:r>
            <a:r>
              <a:rPr lang="en-GB" dirty="0">
                <a:solidFill>
                  <a:schemeClr val="tx1"/>
                </a:solidFill>
                <a:latin typeface="Arial" pitchFamily="34" charset="0"/>
                <a:cs typeface="Arial" pitchFamily="34" charset="0"/>
              </a:rPr>
              <a:t>P</a:t>
            </a:r>
            <a:r>
              <a:rPr lang="en-GB" dirty="0" smtClean="0">
                <a:solidFill>
                  <a:schemeClr val="tx1"/>
                </a:solidFill>
                <a:latin typeface="Arial" pitchFamily="34" charset="0"/>
                <a:cs typeface="Arial" pitchFamily="34" charset="0"/>
              </a:rPr>
              <a:t>rotection </a:t>
            </a:r>
            <a:r>
              <a:rPr lang="en-GB" dirty="0">
                <a:solidFill>
                  <a:schemeClr val="tx1"/>
                </a:solidFill>
                <a:latin typeface="Arial" pitchFamily="34" charset="0"/>
                <a:cs typeface="Arial" pitchFamily="34" charset="0"/>
              </a:rPr>
              <a:t>A</a:t>
            </a:r>
            <a:r>
              <a:rPr lang="en-GB" dirty="0" smtClean="0">
                <a:solidFill>
                  <a:schemeClr val="tx1"/>
                </a:solidFill>
                <a:latin typeface="Arial" pitchFamily="34" charset="0"/>
                <a:cs typeface="Arial" pitchFamily="34" charset="0"/>
              </a:rPr>
              <a:t>gencies and restructuring the existing agencies</a:t>
            </a:r>
            <a:r>
              <a:rPr lang="en-GB" dirty="0">
                <a:solidFill>
                  <a:schemeClr val="tx1"/>
                </a:solidFill>
                <a:latin typeface="Arial" pitchFamily="34" charset="0"/>
                <a:cs typeface="Arial" pitchFamily="34" charset="0"/>
              </a:rPr>
              <a:t>;</a:t>
            </a:r>
          </a:p>
        </p:txBody>
      </p:sp>
      <p:sp>
        <p:nvSpPr>
          <p:cNvPr id="10" name="Rectangle 9"/>
          <p:cNvSpPr/>
          <p:nvPr/>
        </p:nvSpPr>
        <p:spPr>
          <a:xfrm>
            <a:off x="364972" y="2761297"/>
            <a:ext cx="8424936"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Establishing a Call Centre at the headquarters serving US, Canada and Mexico and providing comprehensive services;</a:t>
            </a:r>
            <a:endParaRPr lang="en-GB" dirty="0">
              <a:solidFill>
                <a:schemeClr val="tx1"/>
              </a:solidFill>
              <a:latin typeface="Arial" pitchFamily="34" charset="0"/>
              <a:cs typeface="Arial" pitchFamily="34" charset="0"/>
            </a:endParaRPr>
          </a:p>
        </p:txBody>
      </p:sp>
      <p:sp>
        <p:nvSpPr>
          <p:cNvPr id="11" name="2 CuadroTexto"/>
          <p:cNvSpPr txBox="1">
            <a:spLocks noChangeArrowheads="1"/>
          </p:cNvSpPr>
          <p:nvPr/>
        </p:nvSpPr>
        <p:spPr bwMode="auto">
          <a:xfrm>
            <a:off x="370722" y="3579889"/>
            <a:ext cx="8424936" cy="64633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Designing an Observatory of Human Rights and Crime Against Salvadoran Migrants, as well as protocols for consular action;</a:t>
            </a:r>
            <a:endParaRPr lang="en-GB" dirty="0">
              <a:solidFill>
                <a:schemeClr val="tx1"/>
              </a:solidFill>
              <a:latin typeface="Arial" pitchFamily="34" charset="0"/>
              <a:cs typeface="Arial" pitchFamily="34" charset="0"/>
            </a:endParaRPr>
          </a:p>
        </p:txBody>
      </p:sp>
      <p:sp>
        <p:nvSpPr>
          <p:cNvPr id="12" name="Rectangle 11"/>
          <p:cNvSpPr/>
          <p:nvPr/>
        </p:nvSpPr>
        <p:spPr>
          <a:xfrm>
            <a:off x="370722" y="4411733"/>
            <a:ext cx="8424936" cy="646331"/>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Establishing a Monitoring, Analysis and Production Unit to report situations of human rights violations and migrants victims of crime;</a:t>
            </a:r>
            <a:endParaRPr lang="en-GB" dirty="0">
              <a:solidFill>
                <a:schemeClr val="tx1"/>
              </a:solidFill>
              <a:latin typeface="Arial" pitchFamily="34" charset="0"/>
              <a:cs typeface="Arial" pitchFamily="34" charset="0"/>
            </a:endParaRPr>
          </a:p>
        </p:txBody>
      </p:sp>
      <p:sp>
        <p:nvSpPr>
          <p:cNvPr id="13" name="Title 1"/>
          <p:cNvSpPr txBox="1">
            <a:spLocks/>
          </p:cNvSpPr>
          <p:nvPr/>
        </p:nvSpPr>
        <p:spPr>
          <a:xfrm>
            <a:off x="364972" y="5214192"/>
            <a:ext cx="8430686" cy="8509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25000" lnSpcReduction="20000"/>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lang="en-GB" sz="2200" dirty="0" smtClean="0"/>
          </a:p>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GB" sz="2200" b="0" i="0" u="none" strike="noStrike" kern="1200" cap="none" spc="0" normalizeH="0" baseline="0" noProof="0" dirty="0" smtClean="0">
              <a:ln>
                <a:noFill/>
              </a:ln>
              <a:solidFill>
                <a:schemeClr val="lt1"/>
              </a:solidFill>
              <a:effectLst/>
              <a:uLnTx/>
              <a:uFillTx/>
              <a:latin typeface="Arial" pitchFamily="34" charset="0"/>
              <a:cs typeface="Arial"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GB" sz="2200" dirty="0" smtClean="0">
              <a:latin typeface="Arial" pitchFamily="34" charset="0"/>
              <a:cs typeface="Arial"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endParaRPr lang="en-GB" sz="8000" dirty="0" smtClean="0">
              <a:solidFill>
                <a:schemeClr val="tx1"/>
              </a:solidFill>
              <a:latin typeface="Arial" pitchFamily="34" charset="0"/>
              <a:cs typeface="Arial" pitchFamily="34" charset="0"/>
            </a:endParaRPr>
          </a:p>
          <a:p>
            <a:pPr marL="0" marR="0" lvl="0" indent="0" algn="ctr" defTabSz="457200" rtl="0" eaLnBrk="1" fontAlgn="auto" latinLnBrk="0" hangingPunct="1">
              <a:lnSpc>
                <a:spcPct val="100000"/>
              </a:lnSpc>
              <a:spcBef>
                <a:spcPct val="0"/>
              </a:spcBef>
              <a:spcAft>
                <a:spcPts val="0"/>
              </a:spcAft>
              <a:buClrTx/>
              <a:buSzTx/>
              <a:buFontTx/>
              <a:buNone/>
              <a:tabLst/>
              <a:defRPr/>
            </a:pPr>
            <a:r>
              <a:rPr lang="en-GB" sz="7200" dirty="0" smtClean="0">
                <a:solidFill>
                  <a:schemeClr val="tx1"/>
                </a:solidFill>
                <a:latin typeface="Arial" pitchFamily="34" charset="0"/>
                <a:cs typeface="Arial" pitchFamily="34" charset="0"/>
              </a:rPr>
              <a:t>Agreement “</a:t>
            </a:r>
            <a:r>
              <a:rPr kumimoji="0" lang="en-GB" sz="7200" b="0" i="0" u="none" strike="noStrike" kern="1200" cap="none" spc="0" normalizeH="0" baseline="0" noProof="0" dirty="0" smtClean="0">
                <a:ln>
                  <a:noFill/>
                </a:ln>
                <a:solidFill>
                  <a:schemeClr val="tx1"/>
                </a:solidFill>
                <a:effectLst/>
                <a:uLnTx/>
                <a:uFillTx/>
                <a:latin typeface="Arial" pitchFamily="34" charset="0"/>
                <a:cs typeface="Arial" pitchFamily="34" charset="0"/>
              </a:rPr>
              <a:t>Banco Genético Forense de Familiares de Migrantes no Localizados” [Genetic Forensic Data Bank of Relatives of Missing</a:t>
            </a:r>
            <a:r>
              <a:rPr kumimoji="0" lang="en-GB" sz="7200" b="0" i="0" u="none" strike="noStrike" kern="1200" cap="none" spc="0" normalizeH="0" noProof="0" dirty="0" smtClean="0">
                <a:ln>
                  <a:noFill/>
                </a:ln>
                <a:solidFill>
                  <a:schemeClr val="tx1"/>
                </a:solidFill>
                <a:effectLst/>
                <a:uLnTx/>
                <a:uFillTx/>
                <a:latin typeface="Arial" pitchFamily="34" charset="0"/>
                <a:cs typeface="Arial" pitchFamily="34" charset="0"/>
              </a:rPr>
              <a:t> Migrants] </a:t>
            </a:r>
            <a:r>
              <a:rPr kumimoji="0" lang="en-GB" sz="7200" b="0" i="0" u="none" strike="noStrike" kern="1200" cap="none" spc="0" normalizeH="0" baseline="0" noProof="0" dirty="0" smtClean="0">
                <a:ln>
                  <a:noFill/>
                </a:ln>
                <a:solidFill>
                  <a:schemeClr val="tx1"/>
                </a:solidFill>
                <a:effectLst/>
                <a:uLnTx/>
                <a:uFillTx/>
                <a:latin typeface="Arial" pitchFamily="34" charset="0"/>
                <a:cs typeface="Arial" pitchFamily="34" charset="0"/>
              </a:rPr>
              <a:t>(EAAF, COFAMIDE, Human</a:t>
            </a:r>
            <a:r>
              <a:rPr kumimoji="0" lang="en-GB" sz="7200" b="0" i="0" u="none" strike="noStrike" kern="1200" cap="none" spc="0" normalizeH="0" noProof="0" dirty="0" smtClean="0">
                <a:ln>
                  <a:noFill/>
                </a:ln>
                <a:solidFill>
                  <a:schemeClr val="tx1"/>
                </a:solidFill>
                <a:effectLst/>
                <a:uLnTx/>
                <a:uFillTx/>
                <a:latin typeface="Arial" pitchFamily="34" charset="0"/>
                <a:cs typeface="Arial" pitchFamily="34" charset="0"/>
              </a:rPr>
              <a:t> Rights Ombudsman’s Office</a:t>
            </a:r>
            <a:r>
              <a:rPr kumimoji="0" lang="en-GB" sz="7200" b="0" i="0" u="none" strike="noStrike" kern="1200" cap="none" spc="0" normalizeH="0" baseline="0" noProof="0" dirty="0" smtClean="0">
                <a:ln>
                  <a:noFill/>
                </a:ln>
                <a:solidFill>
                  <a:schemeClr val="tx1"/>
                </a:solidFill>
                <a:effectLst/>
                <a:uLnTx/>
                <a:uFillTx/>
                <a:latin typeface="Arial" pitchFamily="34" charset="0"/>
                <a:cs typeface="Arial" pitchFamily="34" charset="0"/>
              </a:rPr>
              <a:t> and Ministry of Foreign Affairs).</a:t>
            </a:r>
            <a:r>
              <a:rPr kumimoji="0" lang="en-GB" sz="8000" b="0" i="0" u="none" strike="noStrike" kern="1200" cap="none" spc="0" normalizeH="0" baseline="0" noProof="0" dirty="0" smtClean="0">
                <a:ln>
                  <a:noFill/>
                </a:ln>
                <a:solidFill>
                  <a:schemeClr val="tx1"/>
                </a:solidFill>
                <a:effectLst/>
                <a:uLnTx/>
                <a:uFillTx/>
                <a:latin typeface="Arial" pitchFamily="34" charset="0"/>
                <a:cs typeface="Arial" pitchFamily="34" charset="0"/>
              </a:rPr>
              <a:t/>
            </a:r>
            <a:br>
              <a:rPr kumimoji="0" lang="en-GB" sz="8000" b="0" i="0" u="none" strike="noStrike" kern="1200" cap="none" spc="0" normalizeH="0" baseline="0" noProof="0" dirty="0" smtClean="0">
                <a:ln>
                  <a:noFill/>
                </a:ln>
                <a:solidFill>
                  <a:schemeClr val="tx1"/>
                </a:solidFill>
                <a:effectLst/>
                <a:uLnTx/>
                <a:uFillTx/>
                <a:latin typeface="Arial" pitchFamily="34" charset="0"/>
                <a:cs typeface="Arial" pitchFamily="34" charset="0"/>
              </a:rPr>
            </a:br>
            <a:r>
              <a:rPr kumimoji="0" lang="en-GB" sz="8000" b="0" i="0" u="none" strike="noStrike" kern="1200" cap="none" spc="0" normalizeH="0" baseline="0" noProof="0" dirty="0" smtClean="0">
                <a:ln>
                  <a:noFill/>
                </a:ln>
                <a:solidFill>
                  <a:schemeClr val="tx1"/>
                </a:solidFill>
                <a:effectLst/>
                <a:uLnTx/>
                <a:uFillTx/>
                <a:latin typeface="Arial" pitchFamily="34" charset="0"/>
                <a:cs typeface="Arial" pitchFamily="34" charset="0"/>
              </a:rPr>
              <a:t> </a:t>
            </a:r>
            <a:br>
              <a:rPr kumimoji="0" lang="en-GB" sz="8000" b="0" i="0" u="none" strike="noStrike" kern="1200" cap="none" spc="0" normalizeH="0" baseline="0" noProof="0" dirty="0" smtClean="0">
                <a:ln>
                  <a:noFill/>
                </a:ln>
                <a:solidFill>
                  <a:schemeClr val="tx1"/>
                </a:solidFill>
                <a:effectLst/>
                <a:uLnTx/>
                <a:uFillTx/>
                <a:latin typeface="Arial" pitchFamily="34" charset="0"/>
                <a:cs typeface="Arial" pitchFamily="34" charset="0"/>
              </a:rPr>
            </a:br>
            <a:endParaRPr kumimoji="0" lang="en-GB" sz="8000" b="0"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extLst>
      <p:ext uri="{BB962C8B-B14F-4D97-AF65-F5344CB8AC3E}">
        <p14:creationId xmlns:p14="http://schemas.microsoft.com/office/powerpoint/2010/main" val="21494494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tx1">
                    <a:lumMod val="50000"/>
                    <a:lumOff val="50000"/>
                  </a:schemeClr>
                </a:solidFill>
                <a:latin typeface="Arial" pitchFamily="34" charset="0"/>
                <a:cs typeface="Arial" pitchFamily="34" charset="0"/>
              </a:rPr>
              <a:t>ACTIONS AND INSTRUMENTS</a:t>
            </a:r>
            <a:endParaRPr lang="en-GB" sz="2800" b="1" dirty="0">
              <a:solidFill>
                <a:schemeClr val="tx1">
                  <a:lumMod val="50000"/>
                  <a:lumOff val="50000"/>
                </a:schemeClr>
              </a:solidFill>
              <a:latin typeface="Arial" pitchFamily="34" charset="0"/>
              <a:cs typeface="Arial" pitchFamily="34" charset="0"/>
            </a:endParaRPr>
          </a:p>
        </p:txBody>
      </p:sp>
      <p:sp>
        <p:nvSpPr>
          <p:cNvPr id="9" name="Rectangle 8"/>
          <p:cNvSpPr/>
          <p:nvPr/>
        </p:nvSpPr>
        <p:spPr>
          <a:xfrm>
            <a:off x="386058" y="1031432"/>
            <a:ext cx="842493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A guidance card for inter-institutional coordination at the reception centre for repatriated persons</a:t>
            </a:r>
            <a:r>
              <a:rPr lang="en-GB" dirty="0">
                <a:solidFill>
                  <a:schemeClr val="tx1"/>
                </a:solidFill>
                <a:latin typeface="Arial" pitchFamily="34" charset="0"/>
                <a:cs typeface="Arial" pitchFamily="34" charset="0"/>
              </a:rPr>
              <a:t>;</a:t>
            </a:r>
          </a:p>
        </p:txBody>
      </p:sp>
      <p:sp>
        <p:nvSpPr>
          <p:cNvPr id="10" name="Rectangle 9"/>
          <p:cNvSpPr/>
          <p:nvPr/>
        </p:nvSpPr>
        <p:spPr>
          <a:xfrm>
            <a:off x="359532" y="1735886"/>
            <a:ext cx="8424936"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Capacity-building to ensure that the returned persons are received in a dignified manner.</a:t>
            </a:r>
            <a:endParaRPr lang="en-GB" dirty="0">
              <a:solidFill>
                <a:schemeClr val="tx1"/>
              </a:solidFill>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582380207"/>
              </p:ext>
            </p:extLst>
          </p:nvPr>
        </p:nvGraphicFramePr>
        <p:xfrm>
          <a:off x="395536" y="2428478"/>
          <a:ext cx="8388932" cy="4084320"/>
        </p:xfrm>
        <a:graphic>
          <a:graphicData uri="http://schemas.openxmlformats.org/drawingml/2006/table">
            <a:tbl>
              <a:tblPr firstRow="1" bandRow="1">
                <a:tableStyleId>{5C22544A-7EE6-4342-B048-85BDC9FD1C3A}</a:tableStyleId>
              </a:tblPr>
              <a:tblGrid>
                <a:gridCol w="4194466"/>
                <a:gridCol w="4194466"/>
              </a:tblGrid>
              <a:tr h="0">
                <a:tc>
                  <a:txBody>
                    <a:bodyPr/>
                    <a:lstStyle/>
                    <a:p>
                      <a:pPr algn="ctr"/>
                      <a:r>
                        <a:rPr lang="en-GB" noProof="0" dirty="0" smtClean="0"/>
                        <a:t>DGME</a:t>
                      </a:r>
                      <a:endParaRPr lang="en-GB" noProof="0" dirty="0"/>
                    </a:p>
                  </a:txBody>
                  <a:tcPr/>
                </a:tc>
                <a:tc>
                  <a:txBody>
                    <a:bodyPr/>
                    <a:lstStyle/>
                    <a:p>
                      <a:pPr algn="ctr"/>
                      <a:r>
                        <a:rPr lang="en-GB" noProof="0" dirty="0" smtClean="0"/>
                        <a:t>ISNA</a:t>
                      </a:r>
                      <a:endParaRPr lang="en-GB" noProof="0" dirty="0"/>
                    </a:p>
                  </a:txBody>
                  <a:tcPr/>
                </a:tc>
              </a:tr>
              <a:tr h="370840">
                <a:tc>
                  <a:txBody>
                    <a:bodyPr/>
                    <a:lstStyle/>
                    <a:p>
                      <a:pPr marL="285750" marR="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400" noProof="0" dirty="0" smtClean="0"/>
                        <a:t>Immediate assistance (snack, telephone calls, reception kit, money,</a:t>
                      </a:r>
                      <a:r>
                        <a:rPr lang="en-GB" sz="1400" baseline="0" noProof="0" dirty="0" smtClean="0"/>
                        <a:t> shelter for family groups</a:t>
                      </a:r>
                      <a:r>
                        <a:rPr lang="en-GB" sz="1400" noProof="0" dirty="0" smtClean="0"/>
                        <a:t>);</a:t>
                      </a:r>
                    </a:p>
                    <a:p>
                      <a:pPr marL="285750" indent="-285750">
                        <a:buFont typeface="Arial" panose="020B0604020202020204" pitchFamily="34" charset="0"/>
                        <a:buChar char="•"/>
                      </a:pPr>
                      <a:r>
                        <a:rPr lang="en-GB" sz="1400" noProof="0" dirty="0" smtClean="0"/>
                        <a:t>Restructuring physical</a:t>
                      </a:r>
                      <a:r>
                        <a:rPr lang="en-GB" sz="1400" baseline="0" noProof="0" dirty="0" smtClean="0"/>
                        <a:t> spaces at the facilities, to be used for the reception of boys, girls and adolescents returning by air and land;</a:t>
                      </a:r>
                      <a:endParaRPr lang="en-GB" sz="1400" noProof="0" dirty="0" smtClean="0"/>
                    </a:p>
                    <a:p>
                      <a:pPr marL="285750" indent="-285750">
                        <a:buFont typeface="Arial" panose="020B0604020202020204" pitchFamily="34" charset="0"/>
                        <a:buChar char="•"/>
                      </a:pPr>
                      <a:r>
                        <a:rPr lang="en-GB" sz="1400" noProof="0" dirty="0" smtClean="0"/>
                        <a:t>An</a:t>
                      </a:r>
                      <a:r>
                        <a:rPr lang="en-GB" sz="1400" baseline="0" noProof="0" dirty="0" smtClean="0"/>
                        <a:t> </a:t>
                      </a:r>
                      <a:r>
                        <a:rPr lang="en-GB" sz="1400" noProof="0" dirty="0" smtClean="0"/>
                        <a:t>increase in</a:t>
                      </a:r>
                      <a:r>
                        <a:rPr lang="en-GB" sz="1400" baseline="0" noProof="0" dirty="0" smtClean="0"/>
                        <a:t> the number of</a:t>
                      </a:r>
                      <a:r>
                        <a:rPr lang="en-GB" sz="1400" noProof="0" dirty="0" smtClean="0"/>
                        <a:t> staff</a:t>
                      </a:r>
                      <a:r>
                        <a:rPr lang="en-GB" sz="1400" baseline="0" noProof="0" dirty="0" smtClean="0"/>
                        <a:t> </a:t>
                      </a:r>
                      <a:r>
                        <a:rPr lang="en-GB" sz="1400" noProof="0" dirty="0" smtClean="0"/>
                        <a:t>providing </a:t>
                      </a:r>
                      <a:r>
                        <a:rPr lang="en-GB" sz="1400" baseline="0" noProof="0" dirty="0" smtClean="0"/>
                        <a:t>direct assistance to boys, girls and adolescents </a:t>
                      </a:r>
                      <a:r>
                        <a:rPr lang="en-GB" sz="1400" noProof="0" dirty="0" smtClean="0"/>
                        <a:t>returning by land and air</a:t>
                      </a:r>
                      <a:r>
                        <a:rPr lang="en-GB" sz="1400" baseline="0" noProof="0" dirty="0" smtClean="0"/>
                        <a:t>; </a:t>
                      </a:r>
                    </a:p>
                    <a:p>
                      <a:pPr marL="285750" indent="-285750">
                        <a:buFont typeface="Arial" panose="020B0604020202020204" pitchFamily="34" charset="0"/>
                        <a:buChar char="•"/>
                      </a:pPr>
                      <a:r>
                        <a:rPr lang="en-GB" sz="1400" noProof="0" dirty="0" smtClean="0"/>
                        <a:t>Capacity-building</a:t>
                      </a:r>
                      <a:r>
                        <a:rPr lang="en-GB" sz="1400" baseline="0" noProof="0" dirty="0" smtClean="0"/>
                        <a:t> on assistance to boys, girls and adolescents for relevant officers;</a:t>
                      </a:r>
                      <a:endParaRPr lang="en-GB" sz="1400" noProof="0" dirty="0" smtClean="0"/>
                    </a:p>
                    <a:p>
                      <a:pPr marL="285750" indent="-285750">
                        <a:buFont typeface="Arial" panose="020B0604020202020204" pitchFamily="34" charset="0"/>
                        <a:buChar char="•"/>
                      </a:pPr>
                      <a:r>
                        <a:rPr lang="en-GB" sz="1400" b="0" noProof="0" dirty="0" smtClean="0"/>
                        <a:t>Managing the</a:t>
                      </a:r>
                      <a:r>
                        <a:rPr lang="en-GB" sz="1400" b="0" baseline="0" noProof="0" dirty="0" smtClean="0"/>
                        <a:t> support from non-governmental organizations and international organizations;</a:t>
                      </a:r>
                      <a:endParaRPr lang="en-GB" sz="1400" noProof="0" dirty="0" smtClean="0"/>
                    </a:p>
                    <a:p>
                      <a:pPr marL="285750" indent="-285750">
                        <a:buFont typeface="Arial" panose="020B0604020202020204" pitchFamily="34" charset="0"/>
                        <a:buChar char="•"/>
                      </a:pPr>
                      <a:r>
                        <a:rPr lang="en-GB" sz="1400" noProof="0" dirty="0" smtClean="0"/>
                        <a:t>Negotiating support from</a:t>
                      </a:r>
                      <a:r>
                        <a:rPr lang="en-GB" sz="1400" baseline="0" noProof="0" dirty="0" smtClean="0"/>
                        <a:t> the Ministry of Finance, through the General Directorate of Customs, to establish mechanisms to expedite customs procedures for boys, girls and adolescents returning by air and land</a:t>
                      </a:r>
                      <a:r>
                        <a:rPr lang="en-GB" sz="1400" noProof="0" dirty="0" smtClean="0"/>
                        <a:t>.</a:t>
                      </a:r>
                    </a:p>
                  </a:txBody>
                  <a:tcPr/>
                </a:tc>
                <a:tc>
                  <a:txBody>
                    <a:bodyPr/>
                    <a:lstStyle/>
                    <a:p>
                      <a:pPr marL="285750" indent="-285750">
                        <a:buFont typeface="Arial" panose="020B0604020202020204" pitchFamily="34" charset="0"/>
                        <a:buChar char="•"/>
                      </a:pPr>
                      <a:r>
                        <a:rPr lang="en-GB" noProof="0" dirty="0" smtClean="0"/>
                        <a:t>Establishing a team to provide psychological</a:t>
                      </a:r>
                      <a:r>
                        <a:rPr lang="en-GB" baseline="0" noProof="0" dirty="0" smtClean="0"/>
                        <a:t> first aid; </a:t>
                      </a:r>
                    </a:p>
                    <a:p>
                      <a:pPr marL="285750" indent="-285750">
                        <a:buFont typeface="Arial" panose="020B0604020202020204" pitchFamily="34" charset="0"/>
                        <a:buChar char="•"/>
                      </a:pPr>
                      <a:r>
                        <a:rPr lang="en-GB" baseline="0" noProof="0" dirty="0" smtClean="0"/>
                        <a:t>Adapting physical space for emergency reception;</a:t>
                      </a:r>
                    </a:p>
                    <a:p>
                      <a:pPr marL="285750" indent="-285750">
                        <a:buFont typeface="Arial" panose="020B0604020202020204" pitchFamily="34" charset="0"/>
                        <a:buChar char="•"/>
                      </a:pPr>
                      <a:r>
                        <a:rPr lang="en-GB" baseline="0" noProof="0" dirty="0" smtClean="0"/>
                        <a:t>Equipment, furniture and emergency kit; </a:t>
                      </a:r>
                    </a:p>
                    <a:p>
                      <a:pPr marL="285750" indent="-285750">
                        <a:buFont typeface="Arial" panose="020B0604020202020204" pitchFamily="34" charset="0"/>
                        <a:buChar char="•"/>
                      </a:pPr>
                      <a:r>
                        <a:rPr lang="en-GB" baseline="0" noProof="0" dirty="0" smtClean="0"/>
                        <a:t>Protocol for the Assistance to Boys, Girls and Adolescents Victims of Sexual Violence; </a:t>
                      </a:r>
                    </a:p>
                    <a:p>
                      <a:pPr marL="285750" indent="-285750">
                        <a:buFont typeface="Arial" panose="020B0604020202020204" pitchFamily="34" charset="0"/>
                        <a:buChar char="•"/>
                      </a:pPr>
                      <a:r>
                        <a:rPr lang="en-GB" noProof="0" dirty="0" smtClean="0"/>
                        <a:t>Capacity-building on assistance to returned</a:t>
                      </a:r>
                      <a:r>
                        <a:rPr lang="en-GB" baseline="0" noProof="0" dirty="0" smtClean="0"/>
                        <a:t> boys, girls and adolescents after the return. </a:t>
                      </a:r>
                      <a:endParaRPr lang="en-GB" noProof="0" dirty="0" smtClean="0"/>
                    </a:p>
                    <a:p>
                      <a:pPr marL="285750" indent="-285750">
                        <a:buFont typeface="Arial" panose="020B0604020202020204" pitchFamily="34" charset="0"/>
                        <a:buChar char="•"/>
                      </a:pPr>
                      <a:r>
                        <a:rPr lang="en-GB" baseline="0" noProof="0" dirty="0" smtClean="0"/>
                        <a:t>$ 881,384.</a:t>
                      </a:r>
                    </a:p>
                  </a:txBody>
                  <a:tcPr/>
                </a:tc>
              </a:tr>
            </a:tbl>
          </a:graphicData>
        </a:graphic>
      </p:graphicFrame>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bg1">
                    <a:lumMod val="50000"/>
                  </a:schemeClr>
                </a:solidFill>
                <a:latin typeface="Arial" pitchFamily="34" charset="0"/>
                <a:cs typeface="Arial" pitchFamily="34" charset="0"/>
              </a:rPr>
              <a:t>AWARENESS-RAISING CAMPAIGN</a:t>
            </a:r>
            <a:endParaRPr lang="en-GB" sz="2800" b="1" dirty="0">
              <a:solidFill>
                <a:schemeClr val="bg1">
                  <a:lumMod val="50000"/>
                </a:schemeClr>
              </a:solidFill>
              <a:latin typeface="Arial" pitchFamily="34" charset="0"/>
              <a:cs typeface="Arial" pitchFamily="34" charset="0"/>
            </a:endParaRPr>
          </a:p>
        </p:txBody>
      </p:sp>
      <p:sp>
        <p:nvSpPr>
          <p:cNvPr id="9" name="Rectangle 8"/>
          <p:cNvSpPr/>
          <p:nvPr/>
        </p:nvSpPr>
        <p:spPr>
          <a:xfrm>
            <a:off x="217996" y="904405"/>
            <a:ext cx="8767246" cy="3108544"/>
          </a:xfrm>
          <a:prstGeom prst="rect">
            <a:avLst/>
          </a:prstGeom>
        </p:spPr>
        <p:txBody>
          <a:bodyPr wrap="square">
            <a:spAutoFit/>
          </a:bodyPr>
          <a:lstStyle/>
          <a:p>
            <a:pPr marL="0" lvl="7" algn="just">
              <a:defRPr/>
            </a:pPr>
            <a:r>
              <a:rPr lang="en-GB" sz="2000" dirty="0" smtClean="0">
                <a:latin typeface="Arial" pitchFamily="34" charset="0"/>
                <a:cs typeface="Arial" pitchFamily="34" charset="0"/>
              </a:rPr>
              <a:t>Efforts to prevent the risks associated to the irregular migration of boys, girls and adolescents have been strengthened through an awareness-raising campaign entitled </a:t>
            </a:r>
            <a:r>
              <a:rPr lang="en-GB" sz="2000" i="1" dirty="0" smtClean="0">
                <a:latin typeface="Arial" pitchFamily="34" charset="0"/>
                <a:cs typeface="Arial" pitchFamily="34" charset="0"/>
              </a:rPr>
              <a:t>“No pongas en riesgo sus vidas” </a:t>
            </a:r>
            <a:r>
              <a:rPr lang="en-GB" sz="2000" dirty="0" smtClean="0">
                <a:latin typeface="Arial" pitchFamily="34" charset="0"/>
                <a:cs typeface="Arial" pitchFamily="34" charset="0"/>
              </a:rPr>
              <a:t>[Don’t place their lives at risk]. The effort is led by the government, with participation of civil society as well as international organizations such as UNICEF and IOM.</a:t>
            </a:r>
          </a:p>
          <a:p>
            <a:pPr algn="just">
              <a:buFont typeface="Arial" pitchFamily="34" charset="0"/>
              <a:buChar char="•"/>
            </a:pPr>
            <a:endParaRPr lang="en-GB" sz="2000" dirty="0" smtClean="0">
              <a:latin typeface="Arial" pitchFamily="34" charset="0"/>
              <a:cs typeface="Arial" pitchFamily="34" charset="0"/>
            </a:endParaRPr>
          </a:p>
          <a:p>
            <a:pPr algn="just">
              <a:buFont typeface="Arial" pitchFamily="34" charset="0"/>
              <a:buChar char="•"/>
            </a:pPr>
            <a:endParaRPr lang="en-GB" sz="2000" dirty="0" smtClean="0">
              <a:latin typeface="Arial" pitchFamily="34" charset="0"/>
              <a:cs typeface="Arial" pitchFamily="34" charset="0"/>
            </a:endParaRPr>
          </a:p>
          <a:p>
            <a:pPr algn="just"/>
            <a:endParaRPr lang="en-GB" sz="2000" dirty="0" smtClean="0">
              <a:latin typeface="Arial" pitchFamily="34" charset="0"/>
              <a:cs typeface="Arial" pitchFamily="34" charset="0"/>
            </a:endParaRPr>
          </a:p>
          <a:p>
            <a:pPr algn="just"/>
            <a:endParaRPr lang="en-GB" dirty="0" smtClean="0">
              <a:latin typeface="Arial" pitchFamily="34" charset="0"/>
              <a:cs typeface="Arial" pitchFamily="34" charset="0"/>
            </a:endParaRPr>
          </a:p>
          <a:p>
            <a:pPr algn="just"/>
            <a:r>
              <a:rPr lang="en-GB" dirty="0" smtClean="0">
                <a:latin typeface="Arial" pitchFamily="34" charset="0"/>
                <a:cs typeface="Arial" pitchFamily="34" charset="0"/>
              </a:rPr>
              <a:t> </a:t>
            </a:r>
            <a:endParaRPr lang="en-GB" sz="2000" dirty="0">
              <a:latin typeface="Arial" pitchFamily="34" charset="0"/>
              <a:cs typeface="Arial" pitchFamily="34" charset="0"/>
            </a:endParaRPr>
          </a:p>
        </p:txBody>
      </p:sp>
      <p:pic>
        <p:nvPicPr>
          <p:cNvPr id="6" name="Picture 2" descr="C:\Users\comunicaciones\Desktop\Balance Logros 2014\FOTOS-PPT\noarriesgue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497496" y="2598095"/>
            <a:ext cx="5883963" cy="3438850"/>
          </a:xfrm>
          <a:prstGeom prst="rect">
            <a:avLst/>
          </a:prstGeom>
          <a:noFill/>
          <a:ln w="1905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tx1">
                    <a:lumMod val="50000"/>
                    <a:lumOff val="50000"/>
                  </a:schemeClr>
                </a:solidFill>
                <a:latin typeface="Arial" pitchFamily="34" charset="0"/>
                <a:cs typeface="Arial" pitchFamily="34" charset="0"/>
              </a:rPr>
              <a:t>ACTIONS AND INSTRUMENTS</a:t>
            </a:r>
            <a:endParaRPr lang="en-GB" sz="2800" b="1" dirty="0">
              <a:solidFill>
                <a:schemeClr val="tx1">
                  <a:lumMod val="50000"/>
                  <a:lumOff val="50000"/>
                </a:schemeClr>
              </a:solidFill>
              <a:latin typeface="Arial" pitchFamily="34" charset="0"/>
              <a:cs typeface="Arial" pitchFamily="34" charset="0"/>
            </a:endParaRPr>
          </a:p>
        </p:txBody>
      </p:sp>
      <p:sp>
        <p:nvSpPr>
          <p:cNvPr id="12" name="Rectangle 11"/>
          <p:cNvSpPr/>
          <p:nvPr/>
        </p:nvSpPr>
        <p:spPr>
          <a:xfrm>
            <a:off x="370722" y="2360952"/>
            <a:ext cx="8424936" cy="3693319"/>
          </a:xfrm>
          <a:prstGeom prst="rect">
            <a:avLst/>
          </a:prstGeom>
        </p:spPr>
        <p:style>
          <a:lnRef idx="0">
            <a:schemeClr val="accent1"/>
          </a:lnRef>
          <a:fillRef idx="3">
            <a:schemeClr val="accent1"/>
          </a:fillRef>
          <a:effectRef idx="3">
            <a:schemeClr val="accent1"/>
          </a:effectRef>
          <a:fontRef idx="minor">
            <a:schemeClr val="lt1"/>
          </a:fontRef>
        </p:style>
        <p:txBody>
          <a:bodyPr>
            <a:spAutoFit/>
          </a:bodyPr>
          <a:lstStyle/>
          <a:p>
            <a:pPr fontAlgn="auto">
              <a:spcBef>
                <a:spcPts val="0"/>
              </a:spcBef>
              <a:spcAft>
                <a:spcPts val="0"/>
              </a:spcAft>
              <a:buFont typeface="Wingdings" pitchFamily="2" charset="2"/>
              <a:buChar char="ü"/>
              <a:defRPr/>
            </a:pPr>
            <a:r>
              <a:rPr lang="en-GB" b="1" dirty="0" smtClean="0">
                <a:solidFill>
                  <a:schemeClr val="tx1"/>
                </a:solidFill>
                <a:latin typeface="Arial" pitchFamily="34" charset="0"/>
                <a:cs typeface="Arial" pitchFamily="34" charset="0"/>
              </a:rPr>
              <a:t>Protocol for the Protection and Assistance to Migrant Boys, Girls and Adolescents:</a:t>
            </a:r>
            <a:endParaRPr lang="en-GB" dirty="0" smtClean="0">
              <a:solidFill>
                <a:schemeClr val="tx1"/>
              </a:solidFill>
              <a:latin typeface="Arial" pitchFamily="34" charset="0"/>
              <a:cs typeface="Arial" pitchFamily="34" charset="0"/>
            </a:endParaRPr>
          </a:p>
          <a:p>
            <a:pPr fontAlgn="auto">
              <a:spcBef>
                <a:spcPts val="0"/>
              </a:spcBef>
              <a:spcAft>
                <a:spcPts val="0"/>
              </a:spcAft>
              <a:buFont typeface="Wingdings" pitchFamily="2" charset="2"/>
              <a:buChar char="ü"/>
              <a:defRPr/>
            </a:pPr>
            <a:endParaRPr lang="en-GB" dirty="0" smtClean="0">
              <a:solidFill>
                <a:schemeClr val="tx1"/>
              </a:solidFill>
              <a:latin typeface="Arial" pitchFamily="34" charset="0"/>
              <a:cs typeface="Arial" pitchFamily="34" charset="0"/>
            </a:endParaRPr>
          </a:p>
          <a:p>
            <a:pPr marL="742950" lvl="1" indent="-285750" algn="just">
              <a:buFont typeface="Arial" panose="020B0604020202020204" pitchFamily="34" charset="0"/>
              <a:buChar char="•"/>
            </a:pPr>
            <a:r>
              <a:rPr lang="en-GB" b="1" dirty="0" smtClean="0">
                <a:solidFill>
                  <a:schemeClr val="tx1"/>
                </a:solidFill>
                <a:latin typeface="Arial" pitchFamily="34" charset="0"/>
                <a:cs typeface="Arial" pitchFamily="34" charset="0"/>
              </a:rPr>
              <a:t>Prior to return</a:t>
            </a:r>
            <a:r>
              <a:rPr lang="en-GB" dirty="0" smtClean="0">
                <a:solidFill>
                  <a:schemeClr val="tx1"/>
                </a:solidFill>
                <a:latin typeface="Arial" pitchFamily="34" charset="0"/>
                <a:cs typeface="Arial" pitchFamily="34" charset="0"/>
              </a:rPr>
              <a:t>: </a:t>
            </a:r>
            <a:r>
              <a:rPr lang="en-GB" dirty="0" smtClean="0">
                <a:solidFill>
                  <a:prstClr val="black"/>
                </a:solidFill>
                <a:latin typeface="Arial" pitchFamily="34" charset="0"/>
                <a:cs typeface="Arial" pitchFamily="34" charset="0"/>
              </a:rPr>
              <a:t>Consular assistance and protection and complementary coordination with State institutions and civil society organizations; </a:t>
            </a:r>
          </a:p>
          <a:p>
            <a:pPr lvl="1" algn="just"/>
            <a:endParaRPr lang="en-GB" dirty="0" smtClean="0">
              <a:solidFill>
                <a:prstClr val="black"/>
              </a:solidFill>
              <a:latin typeface="Arial" pitchFamily="34" charset="0"/>
              <a:cs typeface="Arial" pitchFamily="34" charset="0"/>
            </a:endParaRPr>
          </a:p>
          <a:p>
            <a:pPr marL="742950" lvl="1" indent="-285750" algn="just">
              <a:buFont typeface="Arial" panose="020B0604020202020204" pitchFamily="34" charset="0"/>
              <a:buChar char="•"/>
            </a:pPr>
            <a:r>
              <a:rPr lang="en-GB" b="1" dirty="0" smtClean="0">
                <a:solidFill>
                  <a:schemeClr val="tx1"/>
                </a:solidFill>
                <a:latin typeface="Arial" pitchFamily="34" charset="0"/>
                <a:cs typeface="Arial" pitchFamily="34" charset="0"/>
              </a:rPr>
              <a:t>During return</a:t>
            </a:r>
            <a:r>
              <a:rPr lang="en-GB" dirty="0" smtClean="0">
                <a:solidFill>
                  <a:schemeClr val="tx1"/>
                </a:solidFill>
                <a:latin typeface="Arial" pitchFamily="34" charset="0"/>
                <a:cs typeface="Arial" pitchFamily="34" charset="0"/>
              </a:rPr>
              <a:t>: </a:t>
            </a:r>
            <a:r>
              <a:rPr lang="en-GB" dirty="0" smtClean="0">
                <a:solidFill>
                  <a:prstClr val="black"/>
                </a:solidFill>
                <a:latin typeface="Arial" pitchFamily="34" charset="0"/>
                <a:cs typeface="Arial" pitchFamily="34" charset="0"/>
              </a:rPr>
              <a:t>Inter-institutional coordination to ensure dignified reception and referral to services that ensure on-going psychosocial assistance; </a:t>
            </a:r>
          </a:p>
          <a:p>
            <a:pPr lvl="1" algn="just"/>
            <a:endParaRPr lang="en-GB" b="1" dirty="0" smtClean="0">
              <a:solidFill>
                <a:prstClr val="black"/>
              </a:solidFill>
              <a:latin typeface="Arial" pitchFamily="34" charset="0"/>
              <a:cs typeface="Arial" pitchFamily="34" charset="0"/>
            </a:endParaRPr>
          </a:p>
          <a:p>
            <a:pPr marL="742950" lvl="1" indent="-285750" algn="just">
              <a:buFont typeface="Arial" panose="020B0604020202020204" pitchFamily="34" charset="0"/>
              <a:buChar char="•"/>
            </a:pPr>
            <a:r>
              <a:rPr lang="en-GB" b="1" dirty="0" smtClean="0">
                <a:solidFill>
                  <a:schemeClr val="tx1"/>
                </a:solidFill>
                <a:latin typeface="Arial" pitchFamily="34" charset="0"/>
                <a:cs typeface="Arial" pitchFamily="34" charset="0"/>
              </a:rPr>
              <a:t>After the return</a:t>
            </a:r>
            <a:r>
              <a:rPr lang="en-GB" dirty="0" smtClean="0">
                <a:solidFill>
                  <a:schemeClr val="tx1"/>
                </a:solidFill>
                <a:latin typeface="Arial" pitchFamily="34" charset="0"/>
                <a:cs typeface="Arial" pitchFamily="34" charset="0"/>
              </a:rPr>
              <a:t>: </a:t>
            </a:r>
            <a:r>
              <a:rPr lang="en-GB" dirty="0" smtClean="0">
                <a:solidFill>
                  <a:prstClr val="black"/>
                </a:solidFill>
                <a:latin typeface="Arial" pitchFamily="34" charset="0"/>
                <a:cs typeface="Arial" pitchFamily="34" charset="0"/>
              </a:rPr>
              <a:t>Territorial coordination mechanisms to ensure the reintegration of the returned persons.</a:t>
            </a:r>
          </a:p>
          <a:p>
            <a:pPr lvl="1">
              <a:defRPr/>
            </a:pPr>
            <a:endParaRPr lang="en-GB" dirty="0">
              <a:solidFill>
                <a:schemeClr val="tx1"/>
              </a:solidFill>
              <a:latin typeface="Arial" pitchFamily="34" charset="0"/>
              <a:cs typeface="Arial" pitchFamily="34" charset="0"/>
            </a:endParaRPr>
          </a:p>
        </p:txBody>
      </p:sp>
      <p:sp>
        <p:nvSpPr>
          <p:cNvPr id="9" name="Rectangle 9"/>
          <p:cNvSpPr/>
          <p:nvPr/>
        </p:nvSpPr>
        <p:spPr>
          <a:xfrm>
            <a:off x="370722" y="1183074"/>
            <a:ext cx="8424936" cy="646331"/>
          </a:xfrm>
          <a:prstGeom prst="rect">
            <a:avLst/>
          </a:prstGeom>
        </p:spPr>
        <p:style>
          <a:lnRef idx="0">
            <a:schemeClr val="accent6"/>
          </a:lnRef>
          <a:fillRef idx="3">
            <a:schemeClr val="accent6"/>
          </a:fillRef>
          <a:effectRef idx="3">
            <a:schemeClr val="accent6"/>
          </a:effectRef>
          <a:fontRef idx="minor">
            <a:schemeClr val="lt1"/>
          </a:fontRef>
        </p:style>
        <p:txBody>
          <a:bodyPr>
            <a:spAutoFit/>
          </a:bodyPr>
          <a:lstStyle/>
          <a:p>
            <a:pPr fontAlgn="auto">
              <a:spcBef>
                <a:spcPts val="0"/>
              </a:spcBef>
              <a:spcAft>
                <a:spcPts val="0"/>
              </a:spcAft>
              <a:buFont typeface="Wingdings" pitchFamily="2" charset="2"/>
              <a:buChar char="ü"/>
              <a:defRPr/>
            </a:pPr>
            <a:r>
              <a:rPr lang="en-GB" dirty="0" smtClean="0">
                <a:solidFill>
                  <a:schemeClr val="tx1"/>
                </a:solidFill>
                <a:latin typeface="Arial" pitchFamily="34" charset="0"/>
                <a:cs typeface="Arial" pitchFamily="34" charset="0"/>
              </a:rPr>
              <a:t>A 2014-2019 Government Strategic Plan, considering – under one of its central themes – Salvadorans abroad regardless of their migration status. </a:t>
            </a:r>
            <a:endParaRPr lang="en-GB"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70584488"/>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bg1">
                    <a:lumMod val="50000"/>
                  </a:schemeClr>
                </a:solidFill>
                <a:latin typeface="Arial" pitchFamily="34" charset="0"/>
                <a:cs typeface="Arial" pitchFamily="34" charset="0"/>
              </a:rPr>
              <a:t>ASSISTANCE PHASES</a:t>
            </a:r>
            <a:endParaRPr lang="en-GB" sz="2800" b="1" dirty="0">
              <a:solidFill>
                <a:schemeClr val="bg1">
                  <a:lumMod val="50000"/>
                </a:schemeClr>
              </a:solidFill>
              <a:latin typeface="Arial" pitchFamily="34" charset="0"/>
              <a:cs typeface="Arial" pitchFamily="34" charset="0"/>
            </a:endParaRPr>
          </a:p>
        </p:txBody>
      </p:sp>
      <p:sp>
        <p:nvSpPr>
          <p:cNvPr id="6" name="Rectangle 5"/>
          <p:cNvSpPr/>
          <p:nvPr/>
        </p:nvSpPr>
        <p:spPr>
          <a:xfrm>
            <a:off x="457200" y="1166190"/>
            <a:ext cx="8229600" cy="4078039"/>
          </a:xfrm>
          <a:prstGeom prst="rect">
            <a:avLst/>
          </a:prstGeom>
        </p:spPr>
        <p:txBody>
          <a:bodyPr wrap="square">
            <a:spAutoFit/>
          </a:bodyPr>
          <a:lstStyle/>
          <a:p>
            <a:pPr marL="457200" indent="-457200" algn="just">
              <a:buAutoNum type="alphaUcPeriod"/>
            </a:pPr>
            <a:r>
              <a:rPr lang="en-GB" sz="2400" b="1" dirty="0" smtClean="0">
                <a:latin typeface="Arial" pitchFamily="34" charset="0"/>
                <a:cs typeface="Arial" pitchFamily="34" charset="0"/>
              </a:rPr>
              <a:t>Prior to return: </a:t>
            </a:r>
          </a:p>
          <a:p>
            <a:pPr marL="457200" indent="-457200" algn="just">
              <a:buAutoNum type="alphaUcPeriod"/>
            </a:pPr>
            <a:endParaRPr lang="en-GB" sz="1900" b="1" dirty="0" smtClean="0">
              <a:latin typeface="Arial" pitchFamily="34" charset="0"/>
              <a:cs typeface="Arial" pitchFamily="34" charset="0"/>
            </a:endParaRPr>
          </a:p>
          <a:p>
            <a:pPr lvl="1" algn="just"/>
            <a:r>
              <a:rPr lang="en-GB" sz="2400" dirty="0" smtClean="0">
                <a:latin typeface="Arial" pitchFamily="34" charset="0"/>
                <a:cs typeface="Arial" pitchFamily="34" charset="0"/>
              </a:rPr>
              <a:t>Consular assistance and protection and inter-institutional interventions in national territory and along the migration route, coordinated with and complemented by civil society. Consulates placing the individual and his or her human rights at the centre</a:t>
            </a:r>
            <a:r>
              <a:rPr lang="en-GB" sz="2400" dirty="0">
                <a:latin typeface="Arial" pitchFamily="34" charset="0"/>
                <a:cs typeface="Arial" pitchFamily="34" charset="0"/>
              </a:rPr>
              <a:t>;</a:t>
            </a:r>
            <a:r>
              <a:rPr lang="en-GB" sz="2400" dirty="0" smtClean="0">
                <a:latin typeface="Arial" pitchFamily="34" charset="0"/>
                <a:cs typeface="Arial" pitchFamily="34" charset="0"/>
              </a:rPr>
              <a:t> </a:t>
            </a:r>
          </a:p>
          <a:p>
            <a:pPr algn="just"/>
            <a:endParaRPr lang="en-GB" sz="2400" dirty="0" smtClean="0">
              <a:latin typeface="Arial" pitchFamily="34" charset="0"/>
              <a:cs typeface="Arial" pitchFamily="34" charset="0"/>
            </a:endParaRPr>
          </a:p>
          <a:p>
            <a:pPr lvl="1" algn="just"/>
            <a:r>
              <a:rPr lang="en-GB" sz="2400" dirty="0" smtClean="0">
                <a:latin typeface="Arial" pitchFamily="34" charset="0"/>
                <a:cs typeface="Arial" pitchFamily="34" charset="0"/>
              </a:rPr>
              <a:t>A system to generate information to identify, monitor and analyse the situation of Salvadoran migrants abroad, in countries of transit and destination.</a:t>
            </a:r>
            <a:endParaRPr lang="en-GB" dirty="0" smtClean="0"/>
          </a:p>
        </p:txBody>
      </p:sp>
    </p:spTree>
    <p:extLst>
      <p:ext uri="{BB962C8B-B14F-4D97-AF65-F5344CB8AC3E}">
        <p14:creationId xmlns:p14="http://schemas.microsoft.com/office/powerpoint/2010/main" val="400876048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bg1">
                    <a:lumMod val="50000"/>
                  </a:schemeClr>
                </a:solidFill>
                <a:latin typeface="Arial" pitchFamily="34" charset="0"/>
                <a:cs typeface="Arial" pitchFamily="34" charset="0"/>
              </a:rPr>
              <a:t>ASSISTANCE PHASES</a:t>
            </a:r>
            <a:endParaRPr lang="en-GB" sz="2800" b="1" dirty="0">
              <a:solidFill>
                <a:schemeClr val="bg1">
                  <a:lumMod val="50000"/>
                </a:schemeClr>
              </a:solidFill>
              <a:latin typeface="Arial" pitchFamily="34" charset="0"/>
              <a:cs typeface="Arial" pitchFamily="34" charset="0"/>
            </a:endParaRPr>
          </a:p>
        </p:txBody>
      </p:sp>
      <p:sp>
        <p:nvSpPr>
          <p:cNvPr id="6" name="Rectangle 5"/>
          <p:cNvSpPr/>
          <p:nvPr/>
        </p:nvSpPr>
        <p:spPr>
          <a:xfrm>
            <a:off x="457200" y="782199"/>
            <a:ext cx="8229600" cy="6170920"/>
          </a:xfrm>
          <a:prstGeom prst="rect">
            <a:avLst/>
          </a:prstGeom>
        </p:spPr>
        <p:txBody>
          <a:bodyPr wrap="square">
            <a:spAutoFit/>
          </a:bodyPr>
          <a:lstStyle/>
          <a:p>
            <a:pPr algn="just"/>
            <a:endParaRPr lang="en-GB" sz="2000" dirty="0" smtClean="0">
              <a:latin typeface="Arial"/>
              <a:cs typeface="Arial"/>
            </a:endParaRPr>
          </a:p>
          <a:p>
            <a:pPr indent="-457200" algn="just">
              <a:buAutoNum type="alphaUcPeriod" startAt="2"/>
            </a:pPr>
            <a:r>
              <a:rPr lang="en-GB" sz="2000" b="1" dirty="0" smtClean="0">
                <a:latin typeface="Arial"/>
                <a:cs typeface="Arial"/>
              </a:rPr>
              <a:t>During return: </a:t>
            </a:r>
            <a:r>
              <a:rPr lang="en-GB" sz="2000" dirty="0" smtClean="0">
                <a:latin typeface="Arial"/>
                <a:cs typeface="Arial"/>
              </a:rPr>
              <a:t>Filing complaints or initiating legal proceedings to benefit the affected nationals – before prosecutors, public prosecutors, judges, immigration authorities, national human rights institutions, etc.</a:t>
            </a:r>
          </a:p>
          <a:p>
            <a:pPr indent="-457200" algn="just"/>
            <a:endParaRPr lang="en-GB" sz="2000" dirty="0" smtClean="0">
              <a:latin typeface="Arial"/>
              <a:cs typeface="Arial"/>
            </a:endParaRPr>
          </a:p>
          <a:p>
            <a:pPr>
              <a:buFont typeface="Arial" pitchFamily="34" charset="0"/>
              <a:buChar char="•"/>
            </a:pPr>
            <a:r>
              <a:rPr lang="en-GB" sz="2000" dirty="0" smtClean="0">
                <a:latin typeface="Arial"/>
                <a:cs typeface="Arial"/>
              </a:rPr>
              <a:t> Institutionalizing the participation of State institutions in return processes, in accordance with their competencies;</a:t>
            </a:r>
          </a:p>
          <a:p>
            <a:endParaRPr lang="en-GB" sz="2000" dirty="0" smtClean="0">
              <a:latin typeface="Arial"/>
              <a:cs typeface="Arial"/>
            </a:endParaRPr>
          </a:p>
          <a:p>
            <a:pPr>
              <a:buFont typeface="Arial" pitchFamily="34" charset="0"/>
              <a:buChar char="•"/>
            </a:pPr>
            <a:r>
              <a:rPr lang="en-GB" sz="2000" dirty="0" smtClean="0">
                <a:latin typeface="Arial"/>
                <a:cs typeface="Arial"/>
              </a:rPr>
              <a:t> Coordination with international organizations and non-governmental organizations (volunteers, donations, assistance in recreational areas).</a:t>
            </a:r>
          </a:p>
          <a:p>
            <a:endParaRPr lang="en-GB" sz="2000" dirty="0" smtClean="0">
              <a:latin typeface="Arial"/>
              <a:cs typeface="Arial"/>
            </a:endParaRPr>
          </a:p>
          <a:p>
            <a:r>
              <a:rPr lang="en-GB" sz="2000" b="1" dirty="0" smtClean="0">
                <a:latin typeface="Arial"/>
                <a:cs typeface="Arial"/>
              </a:rPr>
              <a:t>Assistance:</a:t>
            </a:r>
          </a:p>
          <a:p>
            <a:endParaRPr lang="en-GB" sz="2000" dirty="0" smtClean="0">
              <a:latin typeface="Arial"/>
              <a:cs typeface="Arial"/>
            </a:endParaRPr>
          </a:p>
          <a:p>
            <a:pPr>
              <a:buFont typeface="Arial" pitchFamily="34" charset="0"/>
              <a:buChar char="•"/>
            </a:pPr>
            <a:r>
              <a:rPr lang="en-GB" sz="2000" dirty="0" smtClean="0">
                <a:latin typeface="Arial"/>
                <a:cs typeface="Arial"/>
              </a:rPr>
              <a:t> Immediate (</a:t>
            </a:r>
            <a:r>
              <a:rPr lang="en-GB" sz="2000" dirty="0">
                <a:latin typeface="Arial"/>
                <a:cs typeface="Arial"/>
              </a:rPr>
              <a:t>snack, telephone calls, reception kit, </a:t>
            </a:r>
            <a:r>
              <a:rPr lang="en-GB" sz="2000" dirty="0" smtClean="0">
                <a:latin typeface="Arial"/>
                <a:cs typeface="Arial"/>
              </a:rPr>
              <a:t>clothes, shoes, money</a:t>
            </a:r>
            <a:r>
              <a:rPr lang="en-GB" sz="2000" dirty="0">
                <a:latin typeface="Arial"/>
                <a:cs typeface="Arial"/>
              </a:rPr>
              <a:t>, shelter for </a:t>
            </a:r>
            <a:r>
              <a:rPr lang="en-GB" sz="2000" dirty="0" smtClean="0">
                <a:latin typeface="Arial"/>
                <a:cs typeface="Arial"/>
              </a:rPr>
              <a:t>family groups); </a:t>
            </a:r>
          </a:p>
          <a:p>
            <a:endParaRPr lang="en-GB" sz="2000" dirty="0" smtClean="0">
              <a:latin typeface="Arial"/>
              <a:cs typeface="Arial"/>
            </a:endParaRPr>
          </a:p>
          <a:p>
            <a:pPr>
              <a:buFont typeface="Arial" pitchFamily="34" charset="0"/>
              <a:buChar char="•"/>
            </a:pPr>
            <a:r>
              <a:rPr lang="en-GB" sz="2000" dirty="0" smtClean="0">
                <a:latin typeface="Arial"/>
                <a:cs typeface="Arial"/>
              </a:rPr>
              <a:t> Psychosocial and medical assistance.</a:t>
            </a:r>
          </a:p>
          <a:p>
            <a:pPr indent="-457200" algn="just"/>
            <a:endParaRPr lang="en-GB" sz="1900" dirty="0" smtClean="0">
              <a:latin typeface="Arial" pitchFamily="34" charset="0"/>
              <a:cs typeface="Arial" pitchFamily="34" charset="0"/>
            </a:endParaRPr>
          </a:p>
          <a:p>
            <a:endParaRPr lang="en-GB" dirty="0" smtClean="0"/>
          </a:p>
          <a:p>
            <a:endParaRPr lang="en-GB" dirty="0"/>
          </a:p>
        </p:txBody>
      </p:sp>
    </p:spTree>
    <p:extLst>
      <p:ext uri="{BB962C8B-B14F-4D97-AF65-F5344CB8AC3E}">
        <p14:creationId xmlns:p14="http://schemas.microsoft.com/office/powerpoint/2010/main" val="400876048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457200" y="904404"/>
            <a:ext cx="8229600" cy="5310866"/>
          </a:xfrm>
        </p:spPr>
        <p:txBody>
          <a:bodyPr>
            <a:noAutofit/>
          </a:bodyPr>
          <a:lstStyle/>
          <a:p>
            <a:pPr marL="0" algn="just" fontAlgn="auto">
              <a:spcBef>
                <a:spcPts val="0"/>
              </a:spcBef>
              <a:spcAft>
                <a:spcPts val="0"/>
              </a:spcAft>
              <a:buFont typeface="Arial" pitchFamily="34" charset="0"/>
              <a:buChar char="•"/>
              <a:defRPr/>
            </a:pPr>
            <a:r>
              <a:rPr lang="en-GB" sz="2000" dirty="0" smtClean="0">
                <a:latin typeface="Arial" pitchFamily="34" charset="0"/>
                <a:cs typeface="Arial" pitchFamily="34" charset="0"/>
              </a:rPr>
              <a:t>In the past decades migration has transformed the Salvadoran society, with a significant impact on the economic, social and cultural development of the country. </a:t>
            </a:r>
          </a:p>
          <a:p>
            <a:pPr marL="0" algn="just" fontAlgn="auto">
              <a:spcBef>
                <a:spcPts val="0"/>
              </a:spcBef>
              <a:spcAft>
                <a:spcPts val="0"/>
              </a:spcAft>
              <a:buFont typeface="Arial" pitchFamily="34" charset="0"/>
              <a:buChar char="•"/>
              <a:defRPr/>
            </a:pPr>
            <a:endParaRPr lang="en-GB" sz="2000" dirty="0" smtClean="0">
              <a:latin typeface="Arial" pitchFamily="34" charset="0"/>
              <a:cs typeface="Arial" pitchFamily="34" charset="0"/>
            </a:endParaRPr>
          </a:p>
          <a:p>
            <a:pPr marL="0" algn="just" fontAlgn="auto">
              <a:spcBef>
                <a:spcPts val="0"/>
              </a:spcBef>
              <a:spcAft>
                <a:spcPts val="0"/>
              </a:spcAft>
              <a:buFont typeface="Arial" pitchFamily="34" charset="0"/>
              <a:buChar char="•"/>
              <a:defRPr/>
            </a:pPr>
            <a:r>
              <a:rPr lang="en-GB" sz="2000" dirty="0" smtClean="0">
                <a:latin typeface="Arial" pitchFamily="34" charset="0"/>
                <a:cs typeface="Arial" pitchFamily="34" charset="0"/>
              </a:rPr>
              <a:t>An estimated 3,009,160 Salvadorans are living outside the national borders.</a:t>
            </a:r>
          </a:p>
          <a:p>
            <a:pPr marL="0" algn="just" fontAlgn="auto">
              <a:spcBef>
                <a:spcPts val="0"/>
              </a:spcBef>
              <a:spcAft>
                <a:spcPts val="0"/>
              </a:spcAft>
              <a:buFont typeface="Arial" pitchFamily="34" charset="0"/>
              <a:buChar char="•"/>
              <a:defRPr/>
            </a:pPr>
            <a:endParaRPr lang="en-GB" sz="2000" dirty="0" smtClean="0">
              <a:latin typeface="Arial" pitchFamily="34" charset="0"/>
              <a:cs typeface="Arial" pitchFamily="34" charset="0"/>
            </a:endParaRPr>
          </a:p>
          <a:p>
            <a:pPr marL="0" indent="-514350" algn="just">
              <a:spcBef>
                <a:spcPts val="0"/>
              </a:spcBef>
              <a:buFont typeface="Arial" pitchFamily="34" charset="0"/>
              <a:buChar char="•"/>
              <a:defRPr/>
            </a:pPr>
            <a:r>
              <a:rPr lang="en-GB" sz="2000" dirty="0" smtClean="0">
                <a:latin typeface="Arial" pitchFamily="34" charset="0"/>
                <a:cs typeface="Arial" pitchFamily="34" charset="0"/>
              </a:rPr>
              <a:t>The main country of destination of Salvadoran migrants is USA (with close to 2.5 million Salvadorans already living in the US).</a:t>
            </a:r>
          </a:p>
          <a:p>
            <a:pPr marL="0" indent="-514350" algn="just">
              <a:spcBef>
                <a:spcPts val="0"/>
              </a:spcBef>
              <a:buFont typeface="Arial" pitchFamily="34" charset="0"/>
              <a:buChar char="•"/>
              <a:defRPr/>
            </a:pPr>
            <a:endParaRPr lang="en-GB" sz="2000" dirty="0">
              <a:latin typeface="Arial" pitchFamily="34" charset="0"/>
              <a:cs typeface="Arial" pitchFamily="34" charset="0"/>
            </a:endParaRPr>
          </a:p>
          <a:p>
            <a:pPr marL="0" indent="-514350" algn="just">
              <a:spcBef>
                <a:spcPts val="0"/>
              </a:spcBef>
              <a:buFont typeface="Arial" pitchFamily="34" charset="0"/>
              <a:buChar char="•"/>
              <a:defRPr/>
            </a:pPr>
            <a:r>
              <a:rPr lang="en-GB" sz="2000" dirty="0" smtClean="0">
                <a:latin typeface="Arial" pitchFamily="34" charset="0"/>
                <a:cs typeface="Arial" pitchFamily="34" charset="0"/>
              </a:rPr>
              <a:t>Followed by Canada, with an estimated 120,000 Salvadorans living in this country and increasing migration flows to Europe.</a:t>
            </a:r>
          </a:p>
          <a:p>
            <a:pPr marL="0" algn="just" fontAlgn="auto">
              <a:spcBef>
                <a:spcPts val="0"/>
              </a:spcBef>
              <a:spcAft>
                <a:spcPts val="0"/>
              </a:spcAft>
              <a:buFont typeface="Arial" pitchFamily="34" charset="0"/>
              <a:buChar char="•"/>
              <a:defRPr/>
            </a:pPr>
            <a:endParaRPr lang="en-GB" sz="2000" dirty="0" smtClean="0">
              <a:latin typeface="Arial" pitchFamily="34" charset="0"/>
              <a:cs typeface="Arial" pitchFamily="34" charset="0"/>
            </a:endParaRPr>
          </a:p>
          <a:p>
            <a:pPr marL="0" algn="just" fontAlgn="auto">
              <a:spcBef>
                <a:spcPts val="0"/>
              </a:spcBef>
              <a:spcAft>
                <a:spcPts val="0"/>
              </a:spcAft>
              <a:buFont typeface="Arial" pitchFamily="34" charset="0"/>
              <a:buChar char="•"/>
              <a:defRPr/>
            </a:pPr>
            <a:r>
              <a:rPr lang="en-GB" sz="2000" dirty="0" smtClean="0">
                <a:latin typeface="Arial" pitchFamily="34" charset="0"/>
                <a:cs typeface="Arial" pitchFamily="34" charset="0"/>
              </a:rPr>
              <a:t>Thus, more than one third of our population is living outside national territory. Therefore, migration and its implications and challenges are critical for the country.</a:t>
            </a:r>
          </a:p>
          <a:p>
            <a:pPr>
              <a:buFont typeface="Wingdings" pitchFamily="2" charset="2"/>
              <a:buChar char="ü"/>
            </a:pPr>
            <a:endParaRPr lang="en-GB" sz="1800" dirty="0" smtClean="0">
              <a:latin typeface="Arial" pitchFamily="34" charset="0"/>
              <a:cs typeface="Arial" pitchFamily="34" charset="0"/>
            </a:endParaRPr>
          </a:p>
        </p:txBody>
      </p:sp>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tx1">
                    <a:lumMod val="50000"/>
                    <a:lumOff val="50000"/>
                  </a:schemeClr>
                </a:solidFill>
              </a:rPr>
              <a:t>CONTEXT: EL SALVADOR </a:t>
            </a:r>
            <a:endParaRPr lang="en-GB" sz="28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421370923"/>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2829" y="6048936"/>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bg1">
                    <a:lumMod val="50000"/>
                  </a:schemeClr>
                </a:solidFill>
                <a:latin typeface="Arial" pitchFamily="34" charset="0"/>
                <a:cs typeface="Arial" pitchFamily="34" charset="0"/>
              </a:rPr>
              <a:t>ASSISTANCE PHASES</a:t>
            </a:r>
            <a:endParaRPr lang="en-GB" sz="2800" b="1" dirty="0">
              <a:solidFill>
                <a:schemeClr val="bg1">
                  <a:lumMod val="50000"/>
                </a:schemeClr>
              </a:solidFill>
              <a:latin typeface="Arial" pitchFamily="34" charset="0"/>
              <a:cs typeface="Arial" pitchFamily="34" charset="0"/>
            </a:endParaRPr>
          </a:p>
        </p:txBody>
      </p:sp>
      <p:sp>
        <p:nvSpPr>
          <p:cNvPr id="6" name="Rectangle 5"/>
          <p:cNvSpPr/>
          <p:nvPr/>
        </p:nvSpPr>
        <p:spPr>
          <a:xfrm>
            <a:off x="457200" y="924182"/>
            <a:ext cx="8229600" cy="677108"/>
          </a:xfrm>
          <a:prstGeom prst="rect">
            <a:avLst/>
          </a:prstGeom>
        </p:spPr>
        <p:txBody>
          <a:bodyPr wrap="square">
            <a:spAutoFit/>
          </a:bodyPr>
          <a:lstStyle/>
          <a:p>
            <a:pPr indent="-457200" algn="just"/>
            <a:r>
              <a:rPr lang="en-GB" sz="1900" b="1" dirty="0" smtClean="0">
                <a:latin typeface="Arial" pitchFamily="34" charset="0"/>
                <a:cs typeface="Arial" pitchFamily="34" charset="0"/>
              </a:rPr>
              <a:t>C. After the return: </a:t>
            </a:r>
            <a:r>
              <a:rPr lang="en-GB" sz="1900" dirty="0">
                <a:latin typeface="Arial" pitchFamily="34" charset="0"/>
                <a:cs typeface="Arial" pitchFamily="34" charset="0"/>
              </a:rPr>
              <a:t>Territorial coordination mechanisms to </a:t>
            </a:r>
            <a:r>
              <a:rPr lang="en-GB" sz="1900" dirty="0" smtClean="0">
                <a:latin typeface="Arial" pitchFamily="34" charset="0"/>
                <a:cs typeface="Arial" pitchFamily="34" charset="0"/>
              </a:rPr>
              <a:t>ensure the  </a:t>
            </a:r>
            <a:r>
              <a:rPr lang="en-GB" sz="1900" dirty="0">
                <a:latin typeface="Arial" pitchFamily="34" charset="0"/>
                <a:cs typeface="Arial" pitchFamily="34" charset="0"/>
              </a:rPr>
              <a:t>reintegration of the returned persons.</a:t>
            </a:r>
            <a:endParaRPr lang="en-GB" dirty="0"/>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1948" y="1601290"/>
            <a:ext cx="6434446" cy="4726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876048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3231040" y="2983278"/>
            <a:ext cx="4584701" cy="1106124"/>
          </a:xfrm>
        </p:spPr>
        <p:txBody>
          <a:bodyPr>
            <a:noAutofit/>
          </a:bodyPr>
          <a:lstStyle/>
          <a:p>
            <a:pPr marL="0" indent="0">
              <a:buNone/>
            </a:pPr>
            <a:r>
              <a:rPr lang="en-GB" dirty="0" smtClean="0">
                <a:latin typeface="Arial" pitchFamily="34" charset="0"/>
                <a:cs typeface="Arial" pitchFamily="34" charset="0"/>
              </a:rPr>
              <a:t>THANK YOU!</a:t>
            </a:r>
            <a:endParaRPr lang="en-GB" dirty="0">
              <a:latin typeface="Arial" pitchFamily="34" charset="0"/>
              <a:cs typeface="Arial" pitchFamily="34" charset="0"/>
            </a:endParaRPr>
          </a:p>
        </p:txBody>
      </p:sp>
    </p:spTree>
    <p:extLst>
      <p:ext uri="{BB962C8B-B14F-4D97-AF65-F5344CB8AC3E}">
        <p14:creationId xmlns:p14="http://schemas.microsoft.com/office/powerpoint/2010/main" val="293012923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278296" y="1073426"/>
            <a:ext cx="8517363" cy="4980846"/>
          </a:xfrm>
        </p:spPr>
        <p:txBody>
          <a:bodyPr>
            <a:noAutofit/>
          </a:bodyPr>
          <a:lstStyle/>
          <a:p>
            <a:pPr algn="just">
              <a:buFont typeface="Arial" pitchFamily="34" charset="0"/>
              <a:buChar char="•"/>
              <a:defRPr/>
            </a:pPr>
            <a:r>
              <a:rPr lang="en-GB" sz="1900" dirty="0" smtClean="0">
                <a:latin typeface="Arial" pitchFamily="34" charset="0"/>
                <a:cs typeface="Arial" pitchFamily="34" charset="0"/>
              </a:rPr>
              <a:t>El Salvador is a country of origin, transit, destination and return of migrants.</a:t>
            </a:r>
          </a:p>
          <a:p>
            <a:pPr algn="just">
              <a:buFont typeface="Arial" pitchFamily="34" charset="0"/>
              <a:buChar char="•"/>
              <a:defRPr/>
            </a:pPr>
            <a:r>
              <a:rPr lang="en-GB" sz="1900" dirty="0" smtClean="0">
                <a:latin typeface="Arial" pitchFamily="34" charset="0"/>
                <a:cs typeface="Arial" pitchFamily="34" charset="0"/>
              </a:rPr>
              <a:t>From 2013 to February 2015, a total number of 87,027 adults have </a:t>
            </a:r>
            <a:r>
              <a:rPr lang="en-GB" sz="1900" dirty="0">
                <a:latin typeface="Arial" pitchFamily="34" charset="0"/>
                <a:cs typeface="Arial" pitchFamily="34" charset="0"/>
              </a:rPr>
              <a:t>returned </a:t>
            </a:r>
            <a:r>
              <a:rPr lang="en-GB" sz="1900" dirty="0" smtClean="0">
                <a:latin typeface="Arial" pitchFamily="34" charset="0"/>
                <a:cs typeface="Arial" pitchFamily="34" charset="0"/>
              </a:rPr>
              <a:t>from </a:t>
            </a:r>
            <a:r>
              <a:rPr lang="en-GB" sz="1900" dirty="0">
                <a:latin typeface="Arial" pitchFamily="34" charset="0"/>
                <a:cs typeface="Arial" pitchFamily="34" charset="0"/>
              </a:rPr>
              <a:t>Mexico and the </a:t>
            </a:r>
            <a:r>
              <a:rPr lang="en-GB" sz="1900" dirty="0" smtClean="0">
                <a:latin typeface="Arial" pitchFamily="34" charset="0"/>
                <a:cs typeface="Arial" pitchFamily="34" charset="0"/>
              </a:rPr>
              <a:t>US, </a:t>
            </a:r>
            <a:r>
              <a:rPr lang="en-GB" sz="1900" dirty="0">
                <a:latin typeface="Arial" pitchFamily="34" charset="0"/>
                <a:cs typeface="Arial" pitchFamily="34" charset="0"/>
              </a:rPr>
              <a:t>by land and </a:t>
            </a:r>
            <a:r>
              <a:rPr lang="en-GB" sz="1900" dirty="0" smtClean="0">
                <a:latin typeface="Arial" pitchFamily="34" charset="0"/>
                <a:cs typeface="Arial" pitchFamily="34" charset="0"/>
              </a:rPr>
              <a:t>air. </a:t>
            </a:r>
          </a:p>
          <a:p>
            <a:pPr algn="just">
              <a:buFont typeface="Arial" pitchFamily="34" charset="0"/>
              <a:buChar char="•"/>
              <a:defRPr/>
            </a:pPr>
            <a:r>
              <a:rPr lang="en-GB" sz="1900" dirty="0" smtClean="0">
                <a:latin typeface="Arial" pitchFamily="34" charset="0"/>
                <a:cs typeface="Arial" pitchFamily="34" charset="0"/>
              </a:rPr>
              <a:t>During that same period of time, 7,419 boys, girls and adolescents have returned from Mexico by air and land.</a:t>
            </a:r>
          </a:p>
          <a:p>
            <a:pPr algn="just">
              <a:buFont typeface="Arial" pitchFamily="34" charset="0"/>
              <a:buChar char="•"/>
              <a:defRPr/>
            </a:pPr>
            <a:r>
              <a:rPr lang="en-GB" sz="1900" dirty="0" smtClean="0">
                <a:latin typeface="Arial" pitchFamily="34" charset="0"/>
                <a:cs typeface="Arial" pitchFamily="34" charset="0"/>
              </a:rPr>
              <a:t>Due to its geographic location, El Salvador has become a territory of transit for African and Asian nationals on their journey toward the US. Refugee status applications have been received from these migrants in our country. </a:t>
            </a:r>
          </a:p>
          <a:p>
            <a:pPr algn="just">
              <a:buFont typeface="Arial" pitchFamily="34" charset="0"/>
              <a:buChar char="•"/>
              <a:defRPr/>
            </a:pPr>
            <a:r>
              <a:rPr lang="en-GB" sz="1900" dirty="0" smtClean="0">
                <a:latin typeface="Arial" pitchFamily="34" charset="0"/>
                <a:cs typeface="Arial" pitchFamily="34" charset="0"/>
              </a:rPr>
              <a:t>In recent years, a significant increase has been observed in intra-regional migration, and El Salvador has become a country of destination, primarily for Nicaraguan, Honduran and Guatemalan migrants. </a:t>
            </a:r>
          </a:p>
        </p:txBody>
      </p:sp>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a:solidFill>
                  <a:schemeClr val="tx1">
                    <a:lumMod val="50000"/>
                    <a:lumOff val="50000"/>
                  </a:schemeClr>
                </a:solidFill>
              </a:rPr>
              <a:t>CONTEXT: EL SALVADOR </a:t>
            </a:r>
            <a:endParaRPr lang="en-GB" sz="2800" b="1" dirty="0">
              <a:solidFill>
                <a:schemeClr val="tx1">
                  <a:lumMod val="50000"/>
                  <a:lumOff val="50000"/>
                </a:schemeClr>
              </a:solidFill>
              <a:latin typeface="Arial" pitchFamily="34" charset="0"/>
              <a:cs typeface="Arial" pitchFamily="34" charset="0"/>
            </a:endParaRPr>
          </a:p>
        </p:txBody>
      </p:sp>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457200" y="1421176"/>
            <a:ext cx="7944678" cy="4633095"/>
          </a:xfrm>
        </p:spPr>
        <p:txBody>
          <a:bodyPr>
            <a:noAutofit/>
          </a:bodyPr>
          <a:lstStyle/>
          <a:p>
            <a:pPr algn="just">
              <a:buFont typeface="Arial" pitchFamily="34" charset="0"/>
              <a:buChar char="•"/>
              <a:defRPr/>
            </a:pPr>
            <a:r>
              <a:rPr lang="en-GB" sz="2600" dirty="0" smtClean="0">
                <a:latin typeface="Arial" pitchFamily="34" charset="0"/>
                <a:cs typeface="Arial" pitchFamily="34" charset="0"/>
              </a:rPr>
              <a:t>Migrants as subjects of rights, regardless of their migration status; </a:t>
            </a:r>
          </a:p>
          <a:p>
            <a:pPr algn="just" fontAlgn="auto">
              <a:spcAft>
                <a:spcPts val="0"/>
              </a:spcAft>
              <a:buFont typeface="Arial" pitchFamily="34" charset="0"/>
              <a:buNone/>
              <a:defRPr/>
            </a:pPr>
            <a:endParaRPr lang="en-GB" sz="2600" dirty="0" smtClean="0">
              <a:latin typeface="Arial" pitchFamily="34" charset="0"/>
              <a:cs typeface="Arial" pitchFamily="34" charset="0"/>
            </a:endParaRPr>
          </a:p>
          <a:p>
            <a:pPr algn="just">
              <a:buFont typeface="Arial" pitchFamily="34" charset="0"/>
              <a:buChar char="•"/>
              <a:defRPr/>
            </a:pPr>
            <a:r>
              <a:rPr lang="en-GB" sz="2600" dirty="0" smtClean="0">
                <a:latin typeface="Arial" pitchFamily="34" charset="0"/>
                <a:cs typeface="Arial" pitchFamily="34" charset="0"/>
              </a:rPr>
              <a:t>Salvadorans abroad as strategic subjects promoting development, and their contributions to societies of origin and destination. </a:t>
            </a:r>
          </a:p>
        </p:txBody>
      </p:sp>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a:bodyPr>
          <a:lstStyle/>
          <a:p>
            <a:r>
              <a:rPr lang="en-GB" sz="2800" b="1" dirty="0" smtClean="0">
                <a:solidFill>
                  <a:schemeClr val="bg1">
                    <a:lumMod val="50000"/>
                  </a:schemeClr>
                </a:solidFill>
                <a:latin typeface="Arial" pitchFamily="34" charset="0"/>
                <a:cs typeface="Arial" pitchFamily="34" charset="0"/>
              </a:rPr>
              <a:t>THE SALVADORAN STATE RECOGNIZES:</a:t>
            </a:r>
            <a:endParaRPr lang="en-GB" sz="28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457200" y="1421176"/>
            <a:ext cx="7918174" cy="4633095"/>
          </a:xfrm>
        </p:spPr>
        <p:txBody>
          <a:bodyPr>
            <a:noAutofit/>
          </a:bodyPr>
          <a:lstStyle/>
          <a:p>
            <a:pPr algn="just">
              <a:buNone/>
            </a:pPr>
            <a:r>
              <a:rPr lang="en-GB" sz="2400" dirty="0" smtClean="0">
                <a:latin typeface="Arial" pitchFamily="34" charset="0"/>
                <a:cs typeface="Arial" pitchFamily="34" charset="0"/>
              </a:rPr>
              <a:t>A double mandate – </a:t>
            </a:r>
            <a:r>
              <a:rPr lang="en-GB" sz="2400" u="sng" dirty="0" smtClean="0">
                <a:latin typeface="Arial" pitchFamily="34" charset="0"/>
                <a:cs typeface="Arial" pitchFamily="34" charset="0"/>
              </a:rPr>
              <a:t>Constitutional and International</a:t>
            </a:r>
            <a:r>
              <a:rPr lang="en-GB" sz="2400" dirty="0" smtClean="0">
                <a:latin typeface="Arial" pitchFamily="34" charset="0"/>
                <a:cs typeface="Arial" pitchFamily="34" charset="0"/>
              </a:rPr>
              <a:t>:</a:t>
            </a:r>
          </a:p>
          <a:p>
            <a:pPr algn="just">
              <a:buNone/>
            </a:pPr>
            <a:endParaRPr lang="en-GB" sz="2400" dirty="0" smtClean="0">
              <a:latin typeface="Arial" pitchFamily="34" charset="0"/>
              <a:cs typeface="Arial" pitchFamily="34" charset="0"/>
            </a:endParaRPr>
          </a:p>
          <a:p>
            <a:pPr marL="514350" indent="-514350" algn="just">
              <a:buFont typeface="+mj-lt"/>
              <a:buAutoNum type="arabicPeriod"/>
            </a:pPr>
            <a:r>
              <a:rPr lang="en-GB" sz="2400" dirty="0" smtClean="0">
                <a:latin typeface="Arial" pitchFamily="34" charset="0"/>
                <a:cs typeface="Arial" pitchFamily="34" charset="0"/>
              </a:rPr>
              <a:t>Human rights protection: Article 2 of the Constitution, and current International Human Rights Agreements;</a:t>
            </a:r>
          </a:p>
          <a:p>
            <a:pPr marL="514350" indent="-514350" algn="just">
              <a:buFont typeface="+mj-lt"/>
              <a:buAutoNum type="arabicPeriod"/>
            </a:pPr>
            <a:endParaRPr lang="en-GB" sz="2400" dirty="0" smtClean="0">
              <a:latin typeface="Arial" pitchFamily="34" charset="0"/>
              <a:cs typeface="Arial" pitchFamily="34" charset="0"/>
            </a:endParaRPr>
          </a:p>
          <a:p>
            <a:pPr marL="514350" indent="-514350" algn="just">
              <a:buFont typeface="+mj-lt"/>
              <a:buAutoNum type="arabicPeriod"/>
            </a:pPr>
            <a:r>
              <a:rPr lang="en-GB" sz="2400" dirty="0" smtClean="0">
                <a:latin typeface="Arial" pitchFamily="34" charset="0"/>
                <a:cs typeface="Arial" pitchFamily="34" charset="0"/>
              </a:rPr>
              <a:t>Vienna Convention on Consular Relations: The obligation to provide consular assistance and protection to nationals of the sending State (Articles 5 &amp; 36).</a:t>
            </a:r>
          </a:p>
          <a:p>
            <a:pPr algn="just">
              <a:buNone/>
              <a:defRPr/>
            </a:pPr>
            <a:endParaRPr lang="en-GB" sz="2400" dirty="0" smtClean="0">
              <a:latin typeface="Arial" pitchFamily="34" charset="0"/>
              <a:cs typeface="Arial" pitchFamily="34" charset="0"/>
            </a:endParaRPr>
          </a:p>
        </p:txBody>
      </p:sp>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fontScale="90000"/>
          </a:bodyPr>
          <a:lstStyle/>
          <a:p>
            <a:r>
              <a:rPr lang="en-GB" sz="2800" b="1" dirty="0" smtClean="0">
                <a:solidFill>
                  <a:schemeClr val="bg1">
                    <a:lumMod val="50000"/>
                  </a:schemeClr>
                </a:solidFill>
                <a:latin typeface="Arial" pitchFamily="34" charset="0"/>
                <a:cs typeface="Arial" pitchFamily="34" charset="0"/>
              </a:rPr>
              <a:t>STATE PROTECTION FOR SALVADORANS ABROAD:</a:t>
            </a:r>
            <a:endParaRPr lang="en-GB" sz="2800" b="1" dirty="0">
              <a:solidFill>
                <a:schemeClr val="bg1">
                  <a:lumMod val="50000"/>
                </a:schemeClr>
              </a:solidFill>
              <a:latin typeface="Arial" pitchFamily="34" charset="0"/>
              <a:cs typeface="Arial" pitchFamily="34" charset="0"/>
            </a:endParaRPr>
          </a:p>
        </p:txBody>
      </p:sp>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189562" y="934102"/>
            <a:ext cx="8606096" cy="5757064"/>
          </a:xfrm>
        </p:spPr>
        <p:txBody>
          <a:bodyPr>
            <a:noAutofit/>
          </a:bodyPr>
          <a:lstStyle/>
          <a:p>
            <a:pPr marL="457200" indent="-457200" algn="just">
              <a:buFont typeface="+mj-lt"/>
              <a:buAutoNum type="arabicPeriod" startAt="3"/>
            </a:pPr>
            <a:r>
              <a:rPr lang="en-GB" sz="2300" dirty="0" smtClean="0">
                <a:latin typeface="Arial" pitchFamily="34" charset="0"/>
                <a:cs typeface="Arial" pitchFamily="34" charset="0"/>
              </a:rPr>
              <a:t>Law on </a:t>
            </a:r>
            <a:r>
              <a:rPr lang="en-GB" sz="2300" dirty="0" smtClean="0">
                <a:latin typeface="Arial" pitchFamily="34" charset="0"/>
                <a:cs typeface="Arial" pitchFamily="34" charset="0"/>
              </a:rPr>
              <a:t>the Comprehensive </a:t>
            </a:r>
            <a:r>
              <a:rPr lang="en-GB" sz="2300" dirty="0" smtClean="0">
                <a:latin typeface="Arial" pitchFamily="34" charset="0"/>
                <a:cs typeface="Arial" pitchFamily="34" charset="0"/>
              </a:rPr>
              <a:t>Protection of Boys, Girls and Adolescents (LEPINA). Within the framework of </a:t>
            </a:r>
            <a:r>
              <a:rPr lang="en-GB" sz="2300" dirty="0" smtClean="0">
                <a:latin typeface="Arial" pitchFamily="34" charset="0"/>
                <a:cs typeface="Arial" pitchFamily="34" charset="0"/>
              </a:rPr>
              <a:t>formulating public policies </a:t>
            </a:r>
            <a:r>
              <a:rPr lang="en-GB" sz="2300" dirty="0" smtClean="0">
                <a:latin typeface="Arial" pitchFamily="34" charset="0"/>
                <a:cs typeface="Arial" pitchFamily="34" charset="0"/>
              </a:rPr>
              <a:t>to benefit boys, girls and adolescents, the State should establish actions and measures to enable providing assistance and protection to migrant boys, girls and adolescents and developing plans for international cooperation relating to return processes (Article 41);</a:t>
            </a:r>
          </a:p>
          <a:p>
            <a:pPr marL="457200" indent="-457200" algn="just">
              <a:buFont typeface="+mj-lt"/>
              <a:buAutoNum type="arabicPeriod" startAt="3"/>
            </a:pPr>
            <a:endParaRPr lang="en-GB" sz="2300" dirty="0" smtClean="0">
              <a:latin typeface="Arial" pitchFamily="34" charset="0"/>
              <a:cs typeface="Arial" pitchFamily="34" charset="0"/>
            </a:endParaRPr>
          </a:p>
          <a:p>
            <a:pPr marL="457200" indent="-457200" algn="just">
              <a:buFont typeface="+mj-lt"/>
              <a:buAutoNum type="arabicPeriod" startAt="3"/>
            </a:pPr>
            <a:r>
              <a:rPr lang="en-GB" sz="2300" dirty="0" smtClean="0">
                <a:latin typeface="Arial" pitchFamily="34" charset="0"/>
                <a:cs typeface="Arial" pitchFamily="34" charset="0"/>
              </a:rPr>
              <a:t>National Policy on the Comprehensive Protection of Boys, Girls and Adolescents. To promote national- and international-level programmes for humanitarian action for boys, girls and adolescents in need of specialized assistance in order to safeguard their personal integrity. Aimed at: missing or migrant boys, girls and adolescents victims of trafficking, etc. (Strategy 2.3, Lines of Action 5 &amp; 6).</a:t>
            </a:r>
          </a:p>
        </p:txBody>
      </p:sp>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457200" y="242372"/>
            <a:ext cx="8229600" cy="539827"/>
          </a:xfrm>
        </p:spPr>
        <p:txBody>
          <a:bodyPr>
            <a:normAutofit fontScale="90000"/>
          </a:bodyPr>
          <a:lstStyle/>
          <a:p>
            <a:r>
              <a:rPr lang="en-GB" sz="2800" b="1" dirty="0">
                <a:solidFill>
                  <a:schemeClr val="bg1">
                    <a:lumMod val="50000"/>
                  </a:schemeClr>
                </a:solidFill>
                <a:latin typeface="Arial" pitchFamily="34" charset="0"/>
                <a:cs typeface="Arial" pitchFamily="34" charset="0"/>
              </a:rPr>
              <a:t>STATE PROTECTION FOR SALVADORANS ABROAD:</a:t>
            </a:r>
          </a:p>
        </p:txBody>
      </p:sp>
    </p:spTree>
    <p:extLst>
      <p:ext uri="{BB962C8B-B14F-4D97-AF65-F5344CB8AC3E}">
        <p14:creationId xmlns:p14="http://schemas.microsoft.com/office/powerpoint/2010/main" val="292560297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sp>
        <p:nvSpPr>
          <p:cNvPr id="6" name="Content Placeholder 2"/>
          <p:cNvSpPr>
            <a:spLocks noGrp="1"/>
          </p:cNvSpPr>
          <p:nvPr>
            <p:ph idx="1"/>
          </p:nvPr>
        </p:nvSpPr>
        <p:spPr>
          <a:xfrm>
            <a:off x="728869" y="1484243"/>
            <a:ext cx="7792279" cy="4570028"/>
          </a:xfrm>
        </p:spPr>
        <p:txBody>
          <a:bodyPr>
            <a:noAutofit/>
          </a:bodyPr>
          <a:lstStyle/>
          <a:p>
            <a:pPr marL="0" algn="just">
              <a:spcBef>
                <a:spcPts val="0"/>
              </a:spcBef>
            </a:pPr>
            <a:r>
              <a:rPr lang="en-GB" sz="2000" dirty="0" smtClean="0">
                <a:latin typeface="Arial" pitchFamily="34" charset="0"/>
                <a:cs typeface="Arial" pitchFamily="34" charset="0"/>
              </a:rPr>
              <a:t>Formulating the Special Law on Protection and Development of Salvadoran Migrants and their Families;</a:t>
            </a:r>
          </a:p>
          <a:p>
            <a:pPr marL="0" indent="0" algn="just">
              <a:spcBef>
                <a:spcPts val="0"/>
              </a:spcBef>
              <a:buNone/>
            </a:pPr>
            <a:endParaRPr lang="en-GB" sz="2000" dirty="0" smtClean="0">
              <a:latin typeface="Arial" pitchFamily="34" charset="0"/>
              <a:cs typeface="Arial" pitchFamily="34" charset="0"/>
            </a:endParaRPr>
          </a:p>
          <a:p>
            <a:pPr marL="0" algn="just">
              <a:spcBef>
                <a:spcPts val="0"/>
              </a:spcBef>
            </a:pPr>
            <a:r>
              <a:rPr lang="en-GB" sz="2000" dirty="0" smtClean="0">
                <a:latin typeface="Arial" pitchFamily="34" charset="0"/>
                <a:cs typeface="Arial" pitchFamily="34" charset="0"/>
              </a:rPr>
              <a:t>Approved on March 17, 2011;</a:t>
            </a:r>
          </a:p>
          <a:p>
            <a:pPr marL="0" algn="just">
              <a:spcBef>
                <a:spcPts val="0"/>
              </a:spcBef>
            </a:pPr>
            <a:endParaRPr lang="en-GB" sz="2000" dirty="0" smtClean="0">
              <a:latin typeface="Arial" pitchFamily="34" charset="0"/>
              <a:cs typeface="Arial" pitchFamily="34" charset="0"/>
            </a:endParaRPr>
          </a:p>
          <a:p>
            <a:pPr marL="0" algn="just">
              <a:spcBef>
                <a:spcPts val="0"/>
              </a:spcBef>
            </a:pPr>
            <a:r>
              <a:rPr lang="en-GB" sz="2000" dirty="0" smtClean="0">
                <a:latin typeface="Arial" pitchFamily="34" charset="0"/>
                <a:ea typeface="Calibri" pitchFamily="34" charset="0"/>
                <a:cs typeface="Arial" pitchFamily="34" charset="0"/>
              </a:rPr>
              <a:t>The objective of this law is to develop constitutional guiding principles to ensure the rights of Salvadoran migrants and their families;</a:t>
            </a:r>
          </a:p>
          <a:p>
            <a:pPr marL="0" algn="just">
              <a:spcBef>
                <a:spcPts val="0"/>
              </a:spcBef>
            </a:pPr>
            <a:endParaRPr lang="en-GB" sz="2000" dirty="0" smtClean="0">
              <a:latin typeface="Arial" pitchFamily="34" charset="0"/>
              <a:cs typeface="Arial" pitchFamily="34" charset="0"/>
            </a:endParaRPr>
          </a:p>
          <a:p>
            <a:pPr marL="0" algn="just">
              <a:spcBef>
                <a:spcPts val="0"/>
              </a:spcBef>
            </a:pPr>
            <a:r>
              <a:rPr lang="en-GB" sz="2000" dirty="0" smtClean="0">
                <a:latin typeface="Arial" pitchFamily="34" charset="0"/>
                <a:cs typeface="Arial" pitchFamily="34" charset="0"/>
              </a:rPr>
              <a:t>This led to the establishment of the National Council for the Protection and Development of Migrants and their Families (CONMIGRANTES), with participation of associations of Salvadorans abroad, civil society, government institutions, academia, small and medium-sized enterprises, etc.</a:t>
            </a:r>
          </a:p>
        </p:txBody>
      </p:sp>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title"/>
          </p:nvPr>
        </p:nvSpPr>
        <p:spPr>
          <a:xfrm>
            <a:off x="274865" y="-107506"/>
            <a:ext cx="8520793" cy="1143000"/>
          </a:xfrm>
        </p:spPr>
        <p:txBody>
          <a:bodyPr>
            <a:normAutofit/>
          </a:bodyPr>
          <a:lstStyle/>
          <a:p>
            <a:r>
              <a:rPr lang="en-GB" sz="2400" b="1" dirty="0">
                <a:solidFill>
                  <a:schemeClr val="bg1">
                    <a:lumMod val="50000"/>
                  </a:schemeClr>
                </a:solidFill>
                <a:latin typeface="Arial" pitchFamily="34" charset="0"/>
                <a:cs typeface="Arial" pitchFamily="34" charset="0"/>
              </a:rPr>
              <a:t>STATE PROTECTION FOR SALVADORANS ABROAD:</a:t>
            </a:r>
          </a:p>
        </p:txBody>
      </p:sp>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ircular Arrow 5"/>
          <p:cNvSpPr/>
          <p:nvPr/>
        </p:nvSpPr>
        <p:spPr>
          <a:xfrm>
            <a:off x="2699792" y="1916832"/>
            <a:ext cx="4391373" cy="4319365"/>
          </a:xfrm>
          <a:prstGeom prst="circularArrow">
            <a:avLst>
              <a:gd name="adj1" fmla="val 5544"/>
              <a:gd name="adj2" fmla="val 330680"/>
              <a:gd name="adj3" fmla="val 14502755"/>
              <a:gd name="adj4" fmla="val 16957683"/>
              <a:gd name="adj5" fmla="val 5757"/>
            </a:avLst>
          </a:prstGeom>
          <a:solidFill>
            <a:srgbClr val="FFC000"/>
          </a:solidFill>
        </p:spPr>
        <p:style>
          <a:lnRef idx="0">
            <a:schemeClr val="accent1">
              <a:hueOff val="0"/>
              <a:satOff val="0"/>
              <a:lumOff val="0"/>
              <a:alphaOff val="0"/>
            </a:schemeClr>
          </a:lnRef>
          <a:fillRef idx="1">
            <a:schemeClr val="accent1">
              <a:tint val="40000"/>
              <a:hueOff val="0"/>
              <a:satOff val="0"/>
              <a:lumOff val="0"/>
              <a:alphaOff val="0"/>
            </a:schemeClr>
          </a:fillRef>
          <a:effectRef idx="1">
            <a:schemeClr val="accent1">
              <a:tint val="40000"/>
              <a:hueOff val="0"/>
              <a:satOff val="0"/>
              <a:lumOff val="0"/>
              <a:alphaOff val="0"/>
            </a:schemeClr>
          </a:effectRef>
          <a:fontRef idx="minor">
            <a:schemeClr val="dk1">
              <a:hueOff val="0"/>
              <a:satOff val="0"/>
              <a:lumOff val="0"/>
              <a:alphaOff val="0"/>
            </a:schemeClr>
          </a:fontRef>
        </p:style>
      </p:sp>
      <p:sp>
        <p:nvSpPr>
          <p:cNvPr id="7" name="Freeform 6"/>
          <p:cNvSpPr/>
          <p:nvPr/>
        </p:nvSpPr>
        <p:spPr>
          <a:xfrm>
            <a:off x="3428992" y="1772816"/>
            <a:ext cx="2643205" cy="701203"/>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r>
              <a:rPr lang="en-GB" b="1" kern="1200" dirty="0" smtClean="0">
                <a:solidFill>
                  <a:schemeClr val="tx1"/>
                </a:solidFill>
                <a:latin typeface="Arial" pitchFamily="34" charset="0"/>
                <a:cs typeface="Arial" pitchFamily="34" charset="0"/>
              </a:rPr>
              <a:t>CONMIGRANTES</a:t>
            </a:r>
            <a:endParaRPr lang="en-GB" b="1" kern="1200" dirty="0">
              <a:solidFill>
                <a:schemeClr val="tx1"/>
              </a:solidFill>
              <a:latin typeface="Arial" pitchFamily="34" charset="0"/>
              <a:cs typeface="Arial" pitchFamily="34" charset="0"/>
            </a:endParaRPr>
          </a:p>
        </p:txBody>
      </p:sp>
      <p:sp>
        <p:nvSpPr>
          <p:cNvPr id="8" name="Freeform 7"/>
          <p:cNvSpPr/>
          <p:nvPr/>
        </p:nvSpPr>
        <p:spPr>
          <a:xfrm>
            <a:off x="5929322" y="2500306"/>
            <a:ext cx="2706094" cy="837593"/>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endParaRPr lang="en-GB" sz="1400" b="1" dirty="0" smtClean="0">
              <a:solidFill>
                <a:schemeClr val="tx1"/>
              </a:solidFill>
              <a:latin typeface="Arial" pitchFamily="34" charset="0"/>
              <a:cs typeface="Arial" pitchFamily="34" charset="0"/>
            </a:endParaRPr>
          </a:p>
          <a:p>
            <a:pPr lvl="0" algn="ctr" defTabSz="400050">
              <a:lnSpc>
                <a:spcPct val="90000"/>
              </a:lnSpc>
              <a:spcBef>
                <a:spcPct val="0"/>
              </a:spcBef>
              <a:spcAft>
                <a:spcPct val="35000"/>
              </a:spcAft>
            </a:pPr>
            <a:r>
              <a:rPr lang="en-GB" sz="1400" b="1" dirty="0" smtClean="0">
                <a:solidFill>
                  <a:schemeClr val="tx1"/>
                </a:solidFill>
                <a:latin typeface="Arial" pitchFamily="34" charset="0"/>
                <a:cs typeface="Arial" pitchFamily="34" charset="0"/>
              </a:rPr>
              <a:t> 3 </a:t>
            </a:r>
            <a:r>
              <a:rPr lang="en-GB" sz="1400" b="1" kern="1200" dirty="0" smtClean="0">
                <a:solidFill>
                  <a:schemeClr val="tx1"/>
                </a:solidFill>
                <a:latin typeface="Arial" pitchFamily="34" charset="0"/>
                <a:cs typeface="Arial" pitchFamily="34" charset="0"/>
              </a:rPr>
              <a:t>REPRESENTATIVES FROM ASSOCIATIONS OF SALVADORANS ABROAD</a:t>
            </a:r>
          </a:p>
          <a:p>
            <a:pPr lvl="0" algn="ctr" defTabSz="400050">
              <a:lnSpc>
                <a:spcPct val="90000"/>
              </a:lnSpc>
              <a:spcBef>
                <a:spcPct val="0"/>
              </a:spcBef>
              <a:spcAft>
                <a:spcPct val="35000"/>
              </a:spcAft>
            </a:pPr>
            <a:endParaRPr lang="en-GB" sz="1400" b="1" kern="1200" dirty="0">
              <a:solidFill>
                <a:schemeClr val="tx1"/>
              </a:solidFill>
              <a:latin typeface="Arial" pitchFamily="34" charset="0"/>
              <a:cs typeface="Arial" pitchFamily="34" charset="0"/>
            </a:endParaRPr>
          </a:p>
        </p:txBody>
      </p:sp>
      <p:sp>
        <p:nvSpPr>
          <p:cNvPr id="9" name="Freeform 8"/>
          <p:cNvSpPr/>
          <p:nvPr/>
        </p:nvSpPr>
        <p:spPr>
          <a:xfrm>
            <a:off x="5786447" y="3857628"/>
            <a:ext cx="2786082" cy="790594"/>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11</a:t>
            </a:r>
          </a:p>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GOVERNMENT REPRESENTATIVES</a:t>
            </a:r>
          </a:p>
        </p:txBody>
      </p:sp>
      <p:sp>
        <p:nvSpPr>
          <p:cNvPr id="10" name="Freeform 9"/>
          <p:cNvSpPr/>
          <p:nvPr/>
        </p:nvSpPr>
        <p:spPr>
          <a:xfrm>
            <a:off x="5214942" y="5143512"/>
            <a:ext cx="3429023" cy="790594"/>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r>
              <a:rPr lang="en-GB" sz="1400" b="1" dirty="0" smtClean="0">
                <a:solidFill>
                  <a:schemeClr val="tx1"/>
                </a:solidFill>
                <a:latin typeface="Arial" pitchFamily="34" charset="0"/>
                <a:cs typeface="Arial" pitchFamily="34" charset="0"/>
              </a:rPr>
              <a:t>1</a:t>
            </a:r>
          </a:p>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REPRESENTATIVE FROM THE UNIVERSITY OF EL SALVADOR</a:t>
            </a:r>
            <a:endParaRPr lang="en-GB" sz="1400" b="1" kern="1200" dirty="0">
              <a:solidFill>
                <a:schemeClr val="tx1"/>
              </a:solidFill>
              <a:latin typeface="Arial" pitchFamily="34" charset="0"/>
              <a:cs typeface="Arial" pitchFamily="34" charset="0"/>
            </a:endParaRPr>
          </a:p>
        </p:txBody>
      </p:sp>
      <p:sp>
        <p:nvSpPr>
          <p:cNvPr id="11" name="Freeform 10"/>
          <p:cNvSpPr/>
          <p:nvPr/>
        </p:nvSpPr>
        <p:spPr>
          <a:xfrm>
            <a:off x="1071538" y="5072074"/>
            <a:ext cx="2983764" cy="906109"/>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1</a:t>
            </a:r>
          </a:p>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REPRESENTATIVE FROM CIVIL SOCIETY ORGANIZATIONS</a:t>
            </a:r>
            <a:endParaRPr lang="en-GB" sz="1400" b="1" kern="1200" dirty="0">
              <a:solidFill>
                <a:schemeClr val="tx1"/>
              </a:solidFill>
              <a:latin typeface="Arial" pitchFamily="34" charset="0"/>
              <a:cs typeface="Arial" pitchFamily="34" charset="0"/>
            </a:endParaRPr>
          </a:p>
        </p:txBody>
      </p:sp>
      <p:sp>
        <p:nvSpPr>
          <p:cNvPr id="12" name="Freeform 11"/>
          <p:cNvSpPr/>
          <p:nvPr/>
        </p:nvSpPr>
        <p:spPr>
          <a:xfrm>
            <a:off x="357158" y="3643314"/>
            <a:ext cx="2738640" cy="990946"/>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1</a:t>
            </a:r>
          </a:p>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REPRESENTATIVE FROM PRIVATE UNIVERSITIES</a:t>
            </a:r>
            <a:endParaRPr lang="en-GB" sz="1400" b="1" kern="1200" dirty="0">
              <a:solidFill>
                <a:schemeClr val="tx1"/>
              </a:solidFill>
              <a:latin typeface="Arial" pitchFamily="34" charset="0"/>
              <a:cs typeface="Arial" pitchFamily="34" charset="0"/>
            </a:endParaRPr>
          </a:p>
        </p:txBody>
      </p:sp>
      <p:sp>
        <p:nvSpPr>
          <p:cNvPr id="13" name="Freeform 12"/>
          <p:cNvSpPr/>
          <p:nvPr/>
        </p:nvSpPr>
        <p:spPr>
          <a:xfrm>
            <a:off x="0" y="2357430"/>
            <a:ext cx="3321625" cy="933471"/>
          </a:xfrm>
          <a:custGeom>
            <a:avLst/>
            <a:gdLst>
              <a:gd name="connsiteX0" fmla="*/ 0 w 1402407"/>
              <a:gd name="connsiteY0" fmla="*/ 116870 h 701203"/>
              <a:gd name="connsiteX1" fmla="*/ 34231 w 1402407"/>
              <a:gd name="connsiteY1" fmla="*/ 34230 h 701203"/>
              <a:gd name="connsiteX2" fmla="*/ 116871 w 1402407"/>
              <a:gd name="connsiteY2" fmla="*/ 0 h 701203"/>
              <a:gd name="connsiteX3" fmla="*/ 1285537 w 1402407"/>
              <a:gd name="connsiteY3" fmla="*/ 0 h 701203"/>
              <a:gd name="connsiteX4" fmla="*/ 1368177 w 1402407"/>
              <a:gd name="connsiteY4" fmla="*/ 34231 h 701203"/>
              <a:gd name="connsiteX5" fmla="*/ 1402407 w 1402407"/>
              <a:gd name="connsiteY5" fmla="*/ 116871 h 701203"/>
              <a:gd name="connsiteX6" fmla="*/ 1402407 w 1402407"/>
              <a:gd name="connsiteY6" fmla="*/ 584333 h 701203"/>
              <a:gd name="connsiteX7" fmla="*/ 1368177 w 1402407"/>
              <a:gd name="connsiteY7" fmla="*/ 666973 h 701203"/>
              <a:gd name="connsiteX8" fmla="*/ 1285537 w 1402407"/>
              <a:gd name="connsiteY8" fmla="*/ 701203 h 701203"/>
              <a:gd name="connsiteX9" fmla="*/ 116870 w 1402407"/>
              <a:gd name="connsiteY9" fmla="*/ 701203 h 701203"/>
              <a:gd name="connsiteX10" fmla="*/ 34230 w 1402407"/>
              <a:gd name="connsiteY10" fmla="*/ 666972 h 701203"/>
              <a:gd name="connsiteX11" fmla="*/ 0 w 1402407"/>
              <a:gd name="connsiteY11" fmla="*/ 584332 h 701203"/>
              <a:gd name="connsiteX12" fmla="*/ 0 w 1402407"/>
              <a:gd name="connsiteY12" fmla="*/ 116870 h 701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02407" h="701203">
                <a:moveTo>
                  <a:pt x="0" y="116870"/>
                </a:moveTo>
                <a:cubicBezTo>
                  <a:pt x="0" y="85874"/>
                  <a:pt x="12313" y="56148"/>
                  <a:pt x="34231" y="34230"/>
                </a:cubicBezTo>
                <a:cubicBezTo>
                  <a:pt x="56148" y="12313"/>
                  <a:pt x="85875" y="0"/>
                  <a:pt x="116871" y="0"/>
                </a:cubicBezTo>
                <a:lnTo>
                  <a:pt x="1285537" y="0"/>
                </a:lnTo>
                <a:cubicBezTo>
                  <a:pt x="1316533" y="0"/>
                  <a:pt x="1346259" y="12313"/>
                  <a:pt x="1368177" y="34231"/>
                </a:cubicBezTo>
                <a:cubicBezTo>
                  <a:pt x="1390094" y="56148"/>
                  <a:pt x="1402407" y="85875"/>
                  <a:pt x="1402407" y="116871"/>
                </a:cubicBezTo>
                <a:lnTo>
                  <a:pt x="1402407" y="584333"/>
                </a:lnTo>
                <a:cubicBezTo>
                  <a:pt x="1402407" y="615329"/>
                  <a:pt x="1390094" y="645055"/>
                  <a:pt x="1368177" y="666973"/>
                </a:cubicBezTo>
                <a:cubicBezTo>
                  <a:pt x="1346260" y="688890"/>
                  <a:pt x="1316533" y="701203"/>
                  <a:pt x="1285537" y="701203"/>
                </a:cubicBezTo>
                <a:lnTo>
                  <a:pt x="116870" y="701203"/>
                </a:lnTo>
                <a:cubicBezTo>
                  <a:pt x="85874" y="701203"/>
                  <a:pt x="56148" y="688890"/>
                  <a:pt x="34230" y="666972"/>
                </a:cubicBezTo>
                <a:cubicBezTo>
                  <a:pt x="12313" y="645055"/>
                  <a:pt x="0" y="615328"/>
                  <a:pt x="0" y="584332"/>
                </a:cubicBezTo>
                <a:lnTo>
                  <a:pt x="0" y="116870"/>
                </a:lnTo>
                <a:close/>
              </a:path>
            </a:pathLst>
          </a:custGeom>
          <a:ln/>
        </p:spPr>
        <p:style>
          <a:lnRef idx="1">
            <a:schemeClr val="accent1"/>
          </a:lnRef>
          <a:fillRef idx="2">
            <a:schemeClr val="accent1"/>
          </a:fillRef>
          <a:effectRef idx="1">
            <a:schemeClr val="accent1"/>
          </a:effectRef>
          <a:fontRef idx="minor">
            <a:schemeClr val="dk1"/>
          </a:fontRef>
        </p:style>
        <p:txBody>
          <a:bodyPr spcFirstLastPara="0" vert="horz" wrap="square" lIns="68520" tIns="68520" rIns="68520" bIns="68520" numCol="1" spcCol="1270" anchor="ctr" anchorCtr="0">
            <a:noAutofit/>
          </a:bodyPr>
          <a:lstStyle/>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1</a:t>
            </a:r>
          </a:p>
          <a:p>
            <a:pPr lvl="0" algn="ctr" defTabSz="400050">
              <a:lnSpc>
                <a:spcPct val="90000"/>
              </a:lnSpc>
              <a:spcBef>
                <a:spcPct val="0"/>
              </a:spcBef>
              <a:spcAft>
                <a:spcPct val="35000"/>
              </a:spcAft>
            </a:pPr>
            <a:r>
              <a:rPr lang="en-GB" sz="1400" b="1" kern="1200" dirty="0" smtClean="0">
                <a:solidFill>
                  <a:schemeClr val="tx1"/>
                </a:solidFill>
                <a:latin typeface="Arial" pitchFamily="34" charset="0"/>
                <a:cs typeface="Arial" pitchFamily="34" charset="0"/>
              </a:rPr>
              <a:t>REPRESENTATIVE FROM SMALL AND MEDIUM-SIZED ENTERPRISES</a:t>
            </a:r>
            <a:endParaRPr lang="en-GB" sz="1400" b="1" kern="1200" dirty="0">
              <a:solidFill>
                <a:schemeClr val="tx1"/>
              </a:solidFill>
              <a:latin typeface="Arial" pitchFamily="34" charset="0"/>
              <a:cs typeface="Arial" pitchFamily="34" charset="0"/>
            </a:endParaRPr>
          </a:p>
        </p:txBody>
      </p:sp>
      <p:sp>
        <p:nvSpPr>
          <p:cNvPr id="16" name="Title 15"/>
          <p:cNvSpPr>
            <a:spLocks noGrp="1"/>
          </p:cNvSpPr>
          <p:nvPr>
            <p:ph type="title"/>
          </p:nvPr>
        </p:nvSpPr>
        <p:spPr>
          <a:xfrm>
            <a:off x="357158" y="75819"/>
            <a:ext cx="8451343" cy="1582706"/>
          </a:xfrm>
          <a:solidFill>
            <a:schemeClr val="accent6">
              <a:lumMod val="20000"/>
              <a:lumOff val="80000"/>
            </a:schemeClr>
          </a:solidFill>
        </p:spPr>
        <p:txBody>
          <a:bodyPr>
            <a:noAutofit/>
          </a:bodyPr>
          <a:lstStyle/>
          <a:p>
            <a:pPr algn="ctr"/>
            <a:r>
              <a:rPr lang="en-GB" sz="3400" b="1" dirty="0" smtClean="0">
                <a:solidFill>
                  <a:srgbClr val="002060"/>
                </a:solidFill>
              </a:rPr>
              <a:t>COMPOSED OF 18 INSTITUTIONS:</a:t>
            </a:r>
            <a:br>
              <a:rPr lang="en-GB" sz="3400" b="1" dirty="0" smtClean="0">
                <a:solidFill>
                  <a:srgbClr val="002060"/>
                </a:solidFill>
              </a:rPr>
            </a:br>
            <a:r>
              <a:rPr lang="en-GB" sz="3400" b="1" dirty="0" smtClean="0">
                <a:solidFill>
                  <a:srgbClr val="002060"/>
                </a:solidFill>
              </a:rPr>
              <a:t>5 invited institutions</a:t>
            </a:r>
            <a:br>
              <a:rPr lang="en-GB" sz="3400" b="1" dirty="0" smtClean="0">
                <a:solidFill>
                  <a:srgbClr val="002060"/>
                </a:solidFill>
              </a:rPr>
            </a:br>
            <a:r>
              <a:rPr lang="en-GB" sz="3400" b="1" dirty="0" smtClean="0">
                <a:solidFill>
                  <a:srgbClr val="002060"/>
                </a:solidFill>
              </a:rPr>
              <a:t>8 observers</a:t>
            </a:r>
            <a:endParaRPr lang="en-GB" sz="3400" b="1" dirty="0">
              <a:solidFill>
                <a:srgbClr val="002060"/>
              </a:solidFill>
            </a:endParaRPr>
          </a:p>
        </p:txBody>
      </p:sp>
      <p:pic>
        <p:nvPicPr>
          <p:cNvPr id="14" name="Picture 2" descr="C:\Users\COMIGRANTE\Desktop\fotos Enrique Merlos\_MG_1031CONMIGRANTES.jpe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714744" y="3071810"/>
            <a:ext cx="1841515" cy="20002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980321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348342" y="6054271"/>
            <a:ext cx="9144000" cy="1273791"/>
          </a:xfrm>
          <a:prstGeom prst="rect">
            <a:avLst/>
          </a:prstGeom>
        </p:spPr>
      </p:pic>
      <p:cxnSp>
        <p:nvCxnSpPr>
          <p:cNvPr id="7" name="Straight Connector 6"/>
          <p:cNvCxnSpPr/>
          <p:nvPr/>
        </p:nvCxnSpPr>
        <p:spPr>
          <a:xfrm>
            <a:off x="0" y="904404"/>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8" name="Title 1"/>
          <p:cNvSpPr>
            <a:spLocks noGrp="1"/>
          </p:cNvSpPr>
          <p:nvPr>
            <p:ph type="title"/>
          </p:nvPr>
        </p:nvSpPr>
        <p:spPr>
          <a:xfrm>
            <a:off x="0" y="242372"/>
            <a:ext cx="9144000" cy="539827"/>
          </a:xfrm>
        </p:spPr>
        <p:txBody>
          <a:bodyPr>
            <a:normAutofit fontScale="90000"/>
          </a:bodyPr>
          <a:lstStyle/>
          <a:p>
            <a:r>
              <a:rPr lang="en-GB" sz="2800" b="1" dirty="0" smtClean="0">
                <a:solidFill>
                  <a:schemeClr val="bg1">
                    <a:lumMod val="50000"/>
                  </a:schemeClr>
                </a:solidFill>
                <a:latin typeface="Arial" pitchFamily="34" charset="0"/>
                <a:cs typeface="Arial" pitchFamily="34" charset="0"/>
              </a:rPr>
              <a:t>CURRENT SITUATION IN REGARD TO RETURNED PERSONS</a:t>
            </a:r>
            <a:endParaRPr lang="en-GB" sz="2800" b="1" dirty="0">
              <a:solidFill>
                <a:schemeClr val="bg1">
                  <a:lumMod val="50000"/>
                </a:schemeClr>
              </a:solidFill>
              <a:latin typeface="Arial" pitchFamily="34" charset="0"/>
              <a:cs typeface="Arial" pitchFamily="34" charset="0"/>
            </a:endParaRPr>
          </a:p>
        </p:txBody>
      </p:sp>
      <p:sp>
        <p:nvSpPr>
          <p:cNvPr id="9" name="Rectangle 8"/>
          <p:cNvSpPr/>
          <p:nvPr/>
        </p:nvSpPr>
        <p:spPr>
          <a:xfrm>
            <a:off x="457200" y="1099930"/>
            <a:ext cx="8229600" cy="2523768"/>
          </a:xfrm>
          <a:prstGeom prst="rect">
            <a:avLst/>
          </a:prstGeom>
        </p:spPr>
        <p:txBody>
          <a:bodyPr wrap="square">
            <a:spAutoFit/>
          </a:bodyPr>
          <a:lstStyle/>
          <a:p>
            <a:pPr algn="just"/>
            <a:r>
              <a:rPr lang="en-GB" sz="2200" dirty="0" smtClean="0">
                <a:latin typeface="Arial" pitchFamily="34" charset="0"/>
                <a:cs typeface="Arial" pitchFamily="34" charset="0"/>
              </a:rPr>
              <a:t>6 flights of returned persons arrive from the US (Monday through Friday) at Oscar Arnulfo Romero International Airport (135 per flight, on average);</a:t>
            </a:r>
          </a:p>
          <a:p>
            <a:pPr algn="just"/>
            <a:endParaRPr lang="en-GB" sz="2200" dirty="0" smtClean="0">
              <a:latin typeface="Arial" pitchFamily="34" charset="0"/>
              <a:cs typeface="Arial" pitchFamily="34" charset="0"/>
            </a:endParaRPr>
          </a:p>
          <a:p>
            <a:pPr algn="just"/>
            <a:r>
              <a:rPr lang="en-GB" sz="2200" dirty="0" smtClean="0">
                <a:latin typeface="Arial" pitchFamily="34" charset="0"/>
                <a:cs typeface="Arial" pitchFamily="34" charset="0"/>
              </a:rPr>
              <a:t>Boys, girls and adolescents arrive from Mexico on commercial airlines</a:t>
            </a:r>
            <a:r>
              <a:rPr lang="en-GB" sz="2400" dirty="0">
                <a:latin typeface="Arial" pitchFamily="34" charset="0"/>
                <a:cs typeface="Arial" pitchFamily="34" charset="0"/>
              </a:rPr>
              <a:t>;</a:t>
            </a:r>
            <a:r>
              <a:rPr lang="en-GB" sz="2400" dirty="0" smtClean="0">
                <a:latin typeface="Arial" pitchFamily="34" charset="0"/>
                <a:cs typeface="Arial" pitchFamily="34" charset="0"/>
              </a:rPr>
              <a:t> </a:t>
            </a:r>
          </a:p>
          <a:p>
            <a:pPr algn="just"/>
            <a:endParaRPr lang="en-GB" sz="2400" dirty="0" smtClean="0">
              <a:latin typeface="Arial" pitchFamily="34" charset="0"/>
              <a:cs typeface="Arial" pitchFamily="34" charset="0"/>
            </a:endParaRPr>
          </a:p>
        </p:txBody>
      </p:sp>
      <p:pic>
        <p:nvPicPr>
          <p:cNvPr id="6" name="Picture 5" descr="retornados.jp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35422" y="3364195"/>
            <a:ext cx="4251378" cy="2387248"/>
          </a:xfrm>
          <a:prstGeom prst="rect">
            <a:avLst/>
          </a:prstGeom>
        </p:spPr>
      </p:pic>
      <p:sp>
        <p:nvSpPr>
          <p:cNvPr id="10" name="TextBox 9"/>
          <p:cNvSpPr txBox="1"/>
          <p:nvPr/>
        </p:nvSpPr>
        <p:spPr>
          <a:xfrm>
            <a:off x="457200" y="3524766"/>
            <a:ext cx="3783496" cy="2400657"/>
          </a:xfrm>
          <a:prstGeom prst="rect">
            <a:avLst/>
          </a:prstGeom>
          <a:noFill/>
        </p:spPr>
        <p:txBody>
          <a:bodyPr wrap="square" rtlCol="0">
            <a:spAutoFit/>
          </a:bodyPr>
          <a:lstStyle/>
          <a:p>
            <a:r>
              <a:rPr lang="en-GB" sz="2200" dirty="0" smtClean="0">
                <a:latin typeface="Arial" pitchFamily="34" charset="0"/>
                <a:cs typeface="Arial" pitchFamily="34" charset="0"/>
              </a:rPr>
              <a:t>16 buses arrive by land each week (Monday through Sunday) through La Hachadura border (a maximum of 38 persons per bus.</a:t>
            </a:r>
          </a:p>
          <a:p>
            <a:endParaRPr lang="en-GB" dirty="0"/>
          </a:p>
        </p:txBody>
      </p:sp>
    </p:spTree>
    <p:extLst>
      <p:ext uri="{BB962C8B-B14F-4D97-AF65-F5344CB8AC3E}">
        <p14:creationId xmlns:p14="http://schemas.microsoft.com/office/powerpoint/2010/main" val="2882789150"/>
      </p:ext>
    </p:extLst>
  </p:cSld>
  <p:clrMapOvr>
    <a:masterClrMapping/>
  </p:clrMapOvr>
  <p:timing>
    <p:tnLst>
      <p:par>
        <p:cTn xmlns:p14="http://schemas.microsoft.com/office/powerpoint/2010/main" id="1" dur="indefinite" restart="never" nodeType="tmRoot"/>
      </p:par>
    </p:tnLst>
  </p:timing>
</p:sld>
</file>

<file path=ppt/theme/_rels/themeOverride1.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5.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95B3D7"/>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95B3D7"/>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4F81BD"/>
    </a:accent1>
    <a:accent2>
      <a:srgbClr val="95B3D7"/>
    </a:accent2>
    <a:accent3>
      <a:srgbClr val="9BBB59"/>
    </a:accent3>
    <a:accent4>
      <a:srgbClr val="8064A2"/>
    </a:accent4>
    <a:accent5>
      <a:srgbClr val="4BACC6"/>
    </a:accent5>
    <a:accent6>
      <a:srgbClr val="F79646"/>
    </a:accent6>
    <a:hlink>
      <a:srgbClr val="0000FF"/>
    </a:hlink>
    <a:folHlink>
      <a:srgbClr val="800080"/>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Override>
</file>

<file path=docProps/app.xml><?xml version="1.0" encoding="utf-8"?>
<Properties xmlns="http://schemas.openxmlformats.org/officeDocument/2006/extended-properties" xmlns:vt="http://schemas.openxmlformats.org/officeDocument/2006/docPropsVTypes">
  <TotalTime>1185</TotalTime>
  <Words>1602</Words>
  <Application>Microsoft Macintosh PowerPoint</Application>
  <PresentationFormat>Presentación en pantalla (4:3)</PresentationFormat>
  <Paragraphs>141</Paragraphs>
  <Slides>21</Slides>
  <Notes>0</Notes>
  <HiddenSlides>0</HiddenSlides>
  <MMClips>0</MMClips>
  <ScaleCrop>false</ScaleCrop>
  <HeadingPairs>
    <vt:vector size="4" baseType="variant">
      <vt:variant>
        <vt:lpstr>Tema</vt:lpstr>
      </vt:variant>
      <vt:variant>
        <vt:i4>2</vt:i4>
      </vt:variant>
      <vt:variant>
        <vt:lpstr>Títulos de diapositiva</vt:lpstr>
      </vt:variant>
      <vt:variant>
        <vt:i4>21</vt:i4>
      </vt:variant>
    </vt:vector>
  </HeadingPairs>
  <TitlesOfParts>
    <vt:vector size="23" baseType="lpstr">
      <vt:lpstr>Office Theme</vt:lpstr>
      <vt:lpstr>1_Office Theme</vt:lpstr>
      <vt:lpstr>  Advances in the Protection of Accompanied and Unaccompanied Migrant Boys, Girls and Adolescents and their Families </vt:lpstr>
      <vt:lpstr>CONTEXT: EL SALVADOR </vt:lpstr>
      <vt:lpstr>CONTEXT: EL SALVADOR </vt:lpstr>
      <vt:lpstr>THE SALVADORAN STATE RECOGNIZES:</vt:lpstr>
      <vt:lpstr>STATE PROTECTION FOR SALVADORANS ABROAD:</vt:lpstr>
      <vt:lpstr>STATE PROTECTION FOR SALVADORANS ABROAD:</vt:lpstr>
      <vt:lpstr>STATE PROTECTION FOR SALVADORANS ABROAD:</vt:lpstr>
      <vt:lpstr>COMPOSED OF 18 INSTITUTIONS: 5 invited institutions 8 observers</vt:lpstr>
      <vt:lpstr>CURRENT SITUATION IN REGARD TO RETURNED PERSONS</vt:lpstr>
      <vt:lpstr>CURRENT SITUATION IN REGARD TO RETURNED PERSONS</vt:lpstr>
      <vt:lpstr>Presentación de PowerPoint</vt:lpstr>
      <vt:lpstr>Presentación de PowerPoint</vt:lpstr>
      <vt:lpstr>Presentación de PowerPoint</vt:lpstr>
      <vt:lpstr>ACTIONS AND INSTRUMENTS</vt:lpstr>
      <vt:lpstr>ACTIONS AND INSTRUMENTS</vt:lpstr>
      <vt:lpstr>AWARENESS-RAISING CAMPAIGN</vt:lpstr>
      <vt:lpstr>ACTIONS AND INSTRUMENTS</vt:lpstr>
      <vt:lpstr>ASSISTANCE PHASES</vt:lpstr>
      <vt:lpstr>ASSISTANCE PHASES</vt:lpstr>
      <vt:lpstr>ASSISTANCE PHASES</vt:lpstr>
      <vt:lpstr>Presentación de PowerPoint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RREE RREE</dc:creator>
  <cp:lastModifiedBy>Christiane Lehnhoff</cp:lastModifiedBy>
  <cp:revision>218</cp:revision>
  <dcterms:created xsi:type="dcterms:W3CDTF">2014-06-24T15:22:33Z</dcterms:created>
  <dcterms:modified xsi:type="dcterms:W3CDTF">2015-04-16T17:55:17Z</dcterms:modified>
</cp:coreProperties>
</file>