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87" r:id="rId3"/>
    <p:sldId id="321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288" r:id="rId12"/>
  </p:sldIdLst>
  <p:sldSz cx="12192000" cy="6858000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2550" autoAdjust="0"/>
  </p:normalViewPr>
  <p:slideViewPr>
    <p:cSldViewPr snapToGrid="0">
      <p:cViewPr>
        <p:scale>
          <a:sx n="50" d="100"/>
          <a:sy n="50" d="100"/>
        </p:scale>
        <p:origin x="-1476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0E3CA0-AF6F-4715-854F-CD52D6F3592C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EB4304-F2B6-449F-83C2-975A09E63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3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BA9BF7-1C11-4916-B62D-901CE6CC6B45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847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89B4A1-0DFA-445D-9903-524A669B5A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95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DO" altLang="es-DO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F15138-A705-4478-BF63-3BE0318811F8}" type="slidenum">
              <a:rPr lang="en-US" altLang="es-DO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s-DO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F93B2-2F44-4CFE-B486-A0761D405F4B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CD51C-BC51-48C2-8BE3-7B6ECF67D5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1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C90F1-FA0A-4936-82BF-ECED88E77F95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62A36-2719-4DB0-BDE6-CF7927A9C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4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9FD93-7032-4739-84FA-902C5BFC2D93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99924-4FAD-41DD-8705-FDCDEB9E2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32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93DE-6189-4F0C-A26C-1E1CB8613AB6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8236C-67EB-455A-A362-57B496656A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34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69F0-9BEC-4E28-86E8-5F7A7C041783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509FC-9A1E-4BCA-A3ED-269DDC294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76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34500" y="3316288"/>
            <a:ext cx="801688" cy="197008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B6BC3-4447-4177-8C81-E4B10180E662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577C2-EE66-460F-940B-5A91C48293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2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D2744-4C64-496A-B87F-EAF44BFE35ED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10F47-9953-42E3-A171-126D765B7A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13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0085-8D6D-44D2-9FE5-7A566741695C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A686-6A51-4DA0-90E8-D6C88E731A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31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D2C3E-B522-4A22-AA94-57F5007C496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03A7D-76C9-44A5-9507-DD64406105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63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7E074-CD91-40E2-A46E-4836D8A580D5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20422-51F4-4641-9401-02B6A22ED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1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72FA-0651-48B9-9EA0-3BFD772332F6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6104-2578-4301-B087-C47EAA8E16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CDDB-D98D-46E3-859D-BB9AC79BB55B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7F3E-4521-4B3B-B41C-81D9D5FDD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4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B5779-5AC0-456F-8785-1909D234D198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744B-187A-4AB4-BA7E-1ADB4E8B79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2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31EF3-F2AF-4870-B553-05CD2A373D6D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D14B9-7EB5-44A6-99F1-FDB4E90AB5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9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FCF87-BA36-4945-9468-5E7ABE1B224E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7BFE-11E8-49A1-955E-22EB4AE2F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9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EDAE-4CEA-4237-9CAE-1055D8B6FE8F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30371-026C-4642-B03B-F62642451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2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39589-3F36-4AA5-BF9D-4B349E2B405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E18CA-AC7F-4059-886C-344E22F350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6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5613-2CF0-4138-9052-E979EB5FAB7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4B0A5-95E1-471D-93B3-9A90B9AE9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31BAB-C942-445D-8418-BCEBF604CED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C387C-0423-4C2F-9CB1-844E0401E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DO" smtClean="0"/>
              <a:t>Haga clic para modificar el estilo de título del patrón</a:t>
            </a:r>
            <a:endParaRPr lang="en-US" altLang="es-DO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DO" smtClean="0"/>
              <a:t>Haga clic para modificar el estilo de texto del patrón</a:t>
            </a:r>
          </a:p>
          <a:p>
            <a:pPr lvl="1"/>
            <a:r>
              <a:rPr lang="es-ES" altLang="es-DO" smtClean="0"/>
              <a:t>Segundo nivel</a:t>
            </a:r>
          </a:p>
          <a:p>
            <a:pPr lvl="2"/>
            <a:r>
              <a:rPr lang="es-ES" altLang="es-DO" smtClean="0"/>
              <a:t>Tercer nivel</a:t>
            </a:r>
          </a:p>
          <a:p>
            <a:pPr lvl="3"/>
            <a:r>
              <a:rPr lang="es-ES" altLang="es-DO" smtClean="0"/>
              <a:t>Cuarto nivel</a:t>
            </a:r>
          </a:p>
          <a:p>
            <a:pPr lvl="4"/>
            <a:r>
              <a:rPr lang="es-ES" altLang="es-DO" smtClean="0"/>
              <a:t>Quinto nivel</a:t>
            </a:r>
            <a:endParaRPr lang="en-US" altLang="es-D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64D407-7A72-4B9E-92E7-E3FCCCF8A277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0C4FF6-AF13-4BA5-B90B-1718C42768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13" r:id="rId12"/>
    <p:sldLayoutId id="2147483709" r:id="rId13"/>
    <p:sldLayoutId id="2147483714" r:id="rId14"/>
    <p:sldLayoutId id="2147483710" r:id="rId15"/>
    <p:sldLayoutId id="2147483715" r:id="rId16"/>
    <p:sldLayoutId id="2147483716" r:id="rId17"/>
    <p:sldLayoutId id="2147483711" r:id="rId18"/>
    <p:sldLayoutId id="2147483712" r:id="rId19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862013" y="930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6147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pic>
        <p:nvPicPr>
          <p:cNvPr id="6149" name="7 Imagen" descr="bandera-de-mexico-hd-bandera-de-mexico-429439_mexico_satin_flag_meksika_atlasa_flag_1920x1080_www_GdeFon_ru_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1000" y="3671888"/>
            <a:ext cx="2527300" cy="14208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9 Imagen" descr="LOGO_CRM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3400" y="3659188"/>
            <a:ext cx="26479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11 Rectángulo"/>
          <p:cNvSpPr>
            <a:spLocks noChangeArrowheads="1"/>
          </p:cNvSpPr>
          <p:nvPr/>
        </p:nvSpPr>
        <p:spPr bwMode="auto">
          <a:xfrm>
            <a:off x="1489075" y="20764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sp>
        <p:nvSpPr>
          <p:cNvPr id="13" name="12 Rectángulo"/>
          <p:cNvSpPr/>
          <p:nvPr/>
        </p:nvSpPr>
        <p:spPr>
          <a:xfrm>
            <a:off x="1179513" y="2914650"/>
            <a:ext cx="9082087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DO" sz="2800" b="1" cap="all" dirty="0"/>
              <a:t>Ciudad de México 11 y 12 de noviembre de 2015</a:t>
            </a:r>
            <a:endParaRPr lang="es-DO" sz="2800" cap="al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11 Imagen" descr="bandera_republica_dominican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701675"/>
            <a:ext cx="4178300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"/>
          <p:cNvSpPr>
            <a:spLocks noGrp="1"/>
          </p:cNvSpPr>
          <p:nvPr>
            <p:ph type="title"/>
          </p:nvPr>
        </p:nvSpPr>
        <p:spPr>
          <a:xfrm>
            <a:off x="3759200" y="3373438"/>
            <a:ext cx="5375275" cy="1795462"/>
          </a:xfrm>
        </p:spPr>
        <p:txBody>
          <a:bodyPr/>
          <a:lstStyle/>
          <a:p>
            <a:pPr eaLnBrk="1" hangingPunct="1"/>
            <a:r>
              <a:rPr lang="en-US" altLang="es-DO" sz="6600" b="1" smtClean="0"/>
              <a:t>GRACIAS..</a:t>
            </a:r>
            <a:r>
              <a:rPr lang="en-US" altLang="es-DO" sz="6600" smtClean="0"/>
              <a:t/>
            </a:r>
            <a:br>
              <a:rPr lang="en-US" altLang="es-DO" sz="6600" smtClean="0"/>
            </a:br>
            <a:endParaRPr lang="en-US" altLang="es-DO" sz="6600" smtClean="0"/>
          </a:p>
        </p:txBody>
      </p:sp>
      <p:pic>
        <p:nvPicPr>
          <p:cNvPr id="15364" name="3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889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849313" y="803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7171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7173" name="8 Rectángulo"/>
          <p:cNvSpPr>
            <a:spLocks noChangeArrowheads="1"/>
          </p:cNvSpPr>
          <p:nvPr/>
        </p:nvSpPr>
        <p:spPr bwMode="auto">
          <a:xfrm>
            <a:off x="6289675" y="5848350"/>
            <a:ext cx="570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pic>
        <p:nvPicPr>
          <p:cNvPr id="7174" name="10 Imagen" descr="LOGO_CRM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3798888"/>
            <a:ext cx="26479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11 Imagen" descr="bandera-republicana-dominicana-42378583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7213" y="3822700"/>
            <a:ext cx="2503487" cy="1409700"/>
          </a:xfrm>
          <a:prstGeom prst="rect">
            <a:avLst/>
          </a:prstGeom>
          <a:noFill/>
          <a:ln w="9525">
            <a:solidFill>
              <a:schemeClr val="tx1">
                <a:alpha val="96077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1565275" y="2597150"/>
            <a:ext cx="8310563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DO" sz="2800" b="1" cap="all" dirty="0"/>
              <a:t>Presentación de la República Dominicana</a:t>
            </a:r>
            <a:endParaRPr lang="es-DO" sz="2800" cap="all" dirty="0"/>
          </a:p>
        </p:txBody>
      </p:sp>
      <p:sp>
        <p:nvSpPr>
          <p:cNvPr id="7177" name="13 Rectángulo"/>
          <p:cNvSpPr>
            <a:spLocks noChangeArrowheads="1"/>
          </p:cNvSpPr>
          <p:nvPr/>
        </p:nvSpPr>
        <p:spPr bwMode="auto">
          <a:xfrm>
            <a:off x="1501775" y="18732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sp>
        <p:nvSpPr>
          <p:cNvPr id="7178" name="14 Rectángulo"/>
          <p:cNvSpPr>
            <a:spLocks noChangeArrowheads="1"/>
          </p:cNvSpPr>
          <p:nvPr/>
        </p:nvSpPr>
        <p:spPr bwMode="auto">
          <a:xfrm>
            <a:off x="1870075" y="3041650"/>
            <a:ext cx="7747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EL PLAN NACIONAL DE REGULARIZACIÓN Y LA REINSERCIÓN SOCIAL </a:t>
            </a:r>
          </a:p>
          <a:p>
            <a:pPr algn="ctr" eaLnBrk="1" hangingPunct="1"/>
            <a:r>
              <a:rPr lang="es-MX" altLang="es-CR" b="1"/>
              <a:t>Y PRODUCTIVA DE LAS PERSONAS MIGRANTES</a:t>
            </a:r>
            <a:endParaRPr lang="es-DO" altLang="es-C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849313" y="803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8195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8197" name="8 Rectángulo"/>
          <p:cNvSpPr>
            <a:spLocks noChangeArrowheads="1"/>
          </p:cNvSpPr>
          <p:nvPr/>
        </p:nvSpPr>
        <p:spPr bwMode="auto">
          <a:xfrm>
            <a:off x="6289675" y="5848350"/>
            <a:ext cx="570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8198" name="13 Rectángulo"/>
          <p:cNvSpPr>
            <a:spLocks noChangeArrowheads="1"/>
          </p:cNvSpPr>
          <p:nvPr/>
        </p:nvSpPr>
        <p:spPr bwMode="auto">
          <a:xfrm>
            <a:off x="1501775" y="18732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sp>
        <p:nvSpPr>
          <p:cNvPr id="8199" name="14 CuadroTexto"/>
          <p:cNvSpPr txBox="1">
            <a:spLocks noChangeArrowheads="1"/>
          </p:cNvSpPr>
          <p:nvPr/>
        </p:nvSpPr>
        <p:spPr bwMode="auto">
          <a:xfrm>
            <a:off x="1473200" y="2908300"/>
            <a:ext cx="85090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altLang="es-CR" sz="2400" b="1"/>
              <a:t>El plan nacional de regularización de extranjeros  en condición migratoria irregular, en la Republica Dominicana ha entrado ya en su fase final que es la entrega de los carnets a todos los que calificaron de un estatus migratorio regular.</a:t>
            </a:r>
            <a:endParaRPr lang="es-DO" altLang="es-CR" sz="2400" b="1"/>
          </a:p>
          <a:p>
            <a:pPr eaLnBrk="1" hangingPunct="1"/>
            <a:endParaRPr lang="es-DO" altLang="es-CR"/>
          </a:p>
        </p:txBody>
      </p:sp>
      <p:pic>
        <p:nvPicPr>
          <p:cNvPr id="8200" name="9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7800" y="5029200"/>
            <a:ext cx="1422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849313" y="803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9219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9221" name="8 Rectángulo"/>
          <p:cNvSpPr>
            <a:spLocks noChangeArrowheads="1"/>
          </p:cNvSpPr>
          <p:nvPr/>
        </p:nvSpPr>
        <p:spPr bwMode="auto">
          <a:xfrm>
            <a:off x="6289675" y="5848350"/>
            <a:ext cx="570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9222" name="13 Rectángulo"/>
          <p:cNvSpPr>
            <a:spLocks noChangeArrowheads="1"/>
          </p:cNvSpPr>
          <p:nvPr/>
        </p:nvSpPr>
        <p:spPr bwMode="auto">
          <a:xfrm>
            <a:off x="1501775" y="18732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pic>
        <p:nvPicPr>
          <p:cNvPr id="9223" name="7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7800" y="5029200"/>
            <a:ext cx="1422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622300" y="3678238"/>
          <a:ext cx="42926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1968500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REGISTRADOS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 288,466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REGULARIZADOS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239,956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DIFERENCIA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48,510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>
                    <a:noFill/>
                  </a:tcPr>
                </a:tc>
              </a:tr>
            </a:tbl>
          </a:graphicData>
        </a:graphic>
      </p:graphicFrame>
      <p:sp>
        <p:nvSpPr>
          <p:cNvPr id="9238" name="17 CuadroTexto"/>
          <p:cNvSpPr txBox="1">
            <a:spLocks noChangeArrowheads="1"/>
          </p:cNvSpPr>
          <p:nvPr/>
        </p:nvSpPr>
        <p:spPr bwMode="auto">
          <a:xfrm>
            <a:off x="4902200" y="4419600"/>
            <a:ext cx="14351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17%</a:t>
            </a:r>
            <a:endParaRPr lang="es-DO" altLang="es-CR" b="1"/>
          </a:p>
        </p:txBody>
      </p:sp>
      <p:sp>
        <p:nvSpPr>
          <p:cNvPr id="9239" name="18 CuadroTexto"/>
          <p:cNvSpPr txBox="1">
            <a:spLocks noChangeArrowheads="1"/>
          </p:cNvSpPr>
          <p:nvPr/>
        </p:nvSpPr>
        <p:spPr bwMode="auto">
          <a:xfrm>
            <a:off x="4914900" y="4038600"/>
            <a:ext cx="14351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83%</a:t>
            </a:r>
            <a:endParaRPr lang="es-DO" altLang="es-CR" b="1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6896100" y="3559175"/>
          <a:ext cx="4292600" cy="64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1066800"/>
                <a:gridCol w="939799"/>
              </a:tblGrid>
              <a:tr h="639763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CARNETS</a:t>
                      </a:r>
                      <a:r>
                        <a:rPr lang="es-MX" sz="1800" baseline="0" dirty="0" smtClean="0">
                          <a:solidFill>
                            <a:schemeClr val="tx1"/>
                          </a:solidFill>
                        </a:rPr>
                        <a:t> Y LABELS ENTREGADOS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697" marB="45697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168,538</a:t>
                      </a:r>
                      <a:endParaRPr lang="es-DO" sz="18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7" marB="45697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mtClean="0"/>
                        <a:t>70%</a:t>
                      </a:r>
                      <a:endParaRPr lang="es-DO" sz="1800" b="1" smtClean="0"/>
                    </a:p>
                    <a:p>
                      <a:pPr algn="ctr"/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697" marB="45697">
                    <a:noFill/>
                  </a:tcPr>
                </a:tc>
              </a:tr>
            </a:tbl>
          </a:graphicData>
        </a:graphic>
      </p:graphicFrame>
      <p:sp>
        <p:nvSpPr>
          <p:cNvPr id="24" name="23 Rectángulo"/>
          <p:cNvSpPr/>
          <p:nvPr/>
        </p:nvSpPr>
        <p:spPr>
          <a:xfrm>
            <a:off x="6819900" y="3505200"/>
            <a:ext cx="4457700" cy="800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  <p:sp>
        <p:nvSpPr>
          <p:cNvPr id="25" name="24 Rectángulo"/>
          <p:cNvSpPr/>
          <p:nvPr/>
        </p:nvSpPr>
        <p:spPr>
          <a:xfrm>
            <a:off x="571500" y="3568700"/>
            <a:ext cx="5854700" cy="132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  <p:graphicFrame>
        <p:nvGraphicFramePr>
          <p:cNvPr id="27" name="26 Tabla"/>
          <p:cNvGraphicFramePr>
            <a:graphicFrameLocks noGrp="1"/>
          </p:cNvGraphicFramePr>
          <p:nvPr/>
        </p:nvGraphicFramePr>
        <p:xfrm>
          <a:off x="1689100" y="2616200"/>
          <a:ext cx="8039100" cy="660400"/>
        </p:xfrm>
        <a:graphic>
          <a:graphicData uri="http://schemas.openxmlformats.org/drawingml/2006/table">
            <a:tbl>
              <a:tblPr/>
              <a:tblGrid>
                <a:gridCol w="80391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RESUMEN PLAN NACIONAL DE REGULARIZACIÓN DE EXTRANJEROS (PNRE)</a:t>
                      </a:r>
                      <a:endParaRPr lang="es-DO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1638300" y="2540000"/>
            <a:ext cx="8216900" cy="825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849313" y="803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10243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10245" name="8 Rectángulo"/>
          <p:cNvSpPr>
            <a:spLocks noChangeArrowheads="1"/>
          </p:cNvSpPr>
          <p:nvPr/>
        </p:nvSpPr>
        <p:spPr bwMode="auto">
          <a:xfrm>
            <a:off x="6289675" y="5848350"/>
            <a:ext cx="570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10246" name="13 Rectángulo"/>
          <p:cNvSpPr>
            <a:spLocks noChangeArrowheads="1"/>
          </p:cNvSpPr>
          <p:nvPr/>
        </p:nvSpPr>
        <p:spPr bwMode="auto">
          <a:xfrm>
            <a:off x="1501775" y="18732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841500" y="2628900"/>
          <a:ext cx="7721600" cy="822890"/>
        </p:xfrm>
        <a:graphic>
          <a:graphicData uri="http://schemas.openxmlformats.org/drawingml/2006/table">
            <a:tbl>
              <a:tblPr/>
              <a:tblGrid>
                <a:gridCol w="7721600"/>
              </a:tblGrid>
              <a:tr h="822325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LEY 169-14 LETRA B (NACIDOS EN RD DE PADRES Y MADRES EXRTANJEROS EN CONDICIÓN MIGRATORIA IRREGULAR Y NO INSCRITOS</a:t>
                      </a:r>
                      <a:r>
                        <a:rPr lang="es-MX" sz="1600" b="1" baseline="0" dirty="0" smtClean="0"/>
                        <a:t> EN EL LIBRO DE EXTRANJERÍA</a:t>
                      </a:r>
                      <a:r>
                        <a:rPr lang="es-MX" sz="1600" b="1" dirty="0" smtClean="0"/>
                        <a:t>)</a:t>
                      </a:r>
                      <a:endParaRPr lang="es-DO" sz="1600" b="1" dirty="0"/>
                    </a:p>
                  </a:txBody>
                  <a:tcPr marT="45685" marB="45685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879600" y="3817938"/>
          <a:ext cx="7721600" cy="1003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2033"/>
                <a:gridCol w="2250251"/>
                <a:gridCol w="1499316"/>
              </a:tblGrid>
              <a:tr h="501650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REGISTRADOS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 8,755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REGULARIZADOS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6,326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72%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52" marB="45752">
                    <a:noFill/>
                  </a:tcPr>
                </a:tc>
              </a:tr>
            </a:tbl>
          </a:graphicData>
        </a:graphic>
      </p:graphicFrame>
      <p:sp>
        <p:nvSpPr>
          <p:cNvPr id="25" name="24 Rectángulo"/>
          <p:cNvSpPr/>
          <p:nvPr/>
        </p:nvSpPr>
        <p:spPr>
          <a:xfrm>
            <a:off x="1790700" y="3733800"/>
            <a:ext cx="7888288" cy="1155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  <p:sp>
        <p:nvSpPr>
          <p:cNvPr id="26" name="25 Rectángulo"/>
          <p:cNvSpPr/>
          <p:nvPr/>
        </p:nvSpPr>
        <p:spPr>
          <a:xfrm>
            <a:off x="1778000" y="2590800"/>
            <a:ext cx="7848600" cy="927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  <p:pic>
        <p:nvPicPr>
          <p:cNvPr id="10269" name="16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7800" y="5029200"/>
            <a:ext cx="1422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849313" y="803275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11267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11269" name="8 Rectángulo"/>
          <p:cNvSpPr>
            <a:spLocks noChangeArrowheads="1"/>
          </p:cNvSpPr>
          <p:nvPr/>
        </p:nvSpPr>
        <p:spPr bwMode="auto">
          <a:xfrm>
            <a:off x="6289675" y="5848350"/>
            <a:ext cx="5708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11270" name="13 Rectángulo"/>
          <p:cNvSpPr>
            <a:spLocks noChangeArrowheads="1"/>
          </p:cNvSpPr>
          <p:nvPr/>
        </p:nvSpPr>
        <p:spPr bwMode="auto">
          <a:xfrm>
            <a:off x="1501775" y="1873250"/>
            <a:ext cx="8078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pic>
        <p:nvPicPr>
          <p:cNvPr id="11271" name="7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36200" y="2514600"/>
            <a:ext cx="14224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753100" y="3581400"/>
          <a:ext cx="5613400" cy="1879599"/>
        </p:xfrm>
        <a:graphic>
          <a:graphicData uri="http://schemas.openxmlformats.org/drawingml/2006/table">
            <a:tbl>
              <a:tblPr/>
              <a:tblGrid>
                <a:gridCol w="2689429"/>
                <a:gridCol w="1250897"/>
                <a:gridCol w="1673074"/>
              </a:tblGrid>
              <a:tr h="49631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GENERO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6109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Hombres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112154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66,55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9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Mujeres</a:t>
                      </a:r>
                      <a:endParaRPr lang="es-DO" sz="1800" b="1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56384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33,45</a:t>
                      </a:r>
                      <a:endParaRPr lang="es-DO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09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TOTAL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168538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100</a:t>
                      </a:r>
                      <a:endParaRPr lang="es-DO" sz="1800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485775" y="3609975"/>
          <a:ext cx="5038726" cy="1828800"/>
        </p:xfrm>
        <a:graphic>
          <a:graphicData uri="http://schemas.openxmlformats.org/drawingml/2006/table">
            <a:tbl>
              <a:tblPr/>
              <a:tblGrid>
                <a:gridCol w="2414097"/>
                <a:gridCol w="1122836"/>
                <a:gridCol w="1501793"/>
              </a:tblGrid>
              <a:tr h="127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EDAD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Adultos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160520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95,24</a:t>
                      </a:r>
                      <a:endParaRPr lang="es-DO" b="1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Menores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3832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2,27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Otros</a:t>
                      </a:r>
                      <a:endParaRPr lang="es-DO" b="1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4186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2,48</a:t>
                      </a:r>
                      <a:endParaRPr lang="es-DO" b="1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TOTAL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168538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100</a:t>
                      </a:r>
                      <a:endParaRPr lang="es-DO" dirty="0">
                        <a:solidFill>
                          <a:schemeClr val="tx1"/>
                        </a:solidFill>
                      </a:endParaRPr>
                    </a:p>
                  </a:txBody>
                  <a:tcPr marL="31750" marR="317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20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 sz="1000" b="1">
                <a:solidFill>
                  <a:srgbClr val="000000"/>
                </a:solidFill>
                <a:latin typeface="Calibri" pitchFamily="34" charset="0"/>
              </a:rPr>
              <a:t>ENTREGADO                168,538</a:t>
            </a:r>
            <a:endParaRPr lang="es-DO" altLang="es-CR" sz="1000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689100" y="2616200"/>
          <a:ext cx="8039100" cy="660400"/>
        </p:xfrm>
        <a:graphic>
          <a:graphicData uri="http://schemas.openxmlformats.org/drawingml/2006/table">
            <a:tbl>
              <a:tblPr/>
              <a:tblGrid>
                <a:gridCol w="80391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RESUMEN PLAN NACIONAL DE REGULARIZACIÓN DE EXTRANJEROS (PNRE)</a:t>
                      </a:r>
                      <a:endParaRPr lang="es-DO" sz="18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7" name="16 Rectángulo"/>
          <p:cNvSpPr/>
          <p:nvPr/>
        </p:nvSpPr>
        <p:spPr>
          <a:xfrm>
            <a:off x="1638300" y="2540000"/>
            <a:ext cx="8216900" cy="825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DO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849313" y="163513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12291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12293" name="8 Rectángulo"/>
          <p:cNvSpPr>
            <a:spLocks noChangeArrowheads="1"/>
          </p:cNvSpPr>
          <p:nvPr/>
        </p:nvSpPr>
        <p:spPr bwMode="auto">
          <a:xfrm>
            <a:off x="6505575" y="6437313"/>
            <a:ext cx="5708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12294" name="13 Rectángulo"/>
          <p:cNvSpPr>
            <a:spLocks noChangeArrowheads="1"/>
          </p:cNvSpPr>
          <p:nvPr/>
        </p:nvSpPr>
        <p:spPr bwMode="auto">
          <a:xfrm>
            <a:off x="1514475" y="1166813"/>
            <a:ext cx="808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pic>
        <p:nvPicPr>
          <p:cNvPr id="12295" name="7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20400" y="5575300"/>
            <a:ext cx="1220788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 sz="1000" b="1">
                <a:solidFill>
                  <a:srgbClr val="000000"/>
                </a:solidFill>
                <a:latin typeface="Calibri" pitchFamily="34" charset="0"/>
              </a:rPr>
              <a:t>ENTREGADO                168,538</a:t>
            </a:r>
            <a:endParaRPr lang="es-DO" altLang="es-CR" sz="1000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77900" y="1800225"/>
          <a:ext cx="9105900" cy="609600"/>
        </p:xfrm>
        <a:graphic>
          <a:graphicData uri="http://schemas.openxmlformats.org/drawingml/2006/table">
            <a:tbl>
              <a:tblPr/>
              <a:tblGrid>
                <a:gridCol w="9105900"/>
              </a:tblGrid>
              <a:tr h="47336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RESUMEN PLAN NACIONAL DE REGULARIZACIÓN DE EXTRANJEROS (PNRE)</a:t>
                      </a:r>
                    </a:p>
                    <a:p>
                      <a:pPr algn="ctr"/>
                      <a:r>
                        <a:rPr lang="es-MX" sz="1600" b="1" dirty="0" smtClean="0"/>
                        <a:t>Entregados</a:t>
                      </a:r>
                      <a:r>
                        <a:rPr lang="es-MX" sz="1600" b="1" baseline="0" dirty="0" smtClean="0"/>
                        <a:t> por nacionalidad</a:t>
                      </a:r>
                      <a:endParaRPr lang="es-DO" sz="16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511175" y="2463800"/>
          <a:ext cx="4810125" cy="3797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531"/>
                <a:gridCol w="1308869"/>
                <a:gridCol w="1096194"/>
                <a:gridCol w="1202531"/>
              </a:tblGrid>
              <a:tr h="46950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No.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NACIONALIDAD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HAITIANA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165286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98,07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ITALIANA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399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0,24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NORTEAMERICANA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328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0,19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CUBANA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200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0,12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VENEZOLANA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200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0,12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ESPAÑOLA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175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0,10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CANADIENSE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168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0,10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5692775" y="2489200"/>
          <a:ext cx="4975224" cy="3784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806"/>
                <a:gridCol w="1243806"/>
                <a:gridCol w="1243806"/>
                <a:gridCol w="1243806"/>
              </a:tblGrid>
              <a:tr h="46793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No.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NACIONALIDAD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COLOMBIANA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159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0,09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FRANCESA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0,08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ALEMANA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125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0,07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PERUANA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0,07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CHINA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0,07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HOLANDESA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104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0,06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MEXICANA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76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0,05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849313" y="163513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13315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13317" name="8 Rectángulo"/>
          <p:cNvSpPr>
            <a:spLocks noChangeArrowheads="1"/>
          </p:cNvSpPr>
          <p:nvPr/>
        </p:nvSpPr>
        <p:spPr bwMode="auto">
          <a:xfrm>
            <a:off x="6505575" y="6437313"/>
            <a:ext cx="5708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13318" name="13 Rectángulo"/>
          <p:cNvSpPr>
            <a:spLocks noChangeArrowheads="1"/>
          </p:cNvSpPr>
          <p:nvPr/>
        </p:nvSpPr>
        <p:spPr bwMode="auto">
          <a:xfrm>
            <a:off x="1514475" y="1166813"/>
            <a:ext cx="808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pic>
        <p:nvPicPr>
          <p:cNvPr id="13319" name="7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20400" y="5575300"/>
            <a:ext cx="1220788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0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 sz="1000" b="1">
                <a:solidFill>
                  <a:srgbClr val="000000"/>
                </a:solidFill>
                <a:latin typeface="Calibri" pitchFamily="34" charset="0"/>
              </a:rPr>
              <a:t>ENTREGADO                168,538</a:t>
            </a:r>
            <a:endParaRPr lang="es-DO" altLang="es-CR" sz="1000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77900" y="1800225"/>
          <a:ext cx="9105900" cy="609600"/>
        </p:xfrm>
        <a:graphic>
          <a:graphicData uri="http://schemas.openxmlformats.org/drawingml/2006/table">
            <a:tbl>
              <a:tblPr/>
              <a:tblGrid>
                <a:gridCol w="9105900"/>
              </a:tblGrid>
              <a:tr h="47336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RESUMEN PLAN NACIONAL DE REGULARIZACIÓN DE EXTRANJEROS (PNRE)</a:t>
                      </a:r>
                    </a:p>
                    <a:p>
                      <a:pPr algn="ctr"/>
                      <a:r>
                        <a:rPr lang="es-MX" sz="1600" b="1" dirty="0" smtClean="0"/>
                        <a:t>Entregados</a:t>
                      </a:r>
                      <a:r>
                        <a:rPr lang="es-MX" sz="1600" b="1" baseline="0" dirty="0" smtClean="0"/>
                        <a:t> por centros</a:t>
                      </a:r>
                      <a:endParaRPr lang="es-DO" sz="16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511175" y="2463800"/>
          <a:ext cx="4810124" cy="3797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531"/>
                <a:gridCol w="1202531"/>
                <a:gridCol w="1202531"/>
                <a:gridCol w="1202531"/>
              </a:tblGrid>
              <a:tr h="46950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No.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CENTRO</a:t>
                      </a:r>
                      <a:r>
                        <a:rPr lang="es-MX" sz="12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REGULARIZACIÓN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DISTRITO NACIONAL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46806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29,01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SANTIAGO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14507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9,16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SAN CRISTOBAL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13878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7,72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VALVERDE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11773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6,81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BARAHONA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8292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5,22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85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PUERTO PLATA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7587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4,76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5116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LA ROMANA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7083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4,05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5692775" y="2489200"/>
          <a:ext cx="4975224" cy="3784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806"/>
                <a:gridCol w="1243806"/>
                <a:gridCol w="1243806"/>
                <a:gridCol w="1243806"/>
              </a:tblGrid>
              <a:tr h="46793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No.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CENTRO</a:t>
                      </a:r>
                      <a:r>
                        <a:rPr lang="es-MX" sz="12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DE REGULARIZACIÓN</a:t>
                      </a:r>
                      <a:endParaRPr lang="es-DO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CANTIDAD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PORCENTAJE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875" marR="10875" marT="15662" marB="15662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SAN PEDRO DE MACORIS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6634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3,8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ALTAGRACIA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6996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3,5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DAJABON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4716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2,81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VEGA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5044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2,78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SAMANA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3630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2,26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41717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PERAVIA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3615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2,21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MONTE PLATA</a:t>
                      </a:r>
                      <a:endParaRPr lang="es-DO" sz="1200" b="1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3549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2,07</a:t>
                      </a:r>
                      <a:endParaRPr lang="es-DO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0337" marR="10337" marT="14887" marB="14887" anchor="ctr">
                    <a:noFill/>
                  </a:tcPr>
                </a:tc>
              </a:tr>
            </a:tbl>
          </a:graphicData>
        </a:graphic>
      </p:graphicFrame>
      <p:sp>
        <p:nvSpPr>
          <p:cNvPr id="1342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849313" y="163513"/>
            <a:ext cx="9404350" cy="1400175"/>
          </a:xfrm>
        </p:spPr>
        <p:txBody>
          <a:bodyPr/>
          <a:lstStyle/>
          <a:p>
            <a:pPr algn="ctr" eaLnBrk="1" hangingPunct="1"/>
            <a:r>
              <a:rPr lang="es-DO" altLang="es-CR" b="1" smtClean="0"/>
              <a:t>XX REUNION VICEMINISTERIAL</a:t>
            </a:r>
            <a:r>
              <a:rPr lang="es-DO" altLang="es-CR" smtClean="0"/>
              <a:t/>
            </a:r>
            <a:br>
              <a:rPr lang="es-DO" altLang="es-CR" smtClean="0"/>
            </a:br>
            <a:r>
              <a:rPr lang="es-DO" altLang="es-CR" sz="2400" b="1" smtClean="0"/>
              <a:t>CONFERENCIA REGIONAL SOBRE MIGRACION(CRM)</a:t>
            </a:r>
            <a:br>
              <a:rPr lang="es-DO" altLang="es-CR" sz="2400" b="1" smtClean="0"/>
            </a:br>
            <a:r>
              <a:rPr lang="es-DO" altLang="es-CR" sz="2400" b="1" smtClean="0"/>
              <a:t/>
            </a:r>
            <a:br>
              <a:rPr lang="es-DO" altLang="es-CR" sz="2400" b="1" smtClean="0"/>
            </a:br>
            <a:endParaRPr lang="es-DO" altLang="es-CR" sz="2400" b="1" smtClean="0"/>
          </a:p>
        </p:txBody>
      </p:sp>
      <p:pic>
        <p:nvPicPr>
          <p:cNvPr id="14339" name="3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9863" y="600075"/>
            <a:ext cx="90963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-211138" y="6415088"/>
            <a:ext cx="12403138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DO" dirty="0"/>
          </a:p>
        </p:txBody>
      </p:sp>
      <p:sp>
        <p:nvSpPr>
          <p:cNvPr id="14341" name="8 Rectángulo"/>
          <p:cNvSpPr>
            <a:spLocks noChangeArrowheads="1"/>
          </p:cNvSpPr>
          <p:nvPr/>
        </p:nvSpPr>
        <p:spPr bwMode="auto">
          <a:xfrm>
            <a:off x="6505575" y="5967413"/>
            <a:ext cx="5708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DO" altLang="es-CR" b="1"/>
              <a:t>Ciudad de México 11 y 12 de noviembre de 2015</a:t>
            </a:r>
            <a:endParaRPr lang="es-DO" altLang="es-CR"/>
          </a:p>
        </p:txBody>
      </p:sp>
      <p:sp>
        <p:nvSpPr>
          <p:cNvPr id="14342" name="13 Rectángulo"/>
          <p:cNvSpPr>
            <a:spLocks noChangeArrowheads="1"/>
          </p:cNvSpPr>
          <p:nvPr/>
        </p:nvSpPr>
        <p:spPr bwMode="auto">
          <a:xfrm>
            <a:off x="1514475" y="1166813"/>
            <a:ext cx="808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CR" b="1"/>
              <a:t>“Integración, retorno y reinserción social y productiva de las personas </a:t>
            </a:r>
          </a:p>
          <a:p>
            <a:pPr algn="ctr" eaLnBrk="1" hangingPunct="1"/>
            <a:r>
              <a:rPr lang="es-MX" altLang="es-CR" b="1"/>
              <a:t>migrantes”</a:t>
            </a:r>
            <a:endParaRPr lang="es-DO" altLang="es-CR"/>
          </a:p>
        </p:txBody>
      </p:sp>
      <p:pic>
        <p:nvPicPr>
          <p:cNvPr id="14343" name="7 Imagen" descr="bandera-republicana-dominicana-4237858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20400" y="5105400"/>
            <a:ext cx="1220788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 sz="1000" b="1">
                <a:solidFill>
                  <a:srgbClr val="000000"/>
                </a:solidFill>
                <a:latin typeface="Calibri" pitchFamily="34" charset="0"/>
              </a:rPr>
              <a:t>ENTREGADO                168,538</a:t>
            </a:r>
            <a:endParaRPr lang="es-DO" altLang="es-CR" sz="1000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77900" y="1990725"/>
          <a:ext cx="9105900" cy="579438"/>
        </p:xfrm>
        <a:graphic>
          <a:graphicData uri="http://schemas.openxmlformats.org/drawingml/2006/table">
            <a:tbl>
              <a:tblPr/>
              <a:tblGrid>
                <a:gridCol w="9105900"/>
              </a:tblGrid>
              <a:tr h="579438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EN</a:t>
                      </a:r>
                      <a:r>
                        <a:rPr lang="es-MX" sz="1600" b="1" baseline="0" dirty="0" smtClean="0"/>
                        <a:t> RESUMEN LA POLITICA MIGRATORIA APLICADA POR LA REPÚBLICA DOMINICANA A DADO LOS SIGUIENTES RESULTADOS</a:t>
                      </a:r>
                      <a:endParaRPr lang="es-DO" sz="1600" b="1" dirty="0"/>
                    </a:p>
                  </a:txBody>
                  <a:tcPr marT="45745" marB="45745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35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defTabSz="914400" eaLnBrk="1" hangingPunct="1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  <a:p>
            <a:pPr defTabSz="914400"/>
            <a:r>
              <a:rPr lang="es-DO" altLang="es-CR">
                <a:latin typeface="Arial" charset="0"/>
              </a:rPr>
              <a:t/>
            </a:r>
            <a:br>
              <a:rPr lang="es-DO" altLang="es-CR">
                <a:latin typeface="Arial" charset="0"/>
              </a:rPr>
            </a:br>
            <a:endParaRPr lang="es-DO" altLang="es-CR">
              <a:latin typeface="Arial" charset="0"/>
            </a:endParaRPr>
          </a:p>
        </p:txBody>
      </p:sp>
      <p:sp>
        <p:nvSpPr>
          <p:cNvPr id="14352" name="12 CuadroTexto"/>
          <p:cNvSpPr txBox="1">
            <a:spLocks noChangeArrowheads="1"/>
          </p:cNvSpPr>
          <p:nvPr/>
        </p:nvSpPr>
        <p:spPr bwMode="auto">
          <a:xfrm>
            <a:off x="825500" y="3238500"/>
            <a:ext cx="9779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es-MX" altLang="es-CR" sz="2000" b="1"/>
              <a:t>PLAN NACIONAL DE REGULARIZACIÓN DE EXTRANJEROS</a:t>
            </a:r>
            <a:r>
              <a:rPr lang="es-MX" altLang="es-CR" sz="2000" b="1" u="sng"/>
              <a:t>                      </a:t>
            </a:r>
            <a:r>
              <a:rPr lang="es-MX" altLang="es-CR" sz="2000" b="1"/>
              <a:t>239,956</a:t>
            </a:r>
          </a:p>
          <a:p>
            <a:pPr eaLnBrk="1" hangingPunct="1"/>
            <a:r>
              <a:rPr lang="es-MX" altLang="es-CR" sz="2000" b="1"/>
              <a:t>LEY 169-14, PARTE B(MIP)</a:t>
            </a:r>
            <a:r>
              <a:rPr lang="es-MX" altLang="es-CR" sz="2000" b="1" u="sng"/>
              <a:t>                                                                                </a:t>
            </a:r>
            <a:r>
              <a:rPr lang="es-MX" altLang="es-CR" sz="2000" b="1"/>
              <a:t>6,326</a:t>
            </a:r>
          </a:p>
          <a:p>
            <a:pPr eaLnBrk="1" hangingPunct="1"/>
            <a:r>
              <a:rPr lang="es-MX" altLang="es-CR" sz="2000" b="1"/>
              <a:t>LEY 169-14, PARTE A(JCE) </a:t>
            </a:r>
            <a:r>
              <a:rPr lang="es-MX" altLang="es-CR" sz="2000" b="1" u="sng"/>
              <a:t>                                                                            </a:t>
            </a:r>
            <a:r>
              <a:rPr lang="es-MX" altLang="es-CR" sz="2000" b="1"/>
              <a:t>55,000</a:t>
            </a:r>
          </a:p>
          <a:p>
            <a:pPr eaLnBrk="1" hangingPunct="1"/>
            <a:r>
              <a:rPr lang="es-MX" altLang="es-CR" sz="2000" b="1"/>
              <a:t>TRAB. CAÑEROS PENSIONADOS(DGM)</a:t>
            </a:r>
            <a:r>
              <a:rPr lang="es-MX" altLang="es-CR" sz="2000" b="1" u="sng"/>
              <a:t>                                                         </a:t>
            </a:r>
            <a:r>
              <a:rPr lang="es-MX" altLang="es-CR" sz="2000" b="1"/>
              <a:t>2,327</a:t>
            </a:r>
          </a:p>
          <a:p>
            <a:pPr eaLnBrk="1" hangingPunct="1"/>
            <a:r>
              <a:rPr lang="es-MX" altLang="es-CR" sz="2000" b="1"/>
              <a:t>TOTAL </a:t>
            </a:r>
            <a:r>
              <a:rPr lang="es-MX" altLang="es-CR" sz="2000" b="1" u="sng"/>
              <a:t>                                                                                                           </a:t>
            </a:r>
            <a:r>
              <a:rPr lang="es-MX" altLang="es-CR" sz="2000" b="1"/>
              <a:t>303,609       </a:t>
            </a:r>
            <a:r>
              <a:rPr lang="es-MX" altLang="es-CR" sz="2000"/>
              <a:t>                </a:t>
            </a:r>
            <a:endParaRPr lang="es-DO" altLang="es-C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3417222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478CBB3-73F7-4AE4-8F66-D704F33A81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TS103417222</Template>
  <TotalTime>854</TotalTime>
  <Words>625</Words>
  <Application>Microsoft Office PowerPoint</Application>
  <PresentationFormat>Custom</PresentationFormat>
  <Paragraphs>246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Arial</vt:lpstr>
      <vt:lpstr>Wingdings 3</vt:lpstr>
      <vt:lpstr>Calibri</vt:lpstr>
      <vt:lpstr>TS103417222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XX REUNION VICEMINISTERIAL CONFERENCIA REGIONAL SOBRE MIGRACION(CRM)  </vt:lpstr>
      <vt:lpstr>GRACIAS..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Juan Arturo</dc:creator>
  <cp:lastModifiedBy>RODAS Renán</cp:lastModifiedBy>
  <cp:revision>57</cp:revision>
  <cp:lastPrinted>2015-10-16T12:37:41Z</cp:lastPrinted>
  <dcterms:created xsi:type="dcterms:W3CDTF">2014-10-10T18:36:51Z</dcterms:created>
  <dcterms:modified xsi:type="dcterms:W3CDTF">2015-11-10T13:29:29Z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TC034172229991</vt:lpwstr>
  </property>
</Properties>
</file>