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13"/>
  </p:notesMasterIdLst>
  <p:handoutMasterIdLst>
    <p:handoutMasterId r:id="rId14"/>
  </p:handoutMasterIdLst>
  <p:sldIdLst>
    <p:sldId id="287" r:id="rId3"/>
    <p:sldId id="321" r:id="rId4"/>
    <p:sldId id="323" r:id="rId5"/>
    <p:sldId id="324" r:id="rId6"/>
    <p:sldId id="325" r:id="rId7"/>
    <p:sldId id="326" r:id="rId8"/>
    <p:sldId id="327" r:id="rId9"/>
    <p:sldId id="328" r:id="rId10"/>
    <p:sldId id="329" r:id="rId11"/>
    <p:sldId id="288" r:id="rId12"/>
  </p:sldIdLst>
  <p:sldSz cx="12192000" cy="6858000"/>
  <p:notesSz cx="6797675" cy="9928225"/>
  <p:defaultTextStyle>
    <a:defPPr>
      <a:defRPr lang="en-US"/>
    </a:defPPr>
    <a:lvl1pPr algn="l" defTabSz="457200" rtl="0" fontAlgn="base">
      <a:spcBef>
        <a:spcPct val="0"/>
      </a:spcBef>
      <a:spcAft>
        <a:spcPct val="0"/>
      </a:spcAft>
      <a:defRPr kern="1200">
        <a:solidFill>
          <a:schemeClr val="tx1"/>
        </a:solidFill>
        <a:latin typeface="Century Gothic" pitchFamily="34" charset="0"/>
        <a:ea typeface="+mn-ea"/>
        <a:cs typeface="Arial" charset="0"/>
      </a:defRPr>
    </a:lvl1pPr>
    <a:lvl2pPr marL="457200" algn="l" defTabSz="457200" rtl="0" fontAlgn="base">
      <a:spcBef>
        <a:spcPct val="0"/>
      </a:spcBef>
      <a:spcAft>
        <a:spcPct val="0"/>
      </a:spcAft>
      <a:defRPr kern="1200">
        <a:solidFill>
          <a:schemeClr val="tx1"/>
        </a:solidFill>
        <a:latin typeface="Century Gothic" pitchFamily="34" charset="0"/>
        <a:ea typeface="+mn-ea"/>
        <a:cs typeface="Arial" charset="0"/>
      </a:defRPr>
    </a:lvl2pPr>
    <a:lvl3pPr marL="914400" algn="l" defTabSz="457200" rtl="0" fontAlgn="base">
      <a:spcBef>
        <a:spcPct val="0"/>
      </a:spcBef>
      <a:spcAft>
        <a:spcPct val="0"/>
      </a:spcAft>
      <a:defRPr kern="1200">
        <a:solidFill>
          <a:schemeClr val="tx1"/>
        </a:solidFill>
        <a:latin typeface="Century Gothic" pitchFamily="34" charset="0"/>
        <a:ea typeface="+mn-ea"/>
        <a:cs typeface="Arial" charset="0"/>
      </a:defRPr>
    </a:lvl3pPr>
    <a:lvl4pPr marL="1371600" algn="l" defTabSz="457200" rtl="0" fontAlgn="base">
      <a:spcBef>
        <a:spcPct val="0"/>
      </a:spcBef>
      <a:spcAft>
        <a:spcPct val="0"/>
      </a:spcAft>
      <a:defRPr kern="1200">
        <a:solidFill>
          <a:schemeClr val="tx1"/>
        </a:solidFill>
        <a:latin typeface="Century Gothic" pitchFamily="34" charset="0"/>
        <a:ea typeface="+mn-ea"/>
        <a:cs typeface="Arial" charset="0"/>
      </a:defRPr>
    </a:lvl4pPr>
    <a:lvl5pPr marL="1828800" algn="l" defTabSz="457200" rtl="0" fontAlgn="base">
      <a:spcBef>
        <a:spcPct val="0"/>
      </a:spcBef>
      <a:spcAft>
        <a:spcPct val="0"/>
      </a:spcAft>
      <a:defRPr kern="1200">
        <a:solidFill>
          <a:schemeClr val="tx1"/>
        </a:solidFill>
        <a:latin typeface="Century Gothic" pitchFamily="34" charset="0"/>
        <a:ea typeface="+mn-ea"/>
        <a:cs typeface="Arial" charset="0"/>
      </a:defRPr>
    </a:lvl5pPr>
    <a:lvl6pPr marL="2286000" algn="l" defTabSz="914400" rtl="0" eaLnBrk="1" latinLnBrk="0" hangingPunct="1">
      <a:defRPr kern="1200">
        <a:solidFill>
          <a:schemeClr val="tx1"/>
        </a:solidFill>
        <a:latin typeface="Century Gothic" pitchFamily="34" charset="0"/>
        <a:ea typeface="+mn-ea"/>
        <a:cs typeface="Arial" charset="0"/>
      </a:defRPr>
    </a:lvl6pPr>
    <a:lvl7pPr marL="2743200" algn="l" defTabSz="914400" rtl="0" eaLnBrk="1" latinLnBrk="0" hangingPunct="1">
      <a:defRPr kern="1200">
        <a:solidFill>
          <a:schemeClr val="tx1"/>
        </a:solidFill>
        <a:latin typeface="Century Gothic" pitchFamily="34" charset="0"/>
        <a:ea typeface="+mn-ea"/>
        <a:cs typeface="Arial" charset="0"/>
      </a:defRPr>
    </a:lvl7pPr>
    <a:lvl8pPr marL="3200400" algn="l" defTabSz="914400" rtl="0" eaLnBrk="1" latinLnBrk="0" hangingPunct="1">
      <a:defRPr kern="1200">
        <a:solidFill>
          <a:schemeClr val="tx1"/>
        </a:solidFill>
        <a:latin typeface="Century Gothic" pitchFamily="34" charset="0"/>
        <a:ea typeface="+mn-ea"/>
        <a:cs typeface="Arial" charset="0"/>
      </a:defRPr>
    </a:lvl8pPr>
    <a:lvl9pPr marL="3657600" algn="l" defTabSz="914400" rtl="0" eaLnBrk="1" latinLnBrk="0" hangingPunct="1">
      <a:defRPr kern="1200">
        <a:solidFill>
          <a:schemeClr val="tx1"/>
        </a:solidFill>
        <a:latin typeface="Century Gothic"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2550" autoAdjust="0"/>
  </p:normalViewPr>
  <p:slideViewPr>
    <p:cSldViewPr snapToGrid="0">
      <p:cViewPr>
        <p:scale>
          <a:sx n="112" d="100"/>
          <a:sy n="112" d="100"/>
        </p:scale>
        <p:origin x="-8" y="-936"/>
      </p:cViewPr>
      <p:guideLst>
        <p:guide orient="horz" pos="2160"/>
        <p:guide pos="3840"/>
      </p:guideLst>
    </p:cSldViewPr>
  </p:slideViewPr>
  <p:notesTextViewPr>
    <p:cViewPr>
      <p:scale>
        <a:sx n="1" d="1"/>
        <a:sy n="1" d="1"/>
      </p:scale>
      <p:origin x="0" y="0"/>
    </p:cViewPr>
  </p:notesTextViewPr>
  <p:sorterViewPr>
    <p:cViewPr>
      <p:scale>
        <a:sx n="100" d="100"/>
        <a:sy n="100" d="100"/>
      </p:scale>
      <p:origin x="0" y="-1548"/>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3324" tIns="46662" rIns="93324" bIns="46662"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51275" y="0"/>
            <a:ext cx="2944813" cy="498475"/>
          </a:xfrm>
          <a:prstGeom prst="rect">
            <a:avLst/>
          </a:prstGeom>
        </p:spPr>
        <p:txBody>
          <a:bodyPr vert="horz" lIns="93324" tIns="46662" rIns="93324" bIns="46662" rtlCol="0"/>
          <a:lstStyle>
            <a:lvl1pPr algn="r" fontAlgn="auto">
              <a:spcBef>
                <a:spcPts val="0"/>
              </a:spcBef>
              <a:spcAft>
                <a:spcPts val="0"/>
              </a:spcAft>
              <a:defRPr sz="1200">
                <a:latin typeface="+mn-lt"/>
                <a:cs typeface="+mn-cs"/>
              </a:defRPr>
            </a:lvl1pPr>
          </a:lstStyle>
          <a:p>
            <a:pPr>
              <a:defRPr/>
            </a:pPr>
            <a:fld id="{540E3CA0-AF6F-4715-854F-CD52D6F3592C}" type="datetimeFigureOut">
              <a:rPr lang="en-US"/>
              <a:pPr>
                <a:defRPr/>
              </a:pPr>
              <a:t>11/10/15</a:t>
            </a:fld>
            <a:endParaRPr lang="en-US" dirty="0"/>
          </a:p>
        </p:txBody>
      </p:sp>
      <p:sp>
        <p:nvSpPr>
          <p:cNvPr id="4" name="Footer Placeholder 3"/>
          <p:cNvSpPr>
            <a:spLocks noGrp="1"/>
          </p:cNvSpPr>
          <p:nvPr>
            <p:ph type="ftr" sz="quarter" idx="2"/>
          </p:nvPr>
        </p:nvSpPr>
        <p:spPr>
          <a:xfrm>
            <a:off x="0" y="9429750"/>
            <a:ext cx="2944813" cy="498475"/>
          </a:xfrm>
          <a:prstGeom prst="rect">
            <a:avLst/>
          </a:prstGeom>
        </p:spPr>
        <p:txBody>
          <a:bodyPr vert="horz" lIns="93324" tIns="46662" rIns="93324" bIns="46662"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51275" y="9429750"/>
            <a:ext cx="2944813" cy="498475"/>
          </a:xfrm>
          <a:prstGeom prst="rect">
            <a:avLst/>
          </a:prstGeom>
        </p:spPr>
        <p:txBody>
          <a:bodyPr vert="horz" lIns="93324" tIns="46662" rIns="93324" bIns="46662" rtlCol="0" anchor="b"/>
          <a:lstStyle>
            <a:lvl1pPr algn="r" fontAlgn="auto">
              <a:spcBef>
                <a:spcPts val="0"/>
              </a:spcBef>
              <a:spcAft>
                <a:spcPts val="0"/>
              </a:spcAft>
              <a:defRPr sz="1200">
                <a:latin typeface="+mn-lt"/>
                <a:cs typeface="+mn-cs"/>
              </a:defRPr>
            </a:lvl1pPr>
          </a:lstStyle>
          <a:p>
            <a:pPr>
              <a:defRPr/>
            </a:pPr>
            <a:fld id="{88EB4304-F2B6-449F-83C2-975A09E635A2}" type="slidenum">
              <a:rPr lang="en-US"/>
              <a:pPr>
                <a:defRPr/>
              </a:pPr>
              <a:t>‹Nr.›</a:t>
            </a:fld>
            <a:endParaRPr lang="en-US" dirty="0"/>
          </a:p>
        </p:txBody>
      </p:sp>
    </p:spTree>
    <p:extLst>
      <p:ext uri="{BB962C8B-B14F-4D97-AF65-F5344CB8AC3E}">
        <p14:creationId xmlns:p14="http://schemas.microsoft.com/office/powerpoint/2010/main" val="1573634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3324" tIns="46662" rIns="93324" bIns="46662"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51275" y="0"/>
            <a:ext cx="2944813" cy="498475"/>
          </a:xfrm>
          <a:prstGeom prst="rect">
            <a:avLst/>
          </a:prstGeom>
        </p:spPr>
        <p:txBody>
          <a:bodyPr vert="horz" lIns="93324" tIns="46662" rIns="93324" bIns="46662" rtlCol="0"/>
          <a:lstStyle>
            <a:lvl1pPr algn="r" fontAlgn="auto">
              <a:spcBef>
                <a:spcPts val="0"/>
              </a:spcBef>
              <a:spcAft>
                <a:spcPts val="0"/>
              </a:spcAft>
              <a:defRPr sz="1200">
                <a:latin typeface="+mn-lt"/>
                <a:cs typeface="+mn-cs"/>
              </a:defRPr>
            </a:lvl1pPr>
          </a:lstStyle>
          <a:p>
            <a:pPr>
              <a:defRPr/>
            </a:pPr>
            <a:fld id="{DBBA9BF7-1C11-4916-B62D-901CE6CC6B45}" type="datetimeFigureOut">
              <a:rPr lang="en-US"/>
              <a:pPr>
                <a:defRPr/>
              </a:pPr>
              <a:t>11/10/15</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3324" tIns="46662" rIns="93324" bIns="4666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4813" cy="498475"/>
          </a:xfrm>
          <a:prstGeom prst="rect">
            <a:avLst/>
          </a:prstGeom>
        </p:spPr>
        <p:txBody>
          <a:bodyPr vert="horz" lIns="93324" tIns="46662" rIns="93324" bIns="46662"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51275" y="9429750"/>
            <a:ext cx="2944813" cy="498475"/>
          </a:xfrm>
          <a:prstGeom prst="rect">
            <a:avLst/>
          </a:prstGeom>
        </p:spPr>
        <p:txBody>
          <a:bodyPr vert="horz" lIns="93324" tIns="46662" rIns="93324" bIns="46662" rtlCol="0" anchor="b"/>
          <a:lstStyle>
            <a:lvl1pPr algn="r" fontAlgn="auto">
              <a:spcBef>
                <a:spcPts val="0"/>
              </a:spcBef>
              <a:spcAft>
                <a:spcPts val="0"/>
              </a:spcAft>
              <a:defRPr sz="1200">
                <a:latin typeface="+mn-lt"/>
                <a:cs typeface="+mn-cs"/>
              </a:defRPr>
            </a:lvl1pPr>
          </a:lstStyle>
          <a:p>
            <a:pPr>
              <a:defRPr/>
            </a:pPr>
            <a:fld id="{FF89B4A1-0DFA-445D-9903-524A669B5A43}" type="slidenum">
              <a:rPr lang="en-US"/>
              <a:pPr>
                <a:defRPr/>
              </a:pPr>
              <a:t>‹Nr.›</a:t>
            </a:fld>
            <a:endParaRPr lang="en-US" dirty="0"/>
          </a:p>
        </p:txBody>
      </p:sp>
    </p:spTree>
    <p:extLst>
      <p:ext uri="{BB962C8B-B14F-4D97-AF65-F5344CB8AC3E}">
        <p14:creationId xmlns:p14="http://schemas.microsoft.com/office/powerpoint/2010/main" val="3782895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DO" altLang="es-DO"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fontAlgn="base">
              <a:spcBef>
                <a:spcPct val="0"/>
              </a:spcBef>
              <a:spcAft>
                <a:spcPct val="0"/>
              </a:spcAft>
              <a:defRPr/>
            </a:pPr>
            <a:fld id="{04F15138-A705-4478-BF63-3BE0318811F8}" type="slidenum">
              <a:rPr lang="en-US" altLang="es-DO">
                <a:latin typeface="Calibri" pitchFamily="34" charset="0"/>
              </a:rPr>
              <a:pPr fontAlgn="base">
                <a:spcBef>
                  <a:spcPct val="0"/>
                </a:spcBef>
                <a:spcAft>
                  <a:spcPct val="0"/>
                </a:spcAft>
                <a:defRPr/>
              </a:pPr>
              <a:t>10</a:t>
            </a:fld>
            <a:endParaRPr lang="en-US" altLang="es-DO" dirty="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154955" y="4777380"/>
            <a:ext cx="882565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lvl1pPr>
              <a:defRPr/>
            </a:lvl1pPr>
          </a:lstStyle>
          <a:p>
            <a:pPr>
              <a:defRPr/>
            </a:pPr>
            <a:fld id="{535F93B2-2F44-4CFE-B486-A0761D405F4B}"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7CD51C-BC51-48C2-8BE3-7B6ECF67D521}" type="slidenum">
              <a:rPr lang="en-US"/>
              <a:pPr>
                <a:defRPr/>
              </a:pPr>
              <a:t>‹Nr.›</a:t>
            </a:fld>
            <a:endParaRPr lang="en-US" dirty="0"/>
          </a:p>
        </p:txBody>
      </p:sp>
    </p:spTree>
    <p:extLst>
      <p:ext uri="{BB962C8B-B14F-4D97-AF65-F5344CB8AC3E}">
        <p14:creationId xmlns:p14="http://schemas.microsoft.com/office/powerpoint/2010/main" val="2378915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21FC90F1-FA0A-4936-82BF-ECED88E77F95}" type="datetimeFigureOut">
              <a:rPr lang="en-US"/>
              <a:pPr>
                <a:defRPr/>
              </a:pPr>
              <a:t>11/10/15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AF62A36-2719-4DB0-BDE6-CF7927A9C5B6}" type="slidenum">
              <a:rPr lang="en-US"/>
              <a:pPr>
                <a:defRPr/>
              </a:pPr>
              <a:t>‹Nr.›</a:t>
            </a:fld>
            <a:endParaRPr lang="en-US" dirty="0"/>
          </a:p>
        </p:txBody>
      </p:sp>
    </p:spTree>
    <p:extLst>
      <p:ext uri="{BB962C8B-B14F-4D97-AF65-F5344CB8AC3E}">
        <p14:creationId xmlns:p14="http://schemas.microsoft.com/office/powerpoint/2010/main" val="190404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DFE9FD93-7032-4739-84FA-902C5BFC2D93}"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C999924-4FAD-41DD-8705-FDCDEB9E26A9}" type="slidenum">
              <a:rPr lang="en-US"/>
              <a:pPr>
                <a:defRPr/>
              </a:pPr>
              <a:t>‹Nr.›</a:t>
            </a:fld>
            <a:endParaRPr lang="en-US" dirty="0"/>
          </a:p>
        </p:txBody>
      </p:sp>
    </p:spTree>
    <p:extLst>
      <p:ext uri="{BB962C8B-B14F-4D97-AF65-F5344CB8AC3E}">
        <p14:creationId xmlns:p14="http://schemas.microsoft.com/office/powerpoint/2010/main" val="3824232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1"/>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smtClean="0"/>
              <a:t>“</a:t>
            </a:r>
            <a:endParaRPr lang="en-US" dirty="0"/>
          </a:p>
        </p:txBody>
      </p:sp>
      <p:sp>
        <p:nvSpPr>
          <p:cNvPr id="6" name="TextBox 5"/>
          <p:cNvSpPr txBox="1"/>
          <p:nvPr/>
        </p:nvSpPr>
        <p:spPr>
          <a:xfrm>
            <a:off x="9329738" y="2613025"/>
            <a:ext cx="8032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smtClean="0"/>
              <a:t>”</a:t>
            </a:r>
            <a:endParaRPr lang="en-US" dirty="0"/>
          </a:p>
        </p:txBody>
      </p:sp>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3"/>
          <p:cNvSpPr>
            <a:spLocks noGrp="1"/>
          </p:cNvSpPr>
          <p:nvPr>
            <p:ph type="body" sz="half" idx="14"/>
          </p:nvPr>
        </p:nvSpPr>
        <p:spPr>
          <a:xfrm>
            <a:off x="1930400" y="3771174"/>
            <a:ext cx="7279649" cy="342174"/>
          </a:xfrm>
        </p:spPr>
        <p:txBody>
          <a:bodyPr rtlCol="0">
            <a:normAutofit/>
          </a:bodyPr>
          <a:lstStyle>
            <a:lvl1pPr>
              <a:defRPr lang="en-US" sz="1400" cap="small" dirty="0" smtClean="0">
                <a:solidFill>
                  <a:schemeClr val="bg2">
                    <a:lumMod val="40000"/>
                    <a:lumOff val="60000"/>
                  </a:schemeClr>
                </a:solidFill>
                <a:latin typeface="+mj-lt"/>
                <a:ea typeface="+mj-ea"/>
                <a:cs typeface="+mj-cs"/>
              </a:defRPr>
            </a:lvl1pPr>
          </a:lstStyle>
          <a:p>
            <a:pPr lvl="0"/>
            <a:r>
              <a:rPr lang="es-ES" smtClean="0"/>
              <a:t>Haga clic para modificar el estilo de texto del patrón</a:t>
            </a:r>
          </a:p>
        </p:txBody>
      </p:sp>
      <p:sp>
        <p:nvSpPr>
          <p:cNvPr id="7" name="Date Placeholder 3"/>
          <p:cNvSpPr>
            <a:spLocks noGrp="1"/>
          </p:cNvSpPr>
          <p:nvPr>
            <p:ph type="dt" sz="half" idx="15"/>
          </p:nvPr>
        </p:nvSpPr>
        <p:spPr/>
        <p:txBody>
          <a:bodyPr/>
          <a:lstStyle>
            <a:lvl1pPr>
              <a:defRPr/>
            </a:lvl1pPr>
          </a:lstStyle>
          <a:p>
            <a:pPr>
              <a:defRPr/>
            </a:pPr>
            <a:fld id="{DC7D93DE-6189-4F0C-A26C-1E1CB8613AB6}" type="datetimeFigureOut">
              <a:rPr lang="en-US"/>
              <a:pPr>
                <a:defRPr/>
              </a:pPr>
              <a:t>11/10/15</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4FA8236C-67EB-455A-A362-57B496656AA1}" type="slidenum">
              <a:rPr lang="en-US"/>
              <a:pPr>
                <a:defRPr/>
              </a:pPr>
              <a:t>‹Nr.›</a:t>
            </a:fld>
            <a:endParaRPr lang="en-US" dirty="0"/>
          </a:p>
        </p:txBody>
      </p:sp>
    </p:spTree>
    <p:extLst>
      <p:ext uri="{BB962C8B-B14F-4D97-AF65-F5344CB8AC3E}">
        <p14:creationId xmlns:p14="http://schemas.microsoft.com/office/powerpoint/2010/main" val="3280034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1AD669F0-9BEC-4E28-86E8-5F7A7C041783}"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05509FC-9A1E-4BCA-A3ED-269DDC29453D}" type="slidenum">
              <a:rPr lang="en-US"/>
              <a:pPr>
                <a:defRPr/>
              </a:pPr>
              <a:t>‹Nr.›</a:t>
            </a:fld>
            <a:endParaRPr lang="en-US" dirty="0"/>
          </a:p>
        </p:txBody>
      </p:sp>
    </p:spTree>
    <p:extLst>
      <p:ext uri="{BB962C8B-B14F-4D97-AF65-F5344CB8AC3E}">
        <p14:creationId xmlns:p14="http://schemas.microsoft.com/office/powerpoint/2010/main" val="1651876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8"/>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smtClean="0"/>
              <a:t>“</a:t>
            </a:r>
            <a:endParaRPr lang="en-US" dirty="0"/>
          </a:p>
        </p:txBody>
      </p:sp>
      <p:sp>
        <p:nvSpPr>
          <p:cNvPr id="5" name="TextBox 4"/>
          <p:cNvSpPr txBox="1"/>
          <p:nvPr/>
        </p:nvSpPr>
        <p:spPr>
          <a:xfrm>
            <a:off x="9334500" y="3316288"/>
            <a:ext cx="801688" cy="1970087"/>
          </a:xfrm>
          <a:prstGeom prst="rect">
            <a:avLst/>
          </a:prstGeom>
          <a:noFill/>
        </p:spPr>
        <p:txBody>
          <a:bodyPr>
            <a:spAutoFit/>
          </a:bodyPr>
          <a:lstStyle>
            <a:defPPr>
              <a:defRPr lang="en-US"/>
            </a:defPPr>
            <a:lvl1pPr lvl="0"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smtClean="0"/>
              <a:t>”</a:t>
            </a:r>
            <a:endParaRPr lang="en-US" dirty="0"/>
          </a:p>
        </p:txBody>
      </p:sp>
      <p:sp>
        <p:nvSpPr>
          <p:cNvPr id="2" name="Title 1"/>
          <p:cNvSpPr>
            <a:spLocks noGrp="1"/>
          </p:cNvSpPr>
          <p:nvPr>
            <p:ph type="title"/>
          </p:nvPr>
        </p:nvSpPr>
        <p:spPr>
          <a:xfrm>
            <a:off x="1574801" y="1447800"/>
            <a:ext cx="7999315" cy="3276600"/>
          </a:xfrm>
        </p:spPr>
        <p:txBody>
          <a:bodyPr/>
          <a:lstStyle>
            <a:lvl1pPr>
              <a:defRPr sz="4800"/>
            </a:lvl1pPr>
          </a:lstStyle>
          <a:p>
            <a:r>
              <a:rPr lang="es-ES" smtClean="0"/>
              <a:t>Haga clic para modificar el estilo de título del patrón</a:t>
            </a:r>
            <a:endParaRPr lang="en-US"/>
          </a:p>
        </p:txBody>
      </p:sp>
      <p:sp>
        <p:nvSpPr>
          <p:cNvPr id="8" name="Text Placeholder 3"/>
          <p:cNvSpPr>
            <a:spLocks noGrp="1"/>
          </p:cNvSpPr>
          <p:nvPr>
            <p:ph type="body" sz="half" idx="2"/>
          </p:nvPr>
        </p:nvSpPr>
        <p:spPr>
          <a:xfrm>
            <a:off x="1574801" y="4953000"/>
            <a:ext cx="7999315" cy="1074057"/>
          </a:xfrm>
        </p:spPr>
        <p:txBody>
          <a:bodyPr>
            <a:normAutofit/>
          </a:bodyPr>
          <a:lstStyle>
            <a:lvl1pPr marL="0" indent="0">
              <a:buNone/>
              <a:defRPr lang="en-US" sz="1800" b="0" i="0" kern="1200" dirty="0" smtClean="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Date Placeholder 3"/>
          <p:cNvSpPr>
            <a:spLocks noGrp="1"/>
          </p:cNvSpPr>
          <p:nvPr>
            <p:ph type="dt" sz="half" idx="10"/>
          </p:nvPr>
        </p:nvSpPr>
        <p:spPr/>
        <p:txBody>
          <a:bodyPr/>
          <a:lstStyle>
            <a:lvl1pPr>
              <a:defRPr/>
            </a:lvl1pPr>
          </a:lstStyle>
          <a:p>
            <a:pPr>
              <a:defRPr/>
            </a:pPr>
            <a:fld id="{8CCB6BC3-4447-4177-8C81-E4B10180E662}" type="datetimeFigureOut">
              <a:rPr lang="en-US"/>
              <a:pPr>
                <a:defRPr/>
              </a:pPr>
              <a:t>11/10/15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2F577C2-EE66-460F-940B-5A91C482939B}" type="slidenum">
              <a:rPr lang="en-US"/>
              <a:pPr>
                <a:defRPr/>
              </a:pPr>
              <a:t>‹Nr.›</a:t>
            </a:fld>
            <a:endParaRPr lang="en-US" dirty="0"/>
          </a:p>
        </p:txBody>
      </p:sp>
    </p:spTree>
    <p:extLst>
      <p:ext uri="{BB962C8B-B14F-4D97-AF65-F5344CB8AC3E}">
        <p14:creationId xmlns:p14="http://schemas.microsoft.com/office/powerpoint/2010/main" val="1353627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a:p>
        </p:txBody>
      </p:sp>
      <p:sp>
        <p:nvSpPr>
          <p:cNvPr id="10" name="Text Placeholder 3"/>
          <p:cNvSpPr>
            <a:spLocks noGrp="1"/>
          </p:cNvSpPr>
          <p:nvPr>
            <p:ph type="body" sz="half" idx="2"/>
          </p:nvPr>
        </p:nvSpPr>
        <p:spPr>
          <a:xfrm>
            <a:off x="1154954" y="4350657"/>
            <a:ext cx="8825659" cy="16764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3" name="Text Placeholder 3"/>
          <p:cNvSpPr>
            <a:spLocks noGrp="1"/>
          </p:cNvSpPr>
          <p:nvPr>
            <p:ph type="body" sz="half" idx="13"/>
          </p:nvPr>
        </p:nvSpPr>
        <p:spPr>
          <a:xfrm>
            <a:off x="1154953" y="3848610"/>
            <a:ext cx="8825659" cy="588517"/>
          </a:xfrm>
        </p:spPr>
        <p:txBody>
          <a:bodyPr anchor="b">
            <a:normAutofit/>
          </a:bodyPr>
          <a:lstStyle>
            <a:lvl1pPr marL="0" indent="0" algn="l" defTabSz="457200" rtl="0" eaLnBrk="1" latinLnBrk="0" hangingPunct="1">
              <a:buNone/>
              <a:defRPr lang="en-US" sz="3600" b="0" i="0" kern="1200" cap="none" dirty="0" smtClean="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fld id="{826D2744-4C64-496A-B87F-EAF44BFE35ED}" type="datetimeFigureOut">
              <a:rPr lang="en-US"/>
              <a:pPr>
                <a:defRPr/>
              </a:pPr>
              <a:t>11/10/15</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9A910F47-9953-42E3-A171-126D765B7A23}" type="slidenum">
              <a:rPr lang="en-US"/>
              <a:pPr>
                <a:defRPr/>
              </a:pPr>
              <a:t>‹Nr.›</a:t>
            </a:fld>
            <a:endParaRPr lang="en-US" dirty="0"/>
          </a:p>
        </p:txBody>
      </p:sp>
    </p:spTree>
    <p:extLst>
      <p:ext uri="{BB962C8B-B14F-4D97-AF65-F5344CB8AC3E}">
        <p14:creationId xmlns:p14="http://schemas.microsoft.com/office/powerpoint/2010/main" val="1560313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cxnSp>
        <p:nvCxnSpPr>
          <p:cNvPr id="9" name="Straight Connector 16"/>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Date Placeholder 3"/>
          <p:cNvSpPr>
            <a:spLocks noGrp="1"/>
          </p:cNvSpPr>
          <p:nvPr>
            <p:ph type="dt" sz="half" idx="18"/>
          </p:nvPr>
        </p:nvSpPr>
        <p:spPr/>
        <p:txBody>
          <a:bodyPr/>
          <a:lstStyle>
            <a:lvl1pPr>
              <a:defRPr/>
            </a:lvl1pPr>
          </a:lstStyle>
          <a:p>
            <a:pPr>
              <a:defRPr/>
            </a:pPr>
            <a:fld id="{67D60085-8D6D-44D2-9FE5-7A566741695C}" type="datetimeFigureOut">
              <a:rPr lang="en-US"/>
              <a:pPr>
                <a:defRPr/>
              </a:pPr>
              <a:t>11/10/15</a:t>
            </a:fld>
            <a:endParaRPr lang="en-US" dirty="0"/>
          </a:p>
        </p:txBody>
      </p:sp>
      <p:sp>
        <p:nvSpPr>
          <p:cNvPr id="12" name="Footer Placeholder 4"/>
          <p:cNvSpPr>
            <a:spLocks noGrp="1"/>
          </p:cNvSpPr>
          <p:nvPr>
            <p:ph type="ftr" sz="quarter" idx="19"/>
          </p:nvPr>
        </p:nvSpPr>
        <p:spPr/>
        <p:txBody>
          <a:bodyPr/>
          <a:lstStyle>
            <a:lvl1pPr>
              <a:defRPr/>
            </a:lvl1pPr>
          </a:lstStyle>
          <a:p>
            <a:pPr>
              <a:defRPr/>
            </a:pPr>
            <a:endParaRPr lang="en-US" dirty="0"/>
          </a:p>
        </p:txBody>
      </p:sp>
      <p:sp>
        <p:nvSpPr>
          <p:cNvPr id="13" name="Slide Number Placeholder 5"/>
          <p:cNvSpPr>
            <a:spLocks noGrp="1"/>
          </p:cNvSpPr>
          <p:nvPr>
            <p:ph type="sldNum" sz="quarter" idx="20"/>
          </p:nvPr>
        </p:nvSpPr>
        <p:spPr/>
        <p:txBody>
          <a:bodyPr/>
          <a:lstStyle>
            <a:lvl1pPr>
              <a:defRPr/>
            </a:lvl1pPr>
          </a:lstStyle>
          <a:p>
            <a:pPr>
              <a:defRPr/>
            </a:pPr>
            <a:fld id="{6F1FA686-6A51-4DA0-90E8-D6C88E731A29}" type="slidenum">
              <a:rPr lang="en-US"/>
              <a:pPr>
                <a:defRPr/>
              </a:pPr>
              <a:t>‹Nr.›</a:t>
            </a:fld>
            <a:endParaRPr lang="en-US" dirty="0"/>
          </a:p>
        </p:txBody>
      </p:sp>
    </p:spTree>
    <p:extLst>
      <p:ext uri="{BB962C8B-B14F-4D97-AF65-F5344CB8AC3E}">
        <p14:creationId xmlns:p14="http://schemas.microsoft.com/office/powerpoint/2010/main" val="2294031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cxnSp>
        <p:nvCxnSpPr>
          <p:cNvPr id="12" name="Straight Connector 18"/>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2" name="Text Placeholder 3"/>
          <p:cNvSpPr>
            <a:spLocks noGrp="1"/>
          </p:cNvSpPr>
          <p:nvPr>
            <p:ph type="body" sz="half" idx="18"/>
          </p:nvPr>
        </p:nvSpPr>
        <p:spPr>
          <a:xfrm>
            <a:off x="652463" y="4827211"/>
            <a:ext cx="2940050"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3" name="Text Placeholder 3"/>
          <p:cNvSpPr>
            <a:spLocks noGrp="1"/>
          </p:cNvSpPr>
          <p:nvPr>
            <p:ph type="body" sz="half" idx="19"/>
          </p:nvPr>
        </p:nvSpPr>
        <p:spPr>
          <a:xfrm>
            <a:off x="3888022" y="4827210"/>
            <a:ext cx="2934406"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4" name="Text Placeholder 3"/>
          <p:cNvSpPr>
            <a:spLocks noGrp="1"/>
          </p:cNvSpPr>
          <p:nvPr>
            <p:ph type="body" sz="half" idx="20"/>
          </p:nvPr>
        </p:nvSpPr>
        <p:spPr>
          <a:xfrm>
            <a:off x="7124575" y="4827208"/>
            <a:ext cx="293599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9" name="Picture Placeholder 2"/>
          <p:cNvSpPr>
            <a:spLocks noGrp="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30" name="Picture Placeholder 2"/>
          <p:cNvSpPr>
            <a:spLocks noGrp="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31" name="Picture Placeholder 2"/>
          <p:cNvSpPr>
            <a:spLocks noGrp="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15" name="Date Placeholder 3"/>
          <p:cNvSpPr>
            <a:spLocks noGrp="1"/>
          </p:cNvSpPr>
          <p:nvPr>
            <p:ph type="dt" sz="half" idx="23"/>
          </p:nvPr>
        </p:nvSpPr>
        <p:spPr/>
        <p:txBody>
          <a:bodyPr/>
          <a:lstStyle>
            <a:lvl1pPr>
              <a:defRPr/>
            </a:lvl1pPr>
          </a:lstStyle>
          <a:p>
            <a:pPr>
              <a:defRPr/>
            </a:pPr>
            <a:fld id="{53ED2C3E-B522-4A22-AA94-57F5007C4969}" type="datetimeFigureOut">
              <a:rPr lang="en-US"/>
              <a:pPr>
                <a:defRPr/>
              </a:pPr>
              <a:t>11/10/15</a:t>
            </a:fld>
            <a:endParaRPr lang="en-US" dirty="0"/>
          </a:p>
        </p:txBody>
      </p:sp>
      <p:sp>
        <p:nvSpPr>
          <p:cNvPr id="16" name="Footer Placeholder 4"/>
          <p:cNvSpPr>
            <a:spLocks noGrp="1"/>
          </p:cNvSpPr>
          <p:nvPr>
            <p:ph type="ftr" sz="quarter" idx="24"/>
          </p:nvPr>
        </p:nvSpPr>
        <p:spPr/>
        <p:txBody>
          <a:bodyPr/>
          <a:lstStyle>
            <a:lvl1pPr>
              <a:defRPr/>
            </a:lvl1pPr>
          </a:lstStyle>
          <a:p>
            <a:pPr>
              <a:defRPr/>
            </a:pPr>
            <a:endParaRPr lang="en-US" dirty="0"/>
          </a:p>
        </p:txBody>
      </p:sp>
      <p:sp>
        <p:nvSpPr>
          <p:cNvPr id="17" name="Slide Number Placeholder 5"/>
          <p:cNvSpPr>
            <a:spLocks noGrp="1"/>
          </p:cNvSpPr>
          <p:nvPr>
            <p:ph type="sldNum" sz="quarter" idx="25"/>
          </p:nvPr>
        </p:nvSpPr>
        <p:spPr/>
        <p:txBody>
          <a:bodyPr/>
          <a:lstStyle>
            <a:lvl1pPr>
              <a:defRPr/>
            </a:lvl1pPr>
          </a:lstStyle>
          <a:p>
            <a:pPr>
              <a:defRPr/>
            </a:pPr>
            <a:fld id="{4A903A7D-76C9-44A5-9507-DD6440610548}" type="slidenum">
              <a:rPr lang="en-US"/>
              <a:pPr>
                <a:defRPr/>
              </a:pPr>
              <a:t>‹Nr.›</a:t>
            </a:fld>
            <a:endParaRPr lang="en-US" dirty="0"/>
          </a:p>
        </p:txBody>
      </p:sp>
    </p:spTree>
    <p:extLst>
      <p:ext uri="{BB962C8B-B14F-4D97-AF65-F5344CB8AC3E}">
        <p14:creationId xmlns:p14="http://schemas.microsoft.com/office/powerpoint/2010/main" val="2841363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FDA7E074-CD91-40E2-A46E-4836D8A580D5}"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8120422-51F4-4641-9401-02B6A22ED0DA}" type="slidenum">
              <a:rPr lang="en-US"/>
              <a:pPr>
                <a:defRPr/>
              </a:pPr>
              <a:t>‹Nr.›</a:t>
            </a:fld>
            <a:endParaRPr lang="en-US" dirty="0"/>
          </a:p>
        </p:txBody>
      </p:sp>
    </p:spTree>
    <p:extLst>
      <p:ext uri="{BB962C8B-B14F-4D97-AF65-F5344CB8AC3E}">
        <p14:creationId xmlns:p14="http://schemas.microsoft.com/office/powerpoint/2010/main" val="245611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652463" y="430213"/>
            <a:ext cx="7423149" cy="58261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8B7772FA-0651-48B9-9EA0-3BFD772332F6}"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3F66104-2578-4301-B087-C47EAA8E1683}" type="slidenum">
              <a:rPr lang="en-US"/>
              <a:pPr>
                <a:defRPr/>
              </a:pPr>
              <a:t>‹Nr.›</a:t>
            </a:fld>
            <a:endParaRPr lang="en-US" dirty="0"/>
          </a:p>
        </p:txBody>
      </p:sp>
    </p:spTree>
    <p:extLst>
      <p:ext uri="{BB962C8B-B14F-4D97-AF65-F5344CB8AC3E}">
        <p14:creationId xmlns:p14="http://schemas.microsoft.com/office/powerpoint/2010/main" val="388385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7A97CDDB-D98D-46E3-859D-BB9AC79BB55B}"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59F7F3E-4521-4B3B-B41C-81D9D5FDD8F4}" type="slidenum">
              <a:rPr lang="en-US"/>
              <a:pPr>
                <a:defRPr/>
              </a:pPr>
              <a:t>‹Nr.›</a:t>
            </a:fld>
            <a:endParaRPr lang="en-US" dirty="0"/>
          </a:p>
        </p:txBody>
      </p:sp>
    </p:spTree>
    <p:extLst>
      <p:ext uri="{BB962C8B-B14F-4D97-AF65-F5344CB8AC3E}">
        <p14:creationId xmlns:p14="http://schemas.microsoft.com/office/powerpoint/2010/main" val="95954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412B5779-5AC0-456F-8785-1909D234D198}" type="datetimeFigureOut">
              <a:rPr lang="en-US"/>
              <a:pPr>
                <a:defRPr/>
              </a:pPr>
              <a:t>11/10/15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161744B-187A-4AB4-BA7E-1ADB4E8B7985}" type="slidenum">
              <a:rPr lang="en-US"/>
              <a:pPr>
                <a:defRPr/>
              </a:pPr>
              <a:t>‹Nr.›</a:t>
            </a:fld>
            <a:endParaRPr lang="en-US" dirty="0"/>
          </a:p>
        </p:txBody>
      </p:sp>
    </p:spTree>
    <p:extLst>
      <p:ext uri="{BB962C8B-B14F-4D97-AF65-F5344CB8AC3E}">
        <p14:creationId xmlns:p14="http://schemas.microsoft.com/office/powerpoint/2010/main" val="387042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3"/>
          <p:cNvSpPr>
            <a:spLocks noGrp="1"/>
          </p:cNvSpPr>
          <p:nvPr>
            <p:ph type="dt" sz="half" idx="10"/>
          </p:nvPr>
        </p:nvSpPr>
        <p:spPr/>
        <p:txBody>
          <a:bodyPr/>
          <a:lstStyle>
            <a:lvl1pPr>
              <a:defRPr/>
            </a:lvl1pPr>
          </a:lstStyle>
          <a:p>
            <a:pPr>
              <a:defRPr/>
            </a:pPr>
            <a:fld id="{CFC31EF3-F2AF-4870-B553-05CD2A373D6D}" type="datetimeFigureOut">
              <a:rPr lang="en-US"/>
              <a:pPr>
                <a:defRPr/>
              </a:pPr>
              <a:t>11/10/15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9ED14B9-7EB5-44A6-99F1-FDB4E90AB5E8}" type="slidenum">
              <a:rPr lang="en-US"/>
              <a:pPr>
                <a:defRPr/>
              </a:pPr>
              <a:t>‹Nr.›</a:t>
            </a:fld>
            <a:endParaRPr lang="en-US" dirty="0"/>
          </a:p>
        </p:txBody>
      </p:sp>
    </p:spTree>
    <p:extLst>
      <p:ext uri="{BB962C8B-B14F-4D97-AF65-F5344CB8AC3E}">
        <p14:creationId xmlns:p14="http://schemas.microsoft.com/office/powerpoint/2010/main" val="101219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3"/>
          <p:cNvSpPr>
            <a:spLocks noGrp="1"/>
          </p:cNvSpPr>
          <p:nvPr>
            <p:ph type="dt" sz="half" idx="10"/>
          </p:nvPr>
        </p:nvSpPr>
        <p:spPr/>
        <p:txBody>
          <a:bodyPr/>
          <a:lstStyle>
            <a:lvl1pPr>
              <a:defRPr/>
            </a:lvl1pPr>
          </a:lstStyle>
          <a:p>
            <a:pPr>
              <a:defRPr/>
            </a:pPr>
            <a:fld id="{E46FCF87-BA36-4945-9468-5E7ABE1B224E}" type="datetimeFigureOut">
              <a:rPr lang="en-US"/>
              <a:pPr>
                <a:defRPr/>
              </a:pPr>
              <a:t>11/10/15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D287BFE-11E8-49A1-955E-22EB4AE2FD37}" type="slidenum">
              <a:rPr lang="en-US"/>
              <a:pPr>
                <a:defRPr/>
              </a:pPr>
              <a:t>‹Nr.›</a:t>
            </a:fld>
            <a:endParaRPr lang="en-US" dirty="0"/>
          </a:p>
        </p:txBody>
      </p:sp>
    </p:spTree>
    <p:extLst>
      <p:ext uri="{BB962C8B-B14F-4D97-AF65-F5344CB8AC3E}">
        <p14:creationId xmlns:p14="http://schemas.microsoft.com/office/powerpoint/2010/main" val="134159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3"/>
          <p:cNvSpPr>
            <a:spLocks noGrp="1"/>
          </p:cNvSpPr>
          <p:nvPr>
            <p:ph type="dt" sz="half" idx="10"/>
          </p:nvPr>
        </p:nvSpPr>
        <p:spPr/>
        <p:txBody>
          <a:bodyPr/>
          <a:lstStyle>
            <a:lvl1pPr>
              <a:defRPr/>
            </a:lvl1pPr>
          </a:lstStyle>
          <a:p>
            <a:pPr>
              <a:defRPr/>
            </a:pPr>
            <a:fld id="{D051EDAE-4CEA-4237-9CAE-1055D8B6FE8F}" type="datetimeFigureOut">
              <a:rPr lang="en-US"/>
              <a:pPr>
                <a:defRPr/>
              </a:pPr>
              <a:t>11/10/15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1130371-026C-4642-B03B-F626424517B8}" type="slidenum">
              <a:rPr lang="en-US"/>
              <a:pPr>
                <a:defRPr/>
              </a:pPr>
              <a:t>‹Nr.›</a:t>
            </a:fld>
            <a:endParaRPr lang="en-US" dirty="0"/>
          </a:p>
        </p:txBody>
      </p:sp>
    </p:spTree>
    <p:extLst>
      <p:ext uri="{BB962C8B-B14F-4D97-AF65-F5344CB8AC3E}">
        <p14:creationId xmlns:p14="http://schemas.microsoft.com/office/powerpoint/2010/main" val="125482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539589-3F36-4AA5-BF9D-4B349E2B4050}" type="datetimeFigureOut">
              <a:rPr lang="en-US"/>
              <a:pPr>
                <a:defRPr/>
              </a:pPr>
              <a:t>11/10/15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B0E18CA-AC7F-4059-886C-344E22F3504F}" type="slidenum">
              <a:rPr lang="en-US"/>
              <a:pPr>
                <a:defRPr/>
              </a:pPr>
              <a:t>‹Nr.›</a:t>
            </a:fld>
            <a:endParaRPr lang="en-US" dirty="0"/>
          </a:p>
        </p:txBody>
      </p:sp>
    </p:spTree>
    <p:extLst>
      <p:ext uri="{BB962C8B-B14F-4D97-AF65-F5344CB8AC3E}">
        <p14:creationId xmlns:p14="http://schemas.microsoft.com/office/powerpoint/2010/main" val="234296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F5975613-2CF0-4138-9052-E979EB5FAB70}" type="datetimeFigureOut">
              <a:rPr lang="en-US"/>
              <a:pPr>
                <a:defRPr/>
              </a:pPr>
              <a:t>11/10/15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44B0A5-95E1-471D-93B3-9A90B9AE96BB}" type="slidenum">
              <a:rPr lang="en-US"/>
              <a:pPr>
                <a:defRPr/>
              </a:pPr>
              <a:t>‹Nr.›</a:t>
            </a:fld>
            <a:endParaRPr lang="en-US" dirty="0"/>
          </a:p>
        </p:txBody>
      </p:sp>
    </p:spTree>
    <p:extLst>
      <p:ext uri="{BB962C8B-B14F-4D97-AF65-F5344CB8AC3E}">
        <p14:creationId xmlns:p14="http://schemas.microsoft.com/office/powerpoint/2010/main" val="222596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7A631BAB-C942-445D-8418-BCEBF604CED9}" type="datetimeFigureOut">
              <a:rPr lang="en-US"/>
              <a:pPr>
                <a:defRPr/>
              </a:pPr>
              <a:t>11/10/15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3C387C-0423-4C2F-9CB1-844E0401EFA4}" type="slidenum">
              <a:rPr lang="en-US"/>
              <a:pPr>
                <a:defRPr/>
              </a:pPr>
              <a:t>‹Nr.›</a:t>
            </a:fld>
            <a:endParaRPr lang="en-US" dirty="0"/>
          </a:p>
        </p:txBody>
      </p:sp>
    </p:spTree>
    <p:extLst>
      <p:ext uri="{BB962C8B-B14F-4D97-AF65-F5344CB8AC3E}">
        <p14:creationId xmlns:p14="http://schemas.microsoft.com/office/powerpoint/2010/main" val="289355428"/>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2.jpeg"/><Relationship Id="rId22" Type="http://schemas.openxmlformats.org/officeDocument/2006/relationships/image" Target="../media/image3.png"/><Relationship Id="rId23" Type="http://schemas.openxmlformats.org/officeDocument/2006/relationships/image" Target="../media/image4.png"/><Relationship Id="rId24" Type="http://schemas.openxmlformats.org/officeDocument/2006/relationships/image" Target="../media/image5.png"/><Relationship Id="rId25" Type="http://schemas.openxmlformats.org/officeDocument/2006/relationships/image" Target="../media/image6.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1"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026" name="Picture 7"/>
          <p:cNvPicPr>
            <a:picLocks noChangeAspect="1"/>
          </p:cNvPicPr>
          <p:nvPr/>
        </p:nvPicPr>
        <p:blipFill>
          <a:blip r:embed="rId22" cstate="email">
            <a:extLst>
              <a:ext uri="{28A0092B-C50C-407E-A947-70E740481C1C}">
                <a14:useLocalDpi xmlns:a14="http://schemas.microsoft.com/office/drawing/2010/main"/>
              </a:ext>
            </a:extLst>
          </a:blip>
          <a:srcRect/>
          <a:stretch>
            <a:fillRect/>
          </a:stretch>
        </p:blipFill>
        <p:spPr bwMode="auto">
          <a:xfrm>
            <a:off x="0" y="2670175"/>
            <a:ext cx="403701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6"/>
          <p:cNvPicPr>
            <a:picLocks noChangeAspect="1"/>
          </p:cNvPicPr>
          <p:nvPr/>
        </p:nvPicPr>
        <p:blipFill>
          <a:blip r:embed="rId23" cstate="email">
            <a:extLst>
              <a:ext uri="{28A0092B-C50C-407E-A947-70E740481C1C}">
                <a14:useLocalDpi xmlns:a14="http://schemas.microsoft.com/office/drawing/2010/main"/>
              </a:ext>
            </a:extLst>
          </a:blip>
          <a:srcRect/>
          <a:stretch>
            <a:fillRect/>
          </a:stretch>
        </p:blipFill>
        <p:spPr bwMode="auto">
          <a:xfrm>
            <a:off x="0" y="2892425"/>
            <a:ext cx="1522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31" name="Picture 8"/>
          <p:cNvPicPr>
            <a:picLocks noChangeAspect="1"/>
          </p:cNvPicPr>
          <p:nvPr/>
        </p:nvPicPr>
        <p:blipFill>
          <a:blip r:embed="rId24" cstate="email">
            <a:extLst>
              <a:ext uri="{28A0092B-C50C-407E-A947-70E740481C1C}">
                <a14:useLocalDpi xmlns:a14="http://schemas.microsoft.com/office/drawing/2010/main"/>
              </a:ext>
            </a:extLst>
          </a:blip>
          <a:srcRect/>
          <a:stretch>
            <a:fillRect/>
          </a:stretch>
        </p:blipFill>
        <p:spPr bwMode="auto">
          <a:xfrm>
            <a:off x="7999413" y="0"/>
            <a:ext cx="160337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p:cNvPicPr>
            <a:picLocks noChangeAspect="1"/>
          </p:cNvPicPr>
          <p:nvPr/>
        </p:nvPicPr>
        <p:blipFill>
          <a:blip r:embed="rId25" cstate="email">
            <a:extLst>
              <a:ext uri="{28A0092B-C50C-407E-A947-70E740481C1C}">
                <a14:useLocalDpi xmlns:a14="http://schemas.microsoft.com/office/drawing/2010/main"/>
              </a:ext>
            </a:extLst>
          </a:blip>
          <a:srcRect/>
          <a:stretch>
            <a:fillRect/>
          </a:stretch>
        </p:blipFill>
        <p:spPr bwMode="auto">
          <a:xfrm>
            <a:off x="8605838" y="6096000"/>
            <a:ext cx="9937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4" name="Title Placeholder 1"/>
          <p:cNvSpPr>
            <a:spLocks noGrp="1"/>
          </p:cNvSpPr>
          <p:nvPr>
            <p:ph type="title"/>
          </p:nvPr>
        </p:nvSpPr>
        <p:spPr bwMode="auto">
          <a:xfrm>
            <a:off x="646113" y="452438"/>
            <a:ext cx="94043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DO" smtClean="0"/>
              <a:t>Haga clic para modificar el estilo de título del patrón</a:t>
            </a:r>
            <a:endParaRPr lang="en-US" altLang="es-DO" smtClean="0"/>
          </a:p>
        </p:txBody>
      </p:sp>
      <p:sp>
        <p:nvSpPr>
          <p:cNvPr id="1035" name="Text Placeholder 2"/>
          <p:cNvSpPr>
            <a:spLocks noGrp="1"/>
          </p:cNvSpPr>
          <p:nvPr>
            <p:ph type="body" idx="1"/>
          </p:nvPr>
        </p:nvSpPr>
        <p:spPr bwMode="auto">
          <a:xfrm>
            <a:off x="1103313" y="2052638"/>
            <a:ext cx="89471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DO" smtClean="0"/>
              <a:t>Haga clic para modificar el estilo de texto del patrón</a:t>
            </a:r>
          </a:p>
          <a:p>
            <a:pPr lvl="1"/>
            <a:r>
              <a:rPr lang="es-ES" altLang="es-DO" smtClean="0"/>
              <a:t>Segundo nivel</a:t>
            </a:r>
          </a:p>
          <a:p>
            <a:pPr lvl="2"/>
            <a:r>
              <a:rPr lang="es-ES" altLang="es-DO" smtClean="0"/>
              <a:t>Tercer nivel</a:t>
            </a:r>
          </a:p>
          <a:p>
            <a:pPr lvl="3"/>
            <a:r>
              <a:rPr lang="es-ES" altLang="es-DO" smtClean="0"/>
              <a:t>Cuarto nivel</a:t>
            </a:r>
          </a:p>
          <a:p>
            <a:pPr lvl="4"/>
            <a:r>
              <a:rPr lang="es-ES" altLang="es-DO" smtClean="0"/>
              <a:t>Quinto nivel</a:t>
            </a:r>
            <a:endParaRPr lang="en-US" altLang="es-DO" smtClean="0"/>
          </a:p>
        </p:txBody>
      </p:sp>
      <p:sp>
        <p:nvSpPr>
          <p:cNvPr id="4" name="Date Placeholder 3"/>
          <p:cNvSpPr>
            <a:spLocks noGrp="1"/>
          </p:cNvSpPr>
          <p:nvPr>
            <p:ph type="dt" sz="half" idx="2"/>
          </p:nvPr>
        </p:nvSpPr>
        <p:spPr>
          <a:xfrm rot="5400000">
            <a:off x="10155238" y="1790700"/>
            <a:ext cx="990600" cy="304800"/>
          </a:xfrm>
          <a:prstGeom prst="rect">
            <a:avLst/>
          </a:prstGeom>
        </p:spPr>
        <p:txBody>
          <a:bodyPr vert="horz" lIns="91440" tIns="45720" rIns="91440" bIns="45720" rtlCol="0" anchor="t"/>
          <a:lstStyle>
            <a:lvl1pPr algn="l" fontAlgn="auto">
              <a:spcBef>
                <a:spcPts val="0"/>
              </a:spcBef>
              <a:spcAft>
                <a:spcPts val="0"/>
              </a:spcAft>
              <a:defRPr sz="1100" b="0" i="0">
                <a:solidFill>
                  <a:schemeClr val="tx1">
                    <a:tint val="75000"/>
                    <a:alpha val="60000"/>
                  </a:schemeClr>
                </a:solidFill>
                <a:latin typeface="+mn-lt"/>
                <a:cs typeface="+mn-cs"/>
              </a:defRPr>
            </a:lvl1pPr>
          </a:lstStyle>
          <a:p>
            <a:pPr>
              <a:defRPr/>
            </a:pPr>
            <a:fld id="{3D64D407-7A72-4B9E-92E7-E3FCCCF8A277}" type="datetimeFigureOut">
              <a:rPr lang="en-US"/>
              <a:pPr>
                <a:defRPr/>
              </a:pPr>
              <a:t>11/10/15</a:t>
            </a:fld>
            <a:endParaRPr lang="en-US" dirty="0"/>
          </a:p>
        </p:txBody>
      </p:sp>
      <p:sp>
        <p:nvSpPr>
          <p:cNvPr id="5" name="Footer Placeholder 4"/>
          <p:cNvSpPr>
            <a:spLocks noGrp="1"/>
          </p:cNvSpPr>
          <p:nvPr>
            <p:ph type="ftr" sz="quarter" idx="3"/>
          </p:nvPr>
        </p:nvSpPr>
        <p:spPr>
          <a:xfrm rot="5400000">
            <a:off x="8951118" y="3225007"/>
            <a:ext cx="3859213" cy="304800"/>
          </a:xfrm>
          <a:prstGeom prst="rect">
            <a:avLst/>
          </a:prstGeom>
        </p:spPr>
        <p:txBody>
          <a:bodyPr vert="horz" lIns="91440" tIns="45720" rIns="91440" bIns="45720" rtlCol="0" anchor="b"/>
          <a:lstStyle>
            <a:lvl1pPr algn="l" fontAlgn="auto">
              <a:spcBef>
                <a:spcPts val="0"/>
              </a:spcBef>
              <a:spcAft>
                <a:spcPts val="0"/>
              </a:spcAft>
              <a:defRPr sz="1100" b="0" i="0">
                <a:solidFill>
                  <a:schemeClr val="tx1">
                    <a:tint val="75000"/>
                    <a:alpha val="60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10352088" y="295275"/>
            <a:ext cx="838200" cy="768350"/>
          </a:xfrm>
          <a:prstGeom prst="rect">
            <a:avLst/>
          </a:prstGeom>
        </p:spPr>
        <p:txBody>
          <a:bodyPr vert="horz" lIns="91440" tIns="45720" rIns="91440" bIns="45720" rtlCol="0" anchor="b"/>
          <a:lstStyle>
            <a:lvl1pPr algn="ctr" fontAlgn="auto">
              <a:spcBef>
                <a:spcPts val="0"/>
              </a:spcBef>
              <a:spcAft>
                <a:spcPts val="0"/>
              </a:spcAft>
              <a:defRPr sz="2800" b="0" i="0">
                <a:solidFill>
                  <a:schemeClr val="tx1">
                    <a:tint val="75000"/>
                  </a:schemeClr>
                </a:solidFill>
                <a:latin typeface="+mn-lt"/>
                <a:cs typeface="+mn-cs"/>
              </a:defRPr>
            </a:lvl1pPr>
          </a:lstStyle>
          <a:p>
            <a:pPr>
              <a:defRPr/>
            </a:pPr>
            <a:fld id="{AE0C4FF6-AF13-4BA5-B90B-1718C427680F}" type="slidenum">
              <a:rPr lang="en-US"/>
              <a:pPr>
                <a:defRPr/>
              </a:pPr>
              <a:t>‹Nr.›</a:t>
            </a:fld>
            <a:endParaRPr lang="en-US" dirty="0"/>
          </a:p>
        </p:txBody>
      </p:sp>
    </p:spTree>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13" r:id="rId12"/>
    <p:sldLayoutId id="2147483709" r:id="rId13"/>
    <p:sldLayoutId id="2147483714" r:id="rId14"/>
    <p:sldLayoutId id="2147483710" r:id="rId15"/>
    <p:sldLayoutId id="2147483715" r:id="rId16"/>
    <p:sldLayoutId id="2147483716" r:id="rId17"/>
    <p:sldLayoutId id="2147483711" r:id="rId18"/>
    <p:sldLayoutId id="2147483712" r:id="rId19"/>
  </p:sldLayoutIdLst>
  <p:hf sldNum="0" hdr="0" ftr="0" dt="0"/>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itchFamily="34" charset="0"/>
        </a:defRPr>
      </a:lvl2pPr>
      <a:lvl3pPr algn="l" defTabSz="457200" rtl="0" eaLnBrk="0" fontAlgn="base" hangingPunct="0">
        <a:spcBef>
          <a:spcPct val="0"/>
        </a:spcBef>
        <a:spcAft>
          <a:spcPct val="0"/>
        </a:spcAft>
        <a:defRPr sz="4200">
          <a:solidFill>
            <a:schemeClr val="tx2"/>
          </a:solidFill>
          <a:latin typeface="Century Gothic" pitchFamily="34" charset="0"/>
        </a:defRPr>
      </a:lvl3pPr>
      <a:lvl4pPr algn="l" defTabSz="457200" rtl="0" eaLnBrk="0" fontAlgn="base" hangingPunct="0">
        <a:spcBef>
          <a:spcPct val="0"/>
        </a:spcBef>
        <a:spcAft>
          <a:spcPct val="0"/>
        </a:spcAft>
        <a:defRPr sz="4200">
          <a:solidFill>
            <a:schemeClr val="tx2"/>
          </a:solidFill>
          <a:latin typeface="Century Gothic" pitchFamily="34" charset="0"/>
        </a:defRPr>
      </a:lvl4pPr>
      <a:lvl5pPr algn="l" defTabSz="457200" rtl="0" eaLnBrk="0" fontAlgn="base" hangingPunct="0">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8AD0D6"/>
        </a:buClr>
        <a:buSzPct val="80000"/>
        <a:buFont typeface="Wingdings 3"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8AD0D6"/>
        </a:buClr>
        <a:buSzPct val="80000"/>
        <a:buFont typeface="Wingdings 3"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8AD0D6"/>
        </a:buClr>
        <a:buSzPct val="80000"/>
        <a:buFont typeface="Wingdings 3"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5pPr>
      <a:lvl6pPr marL="25146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2063653" y="1292785"/>
            <a:ext cx="8202709" cy="1037665"/>
          </a:xfrm>
        </p:spPr>
        <p:txBody>
          <a:bodyPr/>
          <a:lstStyle/>
          <a:p>
            <a:pPr algn="ctr" eaLnBrk="1" hangingPunct="1"/>
            <a:r>
              <a:rPr lang="en-GB" altLang="es-CR" b="1" dirty="0" smtClean="0"/>
              <a:t>XX VICE-MINISTERIAL MEETING</a:t>
            </a:r>
            <a:r>
              <a:rPr lang="en-GB" altLang="es-CR" dirty="0" smtClean="0"/>
              <a:t/>
            </a:r>
            <a:br>
              <a:rPr lang="en-GB" altLang="es-CR" dirty="0" smtClean="0"/>
            </a:br>
            <a:r>
              <a:rPr lang="en-GB" altLang="es-CR" sz="2400" b="1" dirty="0" smtClean="0"/>
              <a:t>REGIONAL CONFERENCE ON MIGRATION (RCM)</a:t>
            </a:r>
            <a:br>
              <a:rPr lang="en-GB" altLang="es-CR" sz="2400" b="1" dirty="0" smtClean="0"/>
            </a:br>
            <a:r>
              <a:rPr lang="en-GB" altLang="es-CR" sz="2400" b="1" dirty="0" smtClean="0"/>
              <a:t/>
            </a:r>
            <a:br>
              <a:rPr lang="en-GB" altLang="es-CR" sz="2400" b="1" dirty="0" smtClean="0"/>
            </a:br>
            <a:endParaRPr lang="en-GB" altLang="es-CR" sz="2400" b="1" dirty="0" smtClean="0"/>
          </a:p>
        </p:txBody>
      </p:sp>
      <p:pic>
        <p:nvPicPr>
          <p:cNvPr id="6147"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446092" y="716303"/>
            <a:ext cx="793408" cy="793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1373672" y="6529758"/>
            <a:ext cx="10818327" cy="3282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6149" name="7 Imagen" descr="bandera-de-mexico-hd-bandera-de-mexico-429439_mexico_satin_flag_meksika_atlasa_flag_1920x1080_www_GdeFon_ru_.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43926" y="4409092"/>
            <a:ext cx="2204374" cy="12392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150" name="9 Imagen" descr="LOGO_CRM.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51742" y="4402882"/>
            <a:ext cx="2309608" cy="128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11 Rectángulo"/>
          <p:cNvSpPr>
            <a:spLocks noChangeArrowheads="1"/>
          </p:cNvSpPr>
          <p:nvPr/>
        </p:nvSpPr>
        <p:spPr bwMode="auto">
          <a:xfrm>
            <a:off x="2521341" y="2243731"/>
            <a:ext cx="704652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endParaRPr lang="en-GB" altLang="es-CR" b="1" dirty="0"/>
          </a:p>
          <a:p>
            <a:pPr algn="ctr" eaLnBrk="1" hangingPunct="1"/>
            <a:r>
              <a:rPr lang="en-GB" altLang="es-CR" b="1" dirty="0" smtClean="0"/>
              <a:t>Integration, Return and Social and Productive </a:t>
            </a:r>
          </a:p>
          <a:p>
            <a:pPr algn="ctr" eaLnBrk="1" hangingPunct="1"/>
            <a:r>
              <a:rPr lang="en-GB" altLang="es-CR" b="1" dirty="0" smtClean="0"/>
              <a:t>Reintegration of Migrants </a:t>
            </a:r>
          </a:p>
        </p:txBody>
      </p:sp>
      <p:sp>
        <p:nvSpPr>
          <p:cNvPr id="13" name="12 Rectángulo"/>
          <p:cNvSpPr/>
          <p:nvPr/>
        </p:nvSpPr>
        <p:spPr>
          <a:xfrm>
            <a:off x="2339977" y="3469452"/>
            <a:ext cx="7921623" cy="523220"/>
          </a:xfrm>
          <a:prstGeom prst="rect">
            <a:avLst/>
          </a:prstGeom>
        </p:spPr>
        <p:txBody>
          <a:bodyPr wrap="square">
            <a:spAutoFit/>
          </a:bodyPr>
          <a:lstStyle/>
          <a:p>
            <a:pPr algn="ctr">
              <a:defRPr/>
            </a:pPr>
            <a:r>
              <a:rPr lang="en-GB" sz="2800" b="1" cap="all" dirty="0" smtClean="0"/>
              <a:t>MEXICO CITY, NOVEMBER 11-12, 2015</a:t>
            </a:r>
            <a:endParaRPr lang="en-GB" sz="2800" cap="all"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11 Imagen" descr="bandera_republica_dominicana.pn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429000" y="701675"/>
            <a:ext cx="4178300"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1"/>
          <p:cNvSpPr>
            <a:spLocks noGrp="1"/>
          </p:cNvSpPr>
          <p:nvPr>
            <p:ph type="title"/>
          </p:nvPr>
        </p:nvSpPr>
        <p:spPr>
          <a:xfrm>
            <a:off x="3668488" y="3634258"/>
            <a:ext cx="5375275" cy="1795462"/>
          </a:xfrm>
        </p:spPr>
        <p:txBody>
          <a:bodyPr/>
          <a:lstStyle/>
          <a:p>
            <a:pPr eaLnBrk="1" hangingPunct="1"/>
            <a:r>
              <a:rPr lang="en-GB" altLang="es-DO" sz="6600" b="1" dirty="0" smtClean="0"/>
              <a:t>THANK YOU</a:t>
            </a:r>
            <a:r>
              <a:rPr lang="en-GB" altLang="es-DO" sz="6600" dirty="0" smtClean="0"/>
              <a:t/>
            </a:r>
            <a:br>
              <a:rPr lang="en-GB" altLang="es-DO" sz="6600" dirty="0" smtClean="0"/>
            </a:br>
            <a:endParaRPr lang="en-GB" altLang="es-DO" sz="6600" dirty="0" smtClean="0"/>
          </a:p>
        </p:txBody>
      </p:sp>
      <p:pic>
        <p:nvPicPr>
          <p:cNvPr id="15364" name="3 Imagen"/>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329863" y="6889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Rectángulo"/>
          <p:cNvSpPr/>
          <p:nvPr/>
        </p:nvSpPr>
        <p:spPr>
          <a:xfrm>
            <a:off x="-211138" y="6415088"/>
            <a:ext cx="12403138" cy="44291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849313" y="803275"/>
            <a:ext cx="9404350" cy="1400175"/>
          </a:xfrm>
        </p:spPr>
        <p:txBody>
          <a:bodyPr/>
          <a:lstStyle/>
          <a:p>
            <a:pPr algn="ctr" eaLnBrk="1" hangingPunct="1"/>
            <a:r>
              <a:rPr lang="en-GB" altLang="es-CR" b="1" dirty="0"/>
              <a:t>XX VICE-MINISTERIAL MEETING</a:t>
            </a:r>
            <a:r>
              <a:rPr lang="en-GB" altLang="es-CR" dirty="0"/>
              <a:t/>
            </a:r>
            <a:br>
              <a:rPr lang="en-GB" altLang="es-CR" dirty="0"/>
            </a:br>
            <a:r>
              <a:rPr lang="en-GB" altLang="es-CR" sz="2400" b="1" dirty="0"/>
              <a:t>REGIONAL CONFERENCE ON MIGRATION (</a:t>
            </a:r>
            <a:r>
              <a:rPr lang="en-GB" altLang="es-CR" sz="2400" b="1" dirty="0" smtClean="0"/>
              <a:t>RCM)</a:t>
            </a:r>
            <a:r>
              <a:rPr lang="en-GB" altLang="es-CR" sz="2400" b="1" dirty="0" smtClean="0"/>
              <a:t/>
            </a:r>
            <a:br>
              <a:rPr lang="en-GB" altLang="es-CR" sz="2400" b="1" dirty="0" smtClean="0"/>
            </a:br>
            <a:endParaRPr lang="en-GB" altLang="es-CR" sz="2400" b="1" dirty="0" smtClean="0"/>
          </a:p>
        </p:txBody>
      </p:sp>
      <p:pic>
        <p:nvPicPr>
          <p:cNvPr id="7171"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7173" name="8 Rectángulo"/>
          <p:cNvSpPr>
            <a:spLocks noChangeArrowheads="1"/>
          </p:cNvSpPr>
          <p:nvPr/>
        </p:nvSpPr>
        <p:spPr bwMode="auto">
          <a:xfrm>
            <a:off x="6289675" y="5848350"/>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pic>
        <p:nvPicPr>
          <p:cNvPr id="7174" name="10 Imagen" descr="LOGO_CRM.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15000" y="3991668"/>
            <a:ext cx="2647950"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11 Imagen" descr="bandera-republicana-dominicana-42378583.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97213" y="4015480"/>
            <a:ext cx="2503487" cy="1409700"/>
          </a:xfrm>
          <a:prstGeom prst="rect">
            <a:avLst/>
          </a:prstGeom>
          <a:noFill/>
          <a:ln w="9525">
            <a:solidFill>
              <a:schemeClr val="tx1">
                <a:alpha val="96077"/>
              </a:schemeClr>
            </a:solidFill>
            <a:miter lim="800000"/>
            <a:headEnd/>
            <a:tailEnd/>
          </a:ln>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1599292" y="2597150"/>
            <a:ext cx="7838804" cy="523220"/>
          </a:xfrm>
          <a:prstGeom prst="rect">
            <a:avLst/>
          </a:prstGeom>
        </p:spPr>
        <p:txBody>
          <a:bodyPr wrap="none">
            <a:spAutoFit/>
          </a:bodyPr>
          <a:lstStyle/>
          <a:p>
            <a:pPr>
              <a:defRPr/>
            </a:pPr>
            <a:r>
              <a:rPr lang="en-GB" sz="2800" b="1" cap="all" dirty="0" smtClean="0"/>
              <a:t>Presentation of the Dominican republic</a:t>
            </a:r>
            <a:endParaRPr lang="en-GB" sz="2800" cap="all" dirty="0"/>
          </a:p>
        </p:txBody>
      </p:sp>
      <p:sp>
        <p:nvSpPr>
          <p:cNvPr id="7177" name="13 Rectángulo"/>
          <p:cNvSpPr>
            <a:spLocks noChangeArrowheads="1"/>
          </p:cNvSpPr>
          <p:nvPr/>
        </p:nvSpPr>
        <p:spPr bwMode="auto">
          <a:xfrm>
            <a:off x="2921288" y="1873250"/>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 </a:t>
            </a:r>
          </a:p>
        </p:txBody>
      </p:sp>
      <p:sp>
        <p:nvSpPr>
          <p:cNvPr id="7178" name="14 Rectángulo"/>
          <p:cNvSpPr>
            <a:spLocks noChangeArrowheads="1"/>
          </p:cNvSpPr>
          <p:nvPr/>
        </p:nvSpPr>
        <p:spPr bwMode="auto">
          <a:xfrm>
            <a:off x="2530965" y="3166390"/>
            <a:ext cx="64252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smtClean="0"/>
              <a:t>NATIONAL PLAN FOR THE REGULARIZATION AND </a:t>
            </a:r>
          </a:p>
          <a:p>
            <a:pPr algn="ctr" eaLnBrk="1" hangingPunct="1"/>
            <a:r>
              <a:rPr lang="en-GB" altLang="es-CR" b="1" dirty="0" smtClean="0"/>
              <a:t>SOCIAL AND PRODUCTIVE REINTEGRATION OF MIGRANTS</a:t>
            </a:r>
            <a:endParaRPr lang="en-GB" altLang="es-CR"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849313" y="803275"/>
            <a:ext cx="9404350" cy="1400175"/>
          </a:xfrm>
        </p:spPr>
        <p:txBody>
          <a:bodyPr/>
          <a:lstStyle/>
          <a:p>
            <a:pPr algn="ctr" eaLnBrk="1" hangingPunct="1"/>
            <a:r>
              <a:rPr lang="en-GB" altLang="es-CR" b="1" dirty="0"/>
              <a:t>XX VICE-MINISTERIAL MEETING</a:t>
            </a:r>
            <a:r>
              <a:rPr lang="en-GB" altLang="es-CR" dirty="0"/>
              <a:t/>
            </a:r>
            <a:br>
              <a:rPr lang="en-GB" altLang="es-CR" dirty="0"/>
            </a:br>
            <a:r>
              <a:rPr lang="en-GB" altLang="es-CR" sz="2400" b="1" dirty="0"/>
              <a:t>REGIONAL CONFERENCE ON MIGRATION (RCM)</a:t>
            </a:r>
            <a:br>
              <a:rPr lang="en-GB" altLang="es-CR" sz="2400" b="1" dirty="0"/>
            </a:br>
            <a:r>
              <a:rPr lang="en-GB" altLang="es-CR" sz="2400" b="1" dirty="0" smtClean="0"/>
              <a:t/>
            </a:r>
            <a:br>
              <a:rPr lang="en-GB" altLang="es-CR" sz="2400" b="1" dirty="0" smtClean="0"/>
            </a:br>
            <a:r>
              <a:rPr lang="en-GB" altLang="es-CR" sz="2400" b="1" dirty="0" smtClean="0"/>
              <a:t/>
            </a:r>
            <a:br>
              <a:rPr lang="en-GB" altLang="es-CR" sz="2400" b="1" dirty="0" smtClean="0"/>
            </a:br>
            <a:endParaRPr lang="en-GB" altLang="es-CR" sz="2400" b="1" dirty="0" smtClean="0"/>
          </a:p>
        </p:txBody>
      </p:sp>
      <p:pic>
        <p:nvPicPr>
          <p:cNvPr id="8195"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8198" name="13 Rectángulo"/>
          <p:cNvSpPr>
            <a:spLocks noChangeArrowheads="1"/>
          </p:cNvSpPr>
          <p:nvPr/>
        </p:nvSpPr>
        <p:spPr bwMode="auto">
          <a:xfrm>
            <a:off x="2921288" y="1918610"/>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 </a:t>
            </a:r>
            <a:endParaRPr lang="en-GB" altLang="es-CR" b="1" dirty="0"/>
          </a:p>
        </p:txBody>
      </p:sp>
      <p:sp>
        <p:nvSpPr>
          <p:cNvPr id="8199" name="14 CuadroTexto"/>
          <p:cNvSpPr txBox="1">
            <a:spLocks noChangeArrowheads="1"/>
          </p:cNvSpPr>
          <p:nvPr/>
        </p:nvSpPr>
        <p:spPr bwMode="auto">
          <a:xfrm>
            <a:off x="1473200" y="2908300"/>
            <a:ext cx="850900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just" eaLnBrk="1" hangingPunct="1"/>
            <a:r>
              <a:rPr lang="en-GB" altLang="es-CR" sz="2400" b="1" dirty="0" smtClean="0"/>
              <a:t>The national plan for the regularization of irregular migrants in the Dominican Republic is in its final stage, which is the delivery of cards to migrants that are eligible for regular migration status.</a:t>
            </a:r>
          </a:p>
          <a:p>
            <a:pPr eaLnBrk="1" hangingPunct="1"/>
            <a:endParaRPr lang="en-GB" altLang="es-CR" dirty="0"/>
          </a:p>
        </p:txBody>
      </p:sp>
      <p:pic>
        <p:nvPicPr>
          <p:cNvPr id="8200" name="9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337800" y="5029200"/>
            <a:ext cx="1422400" cy="800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9" name="8 Rectángulo"/>
          <p:cNvSpPr>
            <a:spLocks noChangeArrowheads="1"/>
          </p:cNvSpPr>
          <p:nvPr/>
        </p:nvSpPr>
        <p:spPr bwMode="auto">
          <a:xfrm>
            <a:off x="7752381" y="588237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DO" dirty="0"/>
          </a:p>
        </p:txBody>
      </p:sp>
      <p:pic>
        <p:nvPicPr>
          <p:cNvPr id="9223" name="7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337800" y="5029200"/>
            <a:ext cx="1422400" cy="800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16" name="15 Tabla"/>
          <p:cNvGraphicFramePr>
            <a:graphicFrameLocks noGrp="1"/>
          </p:cNvGraphicFramePr>
          <p:nvPr>
            <p:extLst>
              <p:ext uri="{D42A27DB-BD31-4B8C-83A1-F6EECF244321}">
                <p14:modId xmlns:p14="http://schemas.microsoft.com/office/powerpoint/2010/main" val="3604970609"/>
              </p:ext>
            </p:extLst>
          </p:nvPr>
        </p:nvGraphicFramePr>
        <p:xfrm>
          <a:off x="622300" y="3678238"/>
          <a:ext cx="4292600" cy="1112838"/>
        </p:xfrm>
        <a:graphic>
          <a:graphicData uri="http://schemas.openxmlformats.org/drawingml/2006/table">
            <a:tbl>
              <a:tblPr firstRow="1" bandRow="1">
                <a:tableStyleId>{5C22544A-7EE6-4342-B048-85BDC9FD1C3A}</a:tableStyleId>
              </a:tblPr>
              <a:tblGrid>
                <a:gridCol w="2324100"/>
                <a:gridCol w="1968500"/>
              </a:tblGrid>
              <a:tr h="370946">
                <a:tc>
                  <a:txBody>
                    <a:bodyPr/>
                    <a:lstStyle/>
                    <a:p>
                      <a:pPr algn="ctr"/>
                      <a:r>
                        <a:rPr lang="es-MX" sz="1800" dirty="0" smtClean="0">
                          <a:solidFill>
                            <a:schemeClr val="tx1"/>
                          </a:solidFill>
                        </a:rPr>
                        <a:t>REGISTERED</a:t>
                      </a:r>
                      <a:endParaRPr lang="es-DO" sz="1800" dirty="0">
                        <a:solidFill>
                          <a:schemeClr val="tx1"/>
                        </a:solidFill>
                      </a:endParaRPr>
                    </a:p>
                  </a:txBody>
                  <a:tcPr marT="45733" marB="45733">
                    <a:noFill/>
                  </a:tcPr>
                </a:tc>
                <a:tc>
                  <a:txBody>
                    <a:bodyPr/>
                    <a:lstStyle/>
                    <a:p>
                      <a:pPr algn="ctr"/>
                      <a:r>
                        <a:rPr lang="es-MX" sz="1800" b="1" dirty="0" smtClean="0">
                          <a:solidFill>
                            <a:schemeClr val="tx1"/>
                          </a:solidFill>
                        </a:rPr>
                        <a:t> 288,466</a:t>
                      </a:r>
                      <a:endParaRPr lang="es-DO" sz="1800" b="1" dirty="0">
                        <a:solidFill>
                          <a:schemeClr val="tx1"/>
                        </a:solidFill>
                      </a:endParaRPr>
                    </a:p>
                  </a:txBody>
                  <a:tcPr marT="45733" marB="45733">
                    <a:noFill/>
                  </a:tcPr>
                </a:tc>
              </a:tr>
              <a:tr h="370946">
                <a:tc>
                  <a:txBody>
                    <a:bodyPr/>
                    <a:lstStyle/>
                    <a:p>
                      <a:pPr algn="ctr"/>
                      <a:r>
                        <a:rPr lang="es-MX" sz="1800" b="1" dirty="0" smtClean="0">
                          <a:solidFill>
                            <a:schemeClr val="tx1"/>
                          </a:solidFill>
                        </a:rPr>
                        <a:t>REGULARIZED</a:t>
                      </a:r>
                      <a:endParaRPr lang="es-DO" sz="1800" b="1" dirty="0">
                        <a:solidFill>
                          <a:schemeClr val="tx1"/>
                        </a:solidFill>
                      </a:endParaRPr>
                    </a:p>
                  </a:txBody>
                  <a:tcPr marT="45733" marB="45733">
                    <a:noFill/>
                  </a:tcPr>
                </a:tc>
                <a:tc>
                  <a:txBody>
                    <a:bodyPr/>
                    <a:lstStyle/>
                    <a:p>
                      <a:pPr algn="ctr"/>
                      <a:r>
                        <a:rPr lang="es-MX" sz="1800" b="1" dirty="0" smtClean="0">
                          <a:solidFill>
                            <a:schemeClr val="tx1"/>
                          </a:solidFill>
                        </a:rPr>
                        <a:t>239,956</a:t>
                      </a:r>
                      <a:endParaRPr lang="es-DO" sz="1800" b="1" dirty="0">
                        <a:solidFill>
                          <a:schemeClr val="tx1"/>
                        </a:solidFill>
                      </a:endParaRPr>
                    </a:p>
                  </a:txBody>
                  <a:tcPr marT="45733" marB="45733">
                    <a:noFill/>
                  </a:tcPr>
                </a:tc>
              </a:tr>
              <a:tr h="370946">
                <a:tc>
                  <a:txBody>
                    <a:bodyPr/>
                    <a:lstStyle/>
                    <a:p>
                      <a:pPr algn="ctr"/>
                      <a:r>
                        <a:rPr lang="es-MX" sz="1800" b="1" dirty="0" smtClean="0">
                          <a:solidFill>
                            <a:schemeClr val="tx1"/>
                          </a:solidFill>
                        </a:rPr>
                        <a:t>DIFFERENCE</a:t>
                      </a:r>
                      <a:endParaRPr lang="es-DO" sz="1800" b="1" dirty="0">
                        <a:solidFill>
                          <a:schemeClr val="tx1"/>
                        </a:solidFill>
                      </a:endParaRPr>
                    </a:p>
                  </a:txBody>
                  <a:tcPr marT="45733" marB="45733">
                    <a:noFill/>
                  </a:tcPr>
                </a:tc>
                <a:tc>
                  <a:txBody>
                    <a:bodyPr/>
                    <a:lstStyle/>
                    <a:p>
                      <a:pPr algn="ctr"/>
                      <a:r>
                        <a:rPr lang="es-MX" sz="1800" b="1" dirty="0" smtClean="0">
                          <a:solidFill>
                            <a:schemeClr val="tx1"/>
                          </a:solidFill>
                        </a:rPr>
                        <a:t>48,510</a:t>
                      </a:r>
                      <a:endParaRPr lang="es-DO" sz="1800" b="1" dirty="0">
                        <a:solidFill>
                          <a:schemeClr val="tx1"/>
                        </a:solidFill>
                      </a:endParaRPr>
                    </a:p>
                  </a:txBody>
                  <a:tcPr marT="45733" marB="45733">
                    <a:noFill/>
                  </a:tcPr>
                </a:tc>
              </a:tr>
            </a:tbl>
          </a:graphicData>
        </a:graphic>
      </p:graphicFrame>
      <p:sp>
        <p:nvSpPr>
          <p:cNvPr id="9238" name="17 CuadroTexto"/>
          <p:cNvSpPr txBox="1">
            <a:spLocks noChangeArrowheads="1"/>
          </p:cNvSpPr>
          <p:nvPr/>
        </p:nvSpPr>
        <p:spPr bwMode="auto">
          <a:xfrm>
            <a:off x="4902200" y="4419600"/>
            <a:ext cx="143510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s-MX" altLang="es-CR" b="1"/>
              <a:t>17%</a:t>
            </a:r>
            <a:endParaRPr lang="es-DO" altLang="es-CR" b="1"/>
          </a:p>
        </p:txBody>
      </p:sp>
      <p:sp>
        <p:nvSpPr>
          <p:cNvPr id="9239" name="18 CuadroTexto"/>
          <p:cNvSpPr txBox="1">
            <a:spLocks noChangeArrowheads="1"/>
          </p:cNvSpPr>
          <p:nvPr/>
        </p:nvSpPr>
        <p:spPr bwMode="auto">
          <a:xfrm>
            <a:off x="4914900" y="4038600"/>
            <a:ext cx="143510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s-MX" altLang="es-CR" b="1"/>
              <a:t>83%</a:t>
            </a:r>
            <a:endParaRPr lang="es-DO" altLang="es-CR" b="1"/>
          </a:p>
        </p:txBody>
      </p:sp>
      <p:graphicFrame>
        <p:nvGraphicFramePr>
          <p:cNvPr id="20" name="19 Tabla"/>
          <p:cNvGraphicFramePr>
            <a:graphicFrameLocks noGrp="1"/>
          </p:cNvGraphicFramePr>
          <p:nvPr>
            <p:extLst>
              <p:ext uri="{D42A27DB-BD31-4B8C-83A1-F6EECF244321}">
                <p14:modId xmlns:p14="http://schemas.microsoft.com/office/powerpoint/2010/main" val="1893978605"/>
              </p:ext>
            </p:extLst>
          </p:nvPr>
        </p:nvGraphicFramePr>
        <p:xfrm>
          <a:off x="6896100" y="3559175"/>
          <a:ext cx="4292600" cy="640034"/>
        </p:xfrm>
        <a:graphic>
          <a:graphicData uri="http://schemas.openxmlformats.org/drawingml/2006/table">
            <a:tbl>
              <a:tblPr firstRow="1" bandRow="1">
                <a:tableStyleId>{5C22544A-7EE6-4342-B048-85BDC9FD1C3A}</a:tableStyleId>
              </a:tblPr>
              <a:tblGrid>
                <a:gridCol w="2286001"/>
                <a:gridCol w="1066800"/>
                <a:gridCol w="939799"/>
              </a:tblGrid>
              <a:tr h="639763">
                <a:tc>
                  <a:txBody>
                    <a:bodyPr/>
                    <a:lstStyle/>
                    <a:p>
                      <a:pPr algn="ctr"/>
                      <a:r>
                        <a:rPr lang="es-MX" sz="1800" baseline="0" dirty="0" smtClean="0">
                          <a:solidFill>
                            <a:schemeClr val="tx1"/>
                          </a:solidFill>
                        </a:rPr>
                        <a:t>CARDS AND LABELS DELIVERED</a:t>
                      </a:r>
                      <a:endParaRPr lang="es-DO" sz="1800" dirty="0">
                        <a:solidFill>
                          <a:schemeClr val="tx1"/>
                        </a:solidFill>
                      </a:endParaRPr>
                    </a:p>
                  </a:txBody>
                  <a:tcPr marT="45697" marB="45697">
                    <a:noFill/>
                  </a:tcPr>
                </a:tc>
                <a:tc>
                  <a:txBody>
                    <a:bodyPr/>
                    <a:lstStyle/>
                    <a:p>
                      <a:pPr algn="ctr" rtl="0" fontAlgn="ctr">
                        <a:spcBef>
                          <a:spcPts val="0"/>
                        </a:spcBef>
                        <a:spcAft>
                          <a:spcPts val="0"/>
                        </a:spcAft>
                      </a:pPr>
                      <a:r>
                        <a:rPr lang="es-DO" sz="1800" b="1" i="0" u="none" strike="noStrike" dirty="0" smtClean="0">
                          <a:solidFill>
                            <a:schemeClr val="tx1"/>
                          </a:solidFill>
                          <a:latin typeface="+mj-lt"/>
                        </a:rPr>
                        <a:t>168,538</a:t>
                      </a:r>
                      <a:endParaRPr lang="es-DO" sz="1800" dirty="0" smtClean="0">
                        <a:solidFill>
                          <a:schemeClr val="tx1"/>
                        </a:solidFill>
                        <a:latin typeface="+mj-lt"/>
                      </a:endParaRPr>
                    </a:p>
                    <a:p>
                      <a:pPr algn="ctr"/>
                      <a:endParaRPr lang="es-DO" sz="1800" b="1" dirty="0">
                        <a:solidFill>
                          <a:schemeClr val="tx1"/>
                        </a:solidFill>
                      </a:endParaRPr>
                    </a:p>
                  </a:txBody>
                  <a:tcPr marT="45697" marB="45697">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800" b="1" dirty="0" smtClean="0"/>
                        <a:t>70%</a:t>
                      </a:r>
                      <a:endParaRPr lang="es-DO" sz="1800" b="1" dirty="0" smtClean="0"/>
                    </a:p>
                    <a:p>
                      <a:pPr algn="ctr"/>
                      <a:endParaRPr lang="es-DO" sz="1800" b="1" dirty="0">
                        <a:solidFill>
                          <a:schemeClr val="tx1"/>
                        </a:solidFill>
                      </a:endParaRPr>
                    </a:p>
                  </a:txBody>
                  <a:tcPr marT="45697" marB="45697">
                    <a:noFill/>
                  </a:tcPr>
                </a:tc>
              </a:tr>
            </a:tbl>
          </a:graphicData>
        </a:graphic>
      </p:graphicFrame>
      <p:sp>
        <p:nvSpPr>
          <p:cNvPr id="24" name="23 Rectángulo"/>
          <p:cNvSpPr/>
          <p:nvPr/>
        </p:nvSpPr>
        <p:spPr>
          <a:xfrm>
            <a:off x="6819900" y="3505200"/>
            <a:ext cx="4457700" cy="800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DO"/>
          </a:p>
        </p:txBody>
      </p:sp>
      <p:sp>
        <p:nvSpPr>
          <p:cNvPr id="25" name="24 Rectángulo"/>
          <p:cNvSpPr/>
          <p:nvPr/>
        </p:nvSpPr>
        <p:spPr>
          <a:xfrm>
            <a:off x="571500" y="3568700"/>
            <a:ext cx="5854700" cy="132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DO"/>
          </a:p>
        </p:txBody>
      </p:sp>
      <p:graphicFrame>
        <p:nvGraphicFramePr>
          <p:cNvPr id="27" name="26 Tabla"/>
          <p:cNvGraphicFramePr>
            <a:graphicFrameLocks noGrp="1"/>
          </p:cNvGraphicFramePr>
          <p:nvPr>
            <p:extLst>
              <p:ext uri="{D42A27DB-BD31-4B8C-83A1-F6EECF244321}">
                <p14:modId xmlns:p14="http://schemas.microsoft.com/office/powerpoint/2010/main" val="3765695192"/>
              </p:ext>
            </p:extLst>
          </p:nvPr>
        </p:nvGraphicFramePr>
        <p:xfrm>
          <a:off x="1689100" y="2460827"/>
          <a:ext cx="8039100" cy="1069772"/>
        </p:xfrm>
        <a:graphic>
          <a:graphicData uri="http://schemas.openxmlformats.org/drawingml/2006/table">
            <a:tbl>
              <a:tblPr/>
              <a:tblGrid>
                <a:gridCol w="8039100"/>
              </a:tblGrid>
              <a:tr h="1069772">
                <a:tc>
                  <a:txBody>
                    <a:bodyPr/>
                    <a:lstStyle/>
                    <a:p>
                      <a:pPr algn="ctr"/>
                      <a:r>
                        <a:rPr lang="es-MX" sz="1800" b="1" dirty="0" smtClean="0"/>
                        <a:t>OVERVIEW</a:t>
                      </a:r>
                    </a:p>
                    <a:p>
                      <a:pPr algn="ctr"/>
                      <a:r>
                        <a:rPr lang="es-MX" sz="1800" b="1" dirty="0" smtClean="0"/>
                        <a:t> NATIONAL PLAN FOR THE REGULARIZATION OF FOREIGN NATIONALS (</a:t>
                      </a:r>
                      <a:r>
                        <a:rPr lang="es-MX" sz="1800" b="1" dirty="0" smtClean="0"/>
                        <a:t>PNRE)</a:t>
                      </a:r>
                      <a:endParaRPr lang="es-DO" sz="1800"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8" name="27 Rectángulo"/>
          <p:cNvSpPr/>
          <p:nvPr/>
        </p:nvSpPr>
        <p:spPr>
          <a:xfrm>
            <a:off x="1638300" y="2483299"/>
            <a:ext cx="8216900" cy="9187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DO"/>
          </a:p>
        </p:txBody>
      </p:sp>
      <p:sp>
        <p:nvSpPr>
          <p:cNvPr id="17" name="1 Título"/>
          <p:cNvSpPr txBox="1">
            <a:spLocks/>
          </p:cNvSpPr>
          <p:nvPr/>
        </p:nvSpPr>
        <p:spPr bwMode="auto">
          <a:xfrm>
            <a:off x="849313" y="644515"/>
            <a:ext cx="94043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itchFamily="34" charset="0"/>
              </a:defRPr>
            </a:lvl2pPr>
            <a:lvl3pPr algn="l" defTabSz="457200" rtl="0" eaLnBrk="0" fontAlgn="base" hangingPunct="0">
              <a:spcBef>
                <a:spcPct val="0"/>
              </a:spcBef>
              <a:spcAft>
                <a:spcPct val="0"/>
              </a:spcAft>
              <a:defRPr sz="4200">
                <a:solidFill>
                  <a:schemeClr val="tx2"/>
                </a:solidFill>
                <a:latin typeface="Century Gothic" pitchFamily="34" charset="0"/>
              </a:defRPr>
            </a:lvl3pPr>
            <a:lvl4pPr algn="l" defTabSz="457200" rtl="0" eaLnBrk="0" fontAlgn="base" hangingPunct="0">
              <a:spcBef>
                <a:spcPct val="0"/>
              </a:spcBef>
              <a:spcAft>
                <a:spcPct val="0"/>
              </a:spcAft>
              <a:defRPr sz="4200">
                <a:solidFill>
                  <a:schemeClr val="tx2"/>
                </a:solidFill>
                <a:latin typeface="Century Gothic" pitchFamily="34" charset="0"/>
              </a:defRPr>
            </a:lvl4pPr>
            <a:lvl5pPr algn="l" defTabSz="457200" rtl="0" eaLnBrk="0" fontAlgn="base" hangingPunct="0">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eaLnBrk="1" hangingPunct="1"/>
            <a:r>
              <a:rPr lang="en-GB" altLang="es-CR" b="1" dirty="0" smtClean="0"/>
              <a:t>XX VICE-MINISTERIAL MEETING</a:t>
            </a:r>
            <a:r>
              <a:rPr lang="en-GB" altLang="es-CR" dirty="0" smtClean="0"/>
              <a:t/>
            </a:r>
            <a:br>
              <a:rPr lang="en-GB" altLang="es-CR" dirty="0" smtClean="0"/>
            </a:br>
            <a:r>
              <a:rPr lang="en-GB" altLang="es-CR" sz="2400" b="1" dirty="0" smtClean="0"/>
              <a:t>REGIONAL CONFERENCE ON MIGRATION (RCM)</a:t>
            </a:r>
            <a:br>
              <a:rPr lang="en-GB" altLang="es-CR" sz="2400" b="1" dirty="0" smtClean="0"/>
            </a:br>
            <a:r>
              <a:rPr lang="en-GB" altLang="es-CR" sz="2400" b="1" dirty="0" smtClean="0"/>
              <a:t/>
            </a:r>
            <a:br>
              <a:rPr lang="en-GB" altLang="es-CR" sz="2400" b="1" dirty="0" smtClean="0"/>
            </a:br>
            <a:r>
              <a:rPr lang="en-GB" altLang="es-CR" sz="2400" b="1" dirty="0" smtClean="0"/>
              <a:t/>
            </a:r>
            <a:br>
              <a:rPr lang="en-GB" altLang="es-CR" sz="2400" b="1" dirty="0" smtClean="0"/>
            </a:br>
            <a:endParaRPr lang="en-GB" altLang="es-CR" sz="2400" b="1" dirty="0" smtClean="0"/>
          </a:p>
        </p:txBody>
      </p:sp>
      <p:sp>
        <p:nvSpPr>
          <p:cNvPr id="18" name="13 Rectángulo"/>
          <p:cNvSpPr>
            <a:spLocks noChangeArrowheads="1"/>
          </p:cNvSpPr>
          <p:nvPr/>
        </p:nvSpPr>
        <p:spPr bwMode="auto">
          <a:xfrm>
            <a:off x="2921288" y="1782530"/>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 </a:t>
            </a:r>
            <a:endParaRPr lang="en-GB" altLang="es-CR" b="1" dirty="0"/>
          </a:p>
        </p:txBody>
      </p:sp>
      <p:sp>
        <p:nvSpPr>
          <p:cNvPr id="19" name="8 Rectángulo"/>
          <p:cNvSpPr>
            <a:spLocks noChangeArrowheads="1"/>
          </p:cNvSpPr>
          <p:nvPr/>
        </p:nvSpPr>
        <p:spPr bwMode="auto">
          <a:xfrm>
            <a:off x="7752381" y="588237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849313" y="803275"/>
            <a:ext cx="9404350" cy="1400175"/>
          </a:xfrm>
        </p:spPr>
        <p:txBody>
          <a:bodyPr/>
          <a:lstStyle/>
          <a:p>
            <a:pPr algn="ctr" eaLnBrk="1" hangingPunct="1"/>
            <a:r>
              <a:rPr lang="en-GB" altLang="es-CR" b="1" dirty="0" smtClean="0"/>
              <a:t>XX VICE-MINISTERIAL MEETING</a:t>
            </a:r>
            <a:r>
              <a:rPr lang="en-GB" altLang="es-CR" dirty="0" smtClean="0"/>
              <a:t/>
            </a:r>
            <a:br>
              <a:rPr lang="en-GB" altLang="es-CR" dirty="0" smtClean="0"/>
            </a:br>
            <a:r>
              <a:rPr lang="en-GB" altLang="es-CR" sz="2400" b="1" dirty="0" smtClean="0"/>
              <a:t>REGIONAL CONFERENCE ON MIGRATION </a:t>
            </a:r>
            <a:r>
              <a:rPr lang="en-GB" altLang="es-CR" sz="2400" b="1" dirty="0" smtClean="0"/>
              <a:t>(RCM)</a:t>
            </a:r>
            <a:br>
              <a:rPr lang="en-GB" altLang="es-CR" sz="2400" b="1" dirty="0" smtClean="0"/>
            </a:br>
            <a:r>
              <a:rPr lang="en-GB" altLang="es-CR" sz="2400" b="1" dirty="0" smtClean="0"/>
              <a:t/>
            </a:r>
            <a:br>
              <a:rPr lang="en-GB" altLang="es-CR" sz="2400" b="1" dirty="0" smtClean="0"/>
            </a:br>
            <a:endParaRPr lang="en-GB" altLang="es-CR" sz="2400" b="1" dirty="0" smtClean="0"/>
          </a:p>
        </p:txBody>
      </p:sp>
      <p:pic>
        <p:nvPicPr>
          <p:cNvPr id="10243"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0246" name="13 Rectángulo"/>
          <p:cNvSpPr>
            <a:spLocks noChangeArrowheads="1"/>
          </p:cNvSpPr>
          <p:nvPr/>
        </p:nvSpPr>
        <p:spPr bwMode="auto">
          <a:xfrm>
            <a:off x="2921300" y="1873250"/>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smtClean="0"/>
              <a:t>Integration, Return and Social and Productive </a:t>
            </a:r>
          </a:p>
          <a:p>
            <a:pPr algn="ctr" eaLnBrk="1" hangingPunct="1"/>
            <a:r>
              <a:rPr lang="en-GB" altLang="es-CR" b="1" dirty="0" smtClean="0"/>
              <a:t>Reintegration of Migrants</a:t>
            </a:r>
            <a:endParaRPr lang="en-GB" altLang="es-CR" dirty="0"/>
          </a:p>
        </p:txBody>
      </p:sp>
      <p:graphicFrame>
        <p:nvGraphicFramePr>
          <p:cNvPr id="12" name="11 Tabla"/>
          <p:cNvGraphicFramePr>
            <a:graphicFrameLocks noGrp="1"/>
          </p:cNvGraphicFramePr>
          <p:nvPr>
            <p:extLst>
              <p:ext uri="{D42A27DB-BD31-4B8C-83A1-F6EECF244321}">
                <p14:modId xmlns:p14="http://schemas.microsoft.com/office/powerpoint/2010/main" val="464405331"/>
              </p:ext>
            </p:extLst>
          </p:nvPr>
        </p:nvGraphicFramePr>
        <p:xfrm>
          <a:off x="1841500" y="2628900"/>
          <a:ext cx="7721600" cy="822890"/>
        </p:xfrm>
        <a:graphic>
          <a:graphicData uri="http://schemas.openxmlformats.org/drawingml/2006/table">
            <a:tbl>
              <a:tblPr/>
              <a:tblGrid>
                <a:gridCol w="7721600"/>
              </a:tblGrid>
              <a:tr h="822325">
                <a:tc>
                  <a:txBody>
                    <a:bodyPr/>
                    <a:lstStyle/>
                    <a:p>
                      <a:pPr algn="ctr"/>
                      <a:r>
                        <a:rPr lang="es-MX" sz="1600" b="1" dirty="0" smtClean="0"/>
                        <a:t>ACT </a:t>
                      </a:r>
                      <a:r>
                        <a:rPr lang="es-MX" sz="1600" b="1" dirty="0" smtClean="0"/>
                        <a:t>169-14 </a:t>
                      </a:r>
                      <a:r>
                        <a:rPr lang="es-MX" sz="1600" b="1" dirty="0" smtClean="0"/>
                        <a:t>PART </a:t>
                      </a:r>
                      <a:r>
                        <a:rPr lang="es-MX" sz="1600" b="1" dirty="0" smtClean="0"/>
                        <a:t>B </a:t>
                      </a:r>
                      <a:r>
                        <a:rPr lang="es-MX" sz="1600" b="1" dirty="0" smtClean="0"/>
                        <a:t>(BORN IN THE DOMINICAN REPUBLIC</a:t>
                      </a:r>
                      <a:r>
                        <a:rPr lang="es-MX" sz="1600" b="1" baseline="0" dirty="0" smtClean="0"/>
                        <a:t> FROM </a:t>
                      </a:r>
                      <a:r>
                        <a:rPr lang="es-MX" sz="1600" b="1" dirty="0" smtClean="0"/>
                        <a:t>FOREIGN PARENTS WITH</a:t>
                      </a:r>
                      <a:r>
                        <a:rPr lang="es-MX" sz="1600" b="1" baseline="0" dirty="0" smtClean="0"/>
                        <a:t> IRREGULAR MIGRATION STATUS THAT ARE NOT REGISTERED IN THE IMMIGRATION REGISTRY)</a:t>
                      </a:r>
                      <a:endParaRPr lang="es-DO" sz="1600" b="1" dirty="0"/>
                    </a:p>
                  </a:txBody>
                  <a:tcPr marT="45685" marB="45685">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946156556"/>
              </p:ext>
            </p:extLst>
          </p:nvPr>
        </p:nvGraphicFramePr>
        <p:xfrm>
          <a:off x="1879600" y="3817938"/>
          <a:ext cx="7721600" cy="1003300"/>
        </p:xfrm>
        <a:graphic>
          <a:graphicData uri="http://schemas.openxmlformats.org/drawingml/2006/table">
            <a:tbl>
              <a:tblPr firstRow="1" bandRow="1">
                <a:tableStyleId>{5C22544A-7EE6-4342-B048-85BDC9FD1C3A}</a:tableStyleId>
              </a:tblPr>
              <a:tblGrid>
                <a:gridCol w="3972033"/>
                <a:gridCol w="2250251"/>
                <a:gridCol w="1499316"/>
              </a:tblGrid>
              <a:tr h="501650">
                <a:tc>
                  <a:txBody>
                    <a:bodyPr/>
                    <a:lstStyle/>
                    <a:p>
                      <a:pPr algn="ctr"/>
                      <a:r>
                        <a:rPr lang="es-MX" sz="1800" dirty="0" smtClean="0">
                          <a:solidFill>
                            <a:schemeClr val="tx1"/>
                          </a:solidFill>
                        </a:rPr>
                        <a:t>REGISTERED</a:t>
                      </a:r>
                      <a:endParaRPr lang="es-DO" sz="1800" dirty="0">
                        <a:solidFill>
                          <a:schemeClr val="tx1"/>
                        </a:solidFill>
                      </a:endParaRPr>
                    </a:p>
                  </a:txBody>
                  <a:tcPr marT="45752" marB="45752">
                    <a:noFill/>
                  </a:tcPr>
                </a:tc>
                <a:tc>
                  <a:txBody>
                    <a:bodyPr/>
                    <a:lstStyle/>
                    <a:p>
                      <a:pPr algn="ctr"/>
                      <a:r>
                        <a:rPr lang="es-MX" sz="1800" b="1" dirty="0" smtClean="0">
                          <a:solidFill>
                            <a:schemeClr val="tx1"/>
                          </a:solidFill>
                        </a:rPr>
                        <a:t> 8,755</a:t>
                      </a:r>
                      <a:endParaRPr lang="es-DO" sz="1800" b="1" dirty="0">
                        <a:solidFill>
                          <a:schemeClr val="tx1"/>
                        </a:solidFill>
                      </a:endParaRPr>
                    </a:p>
                  </a:txBody>
                  <a:tcPr marT="45752" marB="45752">
                    <a:noFill/>
                  </a:tcPr>
                </a:tc>
                <a:tc>
                  <a:txBody>
                    <a:bodyPr/>
                    <a:lstStyle/>
                    <a:p>
                      <a:pPr algn="ctr"/>
                      <a:endParaRPr lang="es-DO" sz="1800" b="1" dirty="0">
                        <a:solidFill>
                          <a:schemeClr val="tx1"/>
                        </a:solidFill>
                      </a:endParaRPr>
                    </a:p>
                  </a:txBody>
                  <a:tcPr marT="45752" marB="45752">
                    <a:noFill/>
                  </a:tcPr>
                </a:tc>
              </a:tr>
              <a:tr h="501650">
                <a:tc>
                  <a:txBody>
                    <a:bodyPr/>
                    <a:lstStyle/>
                    <a:p>
                      <a:pPr algn="ctr"/>
                      <a:r>
                        <a:rPr lang="es-MX" sz="1800" b="1" dirty="0" smtClean="0">
                          <a:solidFill>
                            <a:schemeClr val="tx1"/>
                          </a:solidFill>
                        </a:rPr>
                        <a:t>REGULARIZED</a:t>
                      </a:r>
                      <a:endParaRPr lang="es-DO" sz="1800" b="1" dirty="0">
                        <a:solidFill>
                          <a:schemeClr val="tx1"/>
                        </a:solidFill>
                      </a:endParaRPr>
                    </a:p>
                  </a:txBody>
                  <a:tcPr marT="45752" marB="45752">
                    <a:noFill/>
                  </a:tcPr>
                </a:tc>
                <a:tc>
                  <a:txBody>
                    <a:bodyPr/>
                    <a:lstStyle/>
                    <a:p>
                      <a:pPr algn="ctr"/>
                      <a:r>
                        <a:rPr lang="es-MX" sz="1800" b="1" dirty="0" smtClean="0">
                          <a:solidFill>
                            <a:schemeClr val="tx1"/>
                          </a:solidFill>
                        </a:rPr>
                        <a:t>6,326</a:t>
                      </a:r>
                      <a:endParaRPr lang="es-DO" sz="1800" b="1" dirty="0">
                        <a:solidFill>
                          <a:schemeClr val="tx1"/>
                        </a:solidFill>
                      </a:endParaRPr>
                    </a:p>
                  </a:txBody>
                  <a:tcPr marT="45752" marB="45752">
                    <a:noFill/>
                  </a:tcPr>
                </a:tc>
                <a:tc>
                  <a:txBody>
                    <a:bodyPr/>
                    <a:lstStyle/>
                    <a:p>
                      <a:pPr algn="ctr"/>
                      <a:r>
                        <a:rPr lang="es-MX" sz="1800" b="1" dirty="0" smtClean="0">
                          <a:solidFill>
                            <a:schemeClr val="tx1"/>
                          </a:solidFill>
                        </a:rPr>
                        <a:t>72%</a:t>
                      </a:r>
                      <a:endParaRPr lang="es-DO" sz="1800" b="1" dirty="0">
                        <a:solidFill>
                          <a:schemeClr val="tx1"/>
                        </a:solidFill>
                      </a:endParaRPr>
                    </a:p>
                  </a:txBody>
                  <a:tcPr marT="45752" marB="45752">
                    <a:noFill/>
                  </a:tcPr>
                </a:tc>
              </a:tr>
            </a:tbl>
          </a:graphicData>
        </a:graphic>
      </p:graphicFrame>
      <p:sp>
        <p:nvSpPr>
          <p:cNvPr id="25" name="24 Rectángulo"/>
          <p:cNvSpPr/>
          <p:nvPr/>
        </p:nvSpPr>
        <p:spPr>
          <a:xfrm>
            <a:off x="1790700" y="3733800"/>
            <a:ext cx="7888288" cy="1155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26" name="25 Rectángulo"/>
          <p:cNvSpPr/>
          <p:nvPr/>
        </p:nvSpPr>
        <p:spPr>
          <a:xfrm>
            <a:off x="1778000" y="2590800"/>
            <a:ext cx="7848600" cy="927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0269" name="16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337800" y="5029200"/>
            <a:ext cx="1422400" cy="800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3" name="8 Rectángulo"/>
          <p:cNvSpPr>
            <a:spLocks noChangeArrowheads="1"/>
          </p:cNvSpPr>
          <p:nvPr/>
        </p:nvSpPr>
        <p:spPr bwMode="auto">
          <a:xfrm>
            <a:off x="7752381" y="588237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849313" y="803275"/>
            <a:ext cx="9404350" cy="1400175"/>
          </a:xfrm>
        </p:spPr>
        <p:txBody>
          <a:bodyPr/>
          <a:lstStyle/>
          <a:p>
            <a:pPr algn="ctr" eaLnBrk="1" hangingPunct="1"/>
            <a:r>
              <a:rPr lang="en-GB" altLang="es-CR" b="1" dirty="0" smtClean="0"/>
              <a:t>XX VICE-MINISTERIAL MEETING</a:t>
            </a:r>
            <a:r>
              <a:rPr lang="en-GB" altLang="es-CR" dirty="0" smtClean="0"/>
              <a:t/>
            </a:r>
            <a:br>
              <a:rPr lang="en-GB" altLang="es-CR" dirty="0" smtClean="0"/>
            </a:br>
            <a:r>
              <a:rPr lang="en-GB" altLang="es-CR" sz="2400" b="1" dirty="0"/>
              <a:t>REGIONAL CONFERENCE ON MIGRATION (RCM)</a:t>
            </a:r>
            <a:r>
              <a:rPr lang="en-GB" altLang="es-CR" sz="2400" b="1" dirty="0" smtClean="0"/>
              <a:t/>
            </a:r>
            <a:br>
              <a:rPr lang="en-GB" altLang="es-CR" sz="2400" b="1" dirty="0" smtClean="0"/>
            </a:br>
            <a:r>
              <a:rPr lang="en-GB" altLang="es-CR" sz="2400" b="1" dirty="0" smtClean="0"/>
              <a:t/>
            </a:r>
            <a:br>
              <a:rPr lang="en-GB" altLang="es-CR" sz="2400" b="1" dirty="0" smtClean="0"/>
            </a:br>
            <a:endParaRPr lang="en-GB" altLang="es-CR" sz="2400" b="1" dirty="0" smtClean="0"/>
          </a:p>
        </p:txBody>
      </p:sp>
      <p:pic>
        <p:nvPicPr>
          <p:cNvPr id="11267"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270" name="13 Rectángulo"/>
          <p:cNvSpPr>
            <a:spLocks noChangeArrowheads="1"/>
          </p:cNvSpPr>
          <p:nvPr/>
        </p:nvSpPr>
        <p:spPr bwMode="auto">
          <a:xfrm>
            <a:off x="2921288" y="1873250"/>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a:t>
            </a:r>
            <a:endParaRPr lang="en-GB" altLang="es-CR" dirty="0"/>
          </a:p>
        </p:txBody>
      </p:sp>
      <p:pic>
        <p:nvPicPr>
          <p:cNvPr id="11271" name="7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236200" y="2514600"/>
            <a:ext cx="1422400" cy="800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10" name="9 Tabla"/>
          <p:cNvGraphicFramePr>
            <a:graphicFrameLocks noGrp="1"/>
          </p:cNvGraphicFramePr>
          <p:nvPr>
            <p:extLst>
              <p:ext uri="{D42A27DB-BD31-4B8C-83A1-F6EECF244321}">
                <p14:modId xmlns:p14="http://schemas.microsoft.com/office/powerpoint/2010/main" val="44764748"/>
              </p:ext>
            </p:extLst>
          </p:nvPr>
        </p:nvGraphicFramePr>
        <p:xfrm>
          <a:off x="5753100" y="3581400"/>
          <a:ext cx="5613400" cy="1879599"/>
        </p:xfrm>
        <a:graphic>
          <a:graphicData uri="http://schemas.openxmlformats.org/drawingml/2006/table">
            <a:tbl>
              <a:tblPr/>
              <a:tblGrid>
                <a:gridCol w="2689429"/>
                <a:gridCol w="1250897"/>
                <a:gridCol w="1673074"/>
              </a:tblGrid>
              <a:tr h="496317">
                <a:tc>
                  <a:txBody>
                    <a:bodyPr/>
                    <a:lstStyle/>
                    <a:p>
                      <a:pPr algn="ctr" rtl="0" fontAlgn="ctr">
                        <a:spcBef>
                          <a:spcPts val="0"/>
                        </a:spcBef>
                        <a:spcAft>
                          <a:spcPts val="0"/>
                        </a:spcAft>
                      </a:pPr>
                      <a:r>
                        <a:rPr lang="es-DO" sz="1800" b="1" i="0" u="none" strike="noStrike" dirty="0" smtClean="0">
                          <a:solidFill>
                            <a:schemeClr val="tx1"/>
                          </a:solidFill>
                          <a:latin typeface="Calibri"/>
                        </a:rPr>
                        <a:t>GENDER</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sz="1800" b="1" i="0" u="none" strike="noStrike" dirty="0" smtClean="0">
                          <a:solidFill>
                            <a:schemeClr val="tx1"/>
                          </a:solidFill>
                          <a:latin typeface="Calibri"/>
                        </a:rPr>
                        <a:t>NUMBER</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sz="1800" b="1" i="0" u="none" strike="noStrike" dirty="0" smtClean="0">
                          <a:solidFill>
                            <a:schemeClr val="tx1"/>
                          </a:solidFill>
                          <a:latin typeface="Calibri"/>
                        </a:rPr>
                        <a:t>PERCENTAGE</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r>
              <a:tr h="461094">
                <a:tc>
                  <a:txBody>
                    <a:bodyPr/>
                    <a:lstStyle/>
                    <a:p>
                      <a:pPr algn="ctr" rtl="0" fontAlgn="ctr">
                        <a:spcBef>
                          <a:spcPts val="0"/>
                        </a:spcBef>
                        <a:spcAft>
                          <a:spcPts val="0"/>
                        </a:spcAft>
                      </a:pPr>
                      <a:r>
                        <a:rPr lang="es-DO" sz="1800" b="1" i="0" u="none" strike="noStrike" dirty="0" smtClean="0">
                          <a:solidFill>
                            <a:schemeClr val="tx1"/>
                          </a:solidFill>
                          <a:latin typeface="Calibri"/>
                        </a:rPr>
                        <a:t>Men</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sz="1800" b="1" i="0" u="none" strike="noStrike" dirty="0">
                          <a:solidFill>
                            <a:schemeClr val="tx1"/>
                          </a:solidFill>
                          <a:latin typeface="Calibri"/>
                        </a:rPr>
                        <a:t>112154</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sz="1800" b="1" i="0" u="none" strike="noStrike" dirty="0">
                          <a:solidFill>
                            <a:schemeClr val="tx1"/>
                          </a:solidFill>
                          <a:latin typeface="Calibri"/>
                        </a:rPr>
                        <a:t>66,55</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094">
                <a:tc>
                  <a:txBody>
                    <a:bodyPr/>
                    <a:lstStyle/>
                    <a:p>
                      <a:pPr algn="ctr" rtl="0" fontAlgn="ctr">
                        <a:spcBef>
                          <a:spcPts val="0"/>
                        </a:spcBef>
                        <a:spcAft>
                          <a:spcPts val="0"/>
                        </a:spcAft>
                      </a:pPr>
                      <a:r>
                        <a:rPr lang="es-DO" sz="1800" b="1" i="0" u="none" strike="noStrike" dirty="0" smtClean="0">
                          <a:solidFill>
                            <a:schemeClr val="tx1"/>
                          </a:solidFill>
                          <a:latin typeface="Calibri"/>
                        </a:rPr>
                        <a:t>Women</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sz="1800" b="1" i="0" u="none" strike="noStrike" dirty="0">
                          <a:solidFill>
                            <a:schemeClr val="tx1"/>
                          </a:solidFill>
                          <a:latin typeface="Calibri"/>
                        </a:rPr>
                        <a:t>56384</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sz="1800" b="1" i="0" u="none" strike="noStrike" dirty="0">
                          <a:solidFill>
                            <a:schemeClr val="tx1"/>
                          </a:solidFill>
                          <a:latin typeface="Calibri"/>
                        </a:rPr>
                        <a:t>33,45</a:t>
                      </a:r>
                      <a:endParaRPr lang="es-DO" sz="1800"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094">
                <a:tc>
                  <a:txBody>
                    <a:bodyPr/>
                    <a:lstStyle/>
                    <a:p>
                      <a:pPr algn="ctr" rtl="0" fontAlgn="ctr">
                        <a:spcBef>
                          <a:spcPts val="0"/>
                        </a:spcBef>
                        <a:spcAft>
                          <a:spcPts val="0"/>
                        </a:spcAft>
                      </a:pPr>
                      <a:r>
                        <a:rPr lang="es-DO" sz="1800" b="1" i="0" u="none" strike="noStrike" dirty="0">
                          <a:solidFill>
                            <a:schemeClr val="tx1"/>
                          </a:solidFill>
                          <a:latin typeface="Calibri"/>
                        </a:rPr>
                        <a:t>TOTAL</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sz="1800" b="1" i="0" u="none" strike="noStrike" dirty="0">
                          <a:solidFill>
                            <a:schemeClr val="tx1"/>
                          </a:solidFill>
                          <a:latin typeface="Calibri"/>
                        </a:rPr>
                        <a:t>168538</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sz="1800" b="1" i="0" u="none" strike="noStrike" dirty="0">
                          <a:solidFill>
                            <a:schemeClr val="tx1"/>
                          </a:solidFill>
                          <a:latin typeface="Calibri"/>
                        </a:rPr>
                        <a:t>100</a:t>
                      </a:r>
                      <a:endParaRPr lang="es-DO" sz="1800"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3127231914"/>
              </p:ext>
            </p:extLst>
          </p:nvPr>
        </p:nvGraphicFramePr>
        <p:xfrm>
          <a:off x="485775" y="3609975"/>
          <a:ext cx="5038726" cy="1828799"/>
        </p:xfrm>
        <a:graphic>
          <a:graphicData uri="http://schemas.openxmlformats.org/drawingml/2006/table">
            <a:tbl>
              <a:tblPr/>
              <a:tblGrid>
                <a:gridCol w="2414097"/>
                <a:gridCol w="1122836"/>
                <a:gridCol w="1501793"/>
              </a:tblGrid>
              <a:tr h="127000">
                <a:tc>
                  <a:txBody>
                    <a:bodyPr/>
                    <a:lstStyle/>
                    <a:p>
                      <a:pPr algn="ctr" rtl="0" fontAlgn="ctr">
                        <a:spcBef>
                          <a:spcPts val="0"/>
                        </a:spcBef>
                        <a:spcAft>
                          <a:spcPts val="0"/>
                        </a:spcAft>
                      </a:pPr>
                      <a:r>
                        <a:rPr lang="es-DO" b="1" i="0" u="none" strike="noStrike" dirty="0" smtClean="0">
                          <a:solidFill>
                            <a:schemeClr val="tx1"/>
                          </a:solidFill>
                          <a:latin typeface="Calibri"/>
                        </a:rPr>
                        <a:t>AGE</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b="1" i="0" u="none" strike="noStrike" dirty="0" smtClean="0">
                          <a:solidFill>
                            <a:schemeClr val="tx1"/>
                          </a:solidFill>
                          <a:latin typeface="Calibri"/>
                        </a:rPr>
                        <a:t>NUMBER</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b="1" i="0" u="none" strike="noStrike" dirty="0" smtClean="0">
                          <a:solidFill>
                            <a:schemeClr val="tx1"/>
                          </a:solidFill>
                          <a:latin typeface="Calibri"/>
                        </a:rPr>
                        <a:t>PERCENTAGE</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r>
              <a:tr h="127000">
                <a:tc>
                  <a:txBody>
                    <a:bodyPr/>
                    <a:lstStyle/>
                    <a:p>
                      <a:pPr algn="ctr" rtl="0" fontAlgn="ctr">
                        <a:spcBef>
                          <a:spcPts val="0"/>
                        </a:spcBef>
                        <a:spcAft>
                          <a:spcPts val="0"/>
                        </a:spcAft>
                      </a:pPr>
                      <a:r>
                        <a:rPr lang="es-DO" b="1" i="0" u="none" strike="noStrike" dirty="0" smtClean="0">
                          <a:solidFill>
                            <a:schemeClr val="tx1"/>
                          </a:solidFill>
                          <a:latin typeface="Calibri"/>
                        </a:rPr>
                        <a:t>Adults</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dirty="0">
                          <a:solidFill>
                            <a:schemeClr val="tx1"/>
                          </a:solidFill>
                          <a:latin typeface="Calibri"/>
                        </a:rPr>
                        <a:t>160520</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a:solidFill>
                            <a:schemeClr val="tx1"/>
                          </a:solidFill>
                          <a:latin typeface="Calibri"/>
                        </a:rPr>
                        <a:t>95,24</a:t>
                      </a:r>
                      <a:endParaRPr lang="es-DO" b="1">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000">
                <a:tc>
                  <a:txBody>
                    <a:bodyPr/>
                    <a:lstStyle/>
                    <a:p>
                      <a:pPr algn="ctr" rtl="0" fontAlgn="ctr">
                        <a:spcBef>
                          <a:spcPts val="0"/>
                        </a:spcBef>
                        <a:spcAft>
                          <a:spcPts val="0"/>
                        </a:spcAft>
                      </a:pPr>
                      <a:r>
                        <a:rPr lang="es-DO" b="1" i="0" u="none" strike="noStrike" dirty="0" smtClean="0">
                          <a:solidFill>
                            <a:schemeClr val="tx1"/>
                          </a:solidFill>
                          <a:latin typeface="Calibri"/>
                        </a:rPr>
                        <a:t>Children</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dirty="0">
                          <a:solidFill>
                            <a:schemeClr val="tx1"/>
                          </a:solidFill>
                          <a:latin typeface="Calibri"/>
                        </a:rPr>
                        <a:t>3832</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dirty="0">
                          <a:solidFill>
                            <a:schemeClr val="tx1"/>
                          </a:solidFill>
                          <a:latin typeface="Calibri"/>
                        </a:rPr>
                        <a:t>2,27</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000">
                <a:tc>
                  <a:txBody>
                    <a:bodyPr/>
                    <a:lstStyle/>
                    <a:p>
                      <a:pPr algn="ctr" rtl="0" fontAlgn="ctr">
                        <a:spcBef>
                          <a:spcPts val="0"/>
                        </a:spcBef>
                        <a:spcAft>
                          <a:spcPts val="0"/>
                        </a:spcAft>
                      </a:pPr>
                      <a:r>
                        <a:rPr lang="es-DO" b="1" i="0" u="none" strike="noStrike" dirty="0" smtClean="0">
                          <a:solidFill>
                            <a:schemeClr val="tx1"/>
                          </a:solidFill>
                          <a:latin typeface="Calibri"/>
                        </a:rPr>
                        <a:t>Other</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dirty="0">
                          <a:solidFill>
                            <a:schemeClr val="tx1"/>
                          </a:solidFill>
                          <a:latin typeface="Calibri"/>
                        </a:rPr>
                        <a:t>4186</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spcBef>
                          <a:spcPts val="0"/>
                        </a:spcBef>
                        <a:spcAft>
                          <a:spcPts val="0"/>
                        </a:spcAft>
                      </a:pPr>
                      <a:r>
                        <a:rPr lang="es-DO" b="1" i="0" u="none" strike="noStrike" dirty="0">
                          <a:solidFill>
                            <a:schemeClr val="tx1"/>
                          </a:solidFill>
                          <a:latin typeface="Calibri"/>
                        </a:rPr>
                        <a:t>2,48</a:t>
                      </a:r>
                      <a:endParaRPr lang="es-DO" b="1"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7000">
                <a:tc>
                  <a:txBody>
                    <a:bodyPr/>
                    <a:lstStyle/>
                    <a:p>
                      <a:pPr algn="ctr" rtl="0" fontAlgn="ctr">
                        <a:spcBef>
                          <a:spcPts val="0"/>
                        </a:spcBef>
                        <a:spcAft>
                          <a:spcPts val="0"/>
                        </a:spcAft>
                      </a:pPr>
                      <a:r>
                        <a:rPr lang="es-DO" b="1" i="0" u="none" strike="noStrike" dirty="0">
                          <a:solidFill>
                            <a:schemeClr val="tx1"/>
                          </a:solidFill>
                          <a:latin typeface="Calibri"/>
                        </a:rPr>
                        <a:t>TOTAL</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b="1" i="0" u="none" strike="noStrike" dirty="0">
                          <a:solidFill>
                            <a:schemeClr val="tx1"/>
                          </a:solidFill>
                          <a:latin typeface="Calibri"/>
                        </a:rPr>
                        <a:t>168538</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ctr">
                        <a:spcBef>
                          <a:spcPts val="0"/>
                        </a:spcBef>
                        <a:spcAft>
                          <a:spcPts val="0"/>
                        </a:spcAft>
                      </a:pPr>
                      <a:r>
                        <a:rPr lang="es-DO" b="1" i="0" u="none" strike="noStrike" dirty="0">
                          <a:solidFill>
                            <a:schemeClr val="tx1"/>
                          </a:solidFill>
                          <a:latin typeface="Calibri"/>
                        </a:rPr>
                        <a:t>100</a:t>
                      </a:r>
                      <a:endParaRPr lang="es-DO" dirty="0">
                        <a:solidFill>
                          <a:schemeClr val="tx1"/>
                        </a:solidFill>
                      </a:endParaRPr>
                    </a:p>
                  </a:txBody>
                  <a:tcPr marL="31750" marR="317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r>
            </a:tbl>
          </a:graphicData>
        </a:graphic>
      </p:graphicFrame>
      <p:sp>
        <p:nvSpPr>
          <p:cNvPr id="11320" name="Rectangle 1"/>
          <p:cNvSpPr>
            <a:spLocks noChangeArrowheads="1"/>
          </p:cNvSpPr>
          <p:nvPr/>
        </p:nvSpPr>
        <p:spPr bwMode="auto">
          <a:xfrm>
            <a:off x="0" y="-725507"/>
            <a:ext cx="1743837"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n-GB" altLang="es-CR" sz="1000" b="1" dirty="0" smtClean="0">
                <a:solidFill>
                  <a:srgbClr val="000000"/>
                </a:solidFill>
                <a:latin typeface="Calibri" pitchFamily="34" charset="0"/>
              </a:rPr>
              <a:t>ENTREGADO                168,538</a:t>
            </a:r>
            <a:endParaRPr lang="en-GB" altLang="es-CR" sz="1000" dirty="0" smtClean="0">
              <a:latin typeface="Arial" charset="0"/>
            </a:endParaRPr>
          </a:p>
          <a:p>
            <a:pPr defTabSz="914400"/>
            <a:r>
              <a:rPr lang="en-GB" altLang="es-CR" dirty="0" smtClean="0">
                <a:latin typeface="Arial" charset="0"/>
              </a:rPr>
              <a:t/>
            </a:r>
            <a:br>
              <a:rPr lang="en-GB" altLang="es-CR" dirty="0" smtClean="0">
                <a:latin typeface="Arial" charset="0"/>
              </a:rPr>
            </a:br>
            <a:endParaRPr lang="en-GB" altLang="es-CR" dirty="0" smtClean="0">
              <a:latin typeface="Arial" charset="0"/>
            </a:endParaRPr>
          </a:p>
          <a:p>
            <a:pPr defTabSz="914400"/>
            <a:r>
              <a:rPr lang="en-GB" altLang="es-CR" dirty="0" smtClean="0">
                <a:latin typeface="Arial" charset="0"/>
              </a:rPr>
              <a:t/>
            </a:r>
            <a:br>
              <a:rPr lang="en-GB" altLang="es-CR" dirty="0" smtClean="0">
                <a:latin typeface="Arial" charset="0"/>
              </a:rPr>
            </a:br>
            <a:endParaRPr lang="en-GB" altLang="es-CR" dirty="0" smtClean="0">
              <a:latin typeface="Arial" charset="0"/>
            </a:endParaRPr>
          </a:p>
          <a:p>
            <a:pPr defTabSz="914400"/>
            <a:r>
              <a:rPr lang="en-GB" altLang="es-CR" dirty="0" smtClean="0">
                <a:latin typeface="Arial" charset="0"/>
              </a:rPr>
              <a:t/>
            </a:r>
            <a:br>
              <a:rPr lang="en-GB" altLang="es-CR" dirty="0" smtClean="0">
                <a:latin typeface="Arial" charset="0"/>
              </a:rPr>
            </a:br>
            <a:endParaRPr lang="en-GB" altLang="es-CR" dirty="0">
              <a:latin typeface="Arial" charset="0"/>
            </a:endParaRPr>
          </a:p>
        </p:txBody>
      </p:sp>
      <p:graphicFrame>
        <p:nvGraphicFramePr>
          <p:cNvPr id="16" name="15 Tabla"/>
          <p:cNvGraphicFramePr>
            <a:graphicFrameLocks noGrp="1"/>
          </p:cNvGraphicFramePr>
          <p:nvPr>
            <p:extLst>
              <p:ext uri="{D42A27DB-BD31-4B8C-83A1-F6EECF244321}">
                <p14:modId xmlns:p14="http://schemas.microsoft.com/office/powerpoint/2010/main" val="1927854239"/>
              </p:ext>
            </p:extLst>
          </p:nvPr>
        </p:nvGraphicFramePr>
        <p:xfrm>
          <a:off x="1689100" y="2491460"/>
          <a:ext cx="8039100" cy="914399"/>
        </p:xfrm>
        <a:graphic>
          <a:graphicData uri="http://schemas.openxmlformats.org/drawingml/2006/table">
            <a:tbl>
              <a:tblPr/>
              <a:tblGrid>
                <a:gridCol w="8039100"/>
              </a:tblGrid>
              <a:tr h="660400">
                <a:tc>
                  <a:txBody>
                    <a:bodyPr/>
                    <a:lstStyle/>
                    <a:p>
                      <a:pPr algn="ctr"/>
                      <a:r>
                        <a:rPr lang="es-MX" sz="1800" b="1" dirty="0" smtClean="0"/>
                        <a:t>OVERVIEW</a:t>
                      </a:r>
                    </a:p>
                    <a:p>
                      <a:pPr algn="ctr"/>
                      <a:r>
                        <a:rPr lang="es-MX" sz="1800" b="1" dirty="0" smtClean="0"/>
                        <a:t> NATIONAL PLAN FOR THE REGULARIZATION OF FOREIGN NATIONALS (PNRE)</a:t>
                      </a:r>
                      <a:endParaRPr lang="es-DO" sz="1800"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17" name="16 Rectángulo"/>
          <p:cNvSpPr/>
          <p:nvPr/>
        </p:nvSpPr>
        <p:spPr>
          <a:xfrm>
            <a:off x="1638300" y="2540000"/>
            <a:ext cx="8216900" cy="825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3" name="8 Rectángulo"/>
          <p:cNvSpPr>
            <a:spLocks noChangeArrowheads="1"/>
          </p:cNvSpPr>
          <p:nvPr/>
        </p:nvSpPr>
        <p:spPr bwMode="auto">
          <a:xfrm>
            <a:off x="7752381" y="588237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849313" y="163513"/>
            <a:ext cx="9404350" cy="1400175"/>
          </a:xfrm>
        </p:spPr>
        <p:txBody>
          <a:bodyPr/>
          <a:lstStyle/>
          <a:p>
            <a:pPr algn="ctr" eaLnBrk="1" hangingPunct="1"/>
            <a:r>
              <a:rPr lang="en-GB" altLang="es-CR" b="1" dirty="0"/>
              <a:t>XX VICE-MINISTERIAL MEETING</a:t>
            </a:r>
            <a:r>
              <a:rPr lang="es-DO" altLang="es-CR" dirty="0" smtClean="0"/>
              <a:t/>
            </a:r>
            <a:br>
              <a:rPr lang="es-DO" altLang="es-CR" dirty="0" smtClean="0"/>
            </a:br>
            <a:r>
              <a:rPr lang="en-GB" altLang="es-CR" sz="2400" b="1" dirty="0"/>
              <a:t>REGIONAL CONFERENCE ON MIGRATION (RCM)</a:t>
            </a:r>
            <a:r>
              <a:rPr lang="es-DO" altLang="es-CR" sz="2400" b="1" dirty="0" smtClean="0"/>
              <a:t/>
            </a:r>
            <a:br>
              <a:rPr lang="es-DO" altLang="es-CR" sz="2400" b="1" dirty="0" smtClean="0"/>
            </a:br>
            <a:endParaRPr lang="es-DO" altLang="es-CR" sz="2400" b="1" dirty="0" smtClean="0"/>
          </a:p>
        </p:txBody>
      </p:sp>
      <p:pic>
        <p:nvPicPr>
          <p:cNvPr id="12291"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DO" dirty="0"/>
          </a:p>
        </p:txBody>
      </p:sp>
      <p:sp>
        <p:nvSpPr>
          <p:cNvPr id="12294" name="13 Rectángulo"/>
          <p:cNvSpPr>
            <a:spLocks noChangeArrowheads="1"/>
          </p:cNvSpPr>
          <p:nvPr/>
        </p:nvSpPr>
        <p:spPr bwMode="auto">
          <a:xfrm>
            <a:off x="2934782" y="1166813"/>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a:t>
            </a:r>
            <a:endParaRPr lang="en-GB" altLang="es-CR" dirty="0"/>
          </a:p>
        </p:txBody>
      </p:sp>
      <p:pic>
        <p:nvPicPr>
          <p:cNvPr id="12295" name="7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820400" y="5575300"/>
            <a:ext cx="1220788" cy="6873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2296" name="Rectangle 1"/>
          <p:cNvSpPr>
            <a:spLocks noChangeArrowheads="1"/>
          </p:cNvSpPr>
          <p:nvPr/>
        </p:nvSpPr>
        <p:spPr bwMode="auto">
          <a:xfrm>
            <a:off x="0" y="0"/>
            <a:ext cx="1219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s-DO" altLang="es-CR" sz="1000" b="1">
                <a:solidFill>
                  <a:srgbClr val="000000"/>
                </a:solidFill>
                <a:latin typeface="Calibri" pitchFamily="34" charset="0"/>
              </a:rPr>
              <a:t>ENTREGADO                168,538</a:t>
            </a:r>
            <a:endParaRPr lang="es-DO" altLang="es-CR" sz="1000">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p:txBody>
      </p:sp>
      <p:graphicFrame>
        <p:nvGraphicFramePr>
          <p:cNvPr id="16" name="15 Tabla"/>
          <p:cNvGraphicFramePr>
            <a:graphicFrameLocks noGrp="1"/>
          </p:cNvGraphicFramePr>
          <p:nvPr>
            <p:extLst>
              <p:ext uri="{D42A27DB-BD31-4B8C-83A1-F6EECF244321}">
                <p14:modId xmlns:p14="http://schemas.microsoft.com/office/powerpoint/2010/main" val="587356754"/>
              </p:ext>
            </p:extLst>
          </p:nvPr>
        </p:nvGraphicFramePr>
        <p:xfrm>
          <a:off x="977900" y="1800225"/>
          <a:ext cx="9105900" cy="579120"/>
        </p:xfrm>
        <a:graphic>
          <a:graphicData uri="http://schemas.openxmlformats.org/drawingml/2006/table">
            <a:tbl>
              <a:tblPr/>
              <a:tblGrid>
                <a:gridCol w="9105900"/>
              </a:tblGrid>
              <a:tr h="473364">
                <a:tc>
                  <a:txBody>
                    <a:bodyPr/>
                    <a:lstStyle/>
                    <a:p>
                      <a:pPr algn="ctr"/>
                      <a:r>
                        <a:rPr lang="es-MX" sz="1600" b="1" dirty="0" smtClean="0"/>
                        <a:t>OVERVIEW,</a:t>
                      </a:r>
                      <a:r>
                        <a:rPr lang="es-MX" sz="1600" b="1" baseline="0" dirty="0" smtClean="0"/>
                        <a:t> </a:t>
                      </a:r>
                      <a:r>
                        <a:rPr lang="es-MX" sz="1600" b="1" dirty="0" smtClean="0"/>
                        <a:t>NATIONAL PLAN FOR THE REGULARIZATION OF FOREIGN NATIONALS (PNRE)</a:t>
                      </a:r>
                      <a:endParaRPr lang="es-DO" sz="1600" b="1" dirty="0" smtClean="0"/>
                    </a:p>
                    <a:p>
                      <a:pPr algn="ctr"/>
                      <a:r>
                        <a:rPr lang="es-MX" sz="1600" b="1" dirty="0" smtClean="0"/>
                        <a:t>Delivered, by Nationality</a:t>
                      </a:r>
                      <a:endParaRPr lang="es-DO" sz="1600"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2514889130"/>
              </p:ext>
            </p:extLst>
          </p:nvPr>
        </p:nvGraphicFramePr>
        <p:xfrm>
          <a:off x="511175" y="2463800"/>
          <a:ext cx="4810125" cy="3797301"/>
        </p:xfrm>
        <a:graphic>
          <a:graphicData uri="http://schemas.openxmlformats.org/drawingml/2006/table">
            <a:tbl>
              <a:tblPr firstRow="1" bandRow="1">
                <a:tableStyleId>{5C22544A-7EE6-4342-B048-85BDC9FD1C3A}</a:tableStyleId>
              </a:tblPr>
              <a:tblGrid>
                <a:gridCol w="1202531"/>
                <a:gridCol w="1308869"/>
                <a:gridCol w="1096194"/>
                <a:gridCol w="1202531"/>
              </a:tblGrid>
              <a:tr h="469507">
                <a:tc>
                  <a:txBody>
                    <a:bodyPr/>
                    <a:lstStyle/>
                    <a:p>
                      <a:pPr algn="ctr" rtl="0" fontAlgn="ctr">
                        <a:spcBef>
                          <a:spcPts val="0"/>
                        </a:spcBef>
                        <a:spcAft>
                          <a:spcPts val="0"/>
                        </a:spcAft>
                      </a:pPr>
                      <a:r>
                        <a:rPr lang="es-DO" sz="1200" b="1" i="0" u="none" strike="noStrike" dirty="0">
                          <a:solidFill>
                            <a:schemeClr val="tx1"/>
                          </a:solidFill>
                          <a:latin typeface="Calibri"/>
                        </a:rPr>
                        <a:t>No.</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NATIONALITY</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NUMBER</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PERCENTAGE</a:t>
                      </a:r>
                      <a:endParaRPr lang="es-DO" sz="1200" b="1" dirty="0">
                        <a:solidFill>
                          <a:schemeClr val="tx1"/>
                        </a:solidFill>
                      </a:endParaRPr>
                    </a:p>
                  </a:txBody>
                  <a:tcPr marL="10875" marR="10875" marT="15662" marB="15662" anchor="ctr">
                    <a:solidFill>
                      <a:schemeClr val="accent5">
                        <a:lumMod val="75000"/>
                      </a:schemeClr>
                    </a:solidFill>
                  </a:tcPr>
                </a:tc>
              </a:tr>
              <a:tr h="418574">
                <a:tc>
                  <a:txBody>
                    <a:bodyPr/>
                    <a:lstStyle/>
                    <a:p>
                      <a:pPr algn="ctr" rtl="0" fontAlgn="ctr">
                        <a:spcBef>
                          <a:spcPts val="0"/>
                        </a:spcBef>
                        <a:spcAft>
                          <a:spcPts val="0"/>
                        </a:spcAft>
                      </a:pPr>
                      <a:r>
                        <a:rPr lang="es-DO" sz="1200" b="1" i="0" u="none" strike="noStrike" dirty="0">
                          <a:solidFill>
                            <a:schemeClr val="tx1"/>
                          </a:solidFill>
                          <a:latin typeface="Calibri"/>
                        </a:rPr>
                        <a:t>1</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HAITIAN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165286</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98,07</a:t>
                      </a:r>
                      <a:endParaRPr lang="es-DO" sz="1200" b="1" dirty="0">
                        <a:solidFill>
                          <a:schemeClr val="tx1"/>
                        </a:solidFill>
                      </a:endParaRPr>
                    </a:p>
                  </a:txBody>
                  <a:tcPr marL="10875" marR="10875" marT="15662" marB="15662" anchor="ctr">
                    <a:noFill/>
                  </a:tcPr>
                </a:tc>
              </a:tr>
              <a:tr h="418574">
                <a:tc>
                  <a:txBody>
                    <a:bodyPr/>
                    <a:lstStyle/>
                    <a:p>
                      <a:pPr algn="ctr" rtl="0" fontAlgn="ctr">
                        <a:spcBef>
                          <a:spcPts val="0"/>
                        </a:spcBef>
                        <a:spcAft>
                          <a:spcPts val="0"/>
                        </a:spcAft>
                      </a:pPr>
                      <a:r>
                        <a:rPr lang="es-DO" sz="1200" b="1" i="0" u="none" strike="noStrike" dirty="0">
                          <a:solidFill>
                            <a:schemeClr val="tx1"/>
                          </a:solidFill>
                          <a:latin typeface="Calibri"/>
                        </a:rPr>
                        <a:t>2</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ITALIAN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399</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0,24</a:t>
                      </a:r>
                      <a:endParaRPr lang="es-DO" sz="1200" b="1" dirty="0">
                        <a:solidFill>
                          <a:schemeClr val="tx1"/>
                        </a:solidFill>
                      </a:endParaRPr>
                    </a:p>
                  </a:txBody>
                  <a:tcPr marL="10875" marR="10875" marT="15662" marB="15662" anchor="ctr">
                    <a:noFill/>
                  </a:tcPr>
                </a:tc>
              </a:tr>
              <a:tr h="551166">
                <a:tc>
                  <a:txBody>
                    <a:bodyPr/>
                    <a:lstStyle/>
                    <a:p>
                      <a:pPr algn="ctr" rtl="0" fontAlgn="ctr">
                        <a:spcBef>
                          <a:spcPts val="0"/>
                        </a:spcBef>
                        <a:spcAft>
                          <a:spcPts val="0"/>
                        </a:spcAft>
                      </a:pPr>
                      <a:r>
                        <a:rPr lang="es-DO" sz="1200" b="1" i="0" u="none" strike="noStrike" dirty="0">
                          <a:solidFill>
                            <a:schemeClr val="tx1"/>
                          </a:solidFill>
                          <a:latin typeface="Calibri"/>
                        </a:rPr>
                        <a:t>3</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US</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328</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0,19</a:t>
                      </a:r>
                      <a:endParaRPr lang="es-DO" sz="1200" b="1">
                        <a:solidFill>
                          <a:schemeClr val="tx1"/>
                        </a:solidFill>
                      </a:endParaRPr>
                    </a:p>
                  </a:txBody>
                  <a:tcPr marL="10875" marR="10875" marT="15662" marB="15662" anchor="ctr">
                    <a:noFill/>
                  </a:tcPr>
                </a:tc>
              </a:tr>
              <a:tr h="418574">
                <a:tc>
                  <a:txBody>
                    <a:bodyPr/>
                    <a:lstStyle/>
                    <a:p>
                      <a:pPr algn="ctr" rtl="0" fontAlgn="ctr">
                        <a:spcBef>
                          <a:spcPts val="0"/>
                        </a:spcBef>
                        <a:spcAft>
                          <a:spcPts val="0"/>
                        </a:spcAft>
                      </a:pPr>
                      <a:r>
                        <a:rPr lang="es-DO" sz="1200" b="1" i="0" u="none" strike="noStrike">
                          <a:solidFill>
                            <a:schemeClr val="tx1"/>
                          </a:solidFill>
                          <a:latin typeface="Calibri"/>
                        </a:rPr>
                        <a:t>4</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CUBAN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200</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0,12</a:t>
                      </a:r>
                      <a:endParaRPr lang="es-DO" sz="1200" b="1" dirty="0">
                        <a:solidFill>
                          <a:schemeClr val="tx1"/>
                        </a:solidFill>
                      </a:endParaRPr>
                    </a:p>
                  </a:txBody>
                  <a:tcPr marL="10875" marR="10875" marT="15662" marB="15662" anchor="ctr">
                    <a:noFill/>
                  </a:tcPr>
                </a:tc>
              </a:tr>
              <a:tr h="551166">
                <a:tc>
                  <a:txBody>
                    <a:bodyPr/>
                    <a:lstStyle/>
                    <a:p>
                      <a:pPr algn="ctr" rtl="0" fontAlgn="ctr">
                        <a:spcBef>
                          <a:spcPts val="0"/>
                        </a:spcBef>
                        <a:spcAft>
                          <a:spcPts val="0"/>
                        </a:spcAft>
                      </a:pPr>
                      <a:r>
                        <a:rPr lang="es-DO" sz="1200" b="1" i="0" u="none" strike="noStrike">
                          <a:solidFill>
                            <a:schemeClr val="tx1"/>
                          </a:solidFill>
                          <a:latin typeface="Calibri"/>
                        </a:rPr>
                        <a:t>5</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VENEZUELAN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200</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0,12</a:t>
                      </a:r>
                      <a:endParaRPr lang="es-DO" sz="1200" b="1" dirty="0">
                        <a:solidFill>
                          <a:schemeClr val="tx1"/>
                        </a:solidFill>
                      </a:endParaRPr>
                    </a:p>
                  </a:txBody>
                  <a:tcPr marL="10875" marR="10875" marT="15662" marB="15662" anchor="ctr">
                    <a:noFill/>
                  </a:tcPr>
                </a:tc>
              </a:tr>
              <a:tr h="418574">
                <a:tc>
                  <a:txBody>
                    <a:bodyPr/>
                    <a:lstStyle/>
                    <a:p>
                      <a:pPr algn="ctr" rtl="0" fontAlgn="ctr">
                        <a:spcBef>
                          <a:spcPts val="0"/>
                        </a:spcBef>
                        <a:spcAft>
                          <a:spcPts val="0"/>
                        </a:spcAft>
                      </a:pPr>
                      <a:r>
                        <a:rPr lang="es-DO" sz="1200" b="1" i="0" u="none" strike="noStrike">
                          <a:solidFill>
                            <a:schemeClr val="tx1"/>
                          </a:solidFill>
                          <a:latin typeface="Calibri"/>
                        </a:rPr>
                        <a:t>6</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SPANISH</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175</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0,10</a:t>
                      </a:r>
                      <a:endParaRPr lang="es-DO" sz="1200" b="1" dirty="0">
                        <a:solidFill>
                          <a:schemeClr val="tx1"/>
                        </a:solidFill>
                      </a:endParaRPr>
                    </a:p>
                  </a:txBody>
                  <a:tcPr marL="10875" marR="10875" marT="15662" marB="15662" anchor="ctr">
                    <a:noFill/>
                  </a:tcPr>
                </a:tc>
              </a:tr>
              <a:tr h="551166">
                <a:tc>
                  <a:txBody>
                    <a:bodyPr/>
                    <a:lstStyle/>
                    <a:p>
                      <a:pPr algn="ctr" rtl="0" fontAlgn="ctr">
                        <a:spcBef>
                          <a:spcPts val="0"/>
                        </a:spcBef>
                        <a:spcAft>
                          <a:spcPts val="0"/>
                        </a:spcAft>
                      </a:pPr>
                      <a:r>
                        <a:rPr lang="es-DO" sz="1200" b="1" i="0" u="none" strike="noStrike">
                          <a:solidFill>
                            <a:schemeClr val="tx1"/>
                          </a:solidFill>
                          <a:latin typeface="Calibri"/>
                        </a:rPr>
                        <a:t>7</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CANADIAN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168</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0,10</a:t>
                      </a:r>
                      <a:endParaRPr lang="es-DO" sz="1200" b="1" dirty="0">
                        <a:solidFill>
                          <a:schemeClr val="tx1"/>
                        </a:solidFill>
                      </a:endParaRPr>
                    </a:p>
                  </a:txBody>
                  <a:tcPr marL="10875" marR="10875" marT="15662" marB="15662" anchor="ctr">
                    <a:no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2571937914"/>
              </p:ext>
            </p:extLst>
          </p:nvPr>
        </p:nvGraphicFramePr>
        <p:xfrm>
          <a:off x="5692775" y="2489200"/>
          <a:ext cx="4975224" cy="3784599"/>
        </p:xfrm>
        <a:graphic>
          <a:graphicData uri="http://schemas.openxmlformats.org/drawingml/2006/table">
            <a:tbl>
              <a:tblPr firstRow="1" bandRow="1">
                <a:tableStyleId>{5C22544A-7EE6-4342-B048-85BDC9FD1C3A}</a:tableStyleId>
              </a:tblPr>
              <a:tblGrid>
                <a:gridCol w="1243806"/>
                <a:gridCol w="1243806"/>
                <a:gridCol w="1243806"/>
                <a:gridCol w="1243806"/>
              </a:tblGrid>
              <a:tr h="467937">
                <a:tc>
                  <a:txBody>
                    <a:bodyPr/>
                    <a:lstStyle/>
                    <a:p>
                      <a:pPr algn="ctr" rtl="0" fontAlgn="ctr">
                        <a:spcBef>
                          <a:spcPts val="0"/>
                        </a:spcBef>
                        <a:spcAft>
                          <a:spcPts val="0"/>
                        </a:spcAft>
                      </a:pPr>
                      <a:r>
                        <a:rPr lang="es-DO" sz="1200" b="1" i="0" u="none" strike="noStrike" dirty="0">
                          <a:solidFill>
                            <a:schemeClr val="tx1"/>
                          </a:solidFill>
                          <a:latin typeface="Calibri"/>
                        </a:rPr>
                        <a:t>No.</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NATIONALITY</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NUMBER</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PERCENTAGE</a:t>
                      </a:r>
                      <a:endParaRPr lang="es-DO" sz="1200" b="1" dirty="0">
                        <a:solidFill>
                          <a:schemeClr val="tx1"/>
                        </a:solidFill>
                      </a:endParaRPr>
                    </a:p>
                  </a:txBody>
                  <a:tcPr marL="10875" marR="10875" marT="15662" marB="15662" anchor="ctr">
                    <a:solidFill>
                      <a:schemeClr val="accent5">
                        <a:lumMod val="75000"/>
                      </a:schemeClr>
                    </a:solidFill>
                  </a:tcPr>
                </a:tc>
              </a:tr>
              <a:tr h="417174">
                <a:tc>
                  <a:txBody>
                    <a:bodyPr/>
                    <a:lstStyle/>
                    <a:p>
                      <a:pPr algn="ctr" rtl="0" fontAlgn="ctr">
                        <a:spcBef>
                          <a:spcPts val="0"/>
                        </a:spcBef>
                        <a:spcAft>
                          <a:spcPts val="0"/>
                        </a:spcAft>
                      </a:pPr>
                      <a:r>
                        <a:rPr lang="es-DO" sz="1200" b="1" i="0" u="none" strike="noStrike" dirty="0">
                          <a:solidFill>
                            <a:schemeClr val="tx1"/>
                          </a:solidFill>
                          <a:latin typeface="Calibri"/>
                        </a:rPr>
                        <a:t>8</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COLOMBIAN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159</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0,09</a:t>
                      </a:r>
                      <a:endParaRPr lang="es-DO" sz="1200" b="1">
                        <a:solidFill>
                          <a:schemeClr val="tx1"/>
                        </a:solidFill>
                      </a:endParaRPr>
                    </a:p>
                  </a:txBody>
                  <a:tcPr marL="10875" marR="10875" marT="15662" marB="15662" anchor="ctr">
                    <a:noFill/>
                  </a:tcPr>
                </a:tc>
              </a:tr>
              <a:tr h="417174">
                <a:tc>
                  <a:txBody>
                    <a:bodyPr/>
                    <a:lstStyle/>
                    <a:p>
                      <a:pPr algn="ctr" rtl="0" fontAlgn="ctr">
                        <a:spcBef>
                          <a:spcPts val="0"/>
                        </a:spcBef>
                        <a:spcAft>
                          <a:spcPts val="0"/>
                        </a:spcAft>
                      </a:pPr>
                      <a:r>
                        <a:rPr lang="es-DO" sz="1200" b="1" i="0" u="none" strike="noStrike" dirty="0">
                          <a:solidFill>
                            <a:schemeClr val="tx1"/>
                          </a:solidFill>
                          <a:latin typeface="Calibri"/>
                        </a:rPr>
                        <a:t>9</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FRENCH</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132</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a:solidFill>
                            <a:schemeClr val="tx1"/>
                          </a:solidFill>
                          <a:latin typeface="Calibri"/>
                        </a:rPr>
                        <a:t>0,08</a:t>
                      </a:r>
                      <a:endParaRPr lang="es-DO" sz="1200" b="1">
                        <a:solidFill>
                          <a:schemeClr val="tx1"/>
                        </a:solidFill>
                      </a:endParaRPr>
                    </a:p>
                  </a:txBody>
                  <a:tcPr marL="10875" marR="10875" marT="15662" marB="15662" anchor="ctr">
                    <a:noFill/>
                  </a:tcPr>
                </a:tc>
              </a:tr>
              <a:tr h="549322">
                <a:tc>
                  <a:txBody>
                    <a:bodyPr/>
                    <a:lstStyle/>
                    <a:p>
                      <a:pPr algn="ctr" rtl="0" fontAlgn="ctr">
                        <a:spcBef>
                          <a:spcPts val="0"/>
                        </a:spcBef>
                        <a:spcAft>
                          <a:spcPts val="0"/>
                        </a:spcAft>
                      </a:pPr>
                      <a:r>
                        <a:rPr lang="es-DO" sz="1200" b="1" i="0" u="none" strike="noStrike">
                          <a:solidFill>
                            <a:schemeClr val="tx1"/>
                          </a:solidFill>
                          <a:latin typeface="Calibri"/>
                        </a:rPr>
                        <a:t>10</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GERMAN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125</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0,07</a:t>
                      </a:r>
                      <a:endParaRPr lang="es-DO" sz="1200" b="1" dirty="0">
                        <a:solidFill>
                          <a:schemeClr val="tx1"/>
                        </a:solidFill>
                      </a:endParaRPr>
                    </a:p>
                  </a:txBody>
                  <a:tcPr marL="10875" marR="10875" marT="15662" marB="15662" anchor="ctr">
                    <a:noFill/>
                  </a:tcPr>
                </a:tc>
              </a:tr>
              <a:tr h="417174">
                <a:tc>
                  <a:txBody>
                    <a:bodyPr/>
                    <a:lstStyle/>
                    <a:p>
                      <a:pPr algn="ctr" rtl="0" fontAlgn="ctr">
                        <a:spcBef>
                          <a:spcPts val="0"/>
                        </a:spcBef>
                        <a:spcAft>
                          <a:spcPts val="0"/>
                        </a:spcAft>
                      </a:pPr>
                      <a:r>
                        <a:rPr lang="es-DO" sz="1200" b="1" i="0" u="none" strike="noStrike">
                          <a:solidFill>
                            <a:schemeClr val="tx1"/>
                          </a:solidFill>
                          <a:latin typeface="Calibri"/>
                        </a:rPr>
                        <a:t>11</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PERUVIAN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122</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0,07</a:t>
                      </a:r>
                      <a:endParaRPr lang="es-DO" sz="1200" b="1" dirty="0">
                        <a:solidFill>
                          <a:schemeClr val="tx1"/>
                        </a:solidFill>
                      </a:endParaRPr>
                    </a:p>
                  </a:txBody>
                  <a:tcPr marL="10875" marR="10875" marT="15662" marB="15662" anchor="ctr">
                    <a:noFill/>
                  </a:tcPr>
                </a:tc>
              </a:tr>
              <a:tr h="549322">
                <a:tc>
                  <a:txBody>
                    <a:bodyPr/>
                    <a:lstStyle/>
                    <a:p>
                      <a:pPr algn="ctr" rtl="0" fontAlgn="ctr">
                        <a:spcBef>
                          <a:spcPts val="0"/>
                        </a:spcBef>
                        <a:spcAft>
                          <a:spcPts val="0"/>
                        </a:spcAft>
                      </a:pPr>
                      <a:r>
                        <a:rPr lang="es-DO" sz="1200" b="1" i="0" u="none" strike="noStrike">
                          <a:solidFill>
                            <a:schemeClr val="tx1"/>
                          </a:solidFill>
                          <a:latin typeface="Calibri"/>
                        </a:rPr>
                        <a:t>12</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CHINESE</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117</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0,07</a:t>
                      </a:r>
                      <a:endParaRPr lang="es-DO" sz="1200" b="1" dirty="0">
                        <a:solidFill>
                          <a:schemeClr val="tx1"/>
                        </a:solidFill>
                      </a:endParaRPr>
                    </a:p>
                  </a:txBody>
                  <a:tcPr marL="10875" marR="10875" marT="15662" marB="15662" anchor="ctr">
                    <a:noFill/>
                  </a:tcPr>
                </a:tc>
              </a:tr>
              <a:tr h="417174">
                <a:tc>
                  <a:txBody>
                    <a:bodyPr/>
                    <a:lstStyle/>
                    <a:p>
                      <a:pPr algn="ctr" rtl="0" fontAlgn="ctr">
                        <a:spcBef>
                          <a:spcPts val="0"/>
                        </a:spcBef>
                        <a:spcAft>
                          <a:spcPts val="0"/>
                        </a:spcAft>
                      </a:pPr>
                      <a:r>
                        <a:rPr lang="es-DO" sz="1200" b="1" i="0" u="none" strike="noStrike">
                          <a:solidFill>
                            <a:schemeClr val="tx1"/>
                          </a:solidFill>
                          <a:latin typeface="Calibri"/>
                        </a:rPr>
                        <a:t>13</a:t>
                      </a:r>
                      <a:endParaRPr lang="es-DO" sz="1200" b="1">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DUTCH</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104</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0,06</a:t>
                      </a:r>
                      <a:endParaRPr lang="es-DO" sz="1200" b="1" dirty="0">
                        <a:solidFill>
                          <a:schemeClr val="tx1"/>
                        </a:solidFill>
                      </a:endParaRPr>
                    </a:p>
                  </a:txBody>
                  <a:tcPr marL="10875" marR="10875" marT="15662" marB="15662" anchor="ctr">
                    <a:noFill/>
                  </a:tcPr>
                </a:tc>
              </a:tr>
              <a:tr h="549322">
                <a:tc>
                  <a:txBody>
                    <a:bodyPr/>
                    <a:lstStyle/>
                    <a:p>
                      <a:pPr algn="ctr" rtl="0" fontAlgn="ctr">
                        <a:spcBef>
                          <a:spcPts val="0"/>
                        </a:spcBef>
                        <a:spcAft>
                          <a:spcPts val="0"/>
                        </a:spcAft>
                      </a:pPr>
                      <a:r>
                        <a:rPr lang="es-DO" sz="1200" b="1" i="0" u="none" strike="noStrike" dirty="0">
                          <a:solidFill>
                            <a:schemeClr val="tx1"/>
                          </a:solidFill>
                          <a:latin typeface="Calibri"/>
                        </a:rPr>
                        <a:t>14</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MEXICAN</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76</a:t>
                      </a:r>
                      <a:endParaRPr lang="es-DO" sz="1200" b="1" dirty="0">
                        <a:solidFill>
                          <a:schemeClr val="tx1"/>
                        </a:solidFill>
                      </a:endParaRPr>
                    </a:p>
                  </a:txBody>
                  <a:tcPr marL="10875" marR="10875" marT="15662" marB="15662"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0,05</a:t>
                      </a:r>
                      <a:endParaRPr lang="es-DO" sz="1200" b="1" dirty="0">
                        <a:solidFill>
                          <a:schemeClr val="tx1"/>
                        </a:solidFill>
                      </a:endParaRPr>
                    </a:p>
                  </a:txBody>
                  <a:tcPr marL="10875" marR="10875" marT="15662" marB="15662" anchor="ctr">
                    <a:noFill/>
                  </a:tcPr>
                </a:tc>
              </a:tr>
            </a:tbl>
          </a:graphicData>
        </a:graphic>
      </p:graphicFrame>
      <p:sp>
        <p:nvSpPr>
          <p:cNvPr id="12" name="8 Rectángulo"/>
          <p:cNvSpPr>
            <a:spLocks noChangeArrowheads="1"/>
          </p:cNvSpPr>
          <p:nvPr/>
        </p:nvSpPr>
        <p:spPr bwMode="auto">
          <a:xfrm>
            <a:off x="8024517" y="646071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849313" y="163513"/>
            <a:ext cx="9404350" cy="1400175"/>
          </a:xfrm>
        </p:spPr>
        <p:txBody>
          <a:bodyPr/>
          <a:lstStyle/>
          <a:p>
            <a:pPr algn="ctr" eaLnBrk="1" hangingPunct="1"/>
            <a:r>
              <a:rPr lang="en-GB" altLang="es-CR" b="1" dirty="0"/>
              <a:t>XX VICE-MINISTERIAL MEETING</a:t>
            </a:r>
            <a:r>
              <a:rPr lang="es-DO" altLang="es-CR" dirty="0" smtClean="0"/>
              <a:t/>
            </a:r>
            <a:br>
              <a:rPr lang="es-DO" altLang="es-CR" dirty="0" smtClean="0"/>
            </a:br>
            <a:r>
              <a:rPr lang="en-GB" altLang="es-CR" sz="2400" b="1" dirty="0"/>
              <a:t>REGIONAL CONFERENCE ON MIGRATION (RCM)</a:t>
            </a:r>
            <a:r>
              <a:rPr lang="es-DO" altLang="es-CR" sz="2400" b="1" dirty="0" smtClean="0"/>
              <a:t/>
            </a:r>
            <a:br>
              <a:rPr lang="es-DO" altLang="es-CR" sz="2400" b="1" dirty="0" smtClean="0"/>
            </a:br>
            <a:r>
              <a:rPr lang="es-DO" altLang="es-CR" sz="2400" b="1" dirty="0" smtClean="0"/>
              <a:t/>
            </a:r>
            <a:br>
              <a:rPr lang="es-DO" altLang="es-CR" sz="2400" b="1" dirty="0" smtClean="0"/>
            </a:br>
            <a:endParaRPr lang="es-DO" altLang="es-CR" sz="2400" b="1" dirty="0" smtClean="0"/>
          </a:p>
        </p:txBody>
      </p:sp>
      <p:pic>
        <p:nvPicPr>
          <p:cNvPr id="13315"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DO" dirty="0"/>
          </a:p>
        </p:txBody>
      </p:sp>
      <p:sp>
        <p:nvSpPr>
          <p:cNvPr id="13318" name="13 Rectángulo"/>
          <p:cNvSpPr>
            <a:spLocks noChangeArrowheads="1"/>
          </p:cNvSpPr>
          <p:nvPr/>
        </p:nvSpPr>
        <p:spPr bwMode="auto">
          <a:xfrm>
            <a:off x="2934782" y="1166813"/>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a:t>
            </a:r>
            <a:endParaRPr lang="en-GB" altLang="es-CR" dirty="0"/>
          </a:p>
        </p:txBody>
      </p:sp>
      <p:pic>
        <p:nvPicPr>
          <p:cNvPr id="13319" name="7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820400" y="5575300"/>
            <a:ext cx="1220788" cy="6873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3320" name="Rectangle 1"/>
          <p:cNvSpPr>
            <a:spLocks noChangeArrowheads="1"/>
          </p:cNvSpPr>
          <p:nvPr/>
        </p:nvSpPr>
        <p:spPr bwMode="auto">
          <a:xfrm>
            <a:off x="0" y="0"/>
            <a:ext cx="1219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s-DO" altLang="es-CR" sz="1000" b="1">
                <a:solidFill>
                  <a:srgbClr val="000000"/>
                </a:solidFill>
                <a:latin typeface="Calibri" pitchFamily="34" charset="0"/>
              </a:rPr>
              <a:t>ENTREGADO                168,538</a:t>
            </a:r>
            <a:endParaRPr lang="es-DO" altLang="es-CR" sz="1000">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p:txBody>
      </p:sp>
      <p:graphicFrame>
        <p:nvGraphicFramePr>
          <p:cNvPr id="16" name="15 Tabla"/>
          <p:cNvGraphicFramePr>
            <a:graphicFrameLocks noGrp="1"/>
          </p:cNvGraphicFramePr>
          <p:nvPr>
            <p:extLst>
              <p:ext uri="{D42A27DB-BD31-4B8C-83A1-F6EECF244321}">
                <p14:modId xmlns:p14="http://schemas.microsoft.com/office/powerpoint/2010/main" val="1901583954"/>
              </p:ext>
            </p:extLst>
          </p:nvPr>
        </p:nvGraphicFramePr>
        <p:xfrm>
          <a:off x="977900" y="1800225"/>
          <a:ext cx="9105900" cy="579120"/>
        </p:xfrm>
        <a:graphic>
          <a:graphicData uri="http://schemas.openxmlformats.org/drawingml/2006/table">
            <a:tbl>
              <a:tblPr/>
              <a:tblGrid>
                <a:gridCol w="9105900"/>
              </a:tblGrid>
              <a:tr h="473364">
                <a:tc>
                  <a:txBody>
                    <a:bodyPr/>
                    <a:lstStyle/>
                    <a:p>
                      <a:pPr algn="ctr"/>
                      <a:r>
                        <a:rPr lang="es-MX" sz="1600" b="1" dirty="0" smtClean="0"/>
                        <a:t>OVERVIEW,</a:t>
                      </a:r>
                      <a:r>
                        <a:rPr lang="es-MX" sz="1600" b="1" baseline="0" dirty="0" smtClean="0"/>
                        <a:t> </a:t>
                      </a:r>
                      <a:r>
                        <a:rPr lang="es-MX" sz="1600" b="1" dirty="0" smtClean="0"/>
                        <a:t>NATIONAL PLAN FOR THE REGULARIZATION OF FOREIGN NATIONALS (PNRE)</a:t>
                      </a:r>
                      <a:endParaRPr lang="es-DO" sz="1600" b="1" dirty="0" smtClean="0"/>
                    </a:p>
                    <a:p>
                      <a:pPr algn="ctr"/>
                      <a:r>
                        <a:rPr lang="es-MX" sz="1600" b="1" dirty="0" smtClean="0"/>
                        <a:t>Delivered,</a:t>
                      </a:r>
                      <a:r>
                        <a:rPr lang="es-MX" sz="1600" b="1" baseline="0" dirty="0" smtClean="0"/>
                        <a:t> by Centre</a:t>
                      </a:r>
                      <a:endParaRPr lang="es-DO" sz="1600"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2383225192"/>
              </p:ext>
            </p:extLst>
          </p:nvPr>
        </p:nvGraphicFramePr>
        <p:xfrm>
          <a:off x="511175" y="2463800"/>
          <a:ext cx="4810124" cy="3797301"/>
        </p:xfrm>
        <a:graphic>
          <a:graphicData uri="http://schemas.openxmlformats.org/drawingml/2006/table">
            <a:tbl>
              <a:tblPr firstRow="1" bandRow="1">
                <a:tableStyleId>{5C22544A-7EE6-4342-B048-85BDC9FD1C3A}</a:tableStyleId>
              </a:tblPr>
              <a:tblGrid>
                <a:gridCol w="1202531"/>
                <a:gridCol w="1202531"/>
                <a:gridCol w="1202531"/>
                <a:gridCol w="1202531"/>
              </a:tblGrid>
              <a:tr h="469507">
                <a:tc>
                  <a:txBody>
                    <a:bodyPr/>
                    <a:lstStyle/>
                    <a:p>
                      <a:pPr algn="ctr" rtl="0" fontAlgn="ctr">
                        <a:spcBef>
                          <a:spcPts val="0"/>
                        </a:spcBef>
                        <a:spcAft>
                          <a:spcPts val="0"/>
                        </a:spcAft>
                      </a:pPr>
                      <a:r>
                        <a:rPr lang="es-DO" sz="1200" b="1" i="0" u="none" strike="noStrike" dirty="0">
                          <a:solidFill>
                            <a:schemeClr val="tx1"/>
                          </a:solidFill>
                          <a:latin typeface="Calibri"/>
                        </a:rPr>
                        <a:t>No.</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MX" sz="1200" b="1" i="0" u="none" strike="noStrike" dirty="0" smtClean="0">
                          <a:solidFill>
                            <a:schemeClr val="tx1"/>
                          </a:solidFill>
                          <a:latin typeface="Calibri"/>
                        </a:rPr>
                        <a:t>REGULARIZATION CENTRE</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NUMBER</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PERCENTAGE</a:t>
                      </a:r>
                      <a:endParaRPr lang="es-DO" sz="1200" b="1" dirty="0">
                        <a:solidFill>
                          <a:schemeClr val="tx1"/>
                        </a:solidFill>
                      </a:endParaRPr>
                    </a:p>
                  </a:txBody>
                  <a:tcPr marL="10875" marR="10875" marT="15662" marB="15662" anchor="ctr">
                    <a:solidFill>
                      <a:schemeClr val="accent5">
                        <a:lumMod val="75000"/>
                      </a:schemeClr>
                    </a:solidFill>
                  </a:tcPr>
                </a:tc>
              </a:tr>
              <a:tr h="418574">
                <a:tc>
                  <a:txBody>
                    <a:bodyPr/>
                    <a:lstStyle/>
                    <a:p>
                      <a:pPr algn="ctr" rtl="0" fontAlgn="ctr">
                        <a:spcBef>
                          <a:spcPts val="0"/>
                        </a:spcBef>
                        <a:spcAft>
                          <a:spcPts val="0"/>
                        </a:spcAft>
                      </a:pPr>
                      <a:r>
                        <a:rPr lang="es-DO" sz="1200" b="1" i="0" u="none" strike="noStrike" dirty="0">
                          <a:solidFill>
                            <a:schemeClr val="tx1"/>
                          </a:solidFill>
                          <a:latin typeface="Calibri"/>
                        </a:rPr>
                        <a:t>1</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NATIONAL DISTRICT</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46806</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29,01</a:t>
                      </a:r>
                      <a:endParaRPr lang="es-DO" sz="1200" b="1" dirty="0">
                        <a:solidFill>
                          <a:schemeClr val="tx1"/>
                        </a:solidFill>
                      </a:endParaRPr>
                    </a:p>
                  </a:txBody>
                  <a:tcPr marL="10337" marR="10337" marT="14887" marB="14887" anchor="ctr">
                    <a:noFill/>
                  </a:tcPr>
                </a:tc>
              </a:tr>
              <a:tr h="418574">
                <a:tc>
                  <a:txBody>
                    <a:bodyPr/>
                    <a:lstStyle/>
                    <a:p>
                      <a:pPr algn="ctr" rtl="0" fontAlgn="ctr">
                        <a:spcBef>
                          <a:spcPts val="0"/>
                        </a:spcBef>
                        <a:spcAft>
                          <a:spcPts val="0"/>
                        </a:spcAft>
                      </a:pPr>
                      <a:r>
                        <a:rPr lang="es-DO" sz="1200" b="1" i="0" u="none" strike="noStrike" dirty="0">
                          <a:solidFill>
                            <a:schemeClr val="tx1"/>
                          </a:solidFill>
                          <a:latin typeface="Calibri"/>
                        </a:rPr>
                        <a:t>2</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SANTIAGO</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14507</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9,16</a:t>
                      </a:r>
                      <a:endParaRPr lang="es-DO" sz="1200" b="1">
                        <a:solidFill>
                          <a:schemeClr val="tx1"/>
                        </a:solidFill>
                      </a:endParaRPr>
                    </a:p>
                  </a:txBody>
                  <a:tcPr marL="10337" marR="10337" marT="14887" marB="14887" anchor="ctr">
                    <a:noFill/>
                  </a:tcPr>
                </a:tc>
              </a:tr>
              <a:tr h="551166">
                <a:tc>
                  <a:txBody>
                    <a:bodyPr/>
                    <a:lstStyle/>
                    <a:p>
                      <a:pPr algn="ctr" rtl="0" fontAlgn="ctr">
                        <a:spcBef>
                          <a:spcPts val="0"/>
                        </a:spcBef>
                        <a:spcAft>
                          <a:spcPts val="0"/>
                        </a:spcAft>
                      </a:pPr>
                      <a:r>
                        <a:rPr lang="es-DO" sz="1200" b="1" i="0" u="none" strike="noStrike">
                          <a:solidFill>
                            <a:schemeClr val="tx1"/>
                          </a:solidFill>
                          <a:latin typeface="Calibri"/>
                        </a:rPr>
                        <a:t>3</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SAN CRISTOBAL</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13878</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7,72</a:t>
                      </a:r>
                      <a:endParaRPr lang="es-DO" sz="1200" b="1">
                        <a:solidFill>
                          <a:schemeClr val="tx1"/>
                        </a:solidFill>
                      </a:endParaRPr>
                    </a:p>
                  </a:txBody>
                  <a:tcPr marL="10337" marR="10337" marT="14887" marB="14887" anchor="ctr">
                    <a:noFill/>
                  </a:tcPr>
                </a:tc>
              </a:tr>
              <a:tr h="418574">
                <a:tc>
                  <a:txBody>
                    <a:bodyPr/>
                    <a:lstStyle/>
                    <a:p>
                      <a:pPr algn="ctr" rtl="0" fontAlgn="ctr">
                        <a:spcBef>
                          <a:spcPts val="0"/>
                        </a:spcBef>
                        <a:spcAft>
                          <a:spcPts val="0"/>
                        </a:spcAft>
                      </a:pPr>
                      <a:r>
                        <a:rPr lang="es-DO" sz="1200" b="1" i="0" u="none" strike="noStrike">
                          <a:solidFill>
                            <a:schemeClr val="tx1"/>
                          </a:solidFill>
                          <a:latin typeface="Calibri"/>
                        </a:rPr>
                        <a:t>4</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VALVERDE</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11773</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6,81</a:t>
                      </a:r>
                      <a:endParaRPr lang="es-DO" sz="1200" b="1">
                        <a:solidFill>
                          <a:schemeClr val="tx1"/>
                        </a:solidFill>
                      </a:endParaRPr>
                    </a:p>
                  </a:txBody>
                  <a:tcPr marL="10337" marR="10337" marT="14887" marB="14887" anchor="ctr">
                    <a:noFill/>
                  </a:tcPr>
                </a:tc>
              </a:tr>
              <a:tr h="551166">
                <a:tc>
                  <a:txBody>
                    <a:bodyPr/>
                    <a:lstStyle/>
                    <a:p>
                      <a:pPr algn="ctr" rtl="0" fontAlgn="ctr">
                        <a:spcBef>
                          <a:spcPts val="0"/>
                        </a:spcBef>
                        <a:spcAft>
                          <a:spcPts val="0"/>
                        </a:spcAft>
                      </a:pPr>
                      <a:r>
                        <a:rPr lang="es-DO" sz="1200" b="1" i="0" u="none" strike="noStrike">
                          <a:solidFill>
                            <a:schemeClr val="tx1"/>
                          </a:solidFill>
                          <a:latin typeface="Calibri"/>
                        </a:rPr>
                        <a:t>5</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BARAHONA</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8292</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5,22</a:t>
                      </a:r>
                      <a:endParaRPr lang="es-DO" sz="1200" b="1">
                        <a:solidFill>
                          <a:schemeClr val="tx1"/>
                        </a:solidFill>
                      </a:endParaRPr>
                    </a:p>
                  </a:txBody>
                  <a:tcPr marL="10337" marR="10337" marT="14887" marB="14887" anchor="ctr">
                    <a:noFill/>
                  </a:tcPr>
                </a:tc>
              </a:tr>
              <a:tr h="418574">
                <a:tc>
                  <a:txBody>
                    <a:bodyPr/>
                    <a:lstStyle/>
                    <a:p>
                      <a:pPr algn="ctr" rtl="0" fontAlgn="ctr">
                        <a:spcBef>
                          <a:spcPts val="0"/>
                        </a:spcBef>
                        <a:spcAft>
                          <a:spcPts val="0"/>
                        </a:spcAft>
                      </a:pPr>
                      <a:r>
                        <a:rPr lang="es-DO" sz="1200" b="1" i="0" u="none" strike="noStrike">
                          <a:solidFill>
                            <a:schemeClr val="tx1"/>
                          </a:solidFill>
                          <a:latin typeface="Calibri"/>
                        </a:rPr>
                        <a:t>6</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PUERTO PLATA</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7587</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4,76</a:t>
                      </a:r>
                      <a:endParaRPr lang="es-DO" sz="1200" b="1" dirty="0">
                        <a:solidFill>
                          <a:schemeClr val="tx1"/>
                        </a:solidFill>
                      </a:endParaRPr>
                    </a:p>
                  </a:txBody>
                  <a:tcPr marL="10337" marR="10337" marT="14887" marB="14887" anchor="ctr">
                    <a:noFill/>
                  </a:tcPr>
                </a:tc>
              </a:tr>
              <a:tr h="551166">
                <a:tc>
                  <a:txBody>
                    <a:bodyPr/>
                    <a:lstStyle/>
                    <a:p>
                      <a:pPr algn="ctr" rtl="0" fontAlgn="ctr">
                        <a:spcBef>
                          <a:spcPts val="0"/>
                        </a:spcBef>
                        <a:spcAft>
                          <a:spcPts val="0"/>
                        </a:spcAft>
                      </a:pPr>
                      <a:r>
                        <a:rPr lang="es-DO" sz="1200" b="1" i="0" u="none" strike="noStrike">
                          <a:solidFill>
                            <a:schemeClr val="tx1"/>
                          </a:solidFill>
                          <a:latin typeface="Calibri"/>
                        </a:rPr>
                        <a:t>7</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LA ROMANA</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7083</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4,05</a:t>
                      </a:r>
                      <a:endParaRPr lang="es-DO" sz="1200" b="1" dirty="0">
                        <a:solidFill>
                          <a:schemeClr val="tx1"/>
                        </a:solidFill>
                      </a:endParaRPr>
                    </a:p>
                  </a:txBody>
                  <a:tcPr marL="10337" marR="10337" marT="14887" marB="14887" anchor="ctr">
                    <a:no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3126875606"/>
              </p:ext>
            </p:extLst>
          </p:nvPr>
        </p:nvGraphicFramePr>
        <p:xfrm>
          <a:off x="5692775" y="2489200"/>
          <a:ext cx="4975224" cy="3784599"/>
        </p:xfrm>
        <a:graphic>
          <a:graphicData uri="http://schemas.openxmlformats.org/drawingml/2006/table">
            <a:tbl>
              <a:tblPr firstRow="1" bandRow="1">
                <a:tableStyleId>{5C22544A-7EE6-4342-B048-85BDC9FD1C3A}</a:tableStyleId>
              </a:tblPr>
              <a:tblGrid>
                <a:gridCol w="1243806"/>
                <a:gridCol w="1243806"/>
                <a:gridCol w="1243806"/>
                <a:gridCol w="1243806"/>
              </a:tblGrid>
              <a:tr h="467937">
                <a:tc>
                  <a:txBody>
                    <a:bodyPr/>
                    <a:lstStyle/>
                    <a:p>
                      <a:pPr algn="ctr" rtl="0" fontAlgn="ctr">
                        <a:spcBef>
                          <a:spcPts val="0"/>
                        </a:spcBef>
                        <a:spcAft>
                          <a:spcPts val="0"/>
                        </a:spcAft>
                      </a:pPr>
                      <a:r>
                        <a:rPr lang="es-DO" sz="1200" b="1" i="0" u="none" strike="noStrike" dirty="0">
                          <a:solidFill>
                            <a:schemeClr val="tx1"/>
                          </a:solidFill>
                          <a:latin typeface="Calibri"/>
                        </a:rPr>
                        <a:t>No.</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200" b="1" i="0" u="none" strike="noStrike" dirty="0" smtClean="0">
                          <a:solidFill>
                            <a:schemeClr val="tx1"/>
                          </a:solidFill>
                          <a:latin typeface="Calibri"/>
                        </a:rPr>
                        <a:t>REGULARIZATION CENTRE</a:t>
                      </a:r>
                      <a:endParaRPr lang="es-DO" sz="1200" b="1" dirty="0" smtClean="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NUMBER</a:t>
                      </a:r>
                      <a:endParaRPr lang="es-DO" sz="1200" b="1" dirty="0">
                        <a:solidFill>
                          <a:schemeClr val="tx1"/>
                        </a:solidFill>
                      </a:endParaRPr>
                    </a:p>
                  </a:txBody>
                  <a:tcPr marL="10875" marR="10875" marT="15662" marB="15662" anchor="ctr">
                    <a:solidFill>
                      <a:schemeClr val="accent5">
                        <a:lumMod val="75000"/>
                      </a:schemeClr>
                    </a:solidFill>
                  </a:tcPr>
                </a:tc>
                <a:tc>
                  <a:txBody>
                    <a:bodyPr/>
                    <a:lstStyle/>
                    <a:p>
                      <a:pPr algn="ctr" rtl="0" fontAlgn="ctr">
                        <a:spcBef>
                          <a:spcPts val="0"/>
                        </a:spcBef>
                        <a:spcAft>
                          <a:spcPts val="0"/>
                        </a:spcAft>
                      </a:pPr>
                      <a:r>
                        <a:rPr lang="es-DO" sz="1200" b="1" i="0" u="none" strike="noStrike" dirty="0" smtClean="0">
                          <a:solidFill>
                            <a:schemeClr val="tx1"/>
                          </a:solidFill>
                          <a:latin typeface="Calibri"/>
                        </a:rPr>
                        <a:t>PERCENTAGE</a:t>
                      </a:r>
                      <a:endParaRPr lang="es-DO" sz="1200" b="1" dirty="0">
                        <a:solidFill>
                          <a:schemeClr val="tx1"/>
                        </a:solidFill>
                      </a:endParaRPr>
                    </a:p>
                  </a:txBody>
                  <a:tcPr marL="10875" marR="10875" marT="15662" marB="15662" anchor="ctr">
                    <a:solidFill>
                      <a:schemeClr val="accent5">
                        <a:lumMod val="75000"/>
                      </a:schemeClr>
                    </a:solidFill>
                  </a:tcPr>
                </a:tc>
              </a:tr>
              <a:tr h="417174">
                <a:tc>
                  <a:txBody>
                    <a:bodyPr/>
                    <a:lstStyle/>
                    <a:p>
                      <a:pPr algn="ctr" rtl="0" fontAlgn="ctr">
                        <a:spcBef>
                          <a:spcPts val="0"/>
                        </a:spcBef>
                        <a:spcAft>
                          <a:spcPts val="0"/>
                        </a:spcAft>
                      </a:pPr>
                      <a:r>
                        <a:rPr lang="es-DO" sz="1200" b="1" i="0" u="none" strike="noStrike" dirty="0">
                          <a:solidFill>
                            <a:schemeClr val="tx1"/>
                          </a:solidFill>
                          <a:latin typeface="Calibri"/>
                        </a:rPr>
                        <a:t>8</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SAN PEDRO DE MACORIS</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6634</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3,8</a:t>
                      </a:r>
                      <a:endParaRPr lang="es-DO" sz="1200" b="1">
                        <a:solidFill>
                          <a:schemeClr val="tx1"/>
                        </a:solidFill>
                      </a:endParaRPr>
                    </a:p>
                  </a:txBody>
                  <a:tcPr marL="10337" marR="10337" marT="14887" marB="14887" anchor="ctr">
                    <a:noFill/>
                  </a:tcPr>
                </a:tc>
              </a:tr>
              <a:tr h="417174">
                <a:tc>
                  <a:txBody>
                    <a:bodyPr/>
                    <a:lstStyle/>
                    <a:p>
                      <a:pPr algn="ctr" rtl="0" fontAlgn="ctr">
                        <a:spcBef>
                          <a:spcPts val="0"/>
                        </a:spcBef>
                        <a:spcAft>
                          <a:spcPts val="0"/>
                        </a:spcAft>
                      </a:pPr>
                      <a:r>
                        <a:rPr lang="es-DO" sz="1200" b="1" i="0" u="none" strike="noStrike" dirty="0">
                          <a:solidFill>
                            <a:schemeClr val="tx1"/>
                          </a:solidFill>
                          <a:latin typeface="Calibri"/>
                        </a:rPr>
                        <a:t>9</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LA ALTAGRACIA</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6996</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3,5</a:t>
                      </a:r>
                      <a:endParaRPr lang="es-DO" sz="1200" b="1" dirty="0">
                        <a:solidFill>
                          <a:schemeClr val="tx1"/>
                        </a:solidFill>
                      </a:endParaRPr>
                    </a:p>
                  </a:txBody>
                  <a:tcPr marL="10337" marR="10337" marT="14887" marB="14887" anchor="ctr">
                    <a:noFill/>
                  </a:tcPr>
                </a:tc>
              </a:tr>
              <a:tr h="549322">
                <a:tc>
                  <a:txBody>
                    <a:bodyPr/>
                    <a:lstStyle/>
                    <a:p>
                      <a:pPr algn="ctr" rtl="0" fontAlgn="ctr">
                        <a:spcBef>
                          <a:spcPts val="0"/>
                        </a:spcBef>
                        <a:spcAft>
                          <a:spcPts val="0"/>
                        </a:spcAft>
                      </a:pPr>
                      <a:r>
                        <a:rPr lang="es-DO" sz="1200" b="1" i="0" u="none" strike="noStrike">
                          <a:solidFill>
                            <a:schemeClr val="tx1"/>
                          </a:solidFill>
                          <a:latin typeface="Calibri"/>
                        </a:rPr>
                        <a:t>10</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DAJABON</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4716</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2,81</a:t>
                      </a:r>
                      <a:endParaRPr lang="es-DO" sz="1200" b="1" dirty="0">
                        <a:solidFill>
                          <a:schemeClr val="tx1"/>
                        </a:solidFill>
                      </a:endParaRPr>
                    </a:p>
                  </a:txBody>
                  <a:tcPr marL="10337" marR="10337" marT="14887" marB="14887" anchor="ctr">
                    <a:noFill/>
                  </a:tcPr>
                </a:tc>
              </a:tr>
              <a:tr h="417174">
                <a:tc>
                  <a:txBody>
                    <a:bodyPr/>
                    <a:lstStyle/>
                    <a:p>
                      <a:pPr algn="ctr" rtl="0" fontAlgn="ctr">
                        <a:spcBef>
                          <a:spcPts val="0"/>
                        </a:spcBef>
                        <a:spcAft>
                          <a:spcPts val="0"/>
                        </a:spcAft>
                      </a:pPr>
                      <a:r>
                        <a:rPr lang="es-DO" sz="1200" b="1" i="0" u="none" strike="noStrike">
                          <a:solidFill>
                            <a:schemeClr val="tx1"/>
                          </a:solidFill>
                          <a:latin typeface="Calibri"/>
                        </a:rPr>
                        <a:t>11</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LA VEGA</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5044</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2,78</a:t>
                      </a:r>
                      <a:endParaRPr lang="es-DO" sz="1200" b="1" dirty="0">
                        <a:solidFill>
                          <a:schemeClr val="tx1"/>
                        </a:solidFill>
                      </a:endParaRPr>
                    </a:p>
                  </a:txBody>
                  <a:tcPr marL="10337" marR="10337" marT="14887" marB="14887" anchor="ctr">
                    <a:noFill/>
                  </a:tcPr>
                </a:tc>
              </a:tr>
              <a:tr h="549322">
                <a:tc>
                  <a:txBody>
                    <a:bodyPr/>
                    <a:lstStyle/>
                    <a:p>
                      <a:pPr algn="ctr" rtl="0" fontAlgn="ctr">
                        <a:spcBef>
                          <a:spcPts val="0"/>
                        </a:spcBef>
                        <a:spcAft>
                          <a:spcPts val="0"/>
                        </a:spcAft>
                      </a:pPr>
                      <a:r>
                        <a:rPr lang="es-DO" sz="1200" b="1" i="0" u="none" strike="noStrike">
                          <a:solidFill>
                            <a:schemeClr val="tx1"/>
                          </a:solidFill>
                          <a:latin typeface="Calibri"/>
                        </a:rPr>
                        <a:t>12</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SAMANA</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3630</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2,26</a:t>
                      </a:r>
                      <a:endParaRPr lang="es-DO" sz="1200" b="1" dirty="0">
                        <a:solidFill>
                          <a:schemeClr val="tx1"/>
                        </a:solidFill>
                      </a:endParaRPr>
                    </a:p>
                  </a:txBody>
                  <a:tcPr marL="10337" marR="10337" marT="14887" marB="14887" anchor="ctr">
                    <a:noFill/>
                  </a:tcPr>
                </a:tc>
              </a:tr>
              <a:tr h="417174">
                <a:tc>
                  <a:txBody>
                    <a:bodyPr/>
                    <a:lstStyle/>
                    <a:p>
                      <a:pPr algn="ctr" rtl="0" fontAlgn="ctr">
                        <a:spcBef>
                          <a:spcPts val="0"/>
                        </a:spcBef>
                        <a:spcAft>
                          <a:spcPts val="0"/>
                        </a:spcAft>
                      </a:pPr>
                      <a:r>
                        <a:rPr lang="es-DO" sz="1200" b="1" i="0" u="none" strike="noStrike">
                          <a:solidFill>
                            <a:schemeClr val="tx1"/>
                          </a:solidFill>
                          <a:latin typeface="Calibri"/>
                        </a:rPr>
                        <a:t>13</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PERAVIA</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3615</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2,21</a:t>
                      </a:r>
                      <a:endParaRPr lang="es-DO" sz="1200" b="1" dirty="0">
                        <a:solidFill>
                          <a:schemeClr val="tx1"/>
                        </a:solidFill>
                      </a:endParaRPr>
                    </a:p>
                  </a:txBody>
                  <a:tcPr marL="10337" marR="10337" marT="14887" marB="14887" anchor="ctr">
                    <a:noFill/>
                  </a:tcPr>
                </a:tc>
              </a:tr>
              <a:tr h="549322">
                <a:tc>
                  <a:txBody>
                    <a:bodyPr/>
                    <a:lstStyle/>
                    <a:p>
                      <a:pPr algn="ctr" rtl="0" fontAlgn="ctr">
                        <a:spcBef>
                          <a:spcPts val="0"/>
                        </a:spcBef>
                        <a:spcAft>
                          <a:spcPts val="0"/>
                        </a:spcAft>
                      </a:pPr>
                      <a:r>
                        <a:rPr lang="es-DO" sz="1200" b="1" i="0" u="none" strike="noStrike">
                          <a:solidFill>
                            <a:schemeClr val="tx1"/>
                          </a:solidFill>
                          <a:latin typeface="Calibri"/>
                        </a:rPr>
                        <a:t>14</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a:solidFill>
                            <a:schemeClr val="tx1"/>
                          </a:solidFill>
                          <a:latin typeface="Calibri"/>
                        </a:rPr>
                        <a:t>MONTE PLATA</a:t>
                      </a:r>
                      <a:endParaRPr lang="es-DO" sz="1200" b="1">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3549</a:t>
                      </a:r>
                      <a:endParaRPr lang="es-DO" sz="1200" b="1" dirty="0">
                        <a:solidFill>
                          <a:schemeClr val="tx1"/>
                        </a:solidFill>
                      </a:endParaRPr>
                    </a:p>
                  </a:txBody>
                  <a:tcPr marL="10337" marR="10337" marT="14887" marB="14887" anchor="ctr">
                    <a:noFill/>
                  </a:tcPr>
                </a:tc>
                <a:tc>
                  <a:txBody>
                    <a:bodyPr/>
                    <a:lstStyle/>
                    <a:p>
                      <a:pPr algn="ctr" rtl="0" fontAlgn="ctr">
                        <a:spcBef>
                          <a:spcPts val="0"/>
                        </a:spcBef>
                        <a:spcAft>
                          <a:spcPts val="0"/>
                        </a:spcAft>
                      </a:pPr>
                      <a:r>
                        <a:rPr lang="es-DO" sz="1200" b="1" i="0" u="none" strike="noStrike" dirty="0">
                          <a:solidFill>
                            <a:schemeClr val="tx1"/>
                          </a:solidFill>
                          <a:latin typeface="Calibri"/>
                        </a:rPr>
                        <a:t>2,07</a:t>
                      </a:r>
                      <a:endParaRPr lang="es-DO" sz="1200" b="1" dirty="0">
                        <a:solidFill>
                          <a:schemeClr val="tx1"/>
                        </a:solidFill>
                      </a:endParaRPr>
                    </a:p>
                  </a:txBody>
                  <a:tcPr marL="10337" marR="10337" marT="14887" marB="14887" anchor="ctr">
                    <a:noFill/>
                  </a:tcPr>
                </a:tc>
              </a:tr>
            </a:tbl>
          </a:graphicData>
        </a:graphic>
      </p:graphicFrame>
      <p:sp>
        <p:nvSpPr>
          <p:cNvPr id="13421" name="Rectangle 1"/>
          <p:cNvSpPr>
            <a:spLocks noChangeArrowheads="1"/>
          </p:cNvSpPr>
          <p:nvPr/>
        </p:nvSpPr>
        <p:spPr bwMode="auto">
          <a:xfrm>
            <a:off x="0" y="0"/>
            <a:ext cx="1219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p:txBody>
      </p:sp>
      <p:sp>
        <p:nvSpPr>
          <p:cNvPr id="13" name="8 Rectángulo"/>
          <p:cNvSpPr>
            <a:spLocks noChangeArrowheads="1"/>
          </p:cNvSpPr>
          <p:nvPr/>
        </p:nvSpPr>
        <p:spPr bwMode="auto">
          <a:xfrm>
            <a:off x="8024517" y="643803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849313" y="163513"/>
            <a:ext cx="9404350" cy="1400175"/>
          </a:xfrm>
        </p:spPr>
        <p:txBody>
          <a:bodyPr/>
          <a:lstStyle/>
          <a:p>
            <a:pPr algn="ctr" eaLnBrk="1" hangingPunct="1"/>
            <a:r>
              <a:rPr lang="en-GB" altLang="es-CR" b="1" dirty="0"/>
              <a:t>XX VICE-MINISTERIAL MEETING</a:t>
            </a:r>
            <a:r>
              <a:rPr lang="es-DO" altLang="es-CR" dirty="0" smtClean="0"/>
              <a:t/>
            </a:r>
            <a:br>
              <a:rPr lang="es-DO" altLang="es-CR" dirty="0" smtClean="0"/>
            </a:br>
            <a:r>
              <a:rPr lang="en-GB" altLang="es-CR" sz="2400" b="1" dirty="0"/>
              <a:t>REGIONAL CONFERENCE ON MIGRATION (RCM)</a:t>
            </a:r>
            <a:r>
              <a:rPr lang="es-DO" altLang="es-CR" sz="2400" b="1" dirty="0" smtClean="0"/>
              <a:t/>
            </a:r>
            <a:br>
              <a:rPr lang="es-DO" altLang="es-CR" sz="2400" b="1" dirty="0" smtClean="0"/>
            </a:br>
            <a:r>
              <a:rPr lang="es-DO" altLang="es-CR" sz="2400" b="1" dirty="0" smtClean="0"/>
              <a:t/>
            </a:r>
            <a:br>
              <a:rPr lang="es-DO" altLang="es-CR" sz="2400" b="1" dirty="0" smtClean="0"/>
            </a:br>
            <a:endParaRPr lang="es-DO" altLang="es-CR" sz="2400" b="1" dirty="0" smtClean="0"/>
          </a:p>
        </p:txBody>
      </p:sp>
      <p:pic>
        <p:nvPicPr>
          <p:cNvPr id="14339" name="3 Imagen"/>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329863" y="600075"/>
            <a:ext cx="909637"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11138" y="6415088"/>
            <a:ext cx="12403138" cy="44291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DO" dirty="0"/>
          </a:p>
        </p:txBody>
      </p:sp>
      <p:sp>
        <p:nvSpPr>
          <p:cNvPr id="14342" name="13 Rectángulo"/>
          <p:cNvSpPr>
            <a:spLocks noChangeArrowheads="1"/>
          </p:cNvSpPr>
          <p:nvPr/>
        </p:nvSpPr>
        <p:spPr bwMode="auto">
          <a:xfrm>
            <a:off x="2934782" y="1166813"/>
            <a:ext cx="52397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algn="ctr" eaLnBrk="1" hangingPunct="1"/>
            <a:r>
              <a:rPr lang="en-GB" altLang="es-CR" b="1" dirty="0"/>
              <a:t>Integration, Return and Social and Productive </a:t>
            </a:r>
          </a:p>
          <a:p>
            <a:pPr algn="ctr" eaLnBrk="1" hangingPunct="1"/>
            <a:r>
              <a:rPr lang="en-GB" altLang="es-CR" b="1" dirty="0"/>
              <a:t>Reintegration of Migrants</a:t>
            </a:r>
            <a:endParaRPr lang="en-GB" altLang="es-CR" dirty="0"/>
          </a:p>
        </p:txBody>
      </p:sp>
      <p:pic>
        <p:nvPicPr>
          <p:cNvPr id="14343" name="7 Imagen" descr="bandera-republicana-dominicana-42378583.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820400" y="5105400"/>
            <a:ext cx="1220788" cy="6873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4344" name="Rectangle 1"/>
          <p:cNvSpPr>
            <a:spLocks noChangeArrowheads="1"/>
          </p:cNvSpPr>
          <p:nvPr/>
        </p:nvSpPr>
        <p:spPr bwMode="auto">
          <a:xfrm>
            <a:off x="0" y="0"/>
            <a:ext cx="1219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s-DO" altLang="es-CR" sz="1000" b="1">
                <a:solidFill>
                  <a:srgbClr val="000000"/>
                </a:solidFill>
                <a:latin typeface="Calibri" pitchFamily="34" charset="0"/>
              </a:rPr>
              <a:t>ENTREGADO                168,538</a:t>
            </a:r>
            <a:endParaRPr lang="es-DO" altLang="es-CR" sz="1000">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p:txBody>
      </p:sp>
      <p:graphicFrame>
        <p:nvGraphicFramePr>
          <p:cNvPr id="16" name="15 Tabla"/>
          <p:cNvGraphicFramePr>
            <a:graphicFrameLocks noGrp="1"/>
          </p:cNvGraphicFramePr>
          <p:nvPr>
            <p:extLst>
              <p:ext uri="{D42A27DB-BD31-4B8C-83A1-F6EECF244321}">
                <p14:modId xmlns:p14="http://schemas.microsoft.com/office/powerpoint/2010/main" val="819877694"/>
              </p:ext>
            </p:extLst>
          </p:nvPr>
        </p:nvGraphicFramePr>
        <p:xfrm>
          <a:off x="977900" y="1990725"/>
          <a:ext cx="9105900" cy="579438"/>
        </p:xfrm>
        <a:graphic>
          <a:graphicData uri="http://schemas.openxmlformats.org/drawingml/2006/table">
            <a:tbl>
              <a:tblPr/>
              <a:tblGrid>
                <a:gridCol w="9105900"/>
              </a:tblGrid>
              <a:tr h="579438">
                <a:tc>
                  <a:txBody>
                    <a:bodyPr/>
                    <a:lstStyle/>
                    <a:p>
                      <a:pPr algn="ctr"/>
                      <a:r>
                        <a:rPr lang="es-MX" sz="1600" b="1" dirty="0" smtClean="0"/>
                        <a:t>IN SUMMARY, THE MIGRATION</a:t>
                      </a:r>
                      <a:r>
                        <a:rPr lang="es-MX" sz="1600" b="1" baseline="0" dirty="0" smtClean="0"/>
                        <a:t> POLICY IMPLEMENTED BY THE DOMINICAN REPUBLIC HAS LED TO THE FOLLOWING RESULTS:</a:t>
                      </a:r>
                      <a:endParaRPr lang="es-DO" sz="1600" b="1" dirty="0"/>
                    </a:p>
                  </a:txBody>
                  <a:tcPr marT="45745" marB="45745">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14351" name="Rectangle 1"/>
          <p:cNvSpPr>
            <a:spLocks noChangeArrowheads="1"/>
          </p:cNvSpPr>
          <p:nvPr/>
        </p:nvSpPr>
        <p:spPr bwMode="auto">
          <a:xfrm>
            <a:off x="0" y="0"/>
            <a:ext cx="1219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defTabSz="914400" eaLnBrk="1" hangingPunct="1"/>
            <a:r>
              <a:rPr lang="es-DO" altLang="es-CR">
                <a:latin typeface="Arial" charset="0"/>
              </a:rPr>
              <a:t/>
            </a:r>
            <a:br>
              <a:rPr lang="es-DO" altLang="es-CR">
                <a:latin typeface="Arial" charset="0"/>
              </a:rPr>
            </a:br>
            <a:endParaRPr lang="es-DO" altLang="es-CR">
              <a:latin typeface="Arial" charset="0"/>
            </a:endParaRPr>
          </a:p>
          <a:p>
            <a:pPr defTabSz="914400"/>
            <a:r>
              <a:rPr lang="es-DO" altLang="es-CR">
                <a:latin typeface="Arial" charset="0"/>
              </a:rPr>
              <a:t/>
            </a:r>
            <a:br>
              <a:rPr lang="es-DO" altLang="es-CR">
                <a:latin typeface="Arial" charset="0"/>
              </a:rPr>
            </a:br>
            <a:endParaRPr lang="es-DO" altLang="es-CR">
              <a:latin typeface="Arial" charset="0"/>
            </a:endParaRPr>
          </a:p>
        </p:txBody>
      </p:sp>
      <p:sp>
        <p:nvSpPr>
          <p:cNvPr id="14352" name="12 CuadroTexto"/>
          <p:cNvSpPr txBox="1">
            <a:spLocks noChangeArrowheads="1"/>
          </p:cNvSpPr>
          <p:nvPr/>
        </p:nvSpPr>
        <p:spPr bwMode="auto">
          <a:xfrm>
            <a:off x="825500" y="3238500"/>
            <a:ext cx="97790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s-MX" altLang="es-CR" sz="2000" b="1" dirty="0" smtClean="0"/>
              <a:t>NATIONAL PLAN FOR THE REGULARIZATION OF FOREIGNERS</a:t>
            </a:r>
            <a:r>
              <a:rPr lang="es-MX" altLang="es-CR" sz="2000" b="1" u="sng" dirty="0" smtClean="0"/>
              <a:t>                   </a:t>
            </a:r>
            <a:r>
              <a:rPr lang="es-MX" altLang="es-CR" sz="2000" b="1" dirty="0" smtClean="0"/>
              <a:t>239,956</a:t>
            </a:r>
            <a:endParaRPr lang="es-MX" altLang="es-CR" sz="2000" b="1" dirty="0"/>
          </a:p>
          <a:p>
            <a:pPr eaLnBrk="1" hangingPunct="1"/>
            <a:r>
              <a:rPr lang="es-MX" altLang="es-CR" sz="2000" b="1" dirty="0" smtClean="0"/>
              <a:t>ACT </a:t>
            </a:r>
            <a:r>
              <a:rPr lang="es-MX" altLang="es-CR" sz="2000" b="1" dirty="0"/>
              <a:t>169-14, </a:t>
            </a:r>
            <a:r>
              <a:rPr lang="es-MX" altLang="es-CR" sz="2000" b="1" dirty="0" smtClean="0"/>
              <a:t>PART B (</a:t>
            </a:r>
            <a:r>
              <a:rPr lang="es-MX" altLang="es-CR" sz="2000" b="1" dirty="0"/>
              <a:t>MIP</a:t>
            </a:r>
            <a:r>
              <a:rPr lang="es-MX" altLang="es-CR" sz="2000" b="1" dirty="0" smtClean="0"/>
              <a:t>)</a:t>
            </a:r>
            <a:r>
              <a:rPr lang="es-MX" altLang="es-CR" sz="2000" b="1" u="sng" dirty="0" smtClean="0"/>
              <a:t>                                                                                </a:t>
            </a:r>
            <a:r>
              <a:rPr lang="es-MX" altLang="es-CR" sz="2000" b="1" dirty="0" smtClean="0"/>
              <a:t>6,326</a:t>
            </a:r>
            <a:endParaRPr lang="es-MX" altLang="es-CR" sz="2000" b="1" dirty="0"/>
          </a:p>
          <a:p>
            <a:pPr eaLnBrk="1" hangingPunct="1"/>
            <a:r>
              <a:rPr lang="es-MX" altLang="es-CR" sz="2000" b="1" dirty="0" smtClean="0"/>
              <a:t>ACT</a:t>
            </a:r>
            <a:r>
              <a:rPr lang="es-MX" altLang="es-CR" sz="2000" b="1" dirty="0" smtClean="0"/>
              <a:t> </a:t>
            </a:r>
            <a:r>
              <a:rPr lang="es-MX" altLang="es-CR" sz="2000" b="1" dirty="0"/>
              <a:t>169-14, </a:t>
            </a:r>
            <a:r>
              <a:rPr lang="es-MX" altLang="es-CR" sz="2000" b="1" dirty="0" smtClean="0"/>
              <a:t>PART A (</a:t>
            </a:r>
            <a:r>
              <a:rPr lang="es-MX" altLang="es-CR" sz="2000" b="1" dirty="0"/>
              <a:t>JCE) </a:t>
            </a:r>
            <a:r>
              <a:rPr lang="es-MX" altLang="es-CR" sz="2000" b="1" u="sng" dirty="0"/>
              <a:t>                                                                            </a:t>
            </a:r>
            <a:r>
              <a:rPr lang="es-MX" altLang="es-CR" sz="2000" b="1" dirty="0"/>
              <a:t>55,000</a:t>
            </a:r>
          </a:p>
          <a:p>
            <a:pPr eaLnBrk="1" hangingPunct="1"/>
            <a:r>
              <a:rPr lang="es-MX" altLang="es-CR" sz="2000" b="1" dirty="0" smtClean="0"/>
              <a:t>RETIRED SUGAR CANE WORKERS (</a:t>
            </a:r>
            <a:r>
              <a:rPr lang="es-MX" altLang="es-CR" sz="2000" b="1" dirty="0"/>
              <a:t>DGM)</a:t>
            </a:r>
            <a:r>
              <a:rPr lang="es-MX" altLang="es-CR" sz="2000" b="1" u="sng" dirty="0"/>
              <a:t>                                                       </a:t>
            </a:r>
            <a:r>
              <a:rPr lang="es-MX" altLang="es-CR" sz="2000" b="1" u="sng" dirty="0" smtClean="0"/>
              <a:t> </a:t>
            </a:r>
            <a:r>
              <a:rPr lang="es-MX" altLang="es-CR" sz="2000" b="1" dirty="0"/>
              <a:t>2,327</a:t>
            </a:r>
          </a:p>
          <a:p>
            <a:pPr eaLnBrk="1" hangingPunct="1"/>
            <a:r>
              <a:rPr lang="es-MX" altLang="es-CR" sz="2000" b="1" dirty="0"/>
              <a:t>TOTAL </a:t>
            </a:r>
            <a:r>
              <a:rPr lang="es-MX" altLang="es-CR" sz="2000" b="1" u="sng" dirty="0"/>
              <a:t>                                                                                                           </a:t>
            </a:r>
            <a:r>
              <a:rPr lang="es-MX" altLang="es-CR" sz="2000" b="1" dirty="0"/>
              <a:t>303,609       </a:t>
            </a:r>
            <a:r>
              <a:rPr lang="es-MX" altLang="es-CR" sz="2000" dirty="0"/>
              <a:t>                </a:t>
            </a:r>
            <a:endParaRPr lang="es-DO" altLang="es-CR" sz="2000" dirty="0"/>
          </a:p>
        </p:txBody>
      </p:sp>
      <p:sp>
        <p:nvSpPr>
          <p:cNvPr id="12" name="8 Rectángulo"/>
          <p:cNvSpPr>
            <a:spLocks noChangeArrowheads="1"/>
          </p:cNvSpPr>
          <p:nvPr/>
        </p:nvSpPr>
        <p:spPr bwMode="auto">
          <a:xfrm>
            <a:off x="8013178" y="5882371"/>
            <a:ext cx="4163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defTabSz="457200" eaLnBrk="0" fontAlgn="base" hangingPunct="0">
              <a:spcBef>
                <a:spcPct val="0"/>
              </a:spcBef>
              <a:spcAft>
                <a:spcPct val="0"/>
              </a:spcAft>
              <a:defRPr>
                <a:solidFill>
                  <a:schemeClr val="tx1"/>
                </a:solidFill>
                <a:latin typeface="Century Gothic" pitchFamily="34" charset="0"/>
                <a:cs typeface="Arial" charset="0"/>
              </a:defRPr>
            </a:lvl6pPr>
            <a:lvl7pPr marL="2971800" indent="-228600" defTabSz="457200" eaLnBrk="0" fontAlgn="base" hangingPunct="0">
              <a:spcBef>
                <a:spcPct val="0"/>
              </a:spcBef>
              <a:spcAft>
                <a:spcPct val="0"/>
              </a:spcAft>
              <a:defRPr>
                <a:solidFill>
                  <a:schemeClr val="tx1"/>
                </a:solidFill>
                <a:latin typeface="Century Gothic" pitchFamily="34" charset="0"/>
                <a:cs typeface="Arial" charset="0"/>
              </a:defRPr>
            </a:lvl7pPr>
            <a:lvl8pPr marL="3429000" indent="-228600" defTabSz="457200" eaLnBrk="0" fontAlgn="base" hangingPunct="0">
              <a:spcBef>
                <a:spcPct val="0"/>
              </a:spcBef>
              <a:spcAft>
                <a:spcPct val="0"/>
              </a:spcAft>
              <a:defRPr>
                <a:solidFill>
                  <a:schemeClr val="tx1"/>
                </a:solidFill>
                <a:latin typeface="Century Gothic" pitchFamily="34" charset="0"/>
                <a:cs typeface="Arial" charset="0"/>
              </a:defRPr>
            </a:lvl8pPr>
            <a:lvl9pPr marL="3886200" indent="-228600" defTabSz="4572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r>
              <a:rPr lang="en-GB" altLang="es-CR" b="1" dirty="0" smtClean="0"/>
              <a:t>Mexico City, November 11-12, 2015</a:t>
            </a:r>
            <a:endParaRPr lang="en-GB" altLang="es-CR"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3417222">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478CBB3-73F7-4AE4-8F66-D704F33A81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TS103417222</Template>
  <TotalTime>913</TotalTime>
  <Words>617</Words>
  <Application>Microsoft Macintosh PowerPoint</Application>
  <PresentationFormat>Personalizado</PresentationFormat>
  <Paragraphs>249</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TS103417222</vt:lpstr>
      <vt:lpstr>XX VICE-MINISTERIAL MEETING REGIONAL CONFERENCE ON MIGRATION (RCM)  </vt:lpstr>
      <vt:lpstr>XX VICE-MINISTERIAL MEETING REGIONAL CONFERENCE ON MIGRATION (RCM) </vt:lpstr>
      <vt:lpstr>XX VICE-MINISTERIAL MEETING REGIONAL CONFERENCE ON MIGRATION (RCM)   </vt:lpstr>
      <vt:lpstr>Presentación de PowerPoint</vt:lpstr>
      <vt:lpstr>XX VICE-MINISTERIAL MEETING REGIONAL CONFERENCE ON MIGRATION (RCM)  </vt:lpstr>
      <vt:lpstr>XX VICE-MINISTERIAL MEETING REGIONAL CONFERENCE ON MIGRATION (RCM)  </vt:lpstr>
      <vt:lpstr>XX VICE-MINISTERIAL MEETING REGIONAL CONFERENCE ON MIGRATION (RCM) </vt:lpstr>
      <vt:lpstr>XX VICE-MINISTERIAL MEETING REGIONAL CONFERENCE ON MIGRATION (RCM)  </vt:lpstr>
      <vt:lpstr>XX VICE-MINISTERIAL MEETING REGIONAL CONFERENCE ON MIGRATION (RCM)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dc:title>
  <dc:creator>Juan Arturo</dc:creator>
  <cp:lastModifiedBy>Christiane Lehnhoff</cp:lastModifiedBy>
  <cp:revision>72</cp:revision>
  <cp:lastPrinted>2015-10-16T12:37:41Z</cp:lastPrinted>
  <dcterms:created xsi:type="dcterms:W3CDTF">2014-10-10T18:36:51Z</dcterms:created>
  <dcterms:modified xsi:type="dcterms:W3CDTF">2015-11-10T15:18:12Z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TC034172229991</vt:lpwstr>
  </property>
</Properties>
</file>