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25" autoAdjust="0"/>
    <p:restoredTop sz="94660" autoAdjust="0"/>
  </p:normalViewPr>
  <p:slideViewPr>
    <p:cSldViewPr snapToGrid="0">
      <p:cViewPr varScale="1">
        <p:scale>
          <a:sx n="132" d="100"/>
          <a:sy n="132" d="100"/>
        </p:scale>
        <p:origin x="-128" y="-7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0" d="100"/>
          <a:sy n="40" d="100"/>
        </p:scale>
        <p:origin x="-2012" y="-5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D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87308-2A9E-40C0-AB2B-2DDCE06A1705}" type="datetimeFigureOut">
              <a:rPr lang="es-DO" smtClean="0"/>
              <a:t>11/17/16</a:t>
            </a:fld>
            <a:endParaRPr lang="es-DO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DO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D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65F42-53FE-411A-9088-93B09DED8137}" type="slidenum">
              <a:rPr lang="es-DO" smtClean="0"/>
              <a:t>‹Nr.›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2586760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D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D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D1820-4612-40B7-A575-506C5C7736F5}" type="datetimeFigureOut">
              <a:rPr lang="es-DO" smtClean="0"/>
              <a:pPr/>
              <a:t>11/17/16</a:t>
            </a:fld>
            <a:endParaRPr lang="es-D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8EAE-EC65-4D6D-AB46-3FA261839379}" type="slidenum">
              <a:rPr lang="es-DO" smtClean="0"/>
              <a:pPr/>
              <a:t>‹Nr.›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2634490747"/>
      </p:ext>
    </p:extLst>
  </p:cSld>
  <p:clrMapOvr>
    <a:masterClrMapping/>
  </p:clrMapOvr>
  <p:transition xmlns:p14="http://schemas.microsoft.com/office/powerpoint/2010/main" spd="slow" advClick="0" advTm="10000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D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D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D1820-4612-40B7-A575-506C5C7736F5}" type="datetimeFigureOut">
              <a:rPr lang="es-DO" smtClean="0"/>
              <a:pPr/>
              <a:t>11/17/16</a:t>
            </a:fld>
            <a:endParaRPr lang="es-D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8EAE-EC65-4D6D-AB46-3FA261839379}" type="slidenum">
              <a:rPr lang="es-DO" smtClean="0"/>
              <a:pPr/>
              <a:t>‹Nr.›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2547782695"/>
      </p:ext>
    </p:extLst>
  </p:cSld>
  <p:clrMapOvr>
    <a:masterClrMapping/>
  </p:clrMapOvr>
  <p:transition xmlns:p14="http://schemas.microsoft.com/office/powerpoint/2010/main" spd="slow" advClick="0" advTm="10000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D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D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D1820-4612-40B7-A575-506C5C7736F5}" type="datetimeFigureOut">
              <a:rPr lang="es-DO" smtClean="0"/>
              <a:pPr/>
              <a:t>11/17/16</a:t>
            </a:fld>
            <a:endParaRPr lang="es-D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8EAE-EC65-4D6D-AB46-3FA261839379}" type="slidenum">
              <a:rPr lang="es-DO" smtClean="0"/>
              <a:pPr/>
              <a:t>‹Nr.›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2795605927"/>
      </p:ext>
    </p:extLst>
  </p:cSld>
  <p:clrMapOvr>
    <a:masterClrMapping/>
  </p:clrMapOvr>
  <p:transition xmlns:p14="http://schemas.microsoft.com/office/powerpoint/2010/main" spd="slow" advClick="0" advTm="10000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D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D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D1820-4612-40B7-A575-506C5C7736F5}" type="datetimeFigureOut">
              <a:rPr lang="es-DO" smtClean="0"/>
              <a:pPr/>
              <a:t>11/17/16</a:t>
            </a:fld>
            <a:endParaRPr lang="es-D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8EAE-EC65-4D6D-AB46-3FA261839379}" type="slidenum">
              <a:rPr lang="es-DO" smtClean="0"/>
              <a:pPr/>
              <a:t>‹Nr.›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2120915298"/>
      </p:ext>
    </p:extLst>
  </p:cSld>
  <p:clrMapOvr>
    <a:masterClrMapping/>
  </p:clrMapOvr>
  <p:transition xmlns:p14="http://schemas.microsoft.com/office/powerpoint/2010/main" spd="slow" advClick="0" advTm="10000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D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D1820-4612-40B7-A575-506C5C7736F5}" type="datetimeFigureOut">
              <a:rPr lang="es-DO" smtClean="0"/>
              <a:pPr/>
              <a:t>11/17/16</a:t>
            </a:fld>
            <a:endParaRPr lang="es-D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8EAE-EC65-4D6D-AB46-3FA261839379}" type="slidenum">
              <a:rPr lang="es-DO" smtClean="0"/>
              <a:pPr/>
              <a:t>‹Nr.›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509848913"/>
      </p:ext>
    </p:extLst>
  </p:cSld>
  <p:clrMapOvr>
    <a:masterClrMapping/>
  </p:clrMapOvr>
  <p:transition xmlns:p14="http://schemas.microsoft.com/office/powerpoint/2010/main" spd="slow" advClick="0" advTm="10000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D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D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D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D1820-4612-40B7-A575-506C5C7736F5}" type="datetimeFigureOut">
              <a:rPr lang="es-DO" smtClean="0"/>
              <a:pPr/>
              <a:t>11/17/16</a:t>
            </a:fld>
            <a:endParaRPr lang="es-D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8EAE-EC65-4D6D-AB46-3FA261839379}" type="slidenum">
              <a:rPr lang="es-DO" smtClean="0"/>
              <a:pPr/>
              <a:t>‹Nr.›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3665748712"/>
      </p:ext>
    </p:extLst>
  </p:cSld>
  <p:clrMapOvr>
    <a:masterClrMapping/>
  </p:clrMapOvr>
  <p:transition xmlns:p14="http://schemas.microsoft.com/office/powerpoint/2010/main" spd="slow" advClick="0" advTm="10000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D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D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D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D1820-4612-40B7-A575-506C5C7736F5}" type="datetimeFigureOut">
              <a:rPr lang="es-DO" smtClean="0"/>
              <a:pPr/>
              <a:t>11/17/16</a:t>
            </a:fld>
            <a:endParaRPr lang="es-D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8EAE-EC65-4D6D-AB46-3FA261839379}" type="slidenum">
              <a:rPr lang="es-DO" smtClean="0"/>
              <a:pPr/>
              <a:t>‹Nr.›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3568043019"/>
      </p:ext>
    </p:extLst>
  </p:cSld>
  <p:clrMapOvr>
    <a:masterClrMapping/>
  </p:clrMapOvr>
  <p:transition xmlns:p14="http://schemas.microsoft.com/office/powerpoint/2010/main" spd="slow" advClick="0" advTm="10000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D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D1820-4612-40B7-A575-506C5C7736F5}" type="datetimeFigureOut">
              <a:rPr lang="es-DO" smtClean="0"/>
              <a:pPr/>
              <a:t>11/17/16</a:t>
            </a:fld>
            <a:endParaRPr lang="es-D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8EAE-EC65-4D6D-AB46-3FA261839379}" type="slidenum">
              <a:rPr lang="es-DO" smtClean="0"/>
              <a:pPr/>
              <a:t>‹Nr.›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3094087567"/>
      </p:ext>
    </p:extLst>
  </p:cSld>
  <p:clrMapOvr>
    <a:masterClrMapping/>
  </p:clrMapOvr>
  <p:transition xmlns:p14="http://schemas.microsoft.com/office/powerpoint/2010/main" spd="slow" advClick="0" advTm="10000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D1820-4612-40B7-A575-506C5C7736F5}" type="datetimeFigureOut">
              <a:rPr lang="es-DO" smtClean="0"/>
              <a:pPr/>
              <a:t>11/17/16</a:t>
            </a:fld>
            <a:endParaRPr lang="es-D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8EAE-EC65-4D6D-AB46-3FA261839379}" type="slidenum">
              <a:rPr lang="es-DO" smtClean="0"/>
              <a:pPr/>
              <a:t>‹Nr.›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1259075814"/>
      </p:ext>
    </p:extLst>
  </p:cSld>
  <p:clrMapOvr>
    <a:masterClrMapping/>
  </p:clrMapOvr>
  <p:transition xmlns:p14="http://schemas.microsoft.com/office/powerpoint/2010/main" spd="slow" advClick="0" advTm="10000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D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D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D1820-4612-40B7-A575-506C5C7736F5}" type="datetimeFigureOut">
              <a:rPr lang="es-DO" smtClean="0"/>
              <a:pPr/>
              <a:t>11/17/16</a:t>
            </a:fld>
            <a:endParaRPr lang="es-D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8EAE-EC65-4D6D-AB46-3FA261839379}" type="slidenum">
              <a:rPr lang="es-DO" smtClean="0"/>
              <a:pPr/>
              <a:t>‹Nr.›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813577343"/>
      </p:ext>
    </p:extLst>
  </p:cSld>
  <p:clrMapOvr>
    <a:masterClrMapping/>
  </p:clrMapOvr>
  <p:transition xmlns:p14="http://schemas.microsoft.com/office/powerpoint/2010/main" spd="slow" advClick="0" advTm="10000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D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D1820-4612-40B7-A575-506C5C7736F5}" type="datetimeFigureOut">
              <a:rPr lang="es-DO" smtClean="0"/>
              <a:pPr/>
              <a:t>11/17/16</a:t>
            </a:fld>
            <a:endParaRPr lang="es-D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8EAE-EC65-4D6D-AB46-3FA261839379}" type="slidenum">
              <a:rPr lang="es-DO" smtClean="0"/>
              <a:pPr/>
              <a:t>‹Nr.›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1178737723"/>
      </p:ext>
    </p:extLst>
  </p:cSld>
  <p:clrMapOvr>
    <a:masterClrMapping/>
  </p:clrMapOvr>
  <p:transition xmlns:p14="http://schemas.microsoft.com/office/powerpoint/2010/main" spd="slow" advClick="0" advTm="10000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D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D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D1820-4612-40B7-A575-506C5C7736F5}" type="datetimeFigureOut">
              <a:rPr lang="es-DO" smtClean="0"/>
              <a:pPr/>
              <a:t>11/17/16</a:t>
            </a:fld>
            <a:endParaRPr lang="es-D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F8EAE-EC65-4D6D-AB46-3FA261839379}" type="slidenum">
              <a:rPr lang="es-DO" smtClean="0"/>
              <a:pPr/>
              <a:t>‹Nr.›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254650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 spd="slow" advClick="0" advTm="10000">
    <p:wheel spokes="3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re</a:t>
            </a:r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363683" y="2337955"/>
            <a:ext cx="4052453" cy="437457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30485" y="346210"/>
            <a:ext cx="1906992" cy="79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2838" y="4768056"/>
            <a:ext cx="3070722" cy="17007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81845" y="238991"/>
            <a:ext cx="6096000" cy="8994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2800" b="1" dirty="0" smtClean="0"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XXI Regional Conference on Migration</a:t>
            </a:r>
            <a:endParaRPr lang="en-GB" sz="1200" dirty="0" smtClean="0">
              <a:effectLst/>
              <a:latin typeface="Calibri" panose="020F050202020403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VICE-MINISTERIAL MEETING</a:t>
            </a:r>
            <a:endParaRPr lang="en-GB" sz="1200" dirty="0">
              <a:effectLst/>
              <a:latin typeface="Calibri" panose="020F050202020403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11253" y="1127412"/>
            <a:ext cx="1756609" cy="7169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93140" y="1834944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en-GB" sz="16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San Pedro Sula, Honduras, November 17-18, 2016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3777" y="2932681"/>
            <a:ext cx="3154204" cy="18246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800" b="1" dirty="0" smtClean="0"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Presentation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800" b="1" dirty="0" smtClean="0"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of the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800" b="1" dirty="0" smtClean="0"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Dominican Republic</a:t>
            </a:r>
            <a:endParaRPr lang="en-GB" dirty="0">
              <a:effectLst/>
              <a:latin typeface="Calibri" panose="020F050202020403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164283" y="2337956"/>
            <a:ext cx="6837218" cy="4374572"/>
          </a:xfrm>
          <a:prstGeom prst="roundRect">
            <a:avLst>
              <a:gd name="adj" fmla="val 7316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000" b="1" dirty="0" smtClean="0"/>
              <a:t>                                            SHARED RESPONSIBILITY AND </a:t>
            </a:r>
          </a:p>
          <a:p>
            <a:pPr algn="r"/>
            <a:r>
              <a:rPr lang="en-GB" sz="2000" b="1" dirty="0" smtClean="0"/>
              <a:t>BEST PRACTICES IN </a:t>
            </a:r>
          </a:p>
          <a:p>
            <a:pPr algn="r"/>
            <a:r>
              <a:rPr lang="en-GB" sz="2000" b="1" dirty="0" smtClean="0"/>
              <a:t>THE WORK OF THE RCM</a:t>
            </a:r>
          </a:p>
          <a:p>
            <a:pPr algn="r"/>
            <a:r>
              <a:rPr lang="en-GB" sz="1200" dirty="0" smtClean="0"/>
              <a:t>                                                                     </a:t>
            </a:r>
            <a:endParaRPr lang="en-GB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1546" y="2662620"/>
            <a:ext cx="2464439" cy="380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09531"/>
      </p:ext>
    </p:extLst>
  </p:cSld>
  <p:clrMapOvr>
    <a:masterClrMapping/>
  </p:clrMapOvr>
  <p:transition xmlns:p14="http://schemas.microsoft.com/office/powerpoint/2010/main" spd="slow" advClick="0" advTm="3000">
    <p:wheel spokes="3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333" y="1225914"/>
            <a:ext cx="5056246" cy="22223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7332" y="3522519"/>
            <a:ext cx="5146841" cy="30964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7332" y="5842721"/>
            <a:ext cx="5146841" cy="7762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5381507" y="1391759"/>
            <a:ext cx="6328062" cy="213075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GB" dirty="0" smtClean="0"/>
          </a:p>
          <a:p>
            <a:pPr algn="just"/>
            <a:endParaRPr lang="en-GB" dirty="0" smtClean="0"/>
          </a:p>
          <a:p>
            <a:pPr algn="just"/>
            <a:endParaRPr lang="en-GB" dirty="0" smtClean="0"/>
          </a:p>
          <a:p>
            <a:pPr algn="just"/>
            <a:endParaRPr lang="en-GB" dirty="0" smtClean="0"/>
          </a:p>
          <a:p>
            <a:pPr algn="just"/>
            <a:endParaRPr lang="en-GB" dirty="0" smtClean="0"/>
          </a:p>
          <a:p>
            <a:pPr algn="just"/>
            <a:endParaRPr lang="en-GB" dirty="0" smtClean="0"/>
          </a:p>
          <a:p>
            <a:pPr algn="just"/>
            <a:r>
              <a:rPr lang="en-GB" sz="2000" dirty="0" smtClean="0"/>
              <a:t>Today, migration has become a complex matter which is in constant evolution. The simplistic scheme of country of origin/country of destination has given way to a much more complex phenomenon, where countries and regions play a multiple role in the different facets of migration – origin, transit, destination and return. </a:t>
            </a:r>
            <a:endParaRPr lang="en-GB" dirty="0" smtClean="0"/>
          </a:p>
          <a:p>
            <a:pPr algn="just"/>
            <a:endParaRPr lang="en-GB" dirty="0" smtClean="0"/>
          </a:p>
          <a:p>
            <a:pPr algn="just"/>
            <a:endParaRPr lang="en-GB" dirty="0" smtClean="0"/>
          </a:p>
          <a:p>
            <a:pPr algn="just"/>
            <a:endParaRPr lang="en-GB" dirty="0" smtClean="0"/>
          </a:p>
          <a:p>
            <a:pPr algn="just"/>
            <a:endParaRPr lang="en-GB" dirty="0" smtClean="0"/>
          </a:p>
          <a:p>
            <a:pPr algn="just"/>
            <a:endParaRPr lang="en-GB" dirty="0" smtClean="0"/>
          </a:p>
          <a:p>
            <a:pPr algn="just"/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91057" y="152507"/>
            <a:ext cx="1893563" cy="8942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60478" y="168443"/>
            <a:ext cx="1908000" cy="81814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29790" y="78265"/>
            <a:ext cx="6096000" cy="6232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b="1" dirty="0" smtClean="0"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XXI Regional Conference on Migration</a:t>
            </a:r>
            <a:endParaRPr lang="en-GB" sz="1000" dirty="0" smtClean="0">
              <a:effectLst/>
              <a:latin typeface="Calibri" panose="020F050202020403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2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Vice-Ministerial Meeting</a:t>
            </a:r>
            <a:endParaRPr lang="en-GB" sz="1200" b="1" dirty="0" smtClean="0">
              <a:solidFill>
                <a:schemeClr val="bg1"/>
              </a:solidFill>
              <a:latin typeface="Century Gothic" panose="020B0502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480927" y="3803074"/>
            <a:ext cx="6312756" cy="277437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2000" dirty="0" smtClean="0"/>
              <a:t>Globalization has contributed to the increase in the mobility of people. More than </a:t>
            </a:r>
            <a:r>
              <a:rPr lang="en-GB" sz="2000" dirty="0" smtClean="0"/>
              <a:t>214 million persons worldwide are migrants, and the movement of persons from one place to another increases </a:t>
            </a:r>
            <a:r>
              <a:rPr lang="en-GB" sz="2000" dirty="0" smtClean="0"/>
              <a:t>each year. As a result, migration has become an important topic on the global agenda of the different countries and international organizations</a:t>
            </a:r>
            <a:r>
              <a:rPr lang="en-GB" sz="2000" dirty="0" smtClean="0"/>
              <a:t>.</a:t>
            </a:r>
            <a:endParaRPr lang="en-GB" sz="2000" dirty="0"/>
          </a:p>
        </p:txBody>
      </p:sp>
      <p:sp>
        <p:nvSpPr>
          <p:cNvPr id="13" name="Rectangle 7"/>
          <p:cNvSpPr/>
          <p:nvPr/>
        </p:nvSpPr>
        <p:spPr>
          <a:xfrm>
            <a:off x="3956712" y="689937"/>
            <a:ext cx="40959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en-GB" sz="12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San Pedro Sula, Honduras, November 17-18, 2016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594703"/>
      </p:ext>
    </p:extLst>
  </p:cSld>
  <p:clrMapOvr>
    <a:masterClrMapping/>
  </p:clrMapOvr>
  <p:transition xmlns:p14="http://schemas.microsoft.com/office/powerpoint/2010/main" spd="slow" advClick="0" advTm="3000">
    <p:wheel spokes="3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3777"/>
            <a:ext cx="12192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919" y="4420242"/>
            <a:ext cx="2442916" cy="183218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977936" y="1569027"/>
            <a:ext cx="8908633" cy="515026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2400" b="1" dirty="0"/>
              <a:t> </a:t>
            </a:r>
            <a:r>
              <a:rPr lang="en-GB" sz="2400" b="1" dirty="0" smtClean="0"/>
              <a:t> </a:t>
            </a:r>
            <a:endParaRPr lang="en-GB" sz="9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r>
              <a:rPr lang="en-GB" b="1" dirty="0" smtClean="0"/>
              <a:t>                                         XVI Regional Conference on Migration</a:t>
            </a:r>
            <a:endParaRPr lang="en-GB" dirty="0" smtClean="0"/>
          </a:p>
          <a:p>
            <a:r>
              <a:rPr lang="en-GB" b="1" dirty="0" smtClean="0"/>
              <a:t>                              La </a:t>
            </a:r>
            <a:r>
              <a:rPr lang="en-GB" b="1" dirty="0" err="1" smtClean="0"/>
              <a:t>Romana</a:t>
            </a:r>
            <a:r>
              <a:rPr lang="en-GB" b="1" dirty="0" smtClean="0"/>
              <a:t>, Dominican Republic, June 7-10, 2011</a:t>
            </a:r>
          </a:p>
          <a:p>
            <a:endParaRPr lang="en-GB" b="1" dirty="0" smtClean="0"/>
          </a:p>
          <a:p>
            <a:r>
              <a:rPr lang="en-GB" dirty="0" smtClean="0"/>
              <a:t>                          </a:t>
            </a:r>
            <a:r>
              <a:rPr lang="en-GB" b="1" i="1" dirty="0" smtClean="0"/>
              <a:t>“Migration and Labour:  Shared Responsibility among States”</a:t>
            </a:r>
            <a:endParaRPr lang="en-GB" b="1" dirty="0" smtClean="0"/>
          </a:p>
          <a:p>
            <a:pPr lvl="0" algn="just"/>
            <a:r>
              <a:rPr lang="en-GB" b="1" dirty="0" smtClean="0">
                <a:solidFill>
                  <a:srgbClr val="FFFF00"/>
                </a:solidFill>
              </a:rPr>
              <a:t>1.-The importance was recognized of updating the roles of the RCM, given that the phenomenon of migration is in constant evolution</a:t>
            </a:r>
            <a:r>
              <a:rPr lang="en-GB" dirty="0" smtClean="0"/>
              <a:t>, and therefore, it is necessary to adopt mechanisms to discuss the current situation.</a:t>
            </a:r>
          </a:p>
          <a:p>
            <a:endParaRPr lang="en-GB" b="1" dirty="0" smtClean="0"/>
          </a:p>
          <a:p>
            <a:pPr lvl="0" algn="just"/>
            <a:r>
              <a:rPr lang="en-GB" b="1" dirty="0" smtClean="0">
                <a:solidFill>
                  <a:srgbClr val="FFFF00"/>
                </a:solidFill>
              </a:rPr>
              <a:t>2.-The need was </a:t>
            </a:r>
            <a:r>
              <a:rPr lang="en-GB" b="1" dirty="0" smtClean="0">
                <a:solidFill>
                  <a:srgbClr val="FFFF00"/>
                </a:solidFill>
              </a:rPr>
              <a:t>identified to formulate joint actions </a:t>
            </a:r>
            <a:r>
              <a:rPr lang="en-GB" dirty="0" smtClean="0"/>
              <a:t>to address the protection and assistance needs of </a:t>
            </a:r>
            <a:r>
              <a:rPr lang="en-GB" dirty="0" err="1" smtClean="0"/>
              <a:t>extracontinental</a:t>
            </a:r>
            <a:r>
              <a:rPr lang="en-GB" dirty="0" smtClean="0"/>
              <a:t> migrants and refugees in the region.</a:t>
            </a:r>
          </a:p>
          <a:p>
            <a:pPr lvl="0"/>
            <a:endParaRPr lang="en-GB" dirty="0" smtClean="0"/>
          </a:p>
          <a:p>
            <a:pPr lvl="0" algn="just"/>
            <a:r>
              <a:rPr lang="en-GB" b="1" dirty="0" smtClean="0">
                <a:solidFill>
                  <a:srgbClr val="FFFF00"/>
                </a:solidFill>
              </a:rPr>
              <a:t>3.- The importance of regional cooperation was highlighted, </a:t>
            </a:r>
            <a:r>
              <a:rPr lang="en-GB" dirty="0" smtClean="0"/>
              <a:t>involving countries of origin, transit and destination to effectivel</a:t>
            </a:r>
            <a:r>
              <a:rPr lang="en-GB" dirty="0" smtClean="0"/>
              <a:t>y combat migrant smuggling and trafficking, including frauds and crimes committed by unscrupulous migration consultants.</a:t>
            </a:r>
            <a:endParaRPr lang="en-GB" b="1" dirty="0" smtClean="0"/>
          </a:p>
          <a:p>
            <a:pPr lvl="0" algn="just"/>
            <a:endParaRPr lang="en-GB" b="1" dirty="0" smtClean="0"/>
          </a:p>
          <a:p>
            <a:r>
              <a:rPr lang="en-GB" b="1" i="1" dirty="0" smtClean="0"/>
              <a:t>             </a:t>
            </a:r>
            <a:endParaRPr lang="en-GB" b="1" dirty="0" smtClean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919" y="1880005"/>
            <a:ext cx="2424761" cy="17703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4921" y="240630"/>
            <a:ext cx="1906995" cy="8903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383252" y="183235"/>
            <a:ext cx="1552339" cy="866722"/>
          </a:xfrm>
          <a:prstGeom prst="rect">
            <a:avLst/>
          </a:prstGeom>
        </p:spPr>
      </p:pic>
      <p:sp>
        <p:nvSpPr>
          <p:cNvPr id="9" name="Rectangle 7"/>
          <p:cNvSpPr/>
          <p:nvPr/>
        </p:nvSpPr>
        <p:spPr>
          <a:xfrm>
            <a:off x="5332518" y="766919"/>
            <a:ext cx="40959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en-GB" sz="12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San Pedro Sula, Honduras, November 17-18, 2016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8"/>
          <p:cNvSpPr/>
          <p:nvPr/>
        </p:nvSpPr>
        <p:spPr>
          <a:xfrm>
            <a:off x="4330639" y="174484"/>
            <a:ext cx="6096000" cy="6232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XXI Regional Conference on Migration</a:t>
            </a:r>
            <a:endParaRPr lang="en-GB" sz="10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2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Vice-Ministerial Meeting</a:t>
            </a:r>
            <a:endParaRPr lang="en-GB" sz="1200" b="1" dirty="0" smtClean="0">
              <a:solidFill>
                <a:schemeClr val="bg1"/>
              </a:solidFill>
              <a:latin typeface="Century Gothic" panose="020B0502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337138"/>
      </p:ext>
    </p:extLst>
  </p:cSld>
  <p:clrMapOvr>
    <a:masterClrMapping/>
  </p:clrMapOvr>
  <p:transition xmlns:p14="http://schemas.microsoft.com/office/powerpoint/2010/main" spd="slow" advClick="0" advTm="3000">
    <p:wheel spokes="3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b="1" dirty="0" smtClean="0"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XXI Regional Conference on Migration</a:t>
            </a:r>
            <a:endParaRPr lang="en-GB" sz="1000" dirty="0" smtClean="0">
              <a:effectLst/>
              <a:latin typeface="Calibri" panose="020F050202020403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2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Vice-Ministerial Meeting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sz="1200" b="1" dirty="0" smtClean="0">
              <a:solidFill>
                <a:schemeClr val="bg1"/>
              </a:solidFill>
              <a:latin typeface="Century Gothic" panose="020B0502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sz="1200" b="1" dirty="0" smtClean="0">
              <a:solidFill>
                <a:schemeClr val="bg1"/>
              </a:solidFill>
              <a:latin typeface="Century Gothic" panose="020B0502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sz="1200" b="1" dirty="0" smtClean="0">
              <a:solidFill>
                <a:schemeClr val="bg1"/>
              </a:solidFill>
              <a:latin typeface="Century Gothic" panose="020B0502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sz="1200" b="1" dirty="0" smtClean="0">
              <a:solidFill>
                <a:schemeClr val="bg1"/>
              </a:solidFill>
              <a:latin typeface="Century Gothic" panose="020B0502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sz="1200" b="1" dirty="0" smtClean="0">
              <a:solidFill>
                <a:schemeClr val="bg1"/>
              </a:solidFill>
              <a:latin typeface="Century Gothic" panose="020B0502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sz="1200" b="1" dirty="0" smtClean="0">
              <a:solidFill>
                <a:schemeClr val="bg1"/>
              </a:solidFill>
              <a:latin typeface="Century Gothic" panose="020B0502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sz="1200" b="1" dirty="0" smtClean="0">
              <a:solidFill>
                <a:schemeClr val="bg1"/>
              </a:solidFill>
              <a:latin typeface="Century Gothic" panose="020B0502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sz="1200" b="1" dirty="0" smtClean="0">
              <a:solidFill>
                <a:schemeClr val="bg1"/>
              </a:solidFill>
              <a:latin typeface="Century Gothic" panose="020B0502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sz="1200" b="1" dirty="0" smtClean="0">
              <a:solidFill>
                <a:schemeClr val="bg1"/>
              </a:solidFill>
              <a:latin typeface="Century Gothic" panose="020B0502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sz="1200" b="1" dirty="0" smtClean="0">
              <a:solidFill>
                <a:schemeClr val="bg1"/>
              </a:solidFill>
              <a:latin typeface="Century Gothic" panose="020B0502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sz="1200" b="1" dirty="0" smtClean="0">
              <a:solidFill>
                <a:schemeClr val="bg1"/>
              </a:solidFill>
              <a:latin typeface="Century Gothic" panose="020B0502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sz="1200" b="1" dirty="0" smtClean="0">
              <a:solidFill>
                <a:schemeClr val="bg1"/>
              </a:solidFill>
              <a:latin typeface="Century Gothic" panose="020B0502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sz="1200" b="1" dirty="0" smtClean="0">
              <a:solidFill>
                <a:schemeClr val="bg1"/>
              </a:solidFill>
              <a:latin typeface="Century Gothic" panose="020B0502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sz="1200" b="1" dirty="0" smtClean="0">
              <a:solidFill>
                <a:schemeClr val="bg1"/>
              </a:solidFill>
              <a:latin typeface="Century Gothic" panose="020B0502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sz="1200" b="1" dirty="0" smtClean="0">
              <a:solidFill>
                <a:schemeClr val="bg1"/>
              </a:solidFill>
              <a:latin typeface="Century Gothic" panose="020B0502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sz="1200" b="1" dirty="0" smtClean="0">
              <a:solidFill>
                <a:schemeClr val="bg1"/>
              </a:solidFill>
              <a:latin typeface="Century Gothic" panose="020B0502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sz="1200" b="1" dirty="0" smtClean="0">
              <a:solidFill>
                <a:schemeClr val="bg1"/>
              </a:solidFill>
              <a:latin typeface="Century Gothic" panose="020B0502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8485" y="188152"/>
            <a:ext cx="1624263" cy="8280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787598"/>
              </p:ext>
            </p:extLst>
          </p:nvPr>
        </p:nvGraphicFramePr>
        <p:xfrm>
          <a:off x="1648326" y="1790395"/>
          <a:ext cx="8987588" cy="4715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356"/>
                <a:gridCol w="1562681"/>
                <a:gridCol w="1797517"/>
                <a:gridCol w="1797517"/>
                <a:gridCol w="1797517"/>
              </a:tblGrid>
              <a:tr h="382556"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smtClean="0">
                          <a:solidFill>
                            <a:schemeClr val="tx1"/>
                          </a:solidFill>
                        </a:rPr>
                        <a:t>DATA</a:t>
                      </a:r>
                      <a:endParaRPr lang="en-GB" sz="1800" noProof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smtClean="0">
                          <a:solidFill>
                            <a:schemeClr val="tx1"/>
                          </a:solidFill>
                        </a:rPr>
                        <a:t>XX RCM</a:t>
                      </a:r>
                      <a:r>
                        <a:rPr lang="en-GB" sz="1800" baseline="0" noProof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1800" noProof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GB" sz="1800" noProof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smtClean="0">
                          <a:solidFill>
                            <a:schemeClr val="tx1"/>
                          </a:solidFill>
                        </a:rPr>
                        <a:t>XXI RCM</a:t>
                      </a:r>
                      <a:endParaRPr lang="en-GB" sz="1800" noProof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GB" sz="1800" noProof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b="1" baseline="0" noProof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TOTAL R. PNRE</a:t>
                      </a:r>
                      <a:endParaRPr lang="en-GB" sz="2000" b="1" noProof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1" noProof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288,467</a:t>
                      </a:r>
                      <a:endParaRPr lang="en-GB" sz="2000" b="1" noProof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2000" b="1" noProof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1" noProof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288,467</a:t>
                      </a:r>
                      <a:endParaRPr lang="en-GB" sz="2000" b="1" noProof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2000" b="1" noProof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491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b="1" noProof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APPROVED</a:t>
                      </a:r>
                      <a:endParaRPr lang="en-GB" sz="2000" b="1" noProof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1" i="1" kern="1200" noProof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239, 956 </a:t>
                      </a:r>
                      <a:endParaRPr lang="en-GB" sz="2000" b="1" noProof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1" noProof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83%</a:t>
                      </a:r>
                      <a:endParaRPr lang="en-GB" sz="2000" b="1" noProof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1" i="1" kern="1200" noProof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249,824</a:t>
                      </a:r>
                      <a:endParaRPr lang="en-GB" sz="2000" b="1" noProof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1" noProof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87%</a:t>
                      </a:r>
                      <a:endParaRPr lang="en-GB" sz="2000" b="1" noProof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265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b="1" noProof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C. DELIVERED</a:t>
                      </a:r>
                      <a:endParaRPr lang="en-GB" sz="2000" b="1" noProof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1" kern="1200" noProof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168,538 </a:t>
                      </a:r>
                      <a:endParaRPr lang="en-GB" sz="2000" b="1" noProof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1" noProof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70%</a:t>
                      </a:r>
                      <a:endParaRPr lang="en-GB" sz="2000" b="1" noProof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1" i="1" kern="1200" noProof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228,392 </a:t>
                      </a:r>
                      <a:endParaRPr lang="en-GB" sz="2000" b="1" noProof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1" noProof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91%</a:t>
                      </a:r>
                      <a:endParaRPr lang="en-GB" sz="2000" b="1" noProof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144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b="1" noProof="0" dirty="0" smtClean="0"/>
                        <a:t>MISSING</a:t>
                      </a:r>
                      <a:endParaRPr lang="en-GB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1" noProof="0" dirty="0" smtClean="0"/>
                        <a:t>71,418</a:t>
                      </a:r>
                      <a:endParaRPr lang="en-GB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1" noProof="0" dirty="0" smtClean="0"/>
                        <a:t>30%</a:t>
                      </a:r>
                      <a:endParaRPr lang="en-GB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1" noProof="0" dirty="0" smtClean="0"/>
                        <a:t>21,434</a:t>
                      </a:r>
                      <a:endParaRPr lang="en-GB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1" noProof="0" smtClean="0"/>
                        <a:t>9%</a:t>
                      </a:r>
                      <a:endParaRPr lang="en-GB" sz="2000" b="1" noProof="0"/>
                    </a:p>
                  </a:txBody>
                  <a:tcPr/>
                </a:tc>
              </a:tr>
              <a:tr h="5265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b="1" noProof="0" smtClean="0"/>
                        <a:t>MEN</a:t>
                      </a:r>
                      <a:endParaRPr lang="en-GB" sz="20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1" noProof="0" dirty="0" smtClean="0"/>
                        <a:t>112,154</a:t>
                      </a:r>
                      <a:endParaRPr lang="en-GB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1" noProof="0" smtClean="0"/>
                        <a:t>67%</a:t>
                      </a:r>
                      <a:endParaRPr lang="en-GB" sz="20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1" noProof="0" dirty="0" smtClean="0"/>
                        <a:t>163,862</a:t>
                      </a:r>
                      <a:endParaRPr lang="en-GB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1" noProof="0" smtClean="0"/>
                        <a:t>66%</a:t>
                      </a:r>
                      <a:endParaRPr lang="en-GB" sz="2000" b="1" noProof="0"/>
                    </a:p>
                  </a:txBody>
                  <a:tcPr/>
                </a:tc>
              </a:tr>
              <a:tr h="4144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b="1" noProof="0" smtClean="0"/>
                        <a:t>WOMEN</a:t>
                      </a:r>
                      <a:endParaRPr lang="en-GB" sz="20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1" noProof="0" smtClean="0"/>
                        <a:t>56,384</a:t>
                      </a:r>
                      <a:endParaRPr lang="en-GB" sz="20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1" noProof="0" dirty="0" smtClean="0"/>
                        <a:t>33%</a:t>
                      </a:r>
                      <a:endParaRPr lang="en-GB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1" noProof="0" dirty="0" smtClean="0"/>
                        <a:t>85,962</a:t>
                      </a:r>
                      <a:endParaRPr lang="en-GB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1" noProof="0" smtClean="0"/>
                        <a:t>34%</a:t>
                      </a:r>
                      <a:endParaRPr lang="en-GB" sz="2000" b="1" noProof="0"/>
                    </a:p>
                  </a:txBody>
                  <a:tcPr/>
                </a:tc>
              </a:tr>
              <a:tr h="3825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1" noProof="0" smtClean="0"/>
                        <a:t>SINGLE</a:t>
                      </a:r>
                      <a:endParaRPr lang="en-GB" sz="18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18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18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b="1" noProof="0" smtClean="0"/>
                        <a:t>172,988</a:t>
                      </a:r>
                      <a:endParaRPr lang="en-GB" sz="18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b="1" noProof="0" dirty="0" smtClean="0"/>
                        <a:t>69%</a:t>
                      </a:r>
                      <a:endParaRPr lang="en-GB" sz="1800" b="1" noProof="0" dirty="0"/>
                    </a:p>
                  </a:txBody>
                  <a:tcPr/>
                </a:tc>
              </a:tr>
              <a:tr h="3825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1" noProof="0" smtClean="0"/>
                        <a:t>COMMON-LAW</a:t>
                      </a:r>
                      <a:r>
                        <a:rPr lang="en-GB" sz="1800" b="1" baseline="0" noProof="0" smtClean="0"/>
                        <a:t> RELATIONSHIP</a:t>
                      </a:r>
                      <a:endParaRPr lang="en-GB" sz="18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18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18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b="1" noProof="0" smtClean="0"/>
                        <a:t>65,122</a:t>
                      </a:r>
                      <a:endParaRPr lang="en-GB" sz="18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b="1" noProof="0" dirty="0" smtClean="0"/>
                        <a:t>26%</a:t>
                      </a:r>
                      <a:endParaRPr lang="en-GB" sz="1800" b="1" noProof="0" dirty="0"/>
                    </a:p>
                  </a:txBody>
                  <a:tcPr/>
                </a:tc>
              </a:tr>
              <a:tr h="3825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1" noProof="0" smtClean="0"/>
                        <a:t>MARRIED</a:t>
                      </a:r>
                      <a:endParaRPr lang="en-GB" sz="18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18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18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b="1" noProof="0" dirty="0" smtClean="0"/>
                        <a:t>11,714</a:t>
                      </a:r>
                      <a:endParaRPr lang="en-GB" sz="18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b="1" noProof="0" dirty="0" smtClean="0"/>
                        <a:t>5%</a:t>
                      </a:r>
                      <a:endParaRPr lang="en-GB" sz="1800" b="1" noProof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85421" y="219328"/>
            <a:ext cx="1447861" cy="80335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785856" y="1149438"/>
            <a:ext cx="6535883" cy="43641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STATISTICAL DATA OF THE PNRE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4062568" y="815029"/>
            <a:ext cx="40959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en-GB" sz="12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San Pedro Sula, Honduras, November 17-18, 2016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888920"/>
      </p:ext>
    </p:extLst>
  </p:cSld>
  <p:clrMapOvr>
    <a:masterClrMapping/>
  </p:clrMapOvr>
  <p:transition xmlns:p14="http://schemas.microsoft.com/office/powerpoint/2010/main" spd="slow" advClick="0" advTm="3000">
    <p:wheel spokes="3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b="1" smtClean="0"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XXI Regional Conference on Migration</a:t>
            </a:r>
            <a:endParaRPr lang="en-GB" sz="1000" smtClean="0">
              <a:effectLst/>
              <a:latin typeface="Calibri" panose="020F050202020403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200" b="1" smtClean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Vice-Ministerial Meeting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sz="1200" b="1" smtClean="0">
              <a:solidFill>
                <a:schemeClr val="bg1"/>
              </a:solidFill>
              <a:latin typeface="Century Gothic" panose="020B0502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sz="1200" b="1" smtClean="0">
              <a:solidFill>
                <a:schemeClr val="bg1"/>
              </a:solidFill>
              <a:latin typeface="Century Gothic" panose="020B0502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sz="1200" b="1" smtClean="0">
              <a:solidFill>
                <a:schemeClr val="bg1"/>
              </a:solidFill>
              <a:latin typeface="Century Gothic" panose="020B0502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sz="1200" b="1" smtClean="0">
              <a:solidFill>
                <a:schemeClr val="bg1"/>
              </a:solidFill>
              <a:latin typeface="Century Gothic" panose="020B0502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sz="1200" b="1" smtClean="0">
              <a:solidFill>
                <a:schemeClr val="bg1"/>
              </a:solidFill>
              <a:latin typeface="Century Gothic" panose="020B0502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sz="1200" b="1" smtClean="0">
              <a:solidFill>
                <a:schemeClr val="bg1"/>
              </a:solidFill>
              <a:latin typeface="Century Gothic" panose="020B0502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sz="1200" b="1" smtClean="0">
              <a:solidFill>
                <a:schemeClr val="bg1"/>
              </a:solidFill>
              <a:latin typeface="Century Gothic" panose="020B0502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sz="1200" b="1" smtClean="0">
              <a:solidFill>
                <a:schemeClr val="bg1"/>
              </a:solidFill>
              <a:latin typeface="Century Gothic" panose="020B0502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sz="1200" b="1" smtClean="0">
              <a:solidFill>
                <a:schemeClr val="bg1"/>
              </a:solidFill>
              <a:latin typeface="Century Gothic" panose="020B0502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sz="1200" b="1" smtClean="0">
              <a:solidFill>
                <a:schemeClr val="bg1"/>
              </a:solidFill>
              <a:latin typeface="Century Gothic" panose="020B0502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sz="1200" b="1" smtClean="0">
              <a:solidFill>
                <a:schemeClr val="bg1"/>
              </a:solidFill>
              <a:latin typeface="Century Gothic" panose="020B0502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sz="1200" b="1" smtClean="0">
              <a:solidFill>
                <a:schemeClr val="bg1"/>
              </a:solidFill>
              <a:latin typeface="Century Gothic" panose="020B0502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sz="1200" b="1" smtClean="0">
              <a:solidFill>
                <a:schemeClr val="bg1"/>
              </a:solidFill>
              <a:latin typeface="Century Gothic" panose="020B0502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sz="1200" b="1" smtClean="0">
              <a:solidFill>
                <a:schemeClr val="bg1"/>
              </a:solidFill>
              <a:latin typeface="Century Gothic" panose="020B0502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sz="1200" b="1" smtClean="0">
              <a:solidFill>
                <a:schemeClr val="bg1"/>
              </a:solidFill>
              <a:latin typeface="Century Gothic" panose="020B0502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sz="1200" b="1" smtClean="0">
              <a:solidFill>
                <a:schemeClr val="bg1"/>
              </a:solidFill>
              <a:latin typeface="Century Gothic" panose="020B0502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sz="1200" b="1" smtClean="0">
              <a:solidFill>
                <a:schemeClr val="bg1"/>
              </a:solidFill>
              <a:latin typeface="Century Gothic" panose="020B0502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5447" y="188158"/>
            <a:ext cx="1663079" cy="7382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84631" y="207297"/>
            <a:ext cx="1515980" cy="716972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250967"/>
              </p:ext>
            </p:extLst>
          </p:nvPr>
        </p:nvGraphicFramePr>
        <p:xfrm>
          <a:off x="2025693" y="2556669"/>
          <a:ext cx="8128000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s-DO" sz="1800" dirty="0" smtClean="0"/>
                        <a:t>No.</a:t>
                      </a:r>
                      <a:endParaRPr lang="es-DO" sz="18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1800" dirty="0" smtClean="0"/>
                        <a:t>COUNTRY</a:t>
                      </a:r>
                      <a:endParaRPr lang="es-DO" sz="18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1800" dirty="0" smtClean="0"/>
                        <a:t>NUMBER</a:t>
                      </a:r>
                      <a:endParaRPr lang="es-DO" sz="18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1800" dirty="0" smtClean="0"/>
                        <a:t>%</a:t>
                      </a:r>
                      <a:endParaRPr lang="es-DO" sz="18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DO" sz="1800" b="1" dirty="0" smtClean="0"/>
                        <a:t>1</a:t>
                      </a:r>
                      <a:endParaRPr lang="es-DO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1800" b="1" dirty="0" smtClean="0"/>
                        <a:t>HAITI</a:t>
                      </a:r>
                      <a:endParaRPr lang="es-DO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 smtClean="0"/>
                        <a:t>244,256</a:t>
                      </a:r>
                      <a:endParaRPr lang="es-DO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 smtClean="0"/>
                        <a:t>98%</a:t>
                      </a:r>
                      <a:endParaRPr lang="es-DO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DO" sz="1800" b="1" dirty="0" smtClean="0"/>
                        <a:t>2</a:t>
                      </a:r>
                      <a:endParaRPr lang="es-DO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 smtClean="0"/>
                        <a:t>ITALY</a:t>
                      </a:r>
                      <a:endParaRPr lang="es-DO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 smtClean="0"/>
                        <a:t>726</a:t>
                      </a:r>
                      <a:endParaRPr lang="es-DO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 smtClean="0"/>
                        <a:t>0.29%</a:t>
                      </a:r>
                      <a:endParaRPr lang="es-DO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DO" sz="1800" b="1" dirty="0" smtClean="0"/>
                        <a:t>3</a:t>
                      </a:r>
                      <a:endParaRPr lang="es-DO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 smtClean="0"/>
                        <a:t>UNITED STATES</a:t>
                      </a:r>
                      <a:endParaRPr lang="es-DO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 smtClean="0"/>
                        <a:t>647</a:t>
                      </a:r>
                      <a:endParaRPr lang="es-DO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 smtClean="0"/>
                        <a:t>0.25%</a:t>
                      </a:r>
                      <a:endParaRPr lang="es-DO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DO" sz="1800" b="1" dirty="0" smtClean="0"/>
                        <a:t>4</a:t>
                      </a:r>
                      <a:endParaRPr lang="es-DO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 smtClean="0"/>
                        <a:t>VENEZUELA</a:t>
                      </a:r>
                      <a:endParaRPr lang="es-DO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 smtClean="0"/>
                        <a:t>405</a:t>
                      </a:r>
                      <a:endParaRPr lang="es-DO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 smtClean="0"/>
                        <a:t>0.16%</a:t>
                      </a:r>
                      <a:endParaRPr lang="es-DO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DO" sz="1800" b="1" dirty="0" smtClean="0"/>
                        <a:t>5</a:t>
                      </a:r>
                      <a:endParaRPr lang="es-DO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 smtClean="0"/>
                        <a:t>CUBA</a:t>
                      </a:r>
                      <a:endParaRPr lang="es-DO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 smtClean="0"/>
                        <a:t>367</a:t>
                      </a:r>
                      <a:endParaRPr lang="es-DO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 smtClean="0"/>
                        <a:t>0.15%</a:t>
                      </a:r>
                      <a:endParaRPr lang="es-DO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DO" sz="1800" b="1" dirty="0" smtClean="0"/>
                        <a:t>6</a:t>
                      </a:r>
                      <a:endParaRPr lang="es-DO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 smtClean="0"/>
                        <a:t>SPAIN</a:t>
                      </a:r>
                      <a:endParaRPr lang="es-DO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 smtClean="0"/>
                        <a:t>352</a:t>
                      </a:r>
                      <a:endParaRPr lang="es-DO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 smtClean="0"/>
                        <a:t>0.14%</a:t>
                      </a:r>
                      <a:endParaRPr lang="es-DO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DO" sz="1800" b="1" dirty="0" smtClean="0"/>
                        <a:t>7</a:t>
                      </a:r>
                      <a:endParaRPr lang="es-DO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 smtClean="0"/>
                        <a:t>COLOMBIA</a:t>
                      </a:r>
                      <a:endParaRPr lang="es-DO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 smtClean="0"/>
                        <a:t>328</a:t>
                      </a:r>
                      <a:endParaRPr lang="es-DO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 smtClean="0"/>
                        <a:t>0.13%</a:t>
                      </a:r>
                      <a:endParaRPr lang="es-DO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DO" sz="1800" b="1" dirty="0" smtClean="0"/>
                        <a:t>8</a:t>
                      </a:r>
                      <a:endParaRPr lang="es-DO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 smtClean="0"/>
                        <a:t>CANADA</a:t>
                      </a:r>
                      <a:endParaRPr lang="es-DO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 smtClean="0"/>
                        <a:t>309</a:t>
                      </a:r>
                      <a:endParaRPr lang="es-DO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 smtClean="0"/>
                        <a:t>0.12%</a:t>
                      </a:r>
                      <a:endParaRPr lang="es-DO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DO" sz="1800" b="1" dirty="0" smtClean="0"/>
                        <a:t>9</a:t>
                      </a:r>
                      <a:endParaRPr lang="es-DO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 smtClean="0"/>
                        <a:t>FRANCE</a:t>
                      </a:r>
                      <a:endParaRPr lang="es-DO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 smtClean="0"/>
                        <a:t>278</a:t>
                      </a:r>
                      <a:endParaRPr lang="es-DO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 smtClean="0"/>
                        <a:t>0.11%</a:t>
                      </a:r>
                      <a:endParaRPr lang="es-DO" sz="1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1708484" y="1792704"/>
            <a:ext cx="8610249" cy="72468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COUNTRIES WITH THE HIGHEST NUMBERS OF PERSONS WITH REGULARIZED MIGRATION STATUS</a:t>
            </a:r>
            <a:endParaRPr lang="en-GB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4062568" y="863139"/>
            <a:ext cx="40959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en-GB" sz="12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San Pedro Sula, Honduras, November 17-18, 2016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833172"/>
      </p:ext>
    </p:extLst>
  </p:cSld>
  <p:clrMapOvr>
    <a:masterClrMapping/>
  </p:clrMapOvr>
  <p:transition xmlns:p14="http://schemas.microsoft.com/office/powerpoint/2010/main" spd="slow" advClick="0" advTm="3000">
    <p:wheel spokes="3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b="1" dirty="0" smtClean="0"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XXI Regional Conference on Migration</a:t>
            </a:r>
            <a:endParaRPr lang="en-GB" sz="1000" dirty="0" smtClean="0">
              <a:effectLst/>
              <a:latin typeface="Calibri" panose="020F050202020403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2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Vice-Ministerial Meeting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sz="1200" b="1" dirty="0" smtClean="0">
              <a:solidFill>
                <a:schemeClr val="bg1"/>
              </a:solidFill>
              <a:latin typeface="Century Gothic" panose="020B0502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sz="1200" b="1" dirty="0" smtClean="0">
              <a:solidFill>
                <a:schemeClr val="bg1"/>
              </a:solidFill>
              <a:latin typeface="Century Gothic" panose="020B0502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sz="1200" b="1" dirty="0" smtClean="0">
              <a:solidFill>
                <a:schemeClr val="bg1"/>
              </a:solidFill>
              <a:latin typeface="Century Gothic" panose="020B0502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sz="1200" b="1" dirty="0" smtClean="0">
              <a:solidFill>
                <a:schemeClr val="bg1"/>
              </a:solidFill>
              <a:latin typeface="Century Gothic" panose="020B0502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sz="1200" b="1" dirty="0" smtClean="0">
              <a:solidFill>
                <a:schemeClr val="bg1"/>
              </a:solidFill>
              <a:latin typeface="Century Gothic" panose="020B0502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sz="1200" b="1" dirty="0" smtClean="0">
              <a:solidFill>
                <a:schemeClr val="bg1"/>
              </a:solidFill>
              <a:latin typeface="Century Gothic" panose="020B0502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sz="1200" b="1" dirty="0" smtClean="0">
              <a:solidFill>
                <a:schemeClr val="bg1"/>
              </a:solidFill>
              <a:latin typeface="Century Gothic" panose="020B0502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sz="1200" b="1" dirty="0" smtClean="0">
              <a:solidFill>
                <a:schemeClr val="bg1"/>
              </a:solidFill>
              <a:latin typeface="Century Gothic" panose="020B0502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sz="1200" b="1" dirty="0" smtClean="0">
              <a:solidFill>
                <a:schemeClr val="bg1"/>
              </a:solidFill>
              <a:latin typeface="Century Gothic" panose="020B0502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sz="1200" b="1" dirty="0" smtClean="0">
              <a:solidFill>
                <a:schemeClr val="bg1"/>
              </a:solidFill>
              <a:latin typeface="Century Gothic" panose="020B0502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sz="1200" b="1" dirty="0" smtClean="0">
              <a:solidFill>
                <a:schemeClr val="bg1"/>
              </a:solidFill>
              <a:latin typeface="Century Gothic" panose="020B0502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sz="1200" b="1" dirty="0" smtClean="0">
              <a:solidFill>
                <a:schemeClr val="bg1"/>
              </a:solidFill>
              <a:latin typeface="Century Gothic" panose="020B0502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sz="1200" b="1" dirty="0" smtClean="0">
              <a:solidFill>
                <a:schemeClr val="bg1"/>
              </a:solidFill>
              <a:latin typeface="Century Gothic" panose="020B0502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sz="1200" b="1" dirty="0" smtClean="0">
              <a:solidFill>
                <a:schemeClr val="bg1"/>
              </a:solidFill>
              <a:latin typeface="Century Gothic" panose="020B0502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sz="1200" b="1" dirty="0" smtClean="0">
              <a:solidFill>
                <a:schemeClr val="bg1"/>
              </a:solidFill>
              <a:latin typeface="Century Gothic" panose="020B0502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sz="1200" b="1" dirty="0" smtClean="0">
              <a:solidFill>
                <a:schemeClr val="bg1"/>
              </a:solidFill>
              <a:latin typeface="Century Gothic" panose="020B0502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sz="1200" b="1" dirty="0">
              <a:solidFill>
                <a:schemeClr val="bg1"/>
              </a:solidFill>
              <a:latin typeface="Century Gothic" panose="020B0502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3415" y="344568"/>
            <a:ext cx="1751360" cy="7273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10698" y="356599"/>
            <a:ext cx="1610227" cy="71697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986591" y="1180788"/>
            <a:ext cx="10330843" cy="284979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2400" dirty="0" smtClean="0"/>
              <a:t>With an open and objective vision and a firm political will, all involved actors can participate in seeking the best solutions </a:t>
            </a:r>
            <a:r>
              <a:rPr lang="en-GB" sz="2400" dirty="0" smtClean="0"/>
              <a:t>concerning migration. The shared responsibility among all RCM Member Countries, civil society and international organizations can contribute significantly to achieving increasingly effective migration policies in the region in regard to </a:t>
            </a:r>
            <a:r>
              <a:rPr lang="en-GB" sz="2400" smtClean="0"/>
              <a:t>the protection of </a:t>
            </a:r>
            <a:r>
              <a:rPr lang="en-GB" sz="2400" dirty="0" smtClean="0"/>
              <a:t>the rights of migrants.</a:t>
            </a:r>
            <a:endParaRPr lang="en-GB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9" y="5848350"/>
            <a:ext cx="1524000" cy="1009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8274" y="5841988"/>
            <a:ext cx="1524132" cy="10120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36151" y="5815787"/>
            <a:ext cx="1524132" cy="10120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44026" y="5848350"/>
            <a:ext cx="1524132" cy="10120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22012" y="5841988"/>
            <a:ext cx="1524132" cy="10120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26042" y="5841988"/>
            <a:ext cx="1524132" cy="10120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72300" y="5841988"/>
            <a:ext cx="1524132" cy="1012024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1722013" y="4032120"/>
            <a:ext cx="8972816" cy="175347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>
                <a:latin typeface="Lucida Handwriting" panose="03010101010101010101" pitchFamily="66" charset="0"/>
              </a:rPr>
              <a:t>THANK YOU</a:t>
            </a:r>
            <a:endParaRPr lang="en-GB" sz="6600" dirty="0">
              <a:latin typeface="Lucida Handwriting" panose="03010101010101010101" pitchFamily="66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1163" y="4558402"/>
            <a:ext cx="1061602" cy="7049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73037" y="4558401"/>
            <a:ext cx="970990" cy="644738"/>
          </a:xfrm>
          <a:prstGeom prst="rect">
            <a:avLst/>
          </a:prstGeom>
        </p:spPr>
      </p:pic>
      <p:sp>
        <p:nvSpPr>
          <p:cNvPr id="18" name="Rectangle 7"/>
          <p:cNvSpPr/>
          <p:nvPr/>
        </p:nvSpPr>
        <p:spPr>
          <a:xfrm>
            <a:off x="4062568" y="863139"/>
            <a:ext cx="40959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en-GB" sz="12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San Pedro Sula, Honduras, November 17-18, 2016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895092"/>
      </p:ext>
    </p:extLst>
  </p:cSld>
  <p:clrMapOvr>
    <a:masterClrMapping/>
  </p:clrMapOvr>
  <p:transition xmlns:p14="http://schemas.microsoft.com/office/powerpoint/2010/main" spd="slow" advClick="0" advTm="3000">
    <p:wheel spokes="3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374</TotalTime>
  <Words>461</Words>
  <Application>Microsoft Macintosh PowerPoint</Application>
  <PresentationFormat>Personalizado</PresentationFormat>
  <Paragraphs>182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Luis Fernandez</dc:creator>
  <cp:lastModifiedBy>Christiane Lehnhoff</cp:lastModifiedBy>
  <cp:revision>47</cp:revision>
  <dcterms:created xsi:type="dcterms:W3CDTF">2016-11-13T15:39:56Z</dcterms:created>
  <dcterms:modified xsi:type="dcterms:W3CDTF">2016-11-17T15:34:53Z</dcterms:modified>
</cp:coreProperties>
</file>