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s-C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Triángulo rectángulo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15 Grupo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16 Forma libre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18 Forma libre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s-CR"/>
            </a:p>
          </p:txBody>
        </p:sp>
        <p:sp>
          <p:nvSpPr>
            <p:cNvPr id="8" name="19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20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1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27C5A9E-B568-42BA-A75A-C052B9762021}" type="datetimeFigureOut">
              <a:rPr lang="es-CR"/>
              <a:pPr>
                <a:defRPr/>
              </a:pPr>
              <a:t>15/04/2015</a:t>
            </a:fld>
            <a:endParaRPr lang="es-CR"/>
          </a:p>
        </p:txBody>
      </p:sp>
      <p:sp>
        <p:nvSpPr>
          <p:cNvPr id="12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CR"/>
          </a:p>
        </p:txBody>
      </p:sp>
      <p:sp>
        <p:nvSpPr>
          <p:cNvPr id="13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D111C53-7D3A-4671-8C0A-FCB93AB27282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63975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656C1-D2CF-48EB-8999-C6E0A9F62CA3}" type="datetimeFigureOut">
              <a:rPr lang="es-CR"/>
              <a:pPr>
                <a:defRPr/>
              </a:pPr>
              <a:t>15/04/2015</a:t>
            </a:fld>
            <a:endParaRPr lang="es-CR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BC8BB-72B7-4101-B8AF-295059CA7D64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4377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C4004-8CA6-4452-851E-CBD0AFBCE6AB}" type="datetimeFigureOut">
              <a:rPr lang="es-CR"/>
              <a:pPr>
                <a:defRPr/>
              </a:pPr>
              <a:t>15/04/2015</a:t>
            </a:fld>
            <a:endParaRPr lang="es-CR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6A874-DF8F-4DBA-8C6B-36BB7F3B6831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0224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C531B-A9E9-4B75-968C-85066BAABECD}" type="datetimeFigureOut">
              <a:rPr lang="es-CR"/>
              <a:pPr>
                <a:defRPr/>
              </a:pPr>
              <a:t>15/04/2015</a:t>
            </a:fld>
            <a:endParaRPr lang="es-CR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0B811-0404-4258-85A5-0FCB8A3B536F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7497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Cheurón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15 Cheurón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D24397-3DB1-4146-9FF2-1BF583373BD9}" type="datetimeFigureOut">
              <a:rPr lang="es-CR"/>
              <a:pPr>
                <a:defRPr/>
              </a:pPr>
              <a:t>15/04/2015</a:t>
            </a:fld>
            <a:endParaRPr lang="es-CR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CR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41075C-71C5-461F-9D23-A6B9A50858ED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37962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B712B4-0A5E-415D-92FF-3CE717F2D656}" type="datetimeFigureOut">
              <a:rPr lang="es-CR"/>
              <a:pPr>
                <a:defRPr/>
              </a:pPr>
              <a:t>15/04/2015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D52F47-5990-4323-BD21-898EA32D072E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31957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75F701-7E3B-4FB6-B67A-1D0A7547A63A}" type="datetimeFigureOut">
              <a:rPr lang="es-CR"/>
              <a:pPr>
                <a:defRPr/>
              </a:pPr>
              <a:t>15/04/2015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0AA04F-126E-47A2-8DF4-BD779BA38F8F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02107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7F4772-8CFD-428E-A51C-CA95D535984B}" type="datetimeFigureOut">
              <a:rPr lang="es-CR"/>
              <a:pPr>
                <a:defRPr/>
              </a:pPr>
              <a:t>15/04/2015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9967DB-B56F-4CAD-9002-DE2D3CDF4D6F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75146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CB559-917C-49C3-8362-67CB23984EDF}" type="datetimeFigureOut">
              <a:rPr lang="es-CR"/>
              <a:pPr>
                <a:defRPr/>
              </a:pPr>
              <a:t>15/04/2015</a:t>
            </a:fld>
            <a:endParaRPr lang="es-CR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AFAD3-78D5-440F-9DD8-295B7F2BB7B5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0034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ECB795-75D3-43F9-9256-895FE6F71C13}" type="datetimeFigureOut">
              <a:rPr lang="es-CR"/>
              <a:pPr>
                <a:defRPr/>
              </a:pPr>
              <a:t>15/04/2015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CCF919-39C8-48D5-B46F-B449E2387355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41566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Forma libre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15 Forma libre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CR"/>
          </a:p>
        </p:txBody>
      </p:sp>
      <p:sp>
        <p:nvSpPr>
          <p:cNvPr id="7" name="16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18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9 Cheurón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20 Cheurón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13F1365-E9A3-4E2F-A2C5-F7D77E1BAC81}" type="datetimeFigureOut">
              <a:rPr lang="es-CR"/>
              <a:pPr>
                <a:defRPr/>
              </a:pPr>
              <a:t>15/04/2015</a:t>
            </a:fld>
            <a:endParaRPr lang="es-CR"/>
          </a:p>
        </p:txBody>
      </p:sp>
      <p:sp>
        <p:nvSpPr>
          <p:cNvPr id="12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CR"/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F4684F8-4757-4547-A90F-DBB70BAB364B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37493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11 Forma libre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CR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R" smtClean="0"/>
              <a:t>Haga clic para modificar el estilo de texto del patrón</a:t>
            </a:r>
          </a:p>
          <a:p>
            <a:pPr lvl="1"/>
            <a:r>
              <a:rPr lang="es-ES" altLang="es-CR" smtClean="0"/>
              <a:t>Segundo nivel</a:t>
            </a:r>
          </a:p>
          <a:p>
            <a:pPr lvl="2"/>
            <a:r>
              <a:rPr lang="es-ES" altLang="es-CR" smtClean="0"/>
              <a:t>Tercer nivel</a:t>
            </a:r>
          </a:p>
          <a:p>
            <a:pPr lvl="3"/>
            <a:r>
              <a:rPr lang="es-ES" altLang="es-CR" smtClean="0"/>
              <a:t>Cuarto nivel</a:t>
            </a:r>
          </a:p>
          <a:p>
            <a:pPr lvl="4"/>
            <a:r>
              <a:rPr lang="es-ES" altLang="es-CR" smtClean="0"/>
              <a:t>Quinto nivel</a:t>
            </a:r>
            <a:endParaRPr lang="en-US" altLang="es-CR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FB00F24-2E18-4099-B826-8E2A6F81EF90}" type="datetimeFigureOut">
              <a:rPr lang="es-CR"/>
              <a:pPr>
                <a:defRPr/>
              </a:pPr>
              <a:t>15/04/2015</a:t>
            </a:fld>
            <a:endParaRPr lang="es-CR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s-C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01C38FC-F45B-4EDF-B27C-55DEA2C13A47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4" r:id="rId3"/>
    <p:sldLayoutId id="2147483715" r:id="rId4"/>
    <p:sldLayoutId id="2147483716" r:id="rId5"/>
    <p:sldLayoutId id="2147483717" r:id="rId6"/>
    <p:sldLayoutId id="2147483710" r:id="rId7"/>
    <p:sldLayoutId id="2147483718" r:id="rId8"/>
    <p:sldLayoutId id="2147483719" r:id="rId9"/>
    <p:sldLayoutId id="2147483711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1600" y="2420888"/>
            <a:ext cx="7200800" cy="144016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R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Buenas Prácticas</a:t>
            </a:r>
            <a:br>
              <a:rPr lang="es-CR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R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la Atención y Protección de </a:t>
            </a:r>
            <a:br>
              <a:rPr lang="es-CR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R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Niños, Niñas y Adolescentes Migrantes</a:t>
            </a:r>
            <a:endParaRPr lang="es-CR" sz="24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32138" y="4005263"/>
            <a:ext cx="2800350" cy="1009650"/>
          </a:xfrm>
        </p:spPr>
        <p:txBody>
          <a:bodyPr>
            <a:noAutofit/>
          </a:bodyPr>
          <a:lstStyle/>
          <a:p>
            <a:pPr marR="0" algn="ctr" eaLnBrk="1" hangingPunct="1">
              <a:defRPr/>
            </a:pPr>
            <a:r>
              <a:rPr lang="es-CR" altLang="es-CR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COSTA RICA</a:t>
            </a:r>
          </a:p>
          <a:p>
            <a:pPr marR="0" algn="ctr" eaLnBrk="1" hangingPunct="1">
              <a:defRPr/>
            </a:pPr>
            <a:r>
              <a:rPr lang="es-CR" altLang="es-CR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2015</a:t>
            </a:r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984375" y="14446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R">
              <a:latin typeface="Lucida Sans Unicode" pitchFamily="34" charset="0"/>
            </a:endParaRPr>
          </a:p>
        </p:txBody>
      </p:sp>
      <p:grpSp>
        <p:nvGrpSpPr>
          <p:cNvPr id="5" name="11 Grupo"/>
          <p:cNvGrpSpPr>
            <a:grpSpLocks/>
          </p:cNvGrpSpPr>
          <p:nvPr/>
        </p:nvGrpSpPr>
        <p:grpSpPr bwMode="auto">
          <a:xfrm>
            <a:off x="900113" y="476250"/>
            <a:ext cx="7159625" cy="1319213"/>
            <a:chOff x="827584" y="332656"/>
            <a:chExt cx="7160668" cy="1318617"/>
          </a:xfrm>
        </p:grpSpPr>
        <p:pic>
          <p:nvPicPr>
            <p:cNvPr id="5128" name="Imagen 2" descr="LOGO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332656"/>
              <a:ext cx="751956" cy="131861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8FF"/>
                </a:clrFrom>
                <a:clrTo>
                  <a:srgbClr val="FFF8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584" y="390712"/>
              <a:ext cx="1691349" cy="110575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130" name="Picture 10" descr="C:\Users\USER\Desktop\logo MREE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51920" y="404664"/>
              <a:ext cx="1670140" cy="110633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38" y="873125"/>
            <a:ext cx="8016875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908050"/>
            <a:ext cx="70866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950" y="766763"/>
            <a:ext cx="7662863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755650"/>
            <a:ext cx="7159625" cy="530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1116013" y="260350"/>
            <a:ext cx="7164387" cy="9921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buFont typeface="Wingdings 3" charset="2"/>
              <a:buNone/>
              <a:defRPr/>
            </a:pPr>
            <a:r>
              <a:rPr lang="es-CR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Procedimiento de Atención y Protección de las personas </a:t>
            </a:r>
          </a:p>
          <a:p>
            <a:pPr algn="ctr" fontAlgn="auto">
              <a:spcBef>
                <a:spcPts val="0"/>
              </a:spcBef>
              <a:buFont typeface="Wingdings 3" charset="2"/>
              <a:buNone/>
              <a:defRPr/>
            </a:pPr>
            <a:r>
              <a:rPr lang="es-CR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Menores de edad extranjeras no acompañadas o separadas de </a:t>
            </a:r>
          </a:p>
          <a:p>
            <a:pPr algn="ctr" fontAlgn="auto">
              <a:spcBef>
                <a:spcPts val="0"/>
              </a:spcBef>
              <a:buFont typeface="Wingdings 3" charset="2"/>
              <a:buNone/>
              <a:defRPr/>
            </a:pPr>
            <a:r>
              <a:rPr lang="es-CR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familia fuera de su país de origen.</a:t>
            </a:r>
          </a:p>
        </p:txBody>
      </p:sp>
      <p:grpSp>
        <p:nvGrpSpPr>
          <p:cNvPr id="2" name="11 Grupo"/>
          <p:cNvGrpSpPr>
            <a:grpSpLocks/>
          </p:cNvGrpSpPr>
          <p:nvPr/>
        </p:nvGrpSpPr>
        <p:grpSpPr bwMode="auto">
          <a:xfrm>
            <a:off x="468313" y="1052513"/>
            <a:ext cx="7920037" cy="5329237"/>
            <a:chOff x="-1" y="1103313"/>
            <a:chExt cx="7342910" cy="5315238"/>
          </a:xfrm>
        </p:grpSpPr>
        <p:pic>
          <p:nvPicPr>
            <p:cNvPr id="22532" name="Imagen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72438"/>
              <a:ext cx="7218217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3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3242"/>
              <a:ext cx="7232073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4" name="Imagen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03313"/>
              <a:ext cx="7342909" cy="186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5" name="Imagen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711450"/>
              <a:ext cx="7287491" cy="67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6" name="Imagen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646613"/>
              <a:ext cx="7204364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7" name="Imagen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35425"/>
              <a:ext cx="7204364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8" name="Imagen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21050"/>
              <a:ext cx="7287491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437562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6013" y="1412875"/>
            <a:ext cx="6911975" cy="4918075"/>
          </a:xfrm>
        </p:spPr>
        <p:txBody>
          <a:bodyPr>
            <a:normAutofit fontScale="77500" lnSpcReduction="2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CR" dirty="0" smtClean="0"/>
              <a:t>Declarar de interés público la Comisión Tripartita de Niños, Niñas y Adolescentes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CR" dirty="0" smtClean="0"/>
              <a:t>Dentro de la Comisión incorporar el procedimiento de la Determinación del Interés Superior (DIS) para todos los procesos de NNA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CR" dirty="0" smtClean="0"/>
              <a:t>Fortalecer la Coordinación Intersectorial e Interinstitucional, de manera ampliada para temas específicos. Por ejemplo: regularización de PME migrantes en procesos de capacitación y formación, Penal Juvenil, ACNUR y ACAI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CR" dirty="0" smtClean="0"/>
              <a:t>Manual Consular de Protección Internacional de PME Costarricenses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CR" dirty="0" smtClean="0"/>
              <a:t>Decretar la exoneración de tasas e impuestos en los trámites migratorios para las PME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CR" dirty="0" smtClean="0"/>
              <a:t>Continuar con la aplicación de los Acuerdos Regionales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R" dirty="0" smtClean="0"/>
              <a:t>DESAFÍOS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233488"/>
            <a:ext cx="7707313" cy="4656137"/>
          </a:xfrm>
        </p:spPr>
        <p:txBody>
          <a:bodyPr>
            <a:normAutofit fontScale="77500" lnSpcReduction="2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CR" dirty="0" smtClean="0"/>
              <a:t>Concluir el Protocolo para la Atención y Protección de PME Extranjeras Acompañadas en condición de vulnerabilidad fuera de su país de origen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CR" dirty="0" smtClean="0"/>
              <a:t>Protocolo de Repatriación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CR" dirty="0" smtClean="0"/>
              <a:t>Reinserción e Integración de PME costarricenses que retornan al país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CR" dirty="0" smtClean="0"/>
              <a:t>Integración de PME migrantes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CR" dirty="0" smtClean="0"/>
              <a:t>Presentación de Proyectos Conjuntos para la Protección Integral de PME con utilización del Fondo Social y del Fondo de Trata y Tráfico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CR" dirty="0" smtClean="0"/>
              <a:t>Incursión con Ministerio de Educación Pública para PME estudiantes en condición migratoria irregular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CR" dirty="0" smtClean="0"/>
              <a:t>Protocolo para la atención especializada en NNA indígenas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CR" dirty="0" smtClean="0"/>
              <a:t>Implementar matrices para seguimiento de casos y estadísticas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348413" cy="70658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R" dirty="0" smtClean="0"/>
              <a:t>DESAFÍOS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55875" y="4437063"/>
            <a:ext cx="3906838" cy="571500"/>
          </a:xfrm>
        </p:spPr>
        <p:txBody>
          <a:bodyPr>
            <a:noAutofit/>
          </a:bodyPr>
          <a:lstStyle/>
          <a:p>
            <a:pPr marR="0" algn="ctr" eaLnBrk="1" hangingPunct="1">
              <a:defRPr/>
            </a:pPr>
            <a:r>
              <a:rPr lang="es-CR" altLang="es-CR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COSTA RICA,2015</a:t>
            </a: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1984375" y="14446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R">
              <a:latin typeface="Lucida Sans Unicode" pitchFamily="34" charset="0"/>
            </a:endParaRPr>
          </a:p>
        </p:txBody>
      </p:sp>
      <p:sp>
        <p:nvSpPr>
          <p:cNvPr id="26628" name="AutoShape 9" descr="Resultado de imagen para logo ministerio de relaciones exteriores y culto costa rica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CR" altLang="es-CR">
              <a:latin typeface="Lucida Sans Unicode" pitchFamily="34" charset="0"/>
            </a:endParaRPr>
          </a:p>
        </p:txBody>
      </p:sp>
      <p:sp>
        <p:nvSpPr>
          <p:cNvPr id="26629" name="AutoShape 11" descr="Resultado de imagen para logo ministerio de relaciones exteriores y culto costa rica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CR" altLang="es-CR">
              <a:latin typeface="Lucida Sans Unicode" pitchFamily="34" charset="0"/>
            </a:endParaRPr>
          </a:p>
        </p:txBody>
      </p:sp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1268413"/>
            <a:ext cx="2808287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1835696" y="404664"/>
            <a:ext cx="5586786" cy="923330"/>
          </a:xfrm>
          <a:prstGeom prst="rect">
            <a:avLst/>
          </a:prstGeom>
          <a:noFill/>
          <a:scene3d>
            <a:camera prst="orthographicFront"/>
            <a:lightRig rig="freezing" dir="t"/>
          </a:scene3d>
          <a:sp3d/>
        </p:spPr>
        <p:txBody>
          <a:bodyPr wrap="none">
            <a:spAutoFit/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Muchas Gracias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34750" y="1413164"/>
            <a:ext cx="7093634" cy="3560617"/>
          </a:xfrm>
        </p:spPr>
        <p:txBody>
          <a:bodyPr rtlCol="0"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s-C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el año 2010 se conforma una Comisión Bipartita de índole técnico para la atención y protección de niños, niñas y adolescentes.</a:t>
            </a:r>
            <a:br>
              <a:rPr lang="es-C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C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s-C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C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Inicialmente fue integrada por:</a:t>
            </a:r>
            <a:br>
              <a:rPr lang="es-C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C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Dirección General de Migración y Extranjería</a:t>
            </a:r>
            <a:br>
              <a:rPr lang="es-C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C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Patronato Nacional de la Infancia</a:t>
            </a:r>
            <a:br>
              <a:rPr lang="es-C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C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s-C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s-C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984375" y="14446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R">
              <a:latin typeface="Lucida Sans Unicode" pitchFamily="34" charset="0"/>
            </a:endParaRPr>
          </a:p>
        </p:txBody>
      </p:sp>
      <p:sp>
        <p:nvSpPr>
          <p:cNvPr id="7173" name="Rectángulo 5"/>
          <p:cNvSpPr>
            <a:spLocks noChangeArrowheads="1"/>
          </p:cNvSpPr>
          <p:nvPr/>
        </p:nvSpPr>
        <p:spPr bwMode="auto">
          <a:xfrm>
            <a:off x="1476375" y="549275"/>
            <a:ext cx="648335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805113" algn="ctr"/>
                <a:tab pos="5611813" algn="r"/>
              </a:tabLst>
              <a:defRPr/>
            </a:pPr>
            <a:r>
              <a:rPr lang="es-CR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COMISIÓN de NIÑEZ y ADOLESCENCIA</a:t>
            </a:r>
          </a:p>
        </p:txBody>
      </p:sp>
      <p:pic>
        <p:nvPicPr>
          <p:cNvPr id="5128" name="Imagen 2" descr="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725144"/>
            <a:ext cx="666129" cy="116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189" y="4895609"/>
            <a:ext cx="1294829" cy="846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9 Flecha izquierda y derecha"/>
          <p:cNvSpPr/>
          <p:nvPr/>
        </p:nvSpPr>
        <p:spPr>
          <a:xfrm>
            <a:off x="3865563" y="5154613"/>
            <a:ext cx="2074862" cy="4143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51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5150" y="1125538"/>
            <a:ext cx="5233988" cy="4987925"/>
          </a:xfrm>
          <a:noFill/>
        </p:spPr>
      </p:pic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333375"/>
            <a:ext cx="1620838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900113"/>
            <a:ext cx="7418388" cy="514191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C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COMISIÓN TRIPARTITA 2013</a:t>
            </a:r>
            <a:br>
              <a:rPr lang="es-C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C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el año 2013 se incorpora el Ministerio de Relaciones Exteriores y Culto</a:t>
            </a:r>
            <a:endParaRPr lang="es-CR" sz="2400" dirty="0"/>
          </a:p>
        </p:txBody>
      </p:sp>
      <p:pic>
        <p:nvPicPr>
          <p:cNvPr id="4" name="Picture 9" descr="C:\Users\USER\Desktop\logo M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636912"/>
            <a:ext cx="1495425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935" y="4396846"/>
            <a:ext cx="1294829" cy="846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2" descr="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4221088"/>
            <a:ext cx="679346" cy="1191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10 Flecha izquierda, derecha y arriba"/>
          <p:cNvSpPr/>
          <p:nvPr/>
        </p:nvSpPr>
        <p:spPr>
          <a:xfrm>
            <a:off x="2770188" y="3948113"/>
            <a:ext cx="3889375" cy="1177925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00113" y="1844675"/>
            <a:ext cx="7656512" cy="3300413"/>
          </a:xfrm>
        </p:spPr>
        <p:txBody>
          <a:bodyPr/>
          <a:lstStyle/>
          <a:p>
            <a:pPr eaLnBrk="1" hangingPunct="1"/>
            <a:r>
              <a:rPr lang="es-CR" altLang="es-CR" sz="2000" smtClean="0"/>
              <a:t>Coordinación interinstitucional e intersectorial: Instituto Nacional de Aprendizaje, Ministerio de Justicia, ACNUR y ACAI</a:t>
            </a:r>
          </a:p>
          <a:p>
            <a:pPr eaLnBrk="1" hangingPunct="1"/>
            <a:r>
              <a:rPr lang="es-CR" altLang="es-CR" sz="2000" smtClean="0"/>
              <a:t>Reuniones quincenales ordinarias</a:t>
            </a:r>
          </a:p>
          <a:p>
            <a:pPr eaLnBrk="1" hangingPunct="1"/>
            <a:r>
              <a:rPr lang="es-CR" altLang="es-CR" sz="2000" smtClean="0"/>
              <a:t>Comunicación directa con los enlaces</a:t>
            </a:r>
          </a:p>
          <a:p>
            <a:pPr eaLnBrk="1" hangingPunct="1"/>
            <a:r>
              <a:rPr lang="es-CR" altLang="es-CR" sz="2000" smtClean="0"/>
              <a:t>Apoyo Mutuo</a:t>
            </a:r>
          </a:p>
          <a:p>
            <a:pPr eaLnBrk="1" hangingPunct="1"/>
            <a:r>
              <a:rPr lang="es-CR" altLang="es-CR" sz="2000" smtClean="0"/>
              <a:t>Colaboración y Apoyo de Organismos Internacionales: OIM, ACNUR, UNICEF</a:t>
            </a:r>
          </a:p>
          <a:p>
            <a:pPr eaLnBrk="1" hangingPunct="1">
              <a:buFont typeface="Wingdings 3" pitchFamily="18" charset="2"/>
              <a:buNone/>
            </a:pPr>
            <a:endParaRPr lang="es-CR" altLang="es-CR" sz="2000" smtClean="0"/>
          </a:p>
          <a:p>
            <a:pPr eaLnBrk="1" hangingPunct="1">
              <a:buFont typeface="Wingdings 3" pitchFamily="18" charset="2"/>
              <a:buNone/>
            </a:pPr>
            <a:endParaRPr lang="es-CR" altLang="es-CR" sz="200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692696"/>
            <a:ext cx="6348413" cy="609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LOGROS</a:t>
            </a:r>
            <a:endParaRPr lang="es-C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8325" y="1524000"/>
            <a:ext cx="7891463" cy="4352925"/>
          </a:xfrm>
        </p:spPr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CR" sz="2400" dirty="0" smtClean="0"/>
              <a:t>Carta de Cooperación entre DGME – PANI- ACNUR y ACAI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CR" sz="2400" dirty="0" smtClean="0"/>
              <a:t>Capacitaciones conjuntas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CR" sz="2400" dirty="0" smtClean="0"/>
              <a:t>Proceso con el Registro Civil para la revisión de inscripción de nacimientos de PME Indígenas y migrantes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CR" sz="2400" dirty="0" smtClean="0"/>
              <a:t>Vinculación con el ESME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CR" sz="2400" dirty="0" smtClean="0"/>
              <a:t>Análisis, valoración y recomendaciones a los jerarcas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CR" sz="2400" dirty="0" smtClean="0"/>
              <a:t>A nivel internacional coordinación con homólogos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CR" sz="2400" dirty="0" smtClean="0"/>
              <a:t>Seguimiento y aplicación de los Acuerdos Regionales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348413" cy="67887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R" dirty="0" smtClean="0"/>
              <a:t>LOGROS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357313"/>
            <a:ext cx="7778750" cy="5002212"/>
          </a:xfrm>
        </p:spPr>
        <p:txBody>
          <a:bodyPr>
            <a:normAutofit fontScale="92500" lnSpcReduction="1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CR" sz="2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Creación del Manual de Atención Interinstitucional para PME en explotación: sexual comercial, trata, trabajo infantil y trabajo adolescente peligroso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CR" sz="2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Diseño, elaboración e implementación de protocolos</a:t>
            </a:r>
          </a:p>
          <a:p>
            <a:pPr marL="621792" lvl="1" algn="just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R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Para la Atención de PME cuyos padres, madres o encargados están sometidos a un proceso de deportación</a:t>
            </a:r>
          </a:p>
          <a:p>
            <a:pPr marL="621792" lvl="1" algn="just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R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Para la Regularización de la permanencia de PME extranjeras bajo la protección del PANI</a:t>
            </a:r>
          </a:p>
          <a:p>
            <a:pPr marL="621792" lvl="1" algn="just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R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Para la Detección, Atención y Protección Integral de PME que requieren protección internacional: sean solicitantes de la condición de </a:t>
            </a:r>
            <a:r>
              <a:rPr lang="es-CR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refugiad@s</a:t>
            </a:r>
            <a:r>
              <a:rPr lang="es-CR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s-CR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refugiad@s</a:t>
            </a:r>
            <a:r>
              <a:rPr lang="es-CR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, apátridas</a:t>
            </a:r>
          </a:p>
          <a:p>
            <a:pPr marL="621792" lvl="1" algn="just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R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Actuación de DGME-INA-PANI para estudiantes extranjeros que requieren regularizar su condición migratoria</a:t>
            </a:r>
          </a:p>
          <a:p>
            <a:pPr marL="621792" lvl="1" algn="just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R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Para la Atención y Protección de PME extranjeras no acompañadas o separadas, fuera de su país de origen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348413" cy="70658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R" dirty="0" smtClean="0"/>
              <a:t>LOGROS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7450" y="1125538"/>
            <a:ext cx="6910388" cy="4879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50" y="590550"/>
            <a:ext cx="8212138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</TotalTime>
  <Words>472</Words>
  <Application>Microsoft Office PowerPoint</Application>
  <PresentationFormat>On-screen Show (4:3)</PresentationFormat>
  <Paragraphs>49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Lucida Sans Unicode</vt:lpstr>
      <vt:lpstr>Wingdings 3</vt:lpstr>
      <vt:lpstr>Verdana</vt:lpstr>
      <vt:lpstr>Wingdings 2</vt:lpstr>
      <vt:lpstr>Calibri</vt:lpstr>
      <vt:lpstr>Times New Roman</vt:lpstr>
      <vt:lpstr>Concurrencia</vt:lpstr>
      <vt:lpstr>Buenas Prácticas para la Atención y Protección de  Niños, Niñas y Adolescentes Migrantes</vt:lpstr>
      <vt:lpstr>En el año 2010 se conforma una Comisión Bipartita de índole técnico para la atención y protección de niños, niñas y adolescentes.  Inicialmente fue integrada por: Dirección General de Migración y Extranjería Patronato Nacional de la Infancia  </vt:lpstr>
      <vt:lpstr>PowerPoint Presentation</vt:lpstr>
      <vt:lpstr>PowerPoint Presentation</vt:lpstr>
      <vt:lpstr>LOGROS</vt:lpstr>
      <vt:lpstr>LOGROS</vt:lpstr>
      <vt:lpstr>LOGROS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DESAFÍOS</vt:lpstr>
      <vt:lpstr>DESAFÍOS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Acciones de  Articulación Interinstitucional para la  Atención y Protección de  Niños, Niñas y Adolescentes Migrantes</dc:title>
  <dc:creator>USER</dc:creator>
  <cp:lastModifiedBy>RODAS Renán</cp:lastModifiedBy>
  <cp:revision>10</cp:revision>
  <dcterms:created xsi:type="dcterms:W3CDTF">2015-04-15T16:24:03Z</dcterms:created>
  <dcterms:modified xsi:type="dcterms:W3CDTF">2015-04-15T19:36:51Z</dcterms:modified>
</cp:coreProperties>
</file>