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18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s-CR"/>
            </a:p>
          </p:txBody>
        </p:sp>
        <p:sp>
          <p:nvSpPr>
            <p:cNvPr id="8" name="19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20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7C5A9E-B568-42BA-A75A-C052B9762021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111C53-7D3A-4671-8C0A-FCB93AB27282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6397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56C1-D2CF-48EB-8999-C6E0A9F62CA3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C8BB-72B7-4101-B8AF-295059CA7D64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4377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4004-8CA6-4452-851E-CBD0AFBCE6AB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A874-DF8F-4DBA-8C6B-36BB7F3B6831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0224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531B-A9E9-4B75-968C-85066BAABECD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B811-0404-4258-85A5-0FCB8A3B536F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497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15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24397-3DB1-4146-9FF2-1BF583373BD9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41075C-71C5-461F-9D23-A6B9A50858ED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3796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712B4-0A5E-415D-92FF-3CE717F2D656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D52F47-5990-4323-BD21-898EA32D072E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31957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75F701-7E3B-4FB6-B67A-1D0A7547A63A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AA04F-126E-47A2-8DF4-BD779BA38F8F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210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F4772-8CFD-428E-A51C-CA95D535984B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9967DB-B56F-4CAD-9002-DE2D3CDF4D6F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514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B559-917C-49C3-8362-67CB23984EDF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FAD3-78D5-440F-9DD8-295B7F2BB7B5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034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ECB795-75D3-43F9-9256-895FE6F71C13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CCF919-39C8-48D5-B46F-B449E2387355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4156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1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7" name="1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18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20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13F1365-E9A3-4E2F-A2C5-F7D77E1BAC81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4684F8-4757-4547-A90F-DBB70BAB364B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3749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 smtClean="0"/>
              <a:t>Haga clic para modificar el estilo de texto del patrón</a:t>
            </a:r>
          </a:p>
          <a:p>
            <a:pPr lvl="1"/>
            <a:r>
              <a:rPr lang="es-ES" altLang="es-CR" smtClean="0"/>
              <a:t>Segundo nivel</a:t>
            </a:r>
          </a:p>
          <a:p>
            <a:pPr lvl="2"/>
            <a:r>
              <a:rPr lang="es-ES" altLang="es-CR" smtClean="0"/>
              <a:t>Tercer nivel</a:t>
            </a:r>
          </a:p>
          <a:p>
            <a:pPr lvl="3"/>
            <a:r>
              <a:rPr lang="es-ES" altLang="es-CR" smtClean="0"/>
              <a:t>Cuarto nivel</a:t>
            </a:r>
          </a:p>
          <a:p>
            <a:pPr lvl="4"/>
            <a:r>
              <a:rPr lang="es-ES" altLang="es-CR" smtClean="0"/>
              <a:t>Quinto nivel</a:t>
            </a:r>
            <a:endParaRPr lang="en-US" altLang="es-CR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FB00F24-2E18-4099-B826-8E2A6F81EF90}" type="datetimeFigureOut">
              <a:rPr lang="es-CR"/>
              <a:pPr>
                <a:defRPr/>
              </a:pPr>
              <a:t>4/15/15</a:t>
            </a:fld>
            <a:endParaRPr lang="es-C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1C38FC-F45B-4EDF-B27C-55DEA2C13A47}" type="slidenum">
              <a:rPr lang="es-CR"/>
              <a:pPr>
                <a:defRPr/>
              </a:pPr>
              <a:t>‹Nr.›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4" r:id="rId3"/>
    <p:sldLayoutId id="2147483715" r:id="rId4"/>
    <p:sldLayoutId id="2147483716" r:id="rId5"/>
    <p:sldLayoutId id="2147483717" r:id="rId6"/>
    <p:sldLayoutId id="2147483710" r:id="rId7"/>
    <p:sldLayoutId id="2147483718" r:id="rId8"/>
    <p:sldLayoutId id="2147483719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7200800" cy="144016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</a:t>
            </a:r>
            <a:br>
              <a:rPr lang="en-GB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Assistance and Protection for</a:t>
            </a:r>
            <a:br>
              <a:rPr lang="en-GB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Migrant Boys, Girls and Adolescents</a:t>
            </a:r>
            <a:endParaRPr lang="en-GB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32138" y="4005263"/>
            <a:ext cx="2800350" cy="1009650"/>
          </a:xfrm>
        </p:spPr>
        <p:txBody>
          <a:bodyPr>
            <a:noAutofit/>
          </a:bodyPr>
          <a:lstStyle/>
          <a:p>
            <a:pPr marR="0" algn="ctr" eaLnBrk="1" hangingPunct="1">
              <a:defRPr/>
            </a:pPr>
            <a:r>
              <a:rPr lang="en-GB" altLang="es-C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COSTA RICA</a:t>
            </a:r>
          </a:p>
          <a:p>
            <a:pPr marR="0" algn="ctr" eaLnBrk="1" hangingPunct="1">
              <a:defRPr/>
            </a:pPr>
            <a:r>
              <a:rPr lang="en-GB" altLang="es-C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2015</a:t>
            </a:r>
            <a:endParaRPr lang="en-GB" altLang="es-C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984375" y="188397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s-CR" dirty="0">
              <a:latin typeface="Lucida Sans Unicode" pitchFamily="34" charset="0"/>
            </a:endParaRPr>
          </a:p>
        </p:txBody>
      </p:sp>
      <p:grpSp>
        <p:nvGrpSpPr>
          <p:cNvPr id="5" name="11 Grupo"/>
          <p:cNvGrpSpPr>
            <a:grpSpLocks/>
          </p:cNvGrpSpPr>
          <p:nvPr/>
        </p:nvGrpSpPr>
        <p:grpSpPr bwMode="auto">
          <a:xfrm>
            <a:off x="900113" y="476250"/>
            <a:ext cx="7159625" cy="1319213"/>
            <a:chOff x="827584" y="332656"/>
            <a:chExt cx="7160668" cy="1318617"/>
          </a:xfrm>
        </p:grpSpPr>
        <p:pic>
          <p:nvPicPr>
            <p:cNvPr id="5128" name="Imagen 2" descr="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32656"/>
              <a:ext cx="751956" cy="13186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8FF"/>
                </a:clrFrom>
                <a:clrTo>
                  <a:srgbClr val="FFF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390712"/>
              <a:ext cx="1691349" cy="11057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130" name="Picture 10" descr="C:\Users\USER\Desktop\logo MRE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404664"/>
              <a:ext cx="1670140" cy="11063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873125"/>
            <a:ext cx="80168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7086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0" y="766763"/>
            <a:ext cx="7662863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755650"/>
            <a:ext cx="7159625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116013" y="260350"/>
            <a:ext cx="7164387" cy="9921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ctr" fontAlgn="auto">
              <a:spcBef>
                <a:spcPts val="0"/>
              </a:spcBef>
              <a:buNone/>
              <a:defRPr/>
            </a:pPr>
            <a:r>
              <a:rPr lang="en-GB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Assistance and Protection of Foreign Unaccompanied or Separated Boys, Girls and Adolescents Outside their Countries of Origin</a:t>
            </a:r>
            <a:endParaRPr lang="en-GB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468313" y="1052513"/>
            <a:ext cx="7920037" cy="5329237"/>
            <a:chOff x="-1" y="1103313"/>
            <a:chExt cx="7342910" cy="5315238"/>
          </a:xfrm>
        </p:grpSpPr>
        <p:pic>
          <p:nvPicPr>
            <p:cNvPr id="22532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438"/>
              <a:ext cx="721821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242"/>
              <a:ext cx="7232073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Imagen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3313"/>
              <a:ext cx="7342909" cy="186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Imagen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711450"/>
              <a:ext cx="7287491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Imagen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646613"/>
              <a:ext cx="7204364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Imagen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5425"/>
              <a:ext cx="7204364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Imagen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21050"/>
              <a:ext cx="7287491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4375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96752"/>
            <a:ext cx="6911975" cy="4918075"/>
          </a:xfrm>
        </p:spPr>
        <p:txBody>
          <a:bodyPr>
            <a:noAutofit/>
          </a:bodyPr>
          <a:lstStyle/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/>
              <a:t>To declare the Tripartite Commission for Boys, Girls and Adolescents of public interest; 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/>
              <a:t>Within the Commission, to incorporate the procedure for determining the best interest of the child for every process involving boys, girls </a:t>
            </a:r>
            <a:r>
              <a:rPr lang="en-GB" sz="2000" dirty="0" smtClean="0"/>
              <a:t>or adolescents;</a:t>
            </a:r>
            <a:endParaRPr lang="en-GB" sz="2000" dirty="0" smtClean="0"/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/>
              <a:t>To strengthen and expand intersectoral and inter-institutional coordination for specific topics. For example: regularization of migrant boys, girls and adolescents in training and education processes, </a:t>
            </a:r>
            <a:r>
              <a:rPr lang="en-GB" sz="2000" i="1" dirty="0" smtClean="0"/>
              <a:t>Penal </a:t>
            </a:r>
            <a:r>
              <a:rPr lang="en-GB" sz="2000" i="1" dirty="0" smtClean="0"/>
              <a:t>Juvenil</a:t>
            </a:r>
            <a:r>
              <a:rPr lang="en-GB" sz="2000" dirty="0" smtClean="0"/>
              <a:t>, UNHCR and ACAI;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/>
              <a:t>A Consular Handbook on International Protection of Costa Rican Boys, Girls and Adolescents; 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/>
              <a:t>To waive payment of fees and taxes in migration procedures for boys, girls and adolescents; 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/>
              <a:t>To continue implementing the regional agreements. </a:t>
            </a:r>
            <a:endParaRPr lang="en-GB" sz="2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CHALLENGES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33488"/>
            <a:ext cx="7707313" cy="4931816"/>
          </a:xfrm>
        </p:spPr>
        <p:txBody>
          <a:bodyPr>
            <a:normAutofit fontScale="70000" lnSpcReduction="20000"/>
          </a:bodyPr>
          <a:lstStyle/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To finalize the Protocol for the Assistance and </a:t>
            </a:r>
            <a:r>
              <a:rPr lang="en-GB" dirty="0" smtClean="0"/>
              <a:t>Protection of Foreign Accompanied Boys, Girls and Adolescents in Vulnerable Situations Outside their Countries of Origin;</a:t>
            </a:r>
          </a:p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Protocol for Repatriation;</a:t>
            </a:r>
          </a:p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Reintegration and integration of returned Costa Rican migrant </a:t>
            </a:r>
            <a:r>
              <a:rPr lang="en-GB" dirty="0"/>
              <a:t>b</a:t>
            </a:r>
            <a:r>
              <a:rPr lang="en-GB" dirty="0" smtClean="0"/>
              <a:t>oys, girls and adolescents;</a:t>
            </a:r>
          </a:p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Integration of migrant </a:t>
            </a:r>
            <a:r>
              <a:rPr lang="en-GB" dirty="0"/>
              <a:t>b</a:t>
            </a:r>
            <a:r>
              <a:rPr lang="en-GB" dirty="0" smtClean="0"/>
              <a:t>oys, girls and adolescents;</a:t>
            </a:r>
          </a:p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To submit joint projects for the comprehensive protection of boys, girls and adolescents using the Social Fund and the Fund to Combat Migrant Trafficking and Smuggling;</a:t>
            </a:r>
          </a:p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To </a:t>
            </a:r>
            <a:r>
              <a:rPr lang="en-GB" dirty="0" smtClean="0"/>
              <a:t>work with the Ministry of Public Education to ensure access to education for boys, girls and adolescents </a:t>
            </a:r>
            <a:r>
              <a:rPr lang="en-GB" dirty="0"/>
              <a:t>with irregular migration </a:t>
            </a:r>
            <a:r>
              <a:rPr lang="en-GB" dirty="0" smtClean="0"/>
              <a:t>status;</a:t>
            </a:r>
            <a:endParaRPr lang="en-GB" dirty="0" smtClean="0"/>
          </a:p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To develop a </a:t>
            </a:r>
            <a:r>
              <a:rPr lang="en-GB" dirty="0"/>
              <a:t>p</a:t>
            </a:r>
            <a:r>
              <a:rPr lang="en-GB" dirty="0" smtClean="0"/>
              <a:t>rotocol for specialized assistance to indigenous </a:t>
            </a:r>
            <a:r>
              <a:rPr lang="en-GB" dirty="0"/>
              <a:t>b</a:t>
            </a:r>
            <a:r>
              <a:rPr lang="en-GB" dirty="0" smtClean="0"/>
              <a:t>oys, girls and adolescents;</a:t>
            </a:r>
          </a:p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To implement matrices for follow-up on cases and statistics. </a:t>
            </a:r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348413" cy="7065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CHALLENGES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5875" y="4437063"/>
            <a:ext cx="3906838" cy="571500"/>
          </a:xfrm>
        </p:spPr>
        <p:txBody>
          <a:bodyPr>
            <a:noAutofit/>
          </a:bodyPr>
          <a:lstStyle/>
          <a:p>
            <a:pPr marR="0" algn="ctr" eaLnBrk="1" hangingPunct="1">
              <a:defRPr/>
            </a:pPr>
            <a:r>
              <a:rPr lang="en-GB" altLang="es-C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COSTA RICA,2015</a:t>
            </a:r>
            <a:endParaRPr lang="en-GB" altLang="es-C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984375" y="188397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s-CR" dirty="0">
              <a:latin typeface="Lucida Sans Unicode" pitchFamily="34" charset="0"/>
            </a:endParaRPr>
          </a:p>
        </p:txBody>
      </p:sp>
      <p:sp>
        <p:nvSpPr>
          <p:cNvPr id="26628" name="AutoShape 9" descr="Resultado de imagen para logo ministerio de relaciones exteriores y culto costa rica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s-CR" dirty="0">
              <a:latin typeface="Lucida Sans Unicode" pitchFamily="34" charset="0"/>
            </a:endParaRPr>
          </a:p>
        </p:txBody>
      </p:sp>
      <p:sp>
        <p:nvSpPr>
          <p:cNvPr id="26629" name="AutoShape 11" descr="Resultado de imagen para logo ministerio de relaciones exteriores y culto costa rica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s-CR" dirty="0">
              <a:latin typeface="Lucida Sans Unicode" pitchFamily="34" charset="0"/>
            </a:endParaRP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268413"/>
            <a:ext cx="2808287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564297" y="404664"/>
            <a:ext cx="3807903" cy="923330"/>
          </a:xfrm>
          <a:prstGeom prst="rect">
            <a:avLst/>
          </a:prstGeom>
          <a:noFill/>
          <a:scene3d>
            <a:camera prst="orthographicFront"/>
            <a:lightRig rig="freezing" dir="t"/>
          </a:scene3d>
          <a:sp3d/>
        </p:spPr>
        <p:txBody>
          <a:bodyPr wrap="none"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Thank you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916832"/>
            <a:ext cx="7093634" cy="356061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2010, a technical Bipartite Commission for the Assistance and Protection of Boys, Girls and Adolescents was established. </a:t>
            </a:r>
            <a:b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Initially, it was composed of the following:</a:t>
            </a:r>
            <a:b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General Directorate of Migration and Immigration</a:t>
            </a:r>
            <a:b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National Board for Children</a:t>
            </a:r>
            <a:b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984375" y="188397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s-CR" dirty="0">
              <a:latin typeface="Lucida Sans Unicode" pitchFamily="34" charset="0"/>
            </a:endParaRPr>
          </a:p>
        </p:txBody>
      </p:sp>
      <p:sp>
        <p:nvSpPr>
          <p:cNvPr id="7173" name="Rectángulo 5"/>
          <p:cNvSpPr>
            <a:spLocks noChangeArrowheads="1"/>
          </p:cNvSpPr>
          <p:nvPr/>
        </p:nvSpPr>
        <p:spPr bwMode="auto">
          <a:xfrm>
            <a:off x="1476375" y="549275"/>
            <a:ext cx="6483350" cy="100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805113" algn="ctr"/>
                <a:tab pos="5611813" algn="r"/>
              </a:tabLst>
              <a:defRPr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COMMISSION FOR CHILDREN AND ADOLESCENTS</a:t>
            </a:r>
            <a:endParaRPr lang="en-GB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8" name="Imagen 2" descr="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666129" cy="116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189" y="4895609"/>
            <a:ext cx="1294829" cy="846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Flecha izquierda y derecha"/>
          <p:cNvSpPr/>
          <p:nvPr/>
        </p:nvSpPr>
        <p:spPr>
          <a:xfrm>
            <a:off x="3865563" y="5154613"/>
            <a:ext cx="2074862" cy="4143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33375"/>
            <a:ext cx="162083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259632" y="1628800"/>
            <a:ext cx="6696744" cy="4824536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Commission was established with the objective of creating coordination mechanisms and tools to enable the officers of DGME and PANI to provide assistance and protection – within the framework of the plan for joint actions and in an efficient and effective manner – to foreign boys, girls and adolescents in different migration situations, ensuring compliance with the principle of the best interest of the child at all times. </a:t>
            </a:r>
            <a:b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900113"/>
            <a:ext cx="7418388" cy="51419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TRIPARTITE COMMISSION IN 2013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Ministry of Foreign Affairs and Cult joined the Commission.</a:t>
            </a:r>
            <a:endParaRPr lang="en-GB" sz="2400" dirty="0"/>
          </a:p>
        </p:txBody>
      </p:sp>
      <p:pic>
        <p:nvPicPr>
          <p:cNvPr id="4" name="Picture 9" descr="C:\Users\USER\Desktop\logo M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36912"/>
            <a:ext cx="1495425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35" y="4396846"/>
            <a:ext cx="1294829" cy="846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2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221088"/>
            <a:ext cx="679346" cy="119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10 Flecha izquierda, derecha y arriba"/>
          <p:cNvSpPr/>
          <p:nvPr/>
        </p:nvSpPr>
        <p:spPr>
          <a:xfrm>
            <a:off x="2770188" y="3948113"/>
            <a:ext cx="3889375" cy="117792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113" y="1844675"/>
            <a:ext cx="7656512" cy="3300413"/>
          </a:xfrm>
        </p:spPr>
        <p:txBody>
          <a:bodyPr/>
          <a:lstStyle/>
          <a:p>
            <a:pPr eaLnBrk="1" hangingPunct="1"/>
            <a:r>
              <a:rPr lang="en-GB" altLang="es-CR" sz="2000" dirty="0" smtClean="0"/>
              <a:t>Inter-institutional and intersectoral coordination: National Learning Institute, Ministry of Justice, UNHCR and ACAI;</a:t>
            </a:r>
          </a:p>
          <a:p>
            <a:pPr eaLnBrk="1" hangingPunct="1"/>
            <a:r>
              <a:rPr lang="en-GB" altLang="es-CR" sz="2000" dirty="0" smtClean="0"/>
              <a:t>Regular bi-weekly meetings;</a:t>
            </a:r>
          </a:p>
          <a:p>
            <a:pPr eaLnBrk="1" hangingPunct="1"/>
            <a:r>
              <a:rPr lang="en-GB" altLang="es-CR" sz="2000" dirty="0" smtClean="0"/>
              <a:t>Direct communication with liaison officers;</a:t>
            </a:r>
          </a:p>
          <a:p>
            <a:pPr eaLnBrk="1" hangingPunct="1"/>
            <a:r>
              <a:rPr lang="en-GB" altLang="es-CR" sz="2000" dirty="0" smtClean="0"/>
              <a:t>Mutual support;</a:t>
            </a:r>
          </a:p>
          <a:p>
            <a:pPr eaLnBrk="1" hangingPunct="1"/>
            <a:r>
              <a:rPr lang="en-GB" altLang="es-CR" sz="2000" dirty="0" smtClean="0"/>
              <a:t>Collaboration and support from international organizations: IOM, UNHCR, UNICEF.</a:t>
            </a:r>
          </a:p>
          <a:p>
            <a:pPr eaLnBrk="1" hangingPunct="1">
              <a:buFont typeface="Wingdings 3" pitchFamily="18" charset="2"/>
              <a:buNone/>
            </a:pPr>
            <a:endParaRPr lang="en-GB" altLang="es-CR" sz="2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348413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8325" y="1524000"/>
            <a:ext cx="7891463" cy="4352925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Letter of Cooperation between DGME, PANI</a:t>
            </a:r>
            <a:r>
              <a:rPr lang="en-GB" sz="2400" dirty="0"/>
              <a:t>,</a:t>
            </a:r>
            <a:r>
              <a:rPr lang="en-GB" sz="2400" dirty="0" smtClean="0"/>
              <a:t> UNHCR and ACAI;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Joint training efforts;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Process with the Civil Registry to review the registration of births of indigenous migrant boys, girls and adolescents;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Establishing a link with ESME;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Analysis, evaluation and recommendations to leaders;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Coordination with counterparts at an international level;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Follow-up on and implementation of regional agreements.</a:t>
            </a:r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348413" cy="67887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ACHIEVEMENTS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908720"/>
            <a:ext cx="7778750" cy="5002212"/>
          </a:xfrm>
        </p:spPr>
        <p:txBody>
          <a:bodyPr>
            <a:no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Developing a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andbook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on i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nter-institutional assistance to boys, girls and adolescents victims of exploitation: sexual, commercial, trafficking, child labour and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adolescents in hazardous work;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Designing, developing and implementing protocols: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For the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ssistance of Boys, Girls and Adolescents Whose Parents are in the Process of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B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eing Deported;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For the Regularization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of the Stay of Boys, Girls, and Adolescents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under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the Protection of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PANI; 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For the Detection, Assistance and Comprehensive Protection of Boys, Girls and Adolescents Requiring International Protection: refuge seekers, refugees, stateless persons;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For Action by DGME-INA-PANI for foreign students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needing to regularize their migration status; 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For the Assistance and Protection of Foreign Unaccompanied or Separated Boys, Girls and Adolescents Outside their Countries of Origin.</a:t>
            </a:r>
            <a:endParaRPr lang="en-GB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348413" cy="7065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ACHIEVEMENTS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1125538"/>
            <a:ext cx="6910388" cy="48799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590550"/>
            <a:ext cx="821213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646</Words>
  <Application>Microsoft Macintosh PowerPoint</Application>
  <PresentationFormat>Presentación en pantalla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Concurrencia</vt:lpstr>
      <vt:lpstr>Best Practice in Assistance and Protection for Migrant Boys, Girls and Adolescents</vt:lpstr>
      <vt:lpstr>In 2010, a technical Bipartite Commission for the Assistance and Protection of Boys, Girls and Adolescents was established.   Initially, it was composed of the following:  - General Directorate of Migration and Immigration - National Board for Children  </vt:lpstr>
      <vt:lpstr>Presentación de PowerPoint</vt:lpstr>
      <vt:lpstr>Presentación de PowerPoint</vt:lpstr>
      <vt:lpstr>ACHIEVEMENTS</vt:lpstr>
      <vt:lpstr>ACHIEVEMENTS</vt:lpstr>
      <vt:lpstr>ACHIEVEMENTS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CHALLENGES</vt:lpstr>
      <vt:lpstr>CHALLENGES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Acciones de  Articulación Interinstitucional para la  Atención y Protección de  Niños, Niñas y Adolescentes Migrantes</dc:title>
  <dc:creator>USER</dc:creator>
  <cp:lastModifiedBy>Christiane Lehnhoff</cp:lastModifiedBy>
  <cp:revision>33</cp:revision>
  <dcterms:created xsi:type="dcterms:W3CDTF">2015-04-15T16:24:03Z</dcterms:created>
  <dcterms:modified xsi:type="dcterms:W3CDTF">2015-04-15T21:05:55Z</dcterms:modified>
</cp:coreProperties>
</file>