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11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426" r:id="rId3"/>
    <p:sldId id="404" r:id="rId4"/>
    <p:sldId id="405" r:id="rId5"/>
    <p:sldId id="377" r:id="rId6"/>
    <p:sldId id="410" r:id="rId7"/>
    <p:sldId id="431" r:id="rId8"/>
    <p:sldId id="432" r:id="rId9"/>
    <p:sldId id="430" r:id="rId10"/>
    <p:sldId id="427" r:id="rId11"/>
    <p:sldId id="425" r:id="rId1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FFD3"/>
    <a:srgbClr val="1B357D"/>
    <a:srgbClr val="1F347D"/>
    <a:srgbClr val="C4BB86"/>
    <a:srgbClr val="C4BF94"/>
    <a:srgbClr val="C1BB83"/>
    <a:srgbClr val="C4BC6D"/>
    <a:srgbClr val="C4C079"/>
    <a:srgbClr val="C4BB9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6" autoAdjust="0"/>
    <p:restoredTop sz="75544" autoAdjust="0"/>
  </p:normalViewPr>
  <p:slideViewPr>
    <p:cSldViewPr snapToObjects="1" showGuides="1">
      <p:cViewPr>
        <p:scale>
          <a:sx n="60" d="100"/>
          <a:sy n="60" d="100"/>
        </p:scale>
        <p:origin x="-2370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60" d="100"/>
          <a:sy n="60" d="100"/>
        </p:scale>
        <p:origin x="-2682" y="90"/>
      </p:cViewPr>
      <p:guideLst>
        <p:guide orient="horz" pos="2928"/>
        <p:guide pos="220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6A7A6D-9EB3-4493-8B6A-FBDE45984537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CC6C8B6B-EE76-4710-A68F-ACB508DFDFC4}">
      <dgm:prSet phldrT="[Text]" custT="1"/>
      <dgm:spPr>
        <a:solidFill>
          <a:schemeClr val="accent3">
            <a:lumMod val="50000"/>
            <a:alpha val="50000"/>
          </a:schemeClr>
        </a:solidFill>
      </dgm:spPr>
      <dgm:t>
        <a:bodyPr/>
        <a:lstStyle/>
        <a:p>
          <a:r>
            <a:rPr lang="en-CA" sz="1000" b="1" dirty="0" smtClean="0">
              <a:solidFill>
                <a:schemeClr val="bg1"/>
              </a:solidFill>
            </a:rPr>
            <a:t>Federal Government</a:t>
          </a:r>
          <a:endParaRPr lang="en-US" sz="1000" b="1" dirty="0">
            <a:solidFill>
              <a:schemeClr val="bg1"/>
            </a:solidFill>
          </a:endParaRPr>
        </a:p>
      </dgm:t>
    </dgm:pt>
    <dgm:pt modelId="{39650A32-FF77-4C29-9805-31B547DD8ABD}" type="parTrans" cxnId="{4BC813DA-4C64-4844-ADDF-CCD0F0D7C2E6}">
      <dgm:prSet/>
      <dgm:spPr/>
      <dgm:t>
        <a:bodyPr/>
        <a:lstStyle/>
        <a:p>
          <a:endParaRPr lang="en-US"/>
        </a:p>
      </dgm:t>
    </dgm:pt>
    <dgm:pt modelId="{5F7A4B09-6343-478B-BCF7-AF9BFDF4F187}" type="sibTrans" cxnId="{4BC813DA-4C64-4844-ADDF-CCD0F0D7C2E6}">
      <dgm:prSet/>
      <dgm:spPr/>
      <dgm:t>
        <a:bodyPr/>
        <a:lstStyle/>
        <a:p>
          <a:endParaRPr lang="en-US"/>
        </a:p>
      </dgm:t>
    </dgm:pt>
    <dgm:pt modelId="{1ACEE5CE-AF0F-44EA-A032-8593ED1285CC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CA" sz="950" b="1" dirty="0" smtClean="0">
              <a:solidFill>
                <a:schemeClr val="bg1"/>
              </a:solidFill>
            </a:rPr>
            <a:t>Municipal Governments</a:t>
          </a:r>
          <a:endParaRPr lang="en-US" sz="950" b="1" dirty="0">
            <a:solidFill>
              <a:schemeClr val="bg1"/>
            </a:solidFill>
          </a:endParaRPr>
        </a:p>
      </dgm:t>
    </dgm:pt>
    <dgm:pt modelId="{4601C097-AF8D-42FA-BCC2-141DF8794440}" type="parTrans" cxnId="{0CDB40BA-3A1C-46C0-A3F2-902568D8408E}">
      <dgm:prSet/>
      <dgm:spPr/>
      <dgm:t>
        <a:bodyPr/>
        <a:lstStyle/>
        <a:p>
          <a:endParaRPr lang="en-US"/>
        </a:p>
      </dgm:t>
    </dgm:pt>
    <dgm:pt modelId="{46CDD24F-028B-430E-8DEE-E60E3C7FD6B5}" type="sibTrans" cxnId="{0CDB40BA-3A1C-46C0-A3F2-902568D8408E}">
      <dgm:prSet/>
      <dgm:spPr/>
      <dgm:t>
        <a:bodyPr/>
        <a:lstStyle/>
        <a:p>
          <a:endParaRPr lang="en-US"/>
        </a:p>
      </dgm:t>
    </dgm:pt>
    <dgm:pt modelId="{D40E4D2C-EE6E-4794-AE3C-CBD3A832044A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CA" sz="950" b="1" dirty="0" smtClean="0">
              <a:solidFill>
                <a:schemeClr val="bg1"/>
              </a:solidFill>
            </a:rPr>
            <a:t>Provincial</a:t>
          </a:r>
        </a:p>
        <a:p>
          <a:pPr>
            <a:spcAft>
              <a:spcPts val="0"/>
            </a:spcAft>
          </a:pPr>
          <a:r>
            <a:rPr lang="en-CA" sz="950" b="1" dirty="0" smtClean="0">
              <a:solidFill>
                <a:schemeClr val="bg1"/>
              </a:solidFill>
            </a:rPr>
            <a:t>Territorial Governments</a:t>
          </a:r>
          <a:endParaRPr lang="en-US" sz="950" b="1" dirty="0">
            <a:solidFill>
              <a:schemeClr val="bg1"/>
            </a:solidFill>
          </a:endParaRPr>
        </a:p>
      </dgm:t>
    </dgm:pt>
    <dgm:pt modelId="{03DA2DB9-E17A-4BB2-B2AE-F49F1D86497A}" type="parTrans" cxnId="{32DB9AC9-43EE-4D48-86EF-BE0FB92B3734}">
      <dgm:prSet/>
      <dgm:spPr/>
      <dgm:t>
        <a:bodyPr/>
        <a:lstStyle/>
        <a:p>
          <a:endParaRPr lang="en-US"/>
        </a:p>
      </dgm:t>
    </dgm:pt>
    <dgm:pt modelId="{A3F0D6AB-2553-426D-B365-7DE61AF59981}" type="sibTrans" cxnId="{32DB9AC9-43EE-4D48-86EF-BE0FB92B3734}">
      <dgm:prSet/>
      <dgm:spPr/>
      <dgm:t>
        <a:bodyPr/>
        <a:lstStyle/>
        <a:p>
          <a:endParaRPr lang="en-US"/>
        </a:p>
      </dgm:t>
    </dgm:pt>
    <dgm:pt modelId="{DD4574AD-8D3F-4956-A50F-915CFA62788A}" type="pres">
      <dgm:prSet presAssocID="{6C6A7A6D-9EB3-4493-8B6A-FBDE45984537}" presName="compositeShape" presStyleCnt="0">
        <dgm:presLayoutVars>
          <dgm:chMax val="7"/>
          <dgm:dir/>
          <dgm:resizeHandles val="exact"/>
        </dgm:presLayoutVars>
      </dgm:prSet>
      <dgm:spPr/>
    </dgm:pt>
    <dgm:pt modelId="{DF8DB0E4-869B-4E9F-89DC-8AFBAB067E20}" type="pres">
      <dgm:prSet presAssocID="{CC6C8B6B-EE76-4710-A68F-ACB508DFDFC4}" presName="circ1" presStyleLbl="vennNode1" presStyleIdx="0" presStyleCnt="3"/>
      <dgm:spPr/>
      <dgm:t>
        <a:bodyPr/>
        <a:lstStyle/>
        <a:p>
          <a:endParaRPr lang="en-US"/>
        </a:p>
      </dgm:t>
    </dgm:pt>
    <dgm:pt modelId="{5C246939-C15E-49E1-BD7D-2FDF1EFB6F92}" type="pres">
      <dgm:prSet presAssocID="{CC6C8B6B-EE76-4710-A68F-ACB508DFDFC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370479-62E2-43F2-B616-82F958F1BFDB}" type="pres">
      <dgm:prSet presAssocID="{1ACEE5CE-AF0F-44EA-A032-8593ED1285CC}" presName="circ2" presStyleLbl="vennNode1" presStyleIdx="1" presStyleCnt="3" custScaleX="138952" custScaleY="86973" custLinFactNeighborX="19243" custLinFactNeighborY="-6477"/>
      <dgm:spPr/>
      <dgm:t>
        <a:bodyPr/>
        <a:lstStyle/>
        <a:p>
          <a:endParaRPr lang="en-US"/>
        </a:p>
      </dgm:t>
    </dgm:pt>
    <dgm:pt modelId="{9BDC676C-1B10-4C63-9990-AF758CECB277}" type="pres">
      <dgm:prSet presAssocID="{1ACEE5CE-AF0F-44EA-A032-8593ED1285C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3132EF-75C3-4D23-AE0D-65101FF66750}" type="pres">
      <dgm:prSet presAssocID="{D40E4D2C-EE6E-4794-AE3C-CBD3A832044A}" presName="circ3" presStyleLbl="vennNode1" presStyleIdx="2" presStyleCnt="3" custScaleX="122305"/>
      <dgm:spPr/>
      <dgm:t>
        <a:bodyPr/>
        <a:lstStyle/>
        <a:p>
          <a:endParaRPr lang="en-US"/>
        </a:p>
      </dgm:t>
    </dgm:pt>
    <dgm:pt modelId="{D8F96E03-4D25-4820-9E88-D353BAD8C20A}" type="pres">
      <dgm:prSet presAssocID="{D40E4D2C-EE6E-4794-AE3C-CBD3A832044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DB40BA-3A1C-46C0-A3F2-902568D8408E}" srcId="{6C6A7A6D-9EB3-4493-8B6A-FBDE45984537}" destId="{1ACEE5CE-AF0F-44EA-A032-8593ED1285CC}" srcOrd="1" destOrd="0" parTransId="{4601C097-AF8D-42FA-BCC2-141DF8794440}" sibTransId="{46CDD24F-028B-430E-8DEE-E60E3C7FD6B5}"/>
    <dgm:cxn modelId="{32DB9AC9-43EE-4D48-86EF-BE0FB92B3734}" srcId="{6C6A7A6D-9EB3-4493-8B6A-FBDE45984537}" destId="{D40E4D2C-EE6E-4794-AE3C-CBD3A832044A}" srcOrd="2" destOrd="0" parTransId="{03DA2DB9-E17A-4BB2-B2AE-F49F1D86497A}" sibTransId="{A3F0D6AB-2553-426D-B365-7DE61AF59981}"/>
    <dgm:cxn modelId="{4BC813DA-4C64-4844-ADDF-CCD0F0D7C2E6}" srcId="{6C6A7A6D-9EB3-4493-8B6A-FBDE45984537}" destId="{CC6C8B6B-EE76-4710-A68F-ACB508DFDFC4}" srcOrd="0" destOrd="0" parTransId="{39650A32-FF77-4C29-9805-31B547DD8ABD}" sibTransId="{5F7A4B09-6343-478B-BCF7-AF9BFDF4F187}"/>
    <dgm:cxn modelId="{106FF8F6-B9FF-4215-80FF-0ECE1AC8F1CA}" type="presOf" srcId="{D40E4D2C-EE6E-4794-AE3C-CBD3A832044A}" destId="{773132EF-75C3-4D23-AE0D-65101FF66750}" srcOrd="0" destOrd="0" presId="urn:microsoft.com/office/officeart/2005/8/layout/venn1"/>
    <dgm:cxn modelId="{DF43C639-4B6C-4824-9163-C3E962AE41D2}" type="presOf" srcId="{CC6C8B6B-EE76-4710-A68F-ACB508DFDFC4}" destId="{5C246939-C15E-49E1-BD7D-2FDF1EFB6F92}" srcOrd="1" destOrd="0" presId="urn:microsoft.com/office/officeart/2005/8/layout/venn1"/>
    <dgm:cxn modelId="{6BF5559D-B4CC-400A-8A4F-123F31065400}" type="presOf" srcId="{D40E4D2C-EE6E-4794-AE3C-CBD3A832044A}" destId="{D8F96E03-4D25-4820-9E88-D353BAD8C20A}" srcOrd="1" destOrd="0" presId="urn:microsoft.com/office/officeart/2005/8/layout/venn1"/>
    <dgm:cxn modelId="{EBB4945C-1220-4A48-A3D7-0C084DAC6AB4}" type="presOf" srcId="{1ACEE5CE-AF0F-44EA-A032-8593ED1285CC}" destId="{BB370479-62E2-43F2-B616-82F958F1BFDB}" srcOrd="0" destOrd="0" presId="urn:microsoft.com/office/officeart/2005/8/layout/venn1"/>
    <dgm:cxn modelId="{B5AE9EF2-3799-47EE-8E72-21502DB48B8C}" type="presOf" srcId="{CC6C8B6B-EE76-4710-A68F-ACB508DFDFC4}" destId="{DF8DB0E4-869B-4E9F-89DC-8AFBAB067E20}" srcOrd="0" destOrd="0" presId="urn:microsoft.com/office/officeart/2005/8/layout/venn1"/>
    <dgm:cxn modelId="{E308756F-D713-4F9E-A893-4108A8F1152A}" type="presOf" srcId="{1ACEE5CE-AF0F-44EA-A032-8593ED1285CC}" destId="{9BDC676C-1B10-4C63-9990-AF758CECB277}" srcOrd="1" destOrd="0" presId="urn:microsoft.com/office/officeart/2005/8/layout/venn1"/>
    <dgm:cxn modelId="{44811AD5-02AA-47C5-8750-D7410ED2B84A}" type="presOf" srcId="{6C6A7A6D-9EB3-4493-8B6A-FBDE45984537}" destId="{DD4574AD-8D3F-4956-A50F-915CFA62788A}" srcOrd="0" destOrd="0" presId="urn:microsoft.com/office/officeart/2005/8/layout/venn1"/>
    <dgm:cxn modelId="{7EBAF292-9267-4CA1-B3FE-1B3257CEC546}" type="presParOf" srcId="{DD4574AD-8D3F-4956-A50F-915CFA62788A}" destId="{DF8DB0E4-869B-4E9F-89DC-8AFBAB067E20}" srcOrd="0" destOrd="0" presId="urn:microsoft.com/office/officeart/2005/8/layout/venn1"/>
    <dgm:cxn modelId="{E4B41C8E-9E5F-4FCE-ABD3-E7EC903B8E73}" type="presParOf" srcId="{DD4574AD-8D3F-4956-A50F-915CFA62788A}" destId="{5C246939-C15E-49E1-BD7D-2FDF1EFB6F92}" srcOrd="1" destOrd="0" presId="urn:microsoft.com/office/officeart/2005/8/layout/venn1"/>
    <dgm:cxn modelId="{BEFA80DA-D848-4F00-8255-C20BD9CA3237}" type="presParOf" srcId="{DD4574AD-8D3F-4956-A50F-915CFA62788A}" destId="{BB370479-62E2-43F2-B616-82F958F1BFDB}" srcOrd="2" destOrd="0" presId="urn:microsoft.com/office/officeart/2005/8/layout/venn1"/>
    <dgm:cxn modelId="{3378B1D6-EE65-425D-9AC2-A25A53C534A5}" type="presParOf" srcId="{DD4574AD-8D3F-4956-A50F-915CFA62788A}" destId="{9BDC676C-1B10-4C63-9990-AF758CECB277}" srcOrd="3" destOrd="0" presId="urn:microsoft.com/office/officeart/2005/8/layout/venn1"/>
    <dgm:cxn modelId="{9F5050DA-56BD-4942-A51C-4D11DA99A820}" type="presParOf" srcId="{DD4574AD-8D3F-4956-A50F-915CFA62788A}" destId="{773132EF-75C3-4D23-AE0D-65101FF66750}" srcOrd="4" destOrd="0" presId="urn:microsoft.com/office/officeart/2005/8/layout/venn1"/>
    <dgm:cxn modelId="{37B10FFC-28A8-444F-964A-3540D9C1BE9E}" type="presParOf" srcId="{DD4574AD-8D3F-4956-A50F-915CFA62788A}" destId="{D8F96E03-4D25-4820-9E88-D353BAD8C20A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4FB6D9-0591-4D8C-810D-0A44E93403CB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CA"/>
        </a:p>
      </dgm:t>
    </dgm:pt>
    <dgm:pt modelId="{22A55F7E-D36E-4CDD-90B4-7C97AE8314EB}">
      <dgm:prSet phldrT="[Text]" custT="1"/>
      <dgm:spPr/>
      <dgm:t>
        <a:bodyPr/>
        <a:lstStyle/>
        <a:p>
          <a:r>
            <a:rPr lang="en-CA" sz="1200" b="1" dirty="0" smtClean="0"/>
            <a:t>Needs Assessments and Referrals</a:t>
          </a:r>
          <a:endParaRPr lang="en-CA" sz="1200" b="1" dirty="0"/>
        </a:p>
      </dgm:t>
    </dgm:pt>
    <dgm:pt modelId="{BC94D444-99F0-48C4-9B8A-F63A2821EDA1}" type="parTrans" cxnId="{D70832BC-015B-493C-81A6-0A0C8A54BE5E}">
      <dgm:prSet/>
      <dgm:spPr/>
      <dgm:t>
        <a:bodyPr/>
        <a:lstStyle/>
        <a:p>
          <a:endParaRPr lang="en-CA"/>
        </a:p>
      </dgm:t>
    </dgm:pt>
    <dgm:pt modelId="{0A96ED82-704E-443E-83A6-331DBB362005}" type="sibTrans" cxnId="{D70832BC-015B-493C-81A6-0A0C8A54BE5E}">
      <dgm:prSet/>
      <dgm:spPr/>
      <dgm:t>
        <a:bodyPr/>
        <a:lstStyle/>
        <a:p>
          <a:endParaRPr lang="en-CA"/>
        </a:p>
      </dgm:t>
    </dgm:pt>
    <dgm:pt modelId="{11BB5956-925C-48B8-B79F-850337B3A6AA}">
      <dgm:prSet phldrT="[Text]" custT="1"/>
      <dgm:spPr/>
      <dgm:t>
        <a:bodyPr/>
        <a:lstStyle/>
        <a:p>
          <a:r>
            <a:rPr lang="en-CA" sz="1200" b="1" dirty="0" smtClean="0"/>
            <a:t>Information and Orientation</a:t>
          </a:r>
          <a:endParaRPr lang="en-CA" sz="1200" b="1" dirty="0"/>
        </a:p>
      </dgm:t>
    </dgm:pt>
    <dgm:pt modelId="{9FE32BB0-41B6-41FA-B332-5E7BFA95B26F}" type="parTrans" cxnId="{9FD19CDD-C79D-49DC-80CF-56DCF33FF2C4}">
      <dgm:prSet/>
      <dgm:spPr/>
      <dgm:t>
        <a:bodyPr/>
        <a:lstStyle/>
        <a:p>
          <a:endParaRPr lang="en-CA"/>
        </a:p>
      </dgm:t>
    </dgm:pt>
    <dgm:pt modelId="{0FC5E968-05BC-462C-9CC0-6A98781A4AEC}" type="sibTrans" cxnId="{9FD19CDD-C79D-49DC-80CF-56DCF33FF2C4}">
      <dgm:prSet/>
      <dgm:spPr/>
      <dgm:t>
        <a:bodyPr/>
        <a:lstStyle/>
        <a:p>
          <a:endParaRPr lang="en-CA"/>
        </a:p>
      </dgm:t>
    </dgm:pt>
    <dgm:pt modelId="{5647DC86-6F9B-467B-9FB9-6C8B73824BDD}">
      <dgm:prSet phldrT="[Text]" custT="1"/>
      <dgm:spPr/>
      <dgm:t>
        <a:bodyPr/>
        <a:lstStyle/>
        <a:p>
          <a:r>
            <a:rPr lang="en-CA" sz="1200" b="1" dirty="0" smtClean="0"/>
            <a:t>Language</a:t>
          </a:r>
          <a:r>
            <a:rPr lang="en-CA" sz="1100" b="1" dirty="0" smtClean="0"/>
            <a:t> and Skills Development</a:t>
          </a:r>
          <a:endParaRPr lang="en-CA" sz="1100" b="1" dirty="0"/>
        </a:p>
      </dgm:t>
    </dgm:pt>
    <dgm:pt modelId="{5C233085-AAED-464A-88A0-9B1010048D29}" type="parTrans" cxnId="{B5B90392-EFD4-4CC0-B0F0-ED9917FCDCE9}">
      <dgm:prSet/>
      <dgm:spPr/>
      <dgm:t>
        <a:bodyPr/>
        <a:lstStyle/>
        <a:p>
          <a:endParaRPr lang="en-CA"/>
        </a:p>
      </dgm:t>
    </dgm:pt>
    <dgm:pt modelId="{6E7CEB29-A823-4E87-9766-583A115C1F74}" type="sibTrans" cxnId="{B5B90392-EFD4-4CC0-B0F0-ED9917FCDCE9}">
      <dgm:prSet/>
      <dgm:spPr/>
      <dgm:t>
        <a:bodyPr/>
        <a:lstStyle/>
        <a:p>
          <a:endParaRPr lang="en-CA"/>
        </a:p>
      </dgm:t>
    </dgm:pt>
    <dgm:pt modelId="{E8B906C9-3C86-43AD-BC06-43CF6F8883E5}">
      <dgm:prSet phldrT="[Text]" custT="1"/>
      <dgm:spPr/>
      <dgm:t>
        <a:bodyPr/>
        <a:lstStyle/>
        <a:p>
          <a:r>
            <a:rPr lang="en-CA" sz="1200" b="1" dirty="0" smtClean="0"/>
            <a:t>Foreign Credential Recognition/Employment Related Services</a:t>
          </a:r>
          <a:endParaRPr lang="en-CA" sz="1200" b="1" dirty="0"/>
        </a:p>
      </dgm:t>
    </dgm:pt>
    <dgm:pt modelId="{743A49A9-FDB3-45F8-8B88-E5B0ADEA6DC7}" type="parTrans" cxnId="{39CC6590-EA1D-4905-A6C6-375414025F2A}">
      <dgm:prSet/>
      <dgm:spPr/>
      <dgm:t>
        <a:bodyPr/>
        <a:lstStyle/>
        <a:p>
          <a:endParaRPr lang="en-CA"/>
        </a:p>
      </dgm:t>
    </dgm:pt>
    <dgm:pt modelId="{74A8542D-3BD3-4B2C-B9C0-53E533583EF6}" type="sibTrans" cxnId="{39CC6590-EA1D-4905-A6C6-375414025F2A}">
      <dgm:prSet/>
      <dgm:spPr/>
      <dgm:t>
        <a:bodyPr/>
        <a:lstStyle/>
        <a:p>
          <a:endParaRPr lang="en-CA"/>
        </a:p>
      </dgm:t>
    </dgm:pt>
    <dgm:pt modelId="{1E1CD97D-523F-4345-9CD8-9E3C69AABE3A}">
      <dgm:prSet phldrT="[Text]" custT="1"/>
      <dgm:spPr/>
      <dgm:t>
        <a:bodyPr/>
        <a:lstStyle/>
        <a:p>
          <a:r>
            <a:rPr lang="en-CA" sz="1200" b="1" dirty="0" smtClean="0"/>
            <a:t>Community Connections</a:t>
          </a:r>
          <a:endParaRPr lang="en-CA" sz="1200" b="1" dirty="0"/>
        </a:p>
      </dgm:t>
    </dgm:pt>
    <dgm:pt modelId="{7E7A956F-84DF-476B-BB21-1A431DE47A69}" type="parTrans" cxnId="{E3D577D8-8BCA-469B-A947-CF07C75DD5D0}">
      <dgm:prSet/>
      <dgm:spPr/>
      <dgm:t>
        <a:bodyPr/>
        <a:lstStyle/>
        <a:p>
          <a:endParaRPr lang="en-CA"/>
        </a:p>
      </dgm:t>
    </dgm:pt>
    <dgm:pt modelId="{51EA6F51-6BFC-41FD-8C96-C8CBBDA86104}" type="sibTrans" cxnId="{E3D577D8-8BCA-469B-A947-CF07C75DD5D0}">
      <dgm:prSet/>
      <dgm:spPr/>
      <dgm:t>
        <a:bodyPr/>
        <a:lstStyle/>
        <a:p>
          <a:endParaRPr lang="en-CA"/>
        </a:p>
      </dgm:t>
    </dgm:pt>
    <dgm:pt modelId="{0A41E539-4B25-4D7B-AA4E-BDC9BF2E8858}">
      <dgm:prSet phldrT="[Text]" custT="1"/>
      <dgm:spPr/>
      <dgm:t>
        <a:bodyPr/>
        <a:lstStyle/>
        <a:p>
          <a:r>
            <a:rPr lang="en-CA" sz="1200" b="1" dirty="0" smtClean="0"/>
            <a:t>Indirect Services</a:t>
          </a:r>
          <a:endParaRPr lang="en-CA" sz="1200" b="1" dirty="0"/>
        </a:p>
      </dgm:t>
    </dgm:pt>
    <dgm:pt modelId="{8C15952F-14D6-4FAC-B941-7D7172DE1F93}" type="parTrans" cxnId="{ED1E0E6A-CB40-446D-9164-A77CA82412D1}">
      <dgm:prSet/>
      <dgm:spPr/>
      <dgm:t>
        <a:bodyPr/>
        <a:lstStyle/>
        <a:p>
          <a:endParaRPr lang="en-CA"/>
        </a:p>
      </dgm:t>
    </dgm:pt>
    <dgm:pt modelId="{2E465D5A-D0D1-42CD-B0AE-EACF9CA50CB7}" type="sibTrans" cxnId="{ED1E0E6A-CB40-446D-9164-A77CA82412D1}">
      <dgm:prSet/>
      <dgm:spPr/>
      <dgm:t>
        <a:bodyPr/>
        <a:lstStyle/>
        <a:p>
          <a:endParaRPr lang="en-CA"/>
        </a:p>
      </dgm:t>
    </dgm:pt>
    <dgm:pt modelId="{6745BFC0-F45C-48DD-8494-9E83747A8FF0}">
      <dgm:prSet phldrT="[Text]" custT="1"/>
      <dgm:spPr/>
      <dgm:t>
        <a:bodyPr/>
        <a:lstStyle/>
        <a:p>
          <a:pPr>
            <a:spcAft>
              <a:spcPts val="100"/>
            </a:spcAft>
          </a:pPr>
          <a:r>
            <a:rPr lang="en-CA" sz="1100" dirty="0" smtClean="0"/>
            <a:t>Assess needs and refer newcomers to social, economic, cultural, educational and health services. </a:t>
          </a:r>
          <a:endParaRPr lang="en-CA" sz="1100" dirty="0"/>
        </a:p>
      </dgm:t>
    </dgm:pt>
    <dgm:pt modelId="{6A059EB2-2E4A-4279-9E54-7D171A0223CA}" type="parTrans" cxnId="{0345DC43-A582-4254-98DB-B56E2F6D1421}">
      <dgm:prSet/>
      <dgm:spPr/>
      <dgm:t>
        <a:bodyPr/>
        <a:lstStyle/>
        <a:p>
          <a:endParaRPr lang="en-CA"/>
        </a:p>
      </dgm:t>
    </dgm:pt>
    <dgm:pt modelId="{79E50278-3DB2-4E62-982A-5A9767A74B19}" type="sibTrans" cxnId="{0345DC43-A582-4254-98DB-B56E2F6D1421}">
      <dgm:prSet/>
      <dgm:spPr/>
      <dgm:t>
        <a:bodyPr/>
        <a:lstStyle/>
        <a:p>
          <a:endParaRPr lang="en-CA"/>
        </a:p>
      </dgm:t>
    </dgm:pt>
    <dgm:pt modelId="{63936160-7171-4DD3-92B3-DBEBC5054F37}">
      <dgm:prSet phldrT="[Text]" custT="1"/>
      <dgm:spPr/>
      <dgm:t>
        <a:bodyPr/>
        <a:lstStyle/>
        <a:p>
          <a:pPr>
            <a:spcAft>
              <a:spcPts val="100"/>
            </a:spcAft>
          </a:pPr>
          <a:r>
            <a:rPr lang="en-CA" sz="1100" dirty="0" smtClean="0"/>
            <a:t>Provide pre- and post-arrival information sessions about Canada to help newcomers make informed decisions.</a:t>
          </a:r>
          <a:endParaRPr lang="en-CA" sz="1100" dirty="0"/>
        </a:p>
      </dgm:t>
    </dgm:pt>
    <dgm:pt modelId="{2ABEB756-7611-4172-B365-1B5672930E9B}" type="parTrans" cxnId="{F3242F5A-067B-4367-B745-163F1A68F1E9}">
      <dgm:prSet/>
      <dgm:spPr/>
      <dgm:t>
        <a:bodyPr/>
        <a:lstStyle/>
        <a:p>
          <a:endParaRPr lang="en-CA"/>
        </a:p>
      </dgm:t>
    </dgm:pt>
    <dgm:pt modelId="{F8C430F7-2146-4B87-B22B-907B9EF05D58}" type="sibTrans" cxnId="{F3242F5A-067B-4367-B745-163F1A68F1E9}">
      <dgm:prSet/>
      <dgm:spPr/>
      <dgm:t>
        <a:bodyPr/>
        <a:lstStyle/>
        <a:p>
          <a:endParaRPr lang="en-CA"/>
        </a:p>
      </dgm:t>
    </dgm:pt>
    <dgm:pt modelId="{A62D7E0B-73AF-4B04-8C8E-39F7B541C35C}">
      <dgm:prSet phldrT="[Text]" custT="1"/>
      <dgm:spPr/>
      <dgm:t>
        <a:bodyPr/>
        <a:lstStyle/>
        <a:p>
          <a:pPr>
            <a:spcAft>
              <a:spcPts val="100"/>
            </a:spcAft>
          </a:pPr>
          <a:r>
            <a:rPr lang="en-CA" sz="1100" dirty="0" smtClean="0"/>
            <a:t>Offer language and skills development – formal language training based on the Canadian Language Benchmarks and </a:t>
          </a:r>
          <a:r>
            <a:rPr lang="en-CA" sz="1100" dirty="0" err="1" smtClean="0"/>
            <a:t>Niveaux</a:t>
          </a:r>
          <a:r>
            <a:rPr lang="en-CA" sz="1100" dirty="0" smtClean="0"/>
            <a:t> de </a:t>
          </a:r>
          <a:r>
            <a:rPr lang="en-CA" sz="1100" dirty="0" err="1" smtClean="0"/>
            <a:t>compétence</a:t>
          </a:r>
          <a:r>
            <a:rPr lang="en-CA" sz="1100" dirty="0" smtClean="0"/>
            <a:t> </a:t>
          </a:r>
          <a:r>
            <a:rPr lang="en-CA" sz="1100" dirty="0" err="1" smtClean="0"/>
            <a:t>linguistique</a:t>
          </a:r>
          <a:r>
            <a:rPr lang="en-CA" sz="1100" dirty="0" smtClean="0"/>
            <a:t> </a:t>
          </a:r>
          <a:r>
            <a:rPr lang="en-CA" sz="1100" dirty="0" err="1" smtClean="0"/>
            <a:t>canadiens</a:t>
          </a:r>
          <a:r>
            <a:rPr lang="en-CA" sz="1100" dirty="0" smtClean="0"/>
            <a:t>.</a:t>
          </a:r>
          <a:endParaRPr lang="en-CA" sz="1100" dirty="0"/>
        </a:p>
      </dgm:t>
    </dgm:pt>
    <dgm:pt modelId="{AD99E2B0-0863-4F29-BD8D-ACDC1A5A9FDD}" type="parTrans" cxnId="{2CF8DF8E-8AFB-4754-9A7E-21791BEF21B7}">
      <dgm:prSet/>
      <dgm:spPr/>
      <dgm:t>
        <a:bodyPr/>
        <a:lstStyle/>
        <a:p>
          <a:endParaRPr lang="en-CA"/>
        </a:p>
      </dgm:t>
    </dgm:pt>
    <dgm:pt modelId="{DABC8DAE-C330-4893-8C95-1F47C9254A15}" type="sibTrans" cxnId="{2CF8DF8E-8AFB-4754-9A7E-21791BEF21B7}">
      <dgm:prSet/>
      <dgm:spPr/>
      <dgm:t>
        <a:bodyPr/>
        <a:lstStyle/>
        <a:p>
          <a:endParaRPr lang="en-CA"/>
        </a:p>
      </dgm:t>
    </dgm:pt>
    <dgm:pt modelId="{B2A51EAD-954B-4D3C-9842-4F71366DDE15}">
      <dgm:prSet phldrT="[Text]" custT="1"/>
      <dgm:spPr/>
      <dgm:t>
        <a:bodyPr/>
        <a:lstStyle/>
        <a:p>
          <a:pPr>
            <a:spcAft>
              <a:spcPts val="100"/>
            </a:spcAft>
          </a:pPr>
          <a:r>
            <a:rPr lang="en-CA" sz="1100" dirty="0" smtClean="0"/>
            <a:t>Help newcomers in overcoming barriers to foreign credential recognition, as well as find and retain employment </a:t>
          </a:r>
          <a:r>
            <a:rPr lang="en-CA" sz="1100" dirty="0" smtClean="0">
              <a:latin typeface="+mn-lt"/>
              <a:cs typeface="Arial" pitchFamily="34" charset="0"/>
            </a:rPr>
            <a:t>that corresponds with their skills and education through, e</a:t>
          </a:r>
          <a:r>
            <a:rPr lang="en-CA" sz="1100" dirty="0" smtClean="0"/>
            <a:t>.g., skills development and training, work placements, employment network and counselling.</a:t>
          </a:r>
          <a:endParaRPr lang="en-CA" sz="1100" dirty="0"/>
        </a:p>
      </dgm:t>
    </dgm:pt>
    <dgm:pt modelId="{F325B93E-DE31-4E01-A43F-742ABB876858}" type="parTrans" cxnId="{A6511A16-812A-4EB8-93AD-889A5FC436B6}">
      <dgm:prSet/>
      <dgm:spPr/>
      <dgm:t>
        <a:bodyPr/>
        <a:lstStyle/>
        <a:p>
          <a:endParaRPr lang="en-CA"/>
        </a:p>
      </dgm:t>
    </dgm:pt>
    <dgm:pt modelId="{F4907F56-3598-4213-A8A6-2F52B429F9A6}" type="sibTrans" cxnId="{A6511A16-812A-4EB8-93AD-889A5FC436B6}">
      <dgm:prSet/>
      <dgm:spPr/>
      <dgm:t>
        <a:bodyPr/>
        <a:lstStyle/>
        <a:p>
          <a:endParaRPr lang="en-CA"/>
        </a:p>
      </dgm:t>
    </dgm:pt>
    <dgm:pt modelId="{CF3A5F18-4584-48D2-8917-84368678875A}">
      <dgm:prSet phldrT="[Text]" custT="1"/>
      <dgm:spPr/>
      <dgm:t>
        <a:bodyPr/>
        <a:lstStyle/>
        <a:p>
          <a:pPr>
            <a:spcAft>
              <a:spcPts val="100"/>
            </a:spcAft>
          </a:pPr>
          <a:r>
            <a:rPr lang="en-CA" sz="1100" dirty="0" smtClean="0"/>
            <a:t>Connect newcomers to public institutions and their communities, including cross cultural interactions, though </a:t>
          </a:r>
          <a:r>
            <a:rPr lang="en-CA" sz="1100" b="1" dirty="0" smtClean="0"/>
            <a:t>Local Immigration Partnerships, Immigrant Employment Councils.</a:t>
          </a:r>
          <a:endParaRPr lang="en-CA" sz="1100" b="1" dirty="0"/>
        </a:p>
      </dgm:t>
    </dgm:pt>
    <dgm:pt modelId="{87334319-685A-4CFE-B985-6AF429D79B29}" type="parTrans" cxnId="{24A9CE2B-43B2-48C9-8B56-F8845DE8A2FB}">
      <dgm:prSet/>
      <dgm:spPr/>
      <dgm:t>
        <a:bodyPr/>
        <a:lstStyle/>
        <a:p>
          <a:endParaRPr lang="en-CA"/>
        </a:p>
      </dgm:t>
    </dgm:pt>
    <dgm:pt modelId="{75318E13-AFF0-44C8-B3C5-2ECA1A7569AD}" type="sibTrans" cxnId="{24A9CE2B-43B2-48C9-8B56-F8845DE8A2FB}">
      <dgm:prSet/>
      <dgm:spPr/>
      <dgm:t>
        <a:bodyPr/>
        <a:lstStyle/>
        <a:p>
          <a:endParaRPr lang="en-CA"/>
        </a:p>
      </dgm:t>
    </dgm:pt>
    <dgm:pt modelId="{959190D6-E11C-4449-B3B3-5B66872807E1}">
      <dgm:prSet phldrT="[Text]" custT="1"/>
      <dgm:spPr/>
      <dgm:t>
        <a:bodyPr/>
        <a:lstStyle/>
        <a:p>
          <a:pPr>
            <a:spcAft>
              <a:spcPts val="100"/>
            </a:spcAft>
          </a:pPr>
          <a:r>
            <a:rPr lang="en-CA" sz="1100" dirty="0" smtClean="0"/>
            <a:t>Support partnerships for local planning, coordination, and capacity development to ensure national consistency.</a:t>
          </a:r>
          <a:endParaRPr lang="en-CA" sz="1100" dirty="0"/>
        </a:p>
      </dgm:t>
    </dgm:pt>
    <dgm:pt modelId="{9BCE8A77-0343-4B37-A4EF-AD65A11A088D}" type="parTrans" cxnId="{39A1ECE7-631F-4934-AE1D-066C3D6BC777}">
      <dgm:prSet/>
      <dgm:spPr/>
      <dgm:t>
        <a:bodyPr/>
        <a:lstStyle/>
        <a:p>
          <a:endParaRPr lang="en-CA"/>
        </a:p>
      </dgm:t>
    </dgm:pt>
    <dgm:pt modelId="{9EC98BE2-E900-4916-9DF2-2335695EFF28}" type="sibTrans" cxnId="{39A1ECE7-631F-4934-AE1D-066C3D6BC777}">
      <dgm:prSet/>
      <dgm:spPr/>
      <dgm:t>
        <a:bodyPr/>
        <a:lstStyle/>
        <a:p>
          <a:endParaRPr lang="en-CA"/>
        </a:p>
      </dgm:t>
    </dgm:pt>
    <dgm:pt modelId="{C62BEC8B-43D2-4763-BD80-E1419F9C3CA3}">
      <dgm:prSet phldrT="[Text]" custT="1"/>
      <dgm:spPr/>
      <dgm:t>
        <a:bodyPr/>
        <a:lstStyle/>
        <a:p>
          <a:pPr>
            <a:spcAft>
              <a:spcPts val="100"/>
            </a:spcAft>
          </a:pPr>
          <a:r>
            <a:rPr lang="en-CA" sz="1100" dirty="0" smtClean="0"/>
            <a:t>Supports to improve access to services, such as on-site child care, transportation, counselling, and interpretation.</a:t>
          </a:r>
          <a:endParaRPr lang="en-CA" sz="1100" dirty="0"/>
        </a:p>
      </dgm:t>
    </dgm:pt>
    <dgm:pt modelId="{00053345-2915-4009-8013-A9B3BBF392ED}" type="parTrans" cxnId="{FCBFA5E4-4FB0-4099-A618-4B56D7FF9588}">
      <dgm:prSet/>
      <dgm:spPr/>
      <dgm:t>
        <a:bodyPr/>
        <a:lstStyle/>
        <a:p>
          <a:endParaRPr lang="en-US"/>
        </a:p>
      </dgm:t>
    </dgm:pt>
    <dgm:pt modelId="{5BDF288A-E871-4C06-A9D0-A3F185D7E67D}" type="sibTrans" cxnId="{FCBFA5E4-4FB0-4099-A618-4B56D7FF9588}">
      <dgm:prSet/>
      <dgm:spPr/>
      <dgm:t>
        <a:bodyPr/>
        <a:lstStyle/>
        <a:p>
          <a:endParaRPr lang="en-US"/>
        </a:p>
      </dgm:t>
    </dgm:pt>
    <dgm:pt modelId="{5B25C499-0895-4544-9BA0-494F12913888}" type="pres">
      <dgm:prSet presAssocID="{2B4FB6D9-0591-4D8C-810D-0A44E93403C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E57F3540-292B-446E-A0CA-9E732C0EA310}" type="pres">
      <dgm:prSet presAssocID="{22A55F7E-D36E-4CDD-90B4-7C97AE8314EB}" presName="parentLin" presStyleCnt="0"/>
      <dgm:spPr/>
    </dgm:pt>
    <dgm:pt modelId="{140175FD-1090-4EAB-8BD3-7D4158215551}" type="pres">
      <dgm:prSet presAssocID="{22A55F7E-D36E-4CDD-90B4-7C97AE8314EB}" presName="parentLeftMargin" presStyleLbl="node1" presStyleIdx="0" presStyleCnt="6"/>
      <dgm:spPr/>
      <dgm:t>
        <a:bodyPr/>
        <a:lstStyle/>
        <a:p>
          <a:endParaRPr lang="en-CA"/>
        </a:p>
      </dgm:t>
    </dgm:pt>
    <dgm:pt modelId="{A0F8F978-9810-4B39-8982-B4FCFD493EDF}" type="pres">
      <dgm:prSet presAssocID="{22A55F7E-D36E-4CDD-90B4-7C97AE8314EB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E0C559E-6A62-438C-A9A4-59E61E9426DD}" type="pres">
      <dgm:prSet presAssocID="{22A55F7E-D36E-4CDD-90B4-7C97AE8314EB}" presName="negativeSpace" presStyleCnt="0"/>
      <dgm:spPr/>
    </dgm:pt>
    <dgm:pt modelId="{7CE87A4D-90A2-4D52-98EC-1D7BEE061430}" type="pres">
      <dgm:prSet presAssocID="{22A55F7E-D36E-4CDD-90B4-7C97AE8314EB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E9DBD71-691A-41AD-867C-4BE4D99E3C1C}" type="pres">
      <dgm:prSet presAssocID="{0A96ED82-704E-443E-83A6-331DBB362005}" presName="spaceBetweenRectangles" presStyleCnt="0"/>
      <dgm:spPr/>
    </dgm:pt>
    <dgm:pt modelId="{BEF0482D-8DBC-493D-8897-3FFDFB3A932C}" type="pres">
      <dgm:prSet presAssocID="{11BB5956-925C-48B8-B79F-850337B3A6AA}" presName="parentLin" presStyleCnt="0"/>
      <dgm:spPr/>
    </dgm:pt>
    <dgm:pt modelId="{D13D1A60-6442-42FC-9DAA-0BF6DB8CEBF5}" type="pres">
      <dgm:prSet presAssocID="{11BB5956-925C-48B8-B79F-850337B3A6AA}" presName="parentLeftMargin" presStyleLbl="node1" presStyleIdx="0" presStyleCnt="6"/>
      <dgm:spPr/>
      <dgm:t>
        <a:bodyPr/>
        <a:lstStyle/>
        <a:p>
          <a:endParaRPr lang="en-CA"/>
        </a:p>
      </dgm:t>
    </dgm:pt>
    <dgm:pt modelId="{973F4694-CB1C-4CFD-9FE7-96DEA8740114}" type="pres">
      <dgm:prSet presAssocID="{11BB5956-925C-48B8-B79F-850337B3A6AA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6891E68A-805F-422B-81A0-C47CD6BF4302}" type="pres">
      <dgm:prSet presAssocID="{11BB5956-925C-48B8-B79F-850337B3A6AA}" presName="negativeSpace" presStyleCnt="0"/>
      <dgm:spPr/>
    </dgm:pt>
    <dgm:pt modelId="{1E2A1F59-C6B8-4511-BEF5-77CE5C75FAFF}" type="pres">
      <dgm:prSet presAssocID="{11BB5956-925C-48B8-B79F-850337B3A6AA}" presName="childText" presStyleLbl="conF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0D69074B-8FE5-4D33-966F-50CFD68C8E90}" type="pres">
      <dgm:prSet presAssocID="{0FC5E968-05BC-462C-9CC0-6A98781A4AEC}" presName="spaceBetweenRectangles" presStyleCnt="0"/>
      <dgm:spPr/>
    </dgm:pt>
    <dgm:pt modelId="{C6C7CCCD-A5AE-4A25-AEFE-8CFE98BACE29}" type="pres">
      <dgm:prSet presAssocID="{5647DC86-6F9B-467B-9FB9-6C8B73824BDD}" presName="parentLin" presStyleCnt="0"/>
      <dgm:spPr/>
    </dgm:pt>
    <dgm:pt modelId="{334C1FF7-521E-4417-AB02-17ECA1EEF2F6}" type="pres">
      <dgm:prSet presAssocID="{5647DC86-6F9B-467B-9FB9-6C8B73824BDD}" presName="parentLeftMargin" presStyleLbl="node1" presStyleIdx="1" presStyleCnt="6"/>
      <dgm:spPr/>
      <dgm:t>
        <a:bodyPr/>
        <a:lstStyle/>
        <a:p>
          <a:endParaRPr lang="en-CA"/>
        </a:p>
      </dgm:t>
    </dgm:pt>
    <dgm:pt modelId="{0EE986FB-5BEC-4655-9321-207C72E5D823}" type="pres">
      <dgm:prSet presAssocID="{5647DC86-6F9B-467B-9FB9-6C8B73824BDD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10826F8-C227-4546-A916-8EE72C470EFE}" type="pres">
      <dgm:prSet presAssocID="{5647DC86-6F9B-467B-9FB9-6C8B73824BDD}" presName="negativeSpace" presStyleCnt="0"/>
      <dgm:spPr/>
    </dgm:pt>
    <dgm:pt modelId="{5A5CBCD8-DAFA-4FAB-BD8C-13421B07EA58}" type="pres">
      <dgm:prSet presAssocID="{5647DC86-6F9B-467B-9FB9-6C8B73824BDD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F05D7E6B-11F8-4BCD-A33B-BA1D74A264D9}" type="pres">
      <dgm:prSet presAssocID="{6E7CEB29-A823-4E87-9766-583A115C1F74}" presName="spaceBetweenRectangles" presStyleCnt="0"/>
      <dgm:spPr/>
    </dgm:pt>
    <dgm:pt modelId="{19F4C89B-1A07-4340-AE67-5D90047A70B5}" type="pres">
      <dgm:prSet presAssocID="{E8B906C9-3C86-43AD-BC06-43CF6F8883E5}" presName="parentLin" presStyleCnt="0"/>
      <dgm:spPr/>
    </dgm:pt>
    <dgm:pt modelId="{F42D182A-3361-4AE8-9EA2-EC9B902C90E9}" type="pres">
      <dgm:prSet presAssocID="{E8B906C9-3C86-43AD-BC06-43CF6F8883E5}" presName="parentLeftMargin" presStyleLbl="node1" presStyleIdx="2" presStyleCnt="6"/>
      <dgm:spPr/>
      <dgm:t>
        <a:bodyPr/>
        <a:lstStyle/>
        <a:p>
          <a:endParaRPr lang="en-CA"/>
        </a:p>
      </dgm:t>
    </dgm:pt>
    <dgm:pt modelId="{F688F460-0049-47CA-BA51-E4F8FC8E1FC9}" type="pres">
      <dgm:prSet presAssocID="{E8B906C9-3C86-43AD-BC06-43CF6F8883E5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2AA39B4-7B29-4C93-8BFE-675A85BD8E3C}" type="pres">
      <dgm:prSet presAssocID="{E8B906C9-3C86-43AD-BC06-43CF6F8883E5}" presName="negativeSpace" presStyleCnt="0"/>
      <dgm:spPr/>
    </dgm:pt>
    <dgm:pt modelId="{0CB1F8B8-F960-43C0-95D6-E10E717B06A1}" type="pres">
      <dgm:prSet presAssocID="{E8B906C9-3C86-43AD-BC06-43CF6F8883E5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11A5129F-9EE6-400E-B216-78910F34EAD4}" type="pres">
      <dgm:prSet presAssocID="{74A8542D-3BD3-4B2C-B9C0-53E533583EF6}" presName="spaceBetweenRectangles" presStyleCnt="0"/>
      <dgm:spPr/>
    </dgm:pt>
    <dgm:pt modelId="{A84A0352-53F1-409C-97B8-5E6F2B83147A}" type="pres">
      <dgm:prSet presAssocID="{1E1CD97D-523F-4345-9CD8-9E3C69AABE3A}" presName="parentLin" presStyleCnt="0"/>
      <dgm:spPr/>
    </dgm:pt>
    <dgm:pt modelId="{23C5E779-C94B-4891-B4A0-914910E95861}" type="pres">
      <dgm:prSet presAssocID="{1E1CD97D-523F-4345-9CD8-9E3C69AABE3A}" presName="parentLeftMargin" presStyleLbl="node1" presStyleIdx="3" presStyleCnt="6"/>
      <dgm:spPr/>
      <dgm:t>
        <a:bodyPr/>
        <a:lstStyle/>
        <a:p>
          <a:endParaRPr lang="en-CA"/>
        </a:p>
      </dgm:t>
    </dgm:pt>
    <dgm:pt modelId="{A7E4B075-DABC-4172-BFDF-CAFBC2E82028}" type="pres">
      <dgm:prSet presAssocID="{1E1CD97D-523F-4345-9CD8-9E3C69AABE3A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C4E83FF-2FAD-4AED-AB80-47FD258515AC}" type="pres">
      <dgm:prSet presAssocID="{1E1CD97D-523F-4345-9CD8-9E3C69AABE3A}" presName="negativeSpace" presStyleCnt="0"/>
      <dgm:spPr/>
    </dgm:pt>
    <dgm:pt modelId="{34EE4D5F-8602-4550-BC98-072CFB5D7A95}" type="pres">
      <dgm:prSet presAssocID="{1E1CD97D-523F-4345-9CD8-9E3C69AABE3A}" presName="childText" presStyleLbl="conFgAcc1" presStyleIdx="4" presStyleCnt="6" custLinFactNeighborY="21015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1AC178E-DCEC-431D-AE24-5ECD52B71354}" type="pres">
      <dgm:prSet presAssocID="{51EA6F51-6BFC-41FD-8C96-C8CBBDA86104}" presName="spaceBetweenRectangles" presStyleCnt="0"/>
      <dgm:spPr/>
    </dgm:pt>
    <dgm:pt modelId="{020840C5-7170-41B4-89F7-11611A905FF7}" type="pres">
      <dgm:prSet presAssocID="{0A41E539-4B25-4D7B-AA4E-BDC9BF2E8858}" presName="parentLin" presStyleCnt="0"/>
      <dgm:spPr/>
    </dgm:pt>
    <dgm:pt modelId="{3E734AA5-FE3E-46E1-969D-472018BB2243}" type="pres">
      <dgm:prSet presAssocID="{0A41E539-4B25-4D7B-AA4E-BDC9BF2E8858}" presName="parentLeftMargin" presStyleLbl="node1" presStyleIdx="4" presStyleCnt="6"/>
      <dgm:spPr/>
      <dgm:t>
        <a:bodyPr/>
        <a:lstStyle/>
        <a:p>
          <a:endParaRPr lang="en-CA"/>
        </a:p>
      </dgm:t>
    </dgm:pt>
    <dgm:pt modelId="{590FB762-D101-45C6-9B3F-E26F75B24343}" type="pres">
      <dgm:prSet presAssocID="{0A41E539-4B25-4D7B-AA4E-BDC9BF2E8858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B773D72B-231C-47FB-9851-285E1D282B80}" type="pres">
      <dgm:prSet presAssocID="{0A41E539-4B25-4D7B-AA4E-BDC9BF2E8858}" presName="negativeSpace" presStyleCnt="0"/>
      <dgm:spPr/>
    </dgm:pt>
    <dgm:pt modelId="{D7110B83-9B83-4FC6-951C-86161D2AEEAB}" type="pres">
      <dgm:prSet presAssocID="{0A41E539-4B25-4D7B-AA4E-BDC9BF2E8858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5F635F2F-A548-41CD-90DF-93D4F438FBD3}" type="presOf" srcId="{22A55F7E-D36E-4CDD-90B4-7C97AE8314EB}" destId="{A0F8F978-9810-4B39-8982-B4FCFD493EDF}" srcOrd="1" destOrd="0" presId="urn:microsoft.com/office/officeart/2005/8/layout/list1"/>
    <dgm:cxn modelId="{9AF60906-3A1B-417F-892B-ED8C8BEF8EEC}" type="presOf" srcId="{22A55F7E-D36E-4CDD-90B4-7C97AE8314EB}" destId="{140175FD-1090-4EAB-8BD3-7D4158215551}" srcOrd="0" destOrd="0" presId="urn:microsoft.com/office/officeart/2005/8/layout/list1"/>
    <dgm:cxn modelId="{561E1AF0-20DB-4391-9012-750BBD344CA8}" type="presOf" srcId="{5647DC86-6F9B-467B-9FB9-6C8B73824BDD}" destId="{0EE986FB-5BEC-4655-9321-207C72E5D823}" srcOrd="1" destOrd="0" presId="urn:microsoft.com/office/officeart/2005/8/layout/list1"/>
    <dgm:cxn modelId="{5507D951-A124-4D75-8E02-DC905EA91961}" type="presOf" srcId="{0A41E539-4B25-4D7B-AA4E-BDC9BF2E8858}" destId="{590FB762-D101-45C6-9B3F-E26F75B24343}" srcOrd="1" destOrd="0" presId="urn:microsoft.com/office/officeart/2005/8/layout/list1"/>
    <dgm:cxn modelId="{A9485A22-BFB5-4839-BDA3-6AB406F4F65F}" type="presOf" srcId="{E8B906C9-3C86-43AD-BC06-43CF6F8883E5}" destId="{F42D182A-3361-4AE8-9EA2-EC9B902C90E9}" srcOrd="0" destOrd="0" presId="urn:microsoft.com/office/officeart/2005/8/layout/list1"/>
    <dgm:cxn modelId="{73992088-D8A7-433A-B4A4-A3C5EA2D25A8}" type="presOf" srcId="{959190D6-E11C-4449-B3B3-5B66872807E1}" destId="{D7110B83-9B83-4FC6-951C-86161D2AEEAB}" srcOrd="0" destOrd="0" presId="urn:microsoft.com/office/officeart/2005/8/layout/list1"/>
    <dgm:cxn modelId="{9FD19CDD-C79D-49DC-80CF-56DCF33FF2C4}" srcId="{2B4FB6D9-0591-4D8C-810D-0A44E93403CB}" destId="{11BB5956-925C-48B8-B79F-850337B3A6AA}" srcOrd="1" destOrd="0" parTransId="{9FE32BB0-41B6-41FA-B332-5E7BFA95B26F}" sibTransId="{0FC5E968-05BC-462C-9CC0-6A98781A4AEC}"/>
    <dgm:cxn modelId="{3D34997E-0B46-43EF-9B28-2049B8ECC4B4}" type="presOf" srcId="{11BB5956-925C-48B8-B79F-850337B3A6AA}" destId="{973F4694-CB1C-4CFD-9FE7-96DEA8740114}" srcOrd="1" destOrd="0" presId="urn:microsoft.com/office/officeart/2005/8/layout/list1"/>
    <dgm:cxn modelId="{39CC6590-EA1D-4905-A6C6-375414025F2A}" srcId="{2B4FB6D9-0591-4D8C-810D-0A44E93403CB}" destId="{E8B906C9-3C86-43AD-BC06-43CF6F8883E5}" srcOrd="3" destOrd="0" parTransId="{743A49A9-FDB3-45F8-8B88-E5B0ADEA6DC7}" sibTransId="{74A8542D-3BD3-4B2C-B9C0-53E533583EF6}"/>
    <dgm:cxn modelId="{ABB2F5B0-5930-4746-8A73-F7B149555DCD}" type="presOf" srcId="{E8B906C9-3C86-43AD-BC06-43CF6F8883E5}" destId="{F688F460-0049-47CA-BA51-E4F8FC8E1FC9}" srcOrd="1" destOrd="0" presId="urn:microsoft.com/office/officeart/2005/8/layout/list1"/>
    <dgm:cxn modelId="{A6511A16-812A-4EB8-93AD-889A5FC436B6}" srcId="{E8B906C9-3C86-43AD-BC06-43CF6F8883E5}" destId="{B2A51EAD-954B-4D3C-9842-4F71366DDE15}" srcOrd="0" destOrd="0" parTransId="{F325B93E-DE31-4E01-A43F-742ABB876858}" sibTransId="{F4907F56-3598-4213-A8A6-2F52B429F9A6}"/>
    <dgm:cxn modelId="{39A1ECE7-631F-4934-AE1D-066C3D6BC777}" srcId="{0A41E539-4B25-4D7B-AA4E-BDC9BF2E8858}" destId="{959190D6-E11C-4449-B3B3-5B66872807E1}" srcOrd="0" destOrd="0" parTransId="{9BCE8A77-0343-4B37-A4EF-AD65A11A088D}" sibTransId="{9EC98BE2-E900-4916-9DF2-2335695EFF28}"/>
    <dgm:cxn modelId="{7ADB6FC4-E6EC-417F-AE85-188896B7FBD1}" type="presOf" srcId="{11BB5956-925C-48B8-B79F-850337B3A6AA}" destId="{D13D1A60-6442-42FC-9DAA-0BF6DB8CEBF5}" srcOrd="0" destOrd="0" presId="urn:microsoft.com/office/officeart/2005/8/layout/list1"/>
    <dgm:cxn modelId="{DEBF7367-CF8D-4701-A151-D46F0215E496}" type="presOf" srcId="{C62BEC8B-43D2-4763-BD80-E1419F9C3CA3}" destId="{D7110B83-9B83-4FC6-951C-86161D2AEEAB}" srcOrd="0" destOrd="1" presId="urn:microsoft.com/office/officeart/2005/8/layout/list1"/>
    <dgm:cxn modelId="{E3D577D8-8BCA-469B-A947-CF07C75DD5D0}" srcId="{2B4FB6D9-0591-4D8C-810D-0A44E93403CB}" destId="{1E1CD97D-523F-4345-9CD8-9E3C69AABE3A}" srcOrd="4" destOrd="0" parTransId="{7E7A956F-84DF-476B-BB21-1A431DE47A69}" sibTransId="{51EA6F51-6BFC-41FD-8C96-C8CBBDA86104}"/>
    <dgm:cxn modelId="{E18C1894-27DE-445E-8255-2E9C15CD4CF9}" type="presOf" srcId="{63936160-7171-4DD3-92B3-DBEBC5054F37}" destId="{1E2A1F59-C6B8-4511-BEF5-77CE5C75FAFF}" srcOrd="0" destOrd="0" presId="urn:microsoft.com/office/officeart/2005/8/layout/list1"/>
    <dgm:cxn modelId="{0345DC43-A582-4254-98DB-B56E2F6D1421}" srcId="{22A55F7E-D36E-4CDD-90B4-7C97AE8314EB}" destId="{6745BFC0-F45C-48DD-8494-9E83747A8FF0}" srcOrd="0" destOrd="0" parTransId="{6A059EB2-2E4A-4279-9E54-7D171A0223CA}" sibTransId="{79E50278-3DB2-4E62-982A-5A9767A74B19}"/>
    <dgm:cxn modelId="{F9F99C6A-FF5A-41FD-BD91-8D4A8BD9D7A4}" type="presOf" srcId="{5647DC86-6F9B-467B-9FB9-6C8B73824BDD}" destId="{334C1FF7-521E-4417-AB02-17ECA1EEF2F6}" srcOrd="0" destOrd="0" presId="urn:microsoft.com/office/officeart/2005/8/layout/list1"/>
    <dgm:cxn modelId="{1030FAEB-AD1E-4F81-BA13-2BAB6A2B2F22}" type="presOf" srcId="{1E1CD97D-523F-4345-9CD8-9E3C69AABE3A}" destId="{23C5E779-C94B-4891-B4A0-914910E95861}" srcOrd="0" destOrd="0" presId="urn:microsoft.com/office/officeart/2005/8/layout/list1"/>
    <dgm:cxn modelId="{387D2EB5-D593-4EE6-A4FD-1CFBD43889C6}" type="presOf" srcId="{A62D7E0B-73AF-4B04-8C8E-39F7B541C35C}" destId="{5A5CBCD8-DAFA-4FAB-BD8C-13421B07EA58}" srcOrd="0" destOrd="0" presId="urn:microsoft.com/office/officeart/2005/8/layout/list1"/>
    <dgm:cxn modelId="{F2673067-351E-442A-814E-B9D8CA24BB84}" type="presOf" srcId="{0A41E539-4B25-4D7B-AA4E-BDC9BF2E8858}" destId="{3E734AA5-FE3E-46E1-969D-472018BB2243}" srcOrd="0" destOrd="0" presId="urn:microsoft.com/office/officeart/2005/8/layout/list1"/>
    <dgm:cxn modelId="{A549090B-14A6-4556-ADBD-C6FAA9BA03D0}" type="presOf" srcId="{CF3A5F18-4584-48D2-8917-84368678875A}" destId="{34EE4D5F-8602-4550-BC98-072CFB5D7A95}" srcOrd="0" destOrd="0" presId="urn:microsoft.com/office/officeart/2005/8/layout/list1"/>
    <dgm:cxn modelId="{213CD245-C172-471A-8D60-E704459ABD4D}" type="presOf" srcId="{2B4FB6D9-0591-4D8C-810D-0A44E93403CB}" destId="{5B25C499-0895-4544-9BA0-494F12913888}" srcOrd="0" destOrd="0" presId="urn:microsoft.com/office/officeart/2005/8/layout/list1"/>
    <dgm:cxn modelId="{FCBFA5E4-4FB0-4099-A618-4B56D7FF9588}" srcId="{0A41E539-4B25-4D7B-AA4E-BDC9BF2E8858}" destId="{C62BEC8B-43D2-4763-BD80-E1419F9C3CA3}" srcOrd="1" destOrd="0" parTransId="{00053345-2915-4009-8013-A9B3BBF392ED}" sibTransId="{5BDF288A-E871-4C06-A9D0-A3F185D7E67D}"/>
    <dgm:cxn modelId="{864AC3C0-0ADF-4E1E-8BEC-44A1D8EF7A07}" type="presOf" srcId="{1E1CD97D-523F-4345-9CD8-9E3C69AABE3A}" destId="{A7E4B075-DABC-4172-BFDF-CAFBC2E82028}" srcOrd="1" destOrd="0" presId="urn:microsoft.com/office/officeart/2005/8/layout/list1"/>
    <dgm:cxn modelId="{ED1E0E6A-CB40-446D-9164-A77CA82412D1}" srcId="{2B4FB6D9-0591-4D8C-810D-0A44E93403CB}" destId="{0A41E539-4B25-4D7B-AA4E-BDC9BF2E8858}" srcOrd="5" destOrd="0" parTransId="{8C15952F-14D6-4FAC-B941-7D7172DE1F93}" sibTransId="{2E465D5A-D0D1-42CD-B0AE-EACF9CA50CB7}"/>
    <dgm:cxn modelId="{5293AD52-AF8A-4255-A782-F6DC96F12475}" type="presOf" srcId="{B2A51EAD-954B-4D3C-9842-4F71366DDE15}" destId="{0CB1F8B8-F960-43C0-95D6-E10E717B06A1}" srcOrd="0" destOrd="0" presId="urn:microsoft.com/office/officeart/2005/8/layout/list1"/>
    <dgm:cxn modelId="{D70832BC-015B-493C-81A6-0A0C8A54BE5E}" srcId="{2B4FB6D9-0591-4D8C-810D-0A44E93403CB}" destId="{22A55F7E-D36E-4CDD-90B4-7C97AE8314EB}" srcOrd="0" destOrd="0" parTransId="{BC94D444-99F0-48C4-9B8A-F63A2821EDA1}" sibTransId="{0A96ED82-704E-443E-83A6-331DBB362005}"/>
    <dgm:cxn modelId="{B5B90392-EFD4-4CC0-B0F0-ED9917FCDCE9}" srcId="{2B4FB6D9-0591-4D8C-810D-0A44E93403CB}" destId="{5647DC86-6F9B-467B-9FB9-6C8B73824BDD}" srcOrd="2" destOrd="0" parTransId="{5C233085-AAED-464A-88A0-9B1010048D29}" sibTransId="{6E7CEB29-A823-4E87-9766-583A115C1F74}"/>
    <dgm:cxn modelId="{F3242F5A-067B-4367-B745-163F1A68F1E9}" srcId="{11BB5956-925C-48B8-B79F-850337B3A6AA}" destId="{63936160-7171-4DD3-92B3-DBEBC5054F37}" srcOrd="0" destOrd="0" parTransId="{2ABEB756-7611-4172-B365-1B5672930E9B}" sibTransId="{F8C430F7-2146-4B87-B22B-907B9EF05D58}"/>
    <dgm:cxn modelId="{2CF8DF8E-8AFB-4754-9A7E-21791BEF21B7}" srcId="{5647DC86-6F9B-467B-9FB9-6C8B73824BDD}" destId="{A62D7E0B-73AF-4B04-8C8E-39F7B541C35C}" srcOrd="0" destOrd="0" parTransId="{AD99E2B0-0863-4F29-BD8D-ACDC1A5A9FDD}" sibTransId="{DABC8DAE-C330-4893-8C95-1F47C9254A15}"/>
    <dgm:cxn modelId="{24A9CE2B-43B2-48C9-8B56-F8845DE8A2FB}" srcId="{1E1CD97D-523F-4345-9CD8-9E3C69AABE3A}" destId="{CF3A5F18-4584-48D2-8917-84368678875A}" srcOrd="0" destOrd="0" parTransId="{87334319-685A-4CFE-B985-6AF429D79B29}" sibTransId="{75318E13-AFF0-44C8-B3C5-2ECA1A7569AD}"/>
    <dgm:cxn modelId="{8C9A6CF5-5998-4951-B096-BEE5E489AFF5}" type="presOf" srcId="{6745BFC0-F45C-48DD-8494-9E83747A8FF0}" destId="{7CE87A4D-90A2-4D52-98EC-1D7BEE061430}" srcOrd="0" destOrd="0" presId="urn:microsoft.com/office/officeart/2005/8/layout/list1"/>
    <dgm:cxn modelId="{F3B1EA65-B5CF-417E-B9D2-D0EA0F1ED8BF}" type="presParOf" srcId="{5B25C499-0895-4544-9BA0-494F12913888}" destId="{E57F3540-292B-446E-A0CA-9E732C0EA310}" srcOrd="0" destOrd="0" presId="urn:microsoft.com/office/officeart/2005/8/layout/list1"/>
    <dgm:cxn modelId="{E3EEBB7E-351B-4AD7-9159-3B48898BF9D7}" type="presParOf" srcId="{E57F3540-292B-446E-A0CA-9E732C0EA310}" destId="{140175FD-1090-4EAB-8BD3-7D4158215551}" srcOrd="0" destOrd="0" presId="urn:microsoft.com/office/officeart/2005/8/layout/list1"/>
    <dgm:cxn modelId="{C3F5F379-304F-4E92-9488-18AEE3CEB84A}" type="presParOf" srcId="{E57F3540-292B-446E-A0CA-9E732C0EA310}" destId="{A0F8F978-9810-4B39-8982-B4FCFD493EDF}" srcOrd="1" destOrd="0" presId="urn:microsoft.com/office/officeart/2005/8/layout/list1"/>
    <dgm:cxn modelId="{B17B63DC-1AB4-4596-A500-959A038D6F41}" type="presParOf" srcId="{5B25C499-0895-4544-9BA0-494F12913888}" destId="{AE0C559E-6A62-438C-A9A4-59E61E9426DD}" srcOrd="1" destOrd="0" presId="urn:microsoft.com/office/officeart/2005/8/layout/list1"/>
    <dgm:cxn modelId="{21A19F71-A7EF-4969-93A6-8B2ED7564B51}" type="presParOf" srcId="{5B25C499-0895-4544-9BA0-494F12913888}" destId="{7CE87A4D-90A2-4D52-98EC-1D7BEE061430}" srcOrd="2" destOrd="0" presId="urn:microsoft.com/office/officeart/2005/8/layout/list1"/>
    <dgm:cxn modelId="{F89BE500-A2C0-4CDA-85F7-ECA2CC94D0C6}" type="presParOf" srcId="{5B25C499-0895-4544-9BA0-494F12913888}" destId="{4E9DBD71-691A-41AD-867C-4BE4D99E3C1C}" srcOrd="3" destOrd="0" presId="urn:microsoft.com/office/officeart/2005/8/layout/list1"/>
    <dgm:cxn modelId="{640AE3D7-EEDE-40F2-8EC8-0CC3AA220A59}" type="presParOf" srcId="{5B25C499-0895-4544-9BA0-494F12913888}" destId="{BEF0482D-8DBC-493D-8897-3FFDFB3A932C}" srcOrd="4" destOrd="0" presId="urn:microsoft.com/office/officeart/2005/8/layout/list1"/>
    <dgm:cxn modelId="{4CDD8754-3B9C-4AAE-8F22-1A61C15F718D}" type="presParOf" srcId="{BEF0482D-8DBC-493D-8897-3FFDFB3A932C}" destId="{D13D1A60-6442-42FC-9DAA-0BF6DB8CEBF5}" srcOrd="0" destOrd="0" presId="urn:microsoft.com/office/officeart/2005/8/layout/list1"/>
    <dgm:cxn modelId="{4D570F5E-3A80-4A95-8D09-6424E88F9F9D}" type="presParOf" srcId="{BEF0482D-8DBC-493D-8897-3FFDFB3A932C}" destId="{973F4694-CB1C-4CFD-9FE7-96DEA8740114}" srcOrd="1" destOrd="0" presId="urn:microsoft.com/office/officeart/2005/8/layout/list1"/>
    <dgm:cxn modelId="{C5025EE5-D7AB-4017-A95B-66FD4B3B88AF}" type="presParOf" srcId="{5B25C499-0895-4544-9BA0-494F12913888}" destId="{6891E68A-805F-422B-81A0-C47CD6BF4302}" srcOrd="5" destOrd="0" presId="urn:microsoft.com/office/officeart/2005/8/layout/list1"/>
    <dgm:cxn modelId="{A39C1072-A4C6-44D9-8BD8-20834BBAA201}" type="presParOf" srcId="{5B25C499-0895-4544-9BA0-494F12913888}" destId="{1E2A1F59-C6B8-4511-BEF5-77CE5C75FAFF}" srcOrd="6" destOrd="0" presId="urn:microsoft.com/office/officeart/2005/8/layout/list1"/>
    <dgm:cxn modelId="{751C25F1-B824-4EDB-8E05-62D2DDA41F60}" type="presParOf" srcId="{5B25C499-0895-4544-9BA0-494F12913888}" destId="{0D69074B-8FE5-4D33-966F-50CFD68C8E90}" srcOrd="7" destOrd="0" presId="urn:microsoft.com/office/officeart/2005/8/layout/list1"/>
    <dgm:cxn modelId="{87224D2C-C169-4A9A-99D7-54331A33F434}" type="presParOf" srcId="{5B25C499-0895-4544-9BA0-494F12913888}" destId="{C6C7CCCD-A5AE-4A25-AEFE-8CFE98BACE29}" srcOrd="8" destOrd="0" presId="urn:microsoft.com/office/officeart/2005/8/layout/list1"/>
    <dgm:cxn modelId="{8E20CB37-E17D-442F-9534-77F78573EB13}" type="presParOf" srcId="{C6C7CCCD-A5AE-4A25-AEFE-8CFE98BACE29}" destId="{334C1FF7-521E-4417-AB02-17ECA1EEF2F6}" srcOrd="0" destOrd="0" presId="urn:microsoft.com/office/officeart/2005/8/layout/list1"/>
    <dgm:cxn modelId="{3641FF6A-9C43-405A-8D4D-6EA3905E11E7}" type="presParOf" srcId="{C6C7CCCD-A5AE-4A25-AEFE-8CFE98BACE29}" destId="{0EE986FB-5BEC-4655-9321-207C72E5D823}" srcOrd="1" destOrd="0" presId="urn:microsoft.com/office/officeart/2005/8/layout/list1"/>
    <dgm:cxn modelId="{AC318B61-2029-4899-89C8-4D8F22BCE64A}" type="presParOf" srcId="{5B25C499-0895-4544-9BA0-494F12913888}" destId="{710826F8-C227-4546-A916-8EE72C470EFE}" srcOrd="9" destOrd="0" presId="urn:microsoft.com/office/officeart/2005/8/layout/list1"/>
    <dgm:cxn modelId="{CCB6C189-B964-4B3F-B6BA-2A228ACC57EA}" type="presParOf" srcId="{5B25C499-0895-4544-9BA0-494F12913888}" destId="{5A5CBCD8-DAFA-4FAB-BD8C-13421B07EA58}" srcOrd="10" destOrd="0" presId="urn:microsoft.com/office/officeart/2005/8/layout/list1"/>
    <dgm:cxn modelId="{3A7518B5-F660-4ACB-9D67-BE77819F502E}" type="presParOf" srcId="{5B25C499-0895-4544-9BA0-494F12913888}" destId="{F05D7E6B-11F8-4BCD-A33B-BA1D74A264D9}" srcOrd="11" destOrd="0" presId="urn:microsoft.com/office/officeart/2005/8/layout/list1"/>
    <dgm:cxn modelId="{290A8A33-F27B-4003-9B8E-DFAE7259EAD9}" type="presParOf" srcId="{5B25C499-0895-4544-9BA0-494F12913888}" destId="{19F4C89B-1A07-4340-AE67-5D90047A70B5}" srcOrd="12" destOrd="0" presId="urn:microsoft.com/office/officeart/2005/8/layout/list1"/>
    <dgm:cxn modelId="{4BD20815-C4A7-41B6-9103-1466F726BF1F}" type="presParOf" srcId="{19F4C89B-1A07-4340-AE67-5D90047A70B5}" destId="{F42D182A-3361-4AE8-9EA2-EC9B902C90E9}" srcOrd="0" destOrd="0" presId="urn:microsoft.com/office/officeart/2005/8/layout/list1"/>
    <dgm:cxn modelId="{080DE13C-0D50-45F4-8739-22BCB5FE263D}" type="presParOf" srcId="{19F4C89B-1A07-4340-AE67-5D90047A70B5}" destId="{F688F460-0049-47CA-BA51-E4F8FC8E1FC9}" srcOrd="1" destOrd="0" presId="urn:microsoft.com/office/officeart/2005/8/layout/list1"/>
    <dgm:cxn modelId="{B40F13DB-5761-44BE-B8E9-D13615E5805A}" type="presParOf" srcId="{5B25C499-0895-4544-9BA0-494F12913888}" destId="{A2AA39B4-7B29-4C93-8BFE-675A85BD8E3C}" srcOrd="13" destOrd="0" presId="urn:microsoft.com/office/officeart/2005/8/layout/list1"/>
    <dgm:cxn modelId="{B3759142-03E9-4A8E-B4C9-D6FC45C5D7C8}" type="presParOf" srcId="{5B25C499-0895-4544-9BA0-494F12913888}" destId="{0CB1F8B8-F960-43C0-95D6-E10E717B06A1}" srcOrd="14" destOrd="0" presId="urn:microsoft.com/office/officeart/2005/8/layout/list1"/>
    <dgm:cxn modelId="{9B8D9B51-5ADC-4D9B-BBA7-E236E71E0EDF}" type="presParOf" srcId="{5B25C499-0895-4544-9BA0-494F12913888}" destId="{11A5129F-9EE6-400E-B216-78910F34EAD4}" srcOrd="15" destOrd="0" presId="urn:microsoft.com/office/officeart/2005/8/layout/list1"/>
    <dgm:cxn modelId="{D6798487-4896-4F54-A124-C612FF9F31F8}" type="presParOf" srcId="{5B25C499-0895-4544-9BA0-494F12913888}" destId="{A84A0352-53F1-409C-97B8-5E6F2B83147A}" srcOrd="16" destOrd="0" presId="urn:microsoft.com/office/officeart/2005/8/layout/list1"/>
    <dgm:cxn modelId="{84E476B6-532A-46BA-966D-A28A005AF7FB}" type="presParOf" srcId="{A84A0352-53F1-409C-97B8-5E6F2B83147A}" destId="{23C5E779-C94B-4891-B4A0-914910E95861}" srcOrd="0" destOrd="0" presId="urn:microsoft.com/office/officeart/2005/8/layout/list1"/>
    <dgm:cxn modelId="{A978B607-DB6F-4774-B2D3-FFD2D54301B3}" type="presParOf" srcId="{A84A0352-53F1-409C-97B8-5E6F2B83147A}" destId="{A7E4B075-DABC-4172-BFDF-CAFBC2E82028}" srcOrd="1" destOrd="0" presId="urn:microsoft.com/office/officeart/2005/8/layout/list1"/>
    <dgm:cxn modelId="{77A0083D-2A4F-443D-BFF3-A296B7F65B96}" type="presParOf" srcId="{5B25C499-0895-4544-9BA0-494F12913888}" destId="{4C4E83FF-2FAD-4AED-AB80-47FD258515AC}" srcOrd="17" destOrd="0" presId="urn:microsoft.com/office/officeart/2005/8/layout/list1"/>
    <dgm:cxn modelId="{036FBB91-F749-43AA-9E7D-23A221D71A0B}" type="presParOf" srcId="{5B25C499-0895-4544-9BA0-494F12913888}" destId="{34EE4D5F-8602-4550-BC98-072CFB5D7A95}" srcOrd="18" destOrd="0" presId="urn:microsoft.com/office/officeart/2005/8/layout/list1"/>
    <dgm:cxn modelId="{64BD2151-4106-43E6-9125-88C40404492C}" type="presParOf" srcId="{5B25C499-0895-4544-9BA0-494F12913888}" destId="{71AC178E-DCEC-431D-AE24-5ECD52B71354}" srcOrd="19" destOrd="0" presId="urn:microsoft.com/office/officeart/2005/8/layout/list1"/>
    <dgm:cxn modelId="{1153891B-86D6-4089-9086-A36595667401}" type="presParOf" srcId="{5B25C499-0895-4544-9BA0-494F12913888}" destId="{020840C5-7170-41B4-89F7-11611A905FF7}" srcOrd="20" destOrd="0" presId="urn:microsoft.com/office/officeart/2005/8/layout/list1"/>
    <dgm:cxn modelId="{1053D7B5-FFF0-4020-94AF-AC588C3BBAB6}" type="presParOf" srcId="{020840C5-7170-41B4-89F7-11611A905FF7}" destId="{3E734AA5-FE3E-46E1-969D-472018BB2243}" srcOrd="0" destOrd="0" presId="urn:microsoft.com/office/officeart/2005/8/layout/list1"/>
    <dgm:cxn modelId="{65A787B5-2CC3-40EE-8EDC-FAA912981FC4}" type="presParOf" srcId="{020840C5-7170-41B4-89F7-11611A905FF7}" destId="{590FB762-D101-45C6-9B3F-E26F75B24343}" srcOrd="1" destOrd="0" presId="urn:microsoft.com/office/officeart/2005/8/layout/list1"/>
    <dgm:cxn modelId="{C257403F-0A5D-4DD6-939F-399928801048}" type="presParOf" srcId="{5B25C499-0895-4544-9BA0-494F12913888}" destId="{B773D72B-231C-47FB-9851-285E1D282B80}" srcOrd="21" destOrd="0" presId="urn:microsoft.com/office/officeart/2005/8/layout/list1"/>
    <dgm:cxn modelId="{79216CFF-1A0E-448A-91D8-BD898186AA6B}" type="presParOf" srcId="{5B25C499-0895-4544-9BA0-494F12913888}" destId="{D7110B83-9B83-4FC6-951C-86161D2AEEAB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DABBDC-A0C6-44CF-8551-89DE05CAB82F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21F00BB-523F-4F4A-B0D2-08CC24D7801C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spcBef>
              <a:spcPts val="1200"/>
            </a:spcBef>
            <a:spcAft>
              <a:spcPct val="35000"/>
            </a:spcAft>
          </a:pPr>
          <a:r>
            <a:rPr lang="en-CA" sz="1200" b="1" dirty="0" smtClean="0"/>
            <a:t> </a:t>
          </a:r>
        </a:p>
        <a:p>
          <a:pPr>
            <a:spcBef>
              <a:spcPts val="1200"/>
            </a:spcBef>
            <a:spcAft>
              <a:spcPts val="1800"/>
            </a:spcAft>
          </a:pPr>
          <a:endParaRPr lang="en-CA" sz="1300" b="0" dirty="0" smtClean="0"/>
        </a:p>
        <a:p>
          <a:pPr>
            <a:spcBef>
              <a:spcPts val="1200"/>
            </a:spcBef>
            <a:spcAft>
              <a:spcPts val="1800"/>
            </a:spcAft>
          </a:pPr>
          <a:r>
            <a:rPr lang="en-CA" sz="1300" b="0" dirty="0" smtClean="0"/>
            <a:t>Majority of newcomers feel a </a:t>
          </a:r>
          <a:r>
            <a:rPr lang="en-CA" sz="1300" b="1" dirty="0" smtClean="0"/>
            <a:t>sense of belonging </a:t>
          </a:r>
          <a:r>
            <a:rPr lang="en-CA" sz="1300" b="0" dirty="0" smtClean="0"/>
            <a:t>to Canada</a:t>
          </a:r>
        </a:p>
        <a:p>
          <a:pPr>
            <a:spcBef>
              <a:spcPts val="1800"/>
            </a:spcBef>
            <a:spcAft>
              <a:spcPct val="35000"/>
            </a:spcAft>
          </a:pPr>
          <a:r>
            <a:rPr lang="en-CA" sz="1300" b="0" dirty="0" smtClean="0"/>
            <a:t>High level of </a:t>
          </a:r>
          <a:r>
            <a:rPr lang="en-CA" sz="1300" b="1" dirty="0" smtClean="0"/>
            <a:t>social trust </a:t>
          </a:r>
          <a:r>
            <a:rPr lang="en-CA" sz="1300" b="0" dirty="0" smtClean="0"/>
            <a:t>in cities with growing ethnically diverse populations.</a:t>
          </a:r>
        </a:p>
        <a:p>
          <a:pPr>
            <a:spcBef>
              <a:spcPct val="0"/>
            </a:spcBef>
            <a:spcAft>
              <a:spcPct val="35000"/>
            </a:spcAft>
          </a:pPr>
          <a:endParaRPr lang="en-US" sz="1200" dirty="0"/>
        </a:p>
      </dgm:t>
    </dgm:pt>
    <dgm:pt modelId="{5F63E19B-F6DF-4A29-9C8D-B49FF9D1FD05}" type="parTrans" cxnId="{405976D2-7E05-494D-8F53-9941B4076D1D}">
      <dgm:prSet/>
      <dgm:spPr/>
      <dgm:t>
        <a:bodyPr/>
        <a:lstStyle/>
        <a:p>
          <a:endParaRPr lang="en-US"/>
        </a:p>
      </dgm:t>
    </dgm:pt>
    <dgm:pt modelId="{95710D23-17B4-4EBE-B0BD-A3207B91ED21}" type="sibTrans" cxnId="{405976D2-7E05-494D-8F53-9941B4076D1D}">
      <dgm:prSet/>
      <dgm:spPr/>
      <dgm:t>
        <a:bodyPr/>
        <a:lstStyle/>
        <a:p>
          <a:endParaRPr lang="en-US"/>
        </a:p>
      </dgm:t>
    </dgm:pt>
    <dgm:pt modelId="{11DBB02D-B6B2-4EF0-8DB9-E2802BD22701}">
      <dgm:prSet phldrT="[Text]" custT="1"/>
      <dgm:spPr>
        <a:solidFill>
          <a:schemeClr val="accent3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en-CA" sz="1200" b="0" dirty="0" smtClean="0"/>
            <a:t>Labour market outcomes of </a:t>
          </a:r>
          <a:r>
            <a:rPr lang="en-CA" sz="1200" b="1" dirty="0" smtClean="0"/>
            <a:t>economic immigrants </a:t>
          </a:r>
          <a:r>
            <a:rPr lang="en-CA" sz="1200" b="0" dirty="0" smtClean="0"/>
            <a:t>are better than other immigrants.</a:t>
          </a:r>
          <a:endParaRPr lang="en-US" sz="1200" b="0" dirty="0"/>
        </a:p>
      </dgm:t>
    </dgm:pt>
    <dgm:pt modelId="{473BCFFF-7174-4189-A65B-DF410759E0B2}" type="parTrans" cxnId="{08C910A9-762B-4941-88C8-8471F36A1EE5}">
      <dgm:prSet/>
      <dgm:spPr/>
      <dgm:t>
        <a:bodyPr/>
        <a:lstStyle/>
        <a:p>
          <a:endParaRPr lang="en-US"/>
        </a:p>
      </dgm:t>
    </dgm:pt>
    <dgm:pt modelId="{A55DD1AB-2052-46EF-8491-39A58DFBA382}" type="sibTrans" cxnId="{08C910A9-762B-4941-88C8-8471F36A1EE5}">
      <dgm:prSet/>
      <dgm:spPr/>
      <dgm:t>
        <a:bodyPr/>
        <a:lstStyle/>
        <a:p>
          <a:endParaRPr lang="en-US"/>
        </a:p>
      </dgm:t>
    </dgm:pt>
    <dgm:pt modelId="{35428C9D-1010-4826-8247-9CB584BBC9A0}">
      <dgm:prSet custT="1"/>
      <dgm:spPr>
        <a:solidFill>
          <a:schemeClr val="accent6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en-CA" sz="1200" b="0" dirty="0" smtClean="0"/>
            <a:t>Levels of </a:t>
          </a:r>
          <a:r>
            <a:rPr lang="en-CA" sz="1200" b="1" dirty="0" smtClean="0"/>
            <a:t>voting, volunteering </a:t>
          </a:r>
          <a:r>
            <a:rPr lang="en-CA" sz="1200" b="0" dirty="0" smtClean="0"/>
            <a:t>and</a:t>
          </a:r>
          <a:r>
            <a:rPr lang="en-CA" sz="1200" b="1" dirty="0" smtClean="0"/>
            <a:t> charitable giving </a:t>
          </a:r>
          <a:r>
            <a:rPr lang="en-CA" sz="1200" b="0" dirty="0" smtClean="0"/>
            <a:t>are comparable to the Canadian-born.</a:t>
          </a:r>
          <a:endParaRPr lang="en-US" sz="1200" b="0" dirty="0"/>
        </a:p>
      </dgm:t>
    </dgm:pt>
    <dgm:pt modelId="{647FAAA1-048E-4028-9A94-C61320DAE7A6}" type="parTrans" cxnId="{3DEBA059-3378-4CB7-8C5B-CC4F9EA4A263}">
      <dgm:prSet/>
      <dgm:spPr/>
      <dgm:t>
        <a:bodyPr/>
        <a:lstStyle/>
        <a:p>
          <a:endParaRPr lang="en-US"/>
        </a:p>
      </dgm:t>
    </dgm:pt>
    <dgm:pt modelId="{7FD77B35-FFF1-4EE8-8D15-B6E4E88C5EFB}" type="sibTrans" cxnId="{3DEBA059-3378-4CB7-8C5B-CC4F9EA4A263}">
      <dgm:prSet/>
      <dgm:spPr/>
      <dgm:t>
        <a:bodyPr/>
        <a:lstStyle/>
        <a:p>
          <a:endParaRPr lang="en-US"/>
        </a:p>
      </dgm:t>
    </dgm:pt>
    <dgm:pt modelId="{C123A009-FC26-4636-82D3-8C03B43816DC}">
      <dgm:prSet custT="1"/>
      <dgm:spPr>
        <a:solidFill>
          <a:schemeClr val="accent3">
            <a:lumMod val="75000"/>
            <a:alpha val="50000"/>
          </a:schemeClr>
        </a:solidFill>
      </dgm:spPr>
      <dgm:t>
        <a:bodyPr/>
        <a:lstStyle/>
        <a:p>
          <a:r>
            <a:rPr lang="en-CA" sz="1200" b="1" dirty="0" smtClean="0"/>
            <a:t>Children of immigrants </a:t>
          </a:r>
          <a:r>
            <a:rPr lang="en-CA" sz="1200" b="0" dirty="0" smtClean="0"/>
            <a:t>have same or better economic outcomes than their Canadian-born counterparts.</a:t>
          </a:r>
          <a:endParaRPr lang="en-US" sz="1200" b="0" dirty="0"/>
        </a:p>
      </dgm:t>
    </dgm:pt>
    <dgm:pt modelId="{0A529B99-D4EE-4142-B3BB-CCFF75D596F7}" type="parTrans" cxnId="{FDD63E8E-912D-4E95-94D0-23CBBA8B638B}">
      <dgm:prSet/>
      <dgm:spPr/>
      <dgm:t>
        <a:bodyPr/>
        <a:lstStyle/>
        <a:p>
          <a:endParaRPr lang="en-US"/>
        </a:p>
      </dgm:t>
    </dgm:pt>
    <dgm:pt modelId="{A7A8A404-B7FB-4C9E-AC58-B338AEC0F3B8}" type="sibTrans" cxnId="{FDD63E8E-912D-4E95-94D0-23CBBA8B638B}">
      <dgm:prSet/>
      <dgm:spPr/>
      <dgm:t>
        <a:bodyPr/>
        <a:lstStyle/>
        <a:p>
          <a:endParaRPr lang="en-US"/>
        </a:p>
      </dgm:t>
    </dgm:pt>
    <dgm:pt modelId="{65C717F1-9D16-470F-A80F-A38EBA574862}">
      <dgm:prSet custT="1"/>
      <dgm:spPr>
        <a:solidFill>
          <a:schemeClr val="accent1">
            <a:lumMod val="75000"/>
            <a:alpha val="50000"/>
          </a:schemeClr>
        </a:solidFill>
      </dgm:spPr>
      <dgm:t>
        <a:bodyPr/>
        <a:lstStyle/>
        <a:p>
          <a:r>
            <a:rPr lang="en-CA" sz="1200" b="0" dirty="0" smtClean="0"/>
            <a:t>Roughly  85% of eligible for </a:t>
          </a:r>
          <a:r>
            <a:rPr lang="en-CA" sz="1200" b="1" dirty="0" smtClean="0"/>
            <a:t>citizenship </a:t>
          </a:r>
          <a:r>
            <a:rPr lang="en-CA" sz="1200" b="0" dirty="0" smtClean="0"/>
            <a:t>become citizens. </a:t>
          </a:r>
        </a:p>
      </dgm:t>
    </dgm:pt>
    <dgm:pt modelId="{FCED7366-905C-46C4-BC2E-912C03118AC1}" type="sibTrans" cxnId="{315D54EB-B2A9-43F9-B268-3F2EAC2987C1}">
      <dgm:prSet/>
      <dgm:spPr/>
      <dgm:t>
        <a:bodyPr/>
        <a:lstStyle/>
        <a:p>
          <a:endParaRPr lang="en-US"/>
        </a:p>
      </dgm:t>
    </dgm:pt>
    <dgm:pt modelId="{ED81D251-B95A-4033-82DB-94B17CFE171F}" type="parTrans" cxnId="{315D54EB-B2A9-43F9-B268-3F2EAC2987C1}">
      <dgm:prSet/>
      <dgm:spPr/>
      <dgm:t>
        <a:bodyPr/>
        <a:lstStyle/>
        <a:p>
          <a:endParaRPr lang="en-US"/>
        </a:p>
      </dgm:t>
    </dgm:pt>
    <dgm:pt modelId="{209CD4FB-5A8B-45B9-B034-BDFE742F99E1}">
      <dgm:prSet custT="1"/>
      <dgm:spPr>
        <a:solidFill>
          <a:schemeClr val="accent6">
            <a:lumMod val="75000"/>
            <a:alpha val="50000"/>
          </a:schemeClr>
        </a:solidFill>
      </dgm:spPr>
      <dgm:t>
        <a:bodyPr/>
        <a:lstStyle/>
        <a:p>
          <a:r>
            <a:rPr lang="en-CA" sz="1200" dirty="0" smtClean="0"/>
            <a:t>Vast majority are satisfied with their </a:t>
          </a:r>
          <a:r>
            <a:rPr lang="en-CA" sz="1200" b="1" dirty="0" smtClean="0"/>
            <a:t>personal safety</a:t>
          </a:r>
          <a:r>
            <a:rPr lang="en-CA" sz="1200" dirty="0" smtClean="0"/>
            <a:t> and life in Canada.</a:t>
          </a:r>
          <a:endParaRPr lang="en-US" sz="1200" dirty="0"/>
        </a:p>
      </dgm:t>
    </dgm:pt>
    <dgm:pt modelId="{05628424-40EA-48BA-BF41-3532B328D958}" type="parTrans" cxnId="{D27CD99F-7FA9-4BE9-926C-80F29D42E5D0}">
      <dgm:prSet/>
      <dgm:spPr/>
      <dgm:t>
        <a:bodyPr/>
        <a:lstStyle/>
        <a:p>
          <a:endParaRPr lang="en-US"/>
        </a:p>
      </dgm:t>
    </dgm:pt>
    <dgm:pt modelId="{ACA85BD2-6DFA-4C7C-BE1D-54590DC28E47}" type="sibTrans" cxnId="{D27CD99F-7FA9-4BE9-926C-80F29D42E5D0}">
      <dgm:prSet/>
      <dgm:spPr/>
      <dgm:t>
        <a:bodyPr/>
        <a:lstStyle/>
        <a:p>
          <a:endParaRPr lang="en-US"/>
        </a:p>
      </dgm:t>
    </dgm:pt>
    <dgm:pt modelId="{6920A583-6B62-45FC-A0FB-1625BE449721}">
      <dgm:prSet custT="1"/>
      <dgm:spPr>
        <a:solidFill>
          <a:schemeClr val="tx1">
            <a:lumMod val="50000"/>
            <a:lumOff val="50000"/>
            <a:alpha val="50000"/>
          </a:schemeClr>
        </a:solidFill>
      </dgm:spPr>
      <dgm:t>
        <a:bodyPr/>
        <a:lstStyle/>
        <a:p>
          <a:r>
            <a:rPr lang="en-CA" sz="1200" b="1" dirty="0" smtClean="0"/>
            <a:t>Living conditions </a:t>
          </a:r>
          <a:r>
            <a:rPr lang="en-CA" sz="1200" dirty="0" smtClean="0"/>
            <a:t>meet most newcomers’ needs</a:t>
          </a:r>
        </a:p>
      </dgm:t>
    </dgm:pt>
    <dgm:pt modelId="{8028C9C3-EF21-4487-B750-A4A7E96FFE5F}" type="parTrans" cxnId="{AB2AEB15-7C49-40F7-B925-43FC12960DAA}">
      <dgm:prSet/>
      <dgm:spPr/>
      <dgm:t>
        <a:bodyPr/>
        <a:lstStyle/>
        <a:p>
          <a:endParaRPr lang="en-US"/>
        </a:p>
      </dgm:t>
    </dgm:pt>
    <dgm:pt modelId="{DE59FD91-ADD4-447C-A886-6A0A5239AE3E}" type="sibTrans" cxnId="{AB2AEB15-7C49-40F7-B925-43FC12960DAA}">
      <dgm:prSet/>
      <dgm:spPr/>
      <dgm:t>
        <a:bodyPr/>
        <a:lstStyle/>
        <a:p>
          <a:endParaRPr lang="en-US"/>
        </a:p>
      </dgm:t>
    </dgm:pt>
    <dgm:pt modelId="{0B843502-8783-4A33-92B1-388FD2861CA9}" type="pres">
      <dgm:prSet presAssocID="{0DDABBDC-A0C6-44CF-8551-89DE05CAB82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300B1EC-010B-43C7-BEE0-845C973C31A4}" type="pres">
      <dgm:prSet presAssocID="{0DDABBDC-A0C6-44CF-8551-89DE05CAB82F}" presName="radial" presStyleCnt="0">
        <dgm:presLayoutVars>
          <dgm:animLvl val="ctr"/>
        </dgm:presLayoutVars>
      </dgm:prSet>
      <dgm:spPr/>
    </dgm:pt>
    <dgm:pt modelId="{12FD5692-ECD0-48E6-92D8-A5748D425CB1}" type="pres">
      <dgm:prSet presAssocID="{D21F00BB-523F-4F4A-B0D2-08CC24D7801C}" presName="centerShape" presStyleLbl="vennNode1" presStyleIdx="0" presStyleCnt="7" custScaleY="93301" custLinFactNeighborX="90" custLinFactNeighborY="1843"/>
      <dgm:spPr/>
      <dgm:t>
        <a:bodyPr/>
        <a:lstStyle/>
        <a:p>
          <a:endParaRPr lang="en-US"/>
        </a:p>
      </dgm:t>
    </dgm:pt>
    <dgm:pt modelId="{F464582C-34BA-4DF0-BD59-546C29796177}" type="pres">
      <dgm:prSet presAssocID="{65C717F1-9D16-470F-A80F-A38EBA574862}" presName="node" presStyleLbl="vennNode1" presStyleIdx="1" presStyleCnt="7" custScaleX="110172" custScaleY="103061" custRadScaleRad="101718" custRadScaleInc="-8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9E7EB3-311E-404C-A40F-BEDE2E21325E}" type="pres">
      <dgm:prSet presAssocID="{35428C9D-1010-4826-8247-9CB584BBC9A0}" presName="node" presStyleLbl="vennNode1" presStyleIdx="2" presStyleCnt="7" custScaleX="124340" custScaleY="112670" custRadScaleRad="102821" custRadScaleInc="-87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4414C9-E4C5-4646-BB8E-4DF1B2C7CD9E}" type="pres">
      <dgm:prSet presAssocID="{C123A009-FC26-4636-82D3-8C03B43816DC}" presName="node" presStyleLbl="vennNode1" presStyleIdx="3" presStyleCnt="7" custScaleX="132749" custScaleY="110780" custRadScaleRad="112640" custRadScaleInc="2252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0B29A9-0F5A-46F5-A730-419874A4D0AB}" type="pres">
      <dgm:prSet presAssocID="{11DBB02D-B6B2-4EF0-8DB9-E2802BD22701}" presName="node" presStyleLbl="vennNode1" presStyleIdx="4" presStyleCnt="7" custScaleX="130982" custScaleY="111436" custRadScaleRad="105910" custRadScaleInc="2073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8C3B5B-C127-45BF-A5E3-F04DA9467902}" type="pres">
      <dgm:prSet presAssocID="{6920A583-6B62-45FC-A0FB-1625BE449721}" presName="node" presStyleLbl="vennNode1" presStyleIdx="5" presStyleCnt="7" custScaleX="122068" custScaleY="103805" custRadScaleRad="100189" custRadScaleInc="-983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9A6AE8-2D20-4948-A97E-B8AA340E8B47}" type="pres">
      <dgm:prSet presAssocID="{209CD4FB-5A8B-45B9-B034-BDFE742F99E1}" presName="node" presStyleLbl="vennNode1" presStyleIdx="6" presStyleCnt="7" custScaleX="137283" custScaleY="113330" custRadScaleRad="114457" custRadScaleInc="2752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D63E8E-912D-4E95-94D0-23CBBA8B638B}" srcId="{D21F00BB-523F-4F4A-B0D2-08CC24D7801C}" destId="{C123A009-FC26-4636-82D3-8C03B43816DC}" srcOrd="2" destOrd="0" parTransId="{0A529B99-D4EE-4142-B3BB-CCFF75D596F7}" sibTransId="{A7A8A404-B7FB-4C9E-AC58-B338AEC0F3B8}"/>
    <dgm:cxn modelId="{8D06B1E7-5013-496C-8354-446231E4003A}" type="presOf" srcId="{209CD4FB-5A8B-45B9-B034-BDFE742F99E1}" destId="{2E9A6AE8-2D20-4948-A97E-B8AA340E8B47}" srcOrd="0" destOrd="0" presId="urn:microsoft.com/office/officeart/2005/8/layout/radial3"/>
    <dgm:cxn modelId="{F3E39F4A-FF09-4763-A063-6139FD8EAA78}" type="presOf" srcId="{35428C9D-1010-4826-8247-9CB584BBC9A0}" destId="{2D9E7EB3-311E-404C-A40F-BEDE2E21325E}" srcOrd="0" destOrd="0" presId="urn:microsoft.com/office/officeart/2005/8/layout/radial3"/>
    <dgm:cxn modelId="{315D54EB-B2A9-43F9-B268-3F2EAC2987C1}" srcId="{D21F00BB-523F-4F4A-B0D2-08CC24D7801C}" destId="{65C717F1-9D16-470F-A80F-A38EBA574862}" srcOrd="0" destOrd="0" parTransId="{ED81D251-B95A-4033-82DB-94B17CFE171F}" sibTransId="{FCED7366-905C-46C4-BC2E-912C03118AC1}"/>
    <dgm:cxn modelId="{433B3988-5313-49E7-9F82-2CDCC5C9838D}" type="presOf" srcId="{0DDABBDC-A0C6-44CF-8551-89DE05CAB82F}" destId="{0B843502-8783-4A33-92B1-388FD2861CA9}" srcOrd="0" destOrd="0" presId="urn:microsoft.com/office/officeart/2005/8/layout/radial3"/>
    <dgm:cxn modelId="{22CDB356-400F-464E-A7DB-B7431759CCD0}" type="presOf" srcId="{11DBB02D-B6B2-4EF0-8DB9-E2802BD22701}" destId="{C40B29A9-0F5A-46F5-A730-419874A4D0AB}" srcOrd="0" destOrd="0" presId="urn:microsoft.com/office/officeart/2005/8/layout/radial3"/>
    <dgm:cxn modelId="{D27CD99F-7FA9-4BE9-926C-80F29D42E5D0}" srcId="{D21F00BB-523F-4F4A-B0D2-08CC24D7801C}" destId="{209CD4FB-5A8B-45B9-B034-BDFE742F99E1}" srcOrd="5" destOrd="0" parTransId="{05628424-40EA-48BA-BF41-3532B328D958}" sibTransId="{ACA85BD2-6DFA-4C7C-BE1D-54590DC28E47}"/>
    <dgm:cxn modelId="{4666A931-10DF-4255-AFF9-AF73D6FD609E}" type="presOf" srcId="{6920A583-6B62-45FC-A0FB-1625BE449721}" destId="{6D8C3B5B-C127-45BF-A5E3-F04DA9467902}" srcOrd="0" destOrd="0" presId="urn:microsoft.com/office/officeart/2005/8/layout/radial3"/>
    <dgm:cxn modelId="{3DEBA059-3378-4CB7-8C5B-CC4F9EA4A263}" srcId="{D21F00BB-523F-4F4A-B0D2-08CC24D7801C}" destId="{35428C9D-1010-4826-8247-9CB584BBC9A0}" srcOrd="1" destOrd="0" parTransId="{647FAAA1-048E-4028-9A94-C61320DAE7A6}" sibTransId="{7FD77B35-FFF1-4EE8-8D15-B6E4E88C5EFB}"/>
    <dgm:cxn modelId="{6168F3BC-D4D9-4605-955E-02992DED06DF}" type="presOf" srcId="{C123A009-FC26-4636-82D3-8C03B43816DC}" destId="{A94414C9-E4C5-4646-BB8E-4DF1B2C7CD9E}" srcOrd="0" destOrd="0" presId="urn:microsoft.com/office/officeart/2005/8/layout/radial3"/>
    <dgm:cxn modelId="{405976D2-7E05-494D-8F53-9941B4076D1D}" srcId="{0DDABBDC-A0C6-44CF-8551-89DE05CAB82F}" destId="{D21F00BB-523F-4F4A-B0D2-08CC24D7801C}" srcOrd="0" destOrd="0" parTransId="{5F63E19B-F6DF-4A29-9C8D-B49FF9D1FD05}" sibTransId="{95710D23-17B4-4EBE-B0BD-A3207B91ED21}"/>
    <dgm:cxn modelId="{08C910A9-762B-4941-88C8-8471F36A1EE5}" srcId="{D21F00BB-523F-4F4A-B0D2-08CC24D7801C}" destId="{11DBB02D-B6B2-4EF0-8DB9-E2802BD22701}" srcOrd="3" destOrd="0" parTransId="{473BCFFF-7174-4189-A65B-DF410759E0B2}" sibTransId="{A55DD1AB-2052-46EF-8491-39A58DFBA382}"/>
    <dgm:cxn modelId="{AB2AEB15-7C49-40F7-B925-43FC12960DAA}" srcId="{D21F00BB-523F-4F4A-B0D2-08CC24D7801C}" destId="{6920A583-6B62-45FC-A0FB-1625BE449721}" srcOrd="4" destOrd="0" parTransId="{8028C9C3-EF21-4487-B750-A4A7E96FFE5F}" sibTransId="{DE59FD91-ADD4-447C-A886-6A0A5239AE3E}"/>
    <dgm:cxn modelId="{B442D687-B199-4D1D-A9C3-7F04E909A07C}" type="presOf" srcId="{65C717F1-9D16-470F-A80F-A38EBA574862}" destId="{F464582C-34BA-4DF0-BD59-546C29796177}" srcOrd="0" destOrd="0" presId="urn:microsoft.com/office/officeart/2005/8/layout/radial3"/>
    <dgm:cxn modelId="{1EFF1D04-7084-4945-BA22-3FB5A1C4B94C}" type="presOf" srcId="{D21F00BB-523F-4F4A-B0D2-08CC24D7801C}" destId="{12FD5692-ECD0-48E6-92D8-A5748D425CB1}" srcOrd="0" destOrd="0" presId="urn:microsoft.com/office/officeart/2005/8/layout/radial3"/>
    <dgm:cxn modelId="{327D5BFC-F045-4D2B-A8CC-D6A0EEA3EC4A}" type="presParOf" srcId="{0B843502-8783-4A33-92B1-388FD2861CA9}" destId="{8300B1EC-010B-43C7-BEE0-845C973C31A4}" srcOrd="0" destOrd="0" presId="urn:microsoft.com/office/officeart/2005/8/layout/radial3"/>
    <dgm:cxn modelId="{AFBFF444-DA54-4B02-A0CA-376EC62B52A6}" type="presParOf" srcId="{8300B1EC-010B-43C7-BEE0-845C973C31A4}" destId="{12FD5692-ECD0-48E6-92D8-A5748D425CB1}" srcOrd="0" destOrd="0" presId="urn:microsoft.com/office/officeart/2005/8/layout/radial3"/>
    <dgm:cxn modelId="{D57159E2-B355-47A5-81FC-45B6FFF26369}" type="presParOf" srcId="{8300B1EC-010B-43C7-BEE0-845C973C31A4}" destId="{F464582C-34BA-4DF0-BD59-546C29796177}" srcOrd="1" destOrd="0" presId="urn:microsoft.com/office/officeart/2005/8/layout/radial3"/>
    <dgm:cxn modelId="{3A7B47E9-0BE8-4984-B31B-C3E3D2389283}" type="presParOf" srcId="{8300B1EC-010B-43C7-BEE0-845C973C31A4}" destId="{2D9E7EB3-311E-404C-A40F-BEDE2E21325E}" srcOrd="2" destOrd="0" presId="urn:microsoft.com/office/officeart/2005/8/layout/radial3"/>
    <dgm:cxn modelId="{393BF8AC-15BF-4703-B9C6-9D1AB61B3A1F}" type="presParOf" srcId="{8300B1EC-010B-43C7-BEE0-845C973C31A4}" destId="{A94414C9-E4C5-4646-BB8E-4DF1B2C7CD9E}" srcOrd="3" destOrd="0" presId="urn:microsoft.com/office/officeart/2005/8/layout/radial3"/>
    <dgm:cxn modelId="{44810619-38DC-4522-8931-606F31F12915}" type="presParOf" srcId="{8300B1EC-010B-43C7-BEE0-845C973C31A4}" destId="{C40B29A9-0F5A-46F5-A730-419874A4D0AB}" srcOrd="4" destOrd="0" presId="urn:microsoft.com/office/officeart/2005/8/layout/radial3"/>
    <dgm:cxn modelId="{9845F472-B1CF-494D-B44B-A8027C931005}" type="presParOf" srcId="{8300B1EC-010B-43C7-BEE0-845C973C31A4}" destId="{6D8C3B5B-C127-45BF-A5E3-F04DA9467902}" srcOrd="5" destOrd="0" presId="urn:microsoft.com/office/officeart/2005/8/layout/radial3"/>
    <dgm:cxn modelId="{7300F8F4-2850-43CB-BB70-1228153BFBC1}" type="presParOf" srcId="{8300B1EC-010B-43C7-BEE0-845C973C31A4}" destId="{2E9A6AE8-2D20-4948-A97E-B8AA340E8B47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8DB0E4-869B-4E9F-89DC-8AFBAB067E20}">
      <dsp:nvSpPr>
        <dsp:cNvPr id="0" name=""/>
        <dsp:cNvSpPr/>
      </dsp:nvSpPr>
      <dsp:spPr>
        <a:xfrm>
          <a:off x="667114" y="46495"/>
          <a:ext cx="961965" cy="961965"/>
        </a:xfrm>
        <a:prstGeom prst="ellipse">
          <a:avLst/>
        </a:prstGeom>
        <a:solidFill>
          <a:schemeClr val="accent3">
            <a:lumMod val="5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000" b="1" kern="1200" dirty="0" smtClean="0">
              <a:solidFill>
                <a:schemeClr val="bg1"/>
              </a:solidFill>
            </a:rPr>
            <a:t>Federal Government</a:t>
          </a:r>
          <a:endParaRPr lang="en-US" sz="1000" b="1" kern="1200" dirty="0">
            <a:solidFill>
              <a:schemeClr val="bg1"/>
            </a:solidFill>
          </a:endParaRPr>
        </a:p>
      </dsp:txBody>
      <dsp:txXfrm>
        <a:off x="795376" y="214838"/>
        <a:ext cx="705441" cy="432884"/>
      </dsp:txXfrm>
    </dsp:sp>
    <dsp:sp modelId="{BB370479-62E2-43F2-B616-82F958F1BFDB}">
      <dsp:nvSpPr>
        <dsp:cNvPr id="0" name=""/>
        <dsp:cNvSpPr/>
      </dsp:nvSpPr>
      <dsp:spPr>
        <a:xfrm>
          <a:off x="1011982" y="648074"/>
          <a:ext cx="1336670" cy="836650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950" b="1" kern="1200" dirty="0" smtClean="0">
              <a:solidFill>
                <a:schemeClr val="bg1"/>
              </a:solidFill>
            </a:rPr>
            <a:t>Municipal Governments</a:t>
          </a:r>
          <a:endParaRPr lang="en-US" sz="950" b="1" kern="1200" dirty="0">
            <a:solidFill>
              <a:schemeClr val="bg1"/>
            </a:solidFill>
          </a:endParaRPr>
        </a:p>
      </dsp:txBody>
      <dsp:txXfrm>
        <a:off x="1420780" y="864209"/>
        <a:ext cx="802002" cy="460157"/>
      </dsp:txXfrm>
    </dsp:sp>
    <dsp:sp modelId="{773132EF-75C3-4D23-AE0D-65101FF66750}">
      <dsp:nvSpPr>
        <dsp:cNvPr id="0" name=""/>
        <dsp:cNvSpPr/>
      </dsp:nvSpPr>
      <dsp:spPr>
        <a:xfrm>
          <a:off x="212722" y="647723"/>
          <a:ext cx="1176531" cy="96196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2227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CA" sz="950" b="1" kern="1200" dirty="0" smtClean="0">
              <a:solidFill>
                <a:schemeClr val="bg1"/>
              </a:solidFill>
            </a:rPr>
            <a:t>Provincial</a:t>
          </a:r>
        </a:p>
        <a:p>
          <a:pPr lvl="0" algn="ctr" defTabSz="42227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CA" sz="950" b="1" kern="1200" dirty="0" smtClean="0">
              <a:solidFill>
                <a:schemeClr val="bg1"/>
              </a:solidFill>
            </a:rPr>
            <a:t>Territorial Governments</a:t>
          </a:r>
          <a:endParaRPr lang="en-US" sz="950" b="1" kern="1200" dirty="0">
            <a:solidFill>
              <a:schemeClr val="bg1"/>
            </a:solidFill>
          </a:endParaRPr>
        </a:p>
      </dsp:txBody>
      <dsp:txXfrm>
        <a:off x="323512" y="896231"/>
        <a:ext cx="705919" cy="52908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CE87A4D-90A2-4D52-98EC-1D7BEE061430}">
      <dsp:nvSpPr>
        <dsp:cNvPr id="0" name=""/>
        <dsp:cNvSpPr/>
      </dsp:nvSpPr>
      <dsp:spPr>
        <a:xfrm>
          <a:off x="0" y="234479"/>
          <a:ext cx="7848872" cy="425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160" tIns="187452" rIns="609160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n-CA" sz="1100" kern="1200" dirty="0" smtClean="0"/>
            <a:t>Assess needs and refer newcomers to social, economic, cultural, educational and health services. </a:t>
          </a:r>
          <a:endParaRPr lang="en-CA" sz="1100" kern="1200" dirty="0"/>
        </a:p>
      </dsp:txBody>
      <dsp:txXfrm>
        <a:off x="0" y="234479"/>
        <a:ext cx="7848872" cy="425250"/>
      </dsp:txXfrm>
    </dsp:sp>
    <dsp:sp modelId="{A0F8F978-9810-4B39-8982-B4FCFD493EDF}">
      <dsp:nvSpPr>
        <dsp:cNvPr id="0" name=""/>
        <dsp:cNvSpPr/>
      </dsp:nvSpPr>
      <dsp:spPr>
        <a:xfrm>
          <a:off x="392443" y="101639"/>
          <a:ext cx="5494210" cy="265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b="1" kern="1200" dirty="0" smtClean="0"/>
            <a:t>Needs Assessments and Referrals</a:t>
          </a:r>
          <a:endParaRPr lang="en-CA" sz="1200" b="1" kern="1200" dirty="0"/>
        </a:p>
      </dsp:txBody>
      <dsp:txXfrm>
        <a:off x="392443" y="101639"/>
        <a:ext cx="5494210" cy="265680"/>
      </dsp:txXfrm>
    </dsp:sp>
    <dsp:sp modelId="{1E2A1F59-C6B8-4511-BEF5-77CE5C75FAFF}">
      <dsp:nvSpPr>
        <dsp:cNvPr id="0" name=""/>
        <dsp:cNvSpPr/>
      </dsp:nvSpPr>
      <dsp:spPr>
        <a:xfrm>
          <a:off x="0" y="841169"/>
          <a:ext cx="7848872" cy="425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936304"/>
              <a:satOff val="-1168"/>
              <a:lumOff val="2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160" tIns="187452" rIns="609160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n-CA" sz="1100" kern="1200" dirty="0" smtClean="0"/>
            <a:t>Provide pre- and post-arrival information sessions about Canada to help newcomers make informed decisions.</a:t>
          </a:r>
          <a:endParaRPr lang="en-CA" sz="1100" kern="1200" dirty="0"/>
        </a:p>
      </dsp:txBody>
      <dsp:txXfrm>
        <a:off x="0" y="841169"/>
        <a:ext cx="7848872" cy="425250"/>
      </dsp:txXfrm>
    </dsp:sp>
    <dsp:sp modelId="{973F4694-CB1C-4CFD-9FE7-96DEA8740114}">
      <dsp:nvSpPr>
        <dsp:cNvPr id="0" name=""/>
        <dsp:cNvSpPr/>
      </dsp:nvSpPr>
      <dsp:spPr>
        <a:xfrm>
          <a:off x="392443" y="708329"/>
          <a:ext cx="5494210" cy="265680"/>
        </a:xfrm>
        <a:prstGeom prst="roundRect">
          <a:avLst/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b="1" kern="1200" dirty="0" smtClean="0"/>
            <a:t>Information and Orientation</a:t>
          </a:r>
          <a:endParaRPr lang="en-CA" sz="1200" b="1" kern="1200" dirty="0"/>
        </a:p>
      </dsp:txBody>
      <dsp:txXfrm>
        <a:off x="392443" y="708329"/>
        <a:ext cx="5494210" cy="265680"/>
      </dsp:txXfrm>
    </dsp:sp>
    <dsp:sp modelId="{5A5CBCD8-DAFA-4FAB-BD8C-13421B07EA58}">
      <dsp:nvSpPr>
        <dsp:cNvPr id="0" name=""/>
        <dsp:cNvSpPr/>
      </dsp:nvSpPr>
      <dsp:spPr>
        <a:xfrm>
          <a:off x="0" y="1447859"/>
          <a:ext cx="7848872" cy="5811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872608"/>
              <a:satOff val="-2336"/>
              <a:lumOff val="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160" tIns="187452" rIns="609160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n-CA" sz="1100" kern="1200" dirty="0" smtClean="0"/>
            <a:t>Offer language and skills development – formal language training based on the Canadian Language Benchmarks and </a:t>
          </a:r>
          <a:r>
            <a:rPr lang="en-CA" sz="1100" kern="1200" dirty="0" err="1" smtClean="0"/>
            <a:t>Niveaux</a:t>
          </a:r>
          <a:r>
            <a:rPr lang="en-CA" sz="1100" kern="1200" dirty="0" smtClean="0"/>
            <a:t> de </a:t>
          </a:r>
          <a:r>
            <a:rPr lang="en-CA" sz="1100" kern="1200" dirty="0" err="1" smtClean="0"/>
            <a:t>compétence</a:t>
          </a:r>
          <a:r>
            <a:rPr lang="en-CA" sz="1100" kern="1200" dirty="0" smtClean="0"/>
            <a:t> </a:t>
          </a:r>
          <a:r>
            <a:rPr lang="en-CA" sz="1100" kern="1200" dirty="0" err="1" smtClean="0"/>
            <a:t>linguistique</a:t>
          </a:r>
          <a:r>
            <a:rPr lang="en-CA" sz="1100" kern="1200" dirty="0" smtClean="0"/>
            <a:t> </a:t>
          </a:r>
          <a:r>
            <a:rPr lang="en-CA" sz="1100" kern="1200" dirty="0" err="1" smtClean="0"/>
            <a:t>canadiens</a:t>
          </a:r>
          <a:r>
            <a:rPr lang="en-CA" sz="1100" kern="1200" dirty="0" smtClean="0"/>
            <a:t>.</a:t>
          </a:r>
          <a:endParaRPr lang="en-CA" sz="1100" kern="1200" dirty="0"/>
        </a:p>
      </dsp:txBody>
      <dsp:txXfrm>
        <a:off x="0" y="1447859"/>
        <a:ext cx="7848872" cy="581175"/>
      </dsp:txXfrm>
    </dsp:sp>
    <dsp:sp modelId="{0EE986FB-5BEC-4655-9321-207C72E5D823}">
      <dsp:nvSpPr>
        <dsp:cNvPr id="0" name=""/>
        <dsp:cNvSpPr/>
      </dsp:nvSpPr>
      <dsp:spPr>
        <a:xfrm>
          <a:off x="392443" y="1315019"/>
          <a:ext cx="5494210" cy="265680"/>
        </a:xfrm>
        <a:prstGeom prst="roundRect">
          <a:avLst/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b="1" kern="1200" dirty="0" smtClean="0"/>
            <a:t>Language</a:t>
          </a:r>
          <a:r>
            <a:rPr lang="en-CA" sz="1100" b="1" kern="1200" dirty="0" smtClean="0"/>
            <a:t> and Skills Development</a:t>
          </a:r>
          <a:endParaRPr lang="en-CA" sz="1100" b="1" kern="1200" dirty="0"/>
        </a:p>
      </dsp:txBody>
      <dsp:txXfrm>
        <a:off x="392443" y="1315019"/>
        <a:ext cx="5494210" cy="265680"/>
      </dsp:txXfrm>
    </dsp:sp>
    <dsp:sp modelId="{0CB1F8B8-F960-43C0-95D6-E10E717B06A1}">
      <dsp:nvSpPr>
        <dsp:cNvPr id="0" name=""/>
        <dsp:cNvSpPr/>
      </dsp:nvSpPr>
      <dsp:spPr>
        <a:xfrm>
          <a:off x="0" y="2210474"/>
          <a:ext cx="7848872" cy="737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808911"/>
              <a:satOff val="-3503"/>
              <a:lumOff val="8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160" tIns="187452" rIns="609160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n-CA" sz="1100" kern="1200" dirty="0" smtClean="0"/>
            <a:t>Help newcomers in overcoming barriers to foreign credential recognition, as well as find and retain employment </a:t>
          </a:r>
          <a:r>
            <a:rPr lang="en-CA" sz="1100" kern="1200" dirty="0" smtClean="0">
              <a:latin typeface="+mn-lt"/>
              <a:cs typeface="Arial" pitchFamily="34" charset="0"/>
            </a:rPr>
            <a:t>that corresponds with their skills and education through, e</a:t>
          </a:r>
          <a:r>
            <a:rPr lang="en-CA" sz="1100" kern="1200" dirty="0" smtClean="0"/>
            <a:t>.g., skills development and training, work placements, employment network and counselling.</a:t>
          </a:r>
          <a:endParaRPr lang="en-CA" sz="1100" kern="1200" dirty="0"/>
        </a:p>
      </dsp:txBody>
      <dsp:txXfrm>
        <a:off x="0" y="2210474"/>
        <a:ext cx="7848872" cy="737100"/>
      </dsp:txXfrm>
    </dsp:sp>
    <dsp:sp modelId="{F688F460-0049-47CA-BA51-E4F8FC8E1FC9}">
      <dsp:nvSpPr>
        <dsp:cNvPr id="0" name=""/>
        <dsp:cNvSpPr/>
      </dsp:nvSpPr>
      <dsp:spPr>
        <a:xfrm>
          <a:off x="392443" y="2077634"/>
          <a:ext cx="5494210" cy="265680"/>
        </a:xfrm>
        <a:prstGeom prst="roundRect">
          <a:avLst/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b="1" kern="1200" dirty="0" smtClean="0"/>
            <a:t>Foreign Credential Recognition/Employment Related Services</a:t>
          </a:r>
          <a:endParaRPr lang="en-CA" sz="1200" b="1" kern="1200" dirty="0"/>
        </a:p>
      </dsp:txBody>
      <dsp:txXfrm>
        <a:off x="392443" y="2077634"/>
        <a:ext cx="5494210" cy="265680"/>
      </dsp:txXfrm>
    </dsp:sp>
    <dsp:sp modelId="{34EE4D5F-8602-4550-BC98-072CFB5D7A95}">
      <dsp:nvSpPr>
        <dsp:cNvPr id="0" name=""/>
        <dsp:cNvSpPr/>
      </dsp:nvSpPr>
      <dsp:spPr>
        <a:xfrm>
          <a:off x="0" y="3139227"/>
          <a:ext cx="7848872" cy="5811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3745215"/>
              <a:satOff val="-4671"/>
              <a:lumOff val="10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160" tIns="187452" rIns="609160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n-CA" sz="1100" kern="1200" dirty="0" smtClean="0"/>
            <a:t>Connect newcomers to public institutions and their communities, including cross cultural interactions, though </a:t>
          </a:r>
          <a:r>
            <a:rPr lang="en-CA" sz="1100" b="1" kern="1200" dirty="0" smtClean="0"/>
            <a:t>Local Immigration Partnerships, Immigrant Employment Councils.</a:t>
          </a:r>
          <a:endParaRPr lang="en-CA" sz="1100" b="1" kern="1200" dirty="0"/>
        </a:p>
      </dsp:txBody>
      <dsp:txXfrm>
        <a:off x="0" y="3139227"/>
        <a:ext cx="7848872" cy="581175"/>
      </dsp:txXfrm>
    </dsp:sp>
    <dsp:sp modelId="{A7E4B075-DABC-4172-BFDF-CAFBC2E82028}">
      <dsp:nvSpPr>
        <dsp:cNvPr id="0" name=""/>
        <dsp:cNvSpPr/>
      </dsp:nvSpPr>
      <dsp:spPr>
        <a:xfrm>
          <a:off x="392443" y="2996174"/>
          <a:ext cx="5494210" cy="265680"/>
        </a:xfrm>
        <a:prstGeom prst="roundRect">
          <a:avLst/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b="1" kern="1200" dirty="0" smtClean="0"/>
            <a:t>Community Connections</a:t>
          </a:r>
          <a:endParaRPr lang="en-CA" sz="1200" b="1" kern="1200" dirty="0"/>
        </a:p>
      </dsp:txBody>
      <dsp:txXfrm>
        <a:off x="392443" y="2996174"/>
        <a:ext cx="5494210" cy="265680"/>
      </dsp:txXfrm>
    </dsp:sp>
    <dsp:sp modelId="{D7110B83-9B83-4FC6-951C-86161D2AEEAB}">
      <dsp:nvSpPr>
        <dsp:cNvPr id="0" name=""/>
        <dsp:cNvSpPr/>
      </dsp:nvSpPr>
      <dsp:spPr>
        <a:xfrm>
          <a:off x="0" y="3891629"/>
          <a:ext cx="7848872" cy="595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160" tIns="187452" rIns="609160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n-CA" sz="1100" kern="1200" dirty="0" smtClean="0"/>
            <a:t>Support partnerships for local planning, coordination, and capacity development to ensure national consistency.</a:t>
          </a:r>
          <a:endParaRPr lang="en-CA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ts val="100"/>
            </a:spcAft>
            <a:buChar char="••"/>
          </a:pPr>
          <a:r>
            <a:rPr lang="en-CA" sz="1100" kern="1200" dirty="0" smtClean="0"/>
            <a:t>Supports to improve access to services, such as on-site child care, transportation, counselling, and interpretation.</a:t>
          </a:r>
          <a:endParaRPr lang="en-CA" sz="1100" kern="1200" dirty="0"/>
        </a:p>
      </dsp:txBody>
      <dsp:txXfrm>
        <a:off x="0" y="3891629"/>
        <a:ext cx="7848872" cy="595350"/>
      </dsp:txXfrm>
    </dsp:sp>
    <dsp:sp modelId="{590FB762-D101-45C6-9B3F-E26F75B24343}">
      <dsp:nvSpPr>
        <dsp:cNvPr id="0" name=""/>
        <dsp:cNvSpPr/>
      </dsp:nvSpPr>
      <dsp:spPr>
        <a:xfrm>
          <a:off x="392443" y="3758789"/>
          <a:ext cx="5494210" cy="26568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200" b="1" kern="1200" dirty="0" smtClean="0"/>
            <a:t>Indirect Services</a:t>
          </a:r>
          <a:endParaRPr lang="en-CA" sz="1200" b="1" kern="1200" dirty="0"/>
        </a:p>
      </dsp:txBody>
      <dsp:txXfrm>
        <a:off x="392443" y="3758789"/>
        <a:ext cx="5494210" cy="2656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1" tIns="46582" rIns="93161" bIns="46582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1" tIns="46582" rIns="93161" bIns="46582" rtlCol="0"/>
          <a:lstStyle>
            <a:lvl1pPr algn="r">
              <a:defRPr sz="1200"/>
            </a:lvl1pPr>
          </a:lstStyle>
          <a:p>
            <a:fld id="{71277D5D-882D-4367-8228-BCD2392BA8E5}" type="datetimeFigureOut">
              <a:rPr lang="en-CA" smtClean="0"/>
              <a:pPr/>
              <a:t>09/11/2015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543744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2" rIns="93161" bIns="46582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144144"/>
            <a:ext cx="5608320" cy="4455027"/>
          </a:xfrm>
          <a:prstGeom prst="rect">
            <a:avLst/>
          </a:prstGeom>
        </p:spPr>
        <p:txBody>
          <a:bodyPr vert="horz" lIns="93161" tIns="46582" rIns="93161" bIns="46582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61" tIns="46582" rIns="93161" bIns="46582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4820"/>
          </a:xfrm>
          <a:prstGeom prst="rect">
            <a:avLst/>
          </a:prstGeom>
        </p:spPr>
        <p:txBody>
          <a:bodyPr vert="horz" lIns="93161" tIns="46582" rIns="93161" bIns="46582" rtlCol="0" anchor="b"/>
          <a:lstStyle>
            <a:lvl1pPr algn="r">
              <a:defRPr sz="1200"/>
            </a:lvl1pPr>
          </a:lstStyle>
          <a:p>
            <a:fld id="{74C1619D-804F-4E2E-A5A8-891966249DDC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3104719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5445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1619D-804F-4E2E-A5A8-891966249DDC}" type="slidenum">
              <a:rPr lang="en-CA" smtClean="0"/>
              <a:pPr/>
              <a:t>1</a:t>
            </a:fld>
            <a:endParaRPr lang="en-CA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5445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08856" y="4144144"/>
            <a:ext cx="6408712" cy="5150644"/>
          </a:xfrm>
        </p:spPr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D39899-02E9-4113-A6A3-4AFB990567FB}" type="slidenum">
              <a:rPr lang="en-CA" smtClean="0"/>
              <a:pPr>
                <a:defRPr/>
              </a:pPr>
              <a:t>10</a:t>
            </a:fld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5445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286038"/>
            <a:ext cx="5608320" cy="4896544"/>
          </a:xfrm>
        </p:spPr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1BFEA7B-E833-4A9C-ACD2-816F28DB1377}" type="slidenum">
              <a:rPr lang="en-CA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5445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52872" y="4112551"/>
            <a:ext cx="6192688" cy="5265737"/>
          </a:xfrm>
          <a:ln>
            <a:solidFill>
              <a:schemeClr val="accent1"/>
            </a:solidFill>
          </a:ln>
        </p:spPr>
        <p:txBody>
          <a:bodyPr>
            <a:normAutofit fontScale="47500" lnSpcReduction="20000"/>
          </a:bodyPr>
          <a:lstStyle/>
          <a:p>
            <a:endParaRPr lang="en-US" sz="14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D39899-02E9-4113-A6A3-4AFB990567FB}" type="slidenum">
              <a:rPr lang="en-CA" smtClean="0"/>
              <a:pPr>
                <a:defRPr/>
              </a:pPr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23950" y="465138"/>
            <a:ext cx="4762500" cy="3571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64840" y="4376160"/>
            <a:ext cx="6552728" cy="4896544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None/>
            </a:pPr>
            <a:endParaRPr lang="en-CA" sz="15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D39899-02E9-4113-A6A3-4AFB990567FB}" type="slidenum">
              <a:rPr lang="en-CA" smtClean="0"/>
              <a:pPr>
                <a:defRPr/>
              </a:pPr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23950" y="465138"/>
            <a:ext cx="4762500" cy="35718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192832" y="4144144"/>
            <a:ext cx="6552728" cy="5150644"/>
          </a:xfrm>
          <a:noFill/>
        </p:spPr>
        <p:txBody>
          <a:bodyPr>
            <a:normAutofit fontScale="25000" lnSpcReduction="20000"/>
          </a:bodyPr>
          <a:lstStyle/>
          <a:p>
            <a:endParaRPr lang="en-CA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94E73AC-EDB7-43D9-80B6-B74B3B94D0E5}" type="slidenum">
              <a:rPr lang="en-CA" smtClean="0"/>
              <a:pPr/>
              <a:t>4</a:t>
            </a:fld>
            <a:endParaRPr lang="en-C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5445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08856" y="4144144"/>
            <a:ext cx="6192688" cy="5150644"/>
          </a:xfrm>
        </p:spPr>
        <p:txBody>
          <a:bodyPr>
            <a:normAutofit fontScale="55000" lnSpcReduction="20000"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1619D-804F-4E2E-A5A8-891966249DDC}" type="slidenum">
              <a:rPr lang="en-CA" smtClean="0"/>
              <a:pPr/>
              <a:t>5</a:t>
            </a:fld>
            <a:endParaRPr lang="en-CA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5445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64840" y="4108519"/>
            <a:ext cx="6552728" cy="5150644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300" dirty="0" smtClean="0">
              <a:latin typeface="+mj-lt"/>
              <a:cs typeface="Helvetic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AD41A6-657B-4C1C-A746-4A34720A337A}" type="slidenum">
              <a:rPr lang="en-CA" smtClean="0"/>
              <a:pPr>
                <a:defRPr/>
              </a:pPr>
              <a:t>6</a:t>
            </a:fld>
            <a:endParaRPr lang="en-CA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5445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1619D-804F-4E2E-A5A8-891966249DDC}" type="slidenum">
              <a:rPr lang="en-CA" smtClean="0"/>
              <a:pPr/>
              <a:t>7</a:t>
            </a:fld>
            <a:endParaRPr lang="en-CA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5445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endParaRPr lang="en-CA" dirty="0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8201">
              <a:defRPr/>
            </a:pPr>
            <a:fld id="{F4149905-70E8-49F9-84F5-0B2321ADD75F}" type="slidenum">
              <a:rPr lang="en-US" smtClean="0">
                <a:ea typeface="ＭＳ Ｐゴシック" pitchFamily="34" charset="-128"/>
              </a:rPr>
              <a:pPr defTabSz="918201">
                <a:defRPr/>
              </a:pPr>
              <a:t>8</a:t>
            </a:fld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5445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08856" y="4144144"/>
            <a:ext cx="6192688" cy="5152256"/>
          </a:xfrm>
        </p:spPr>
        <p:txBody>
          <a:bodyPr>
            <a:normAutofit fontScale="92500" lnSpcReduction="20000"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C1619D-804F-4E2E-A5A8-891966249DDC}" type="slidenum">
              <a:rPr lang="en-CA" smtClean="0"/>
              <a:pPr/>
              <a:t>9</a:t>
            </a:fld>
            <a:endParaRPr lang="en-C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ive-in-canada-en-v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953000"/>
            <a:ext cx="3276600" cy="11430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>
                    <a:tint val="75000"/>
                  </a:schemeClr>
                </a:solidFill>
                <a:latin typeface="Verdan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ive-in-canada-en-v12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5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>
                <a:solidFill>
                  <a:schemeClr val="bg1"/>
                </a:solidFill>
                <a:latin typeface="Verdana"/>
              </a:defRPr>
            </a:lvl1pPr>
          </a:lstStyle>
          <a:p>
            <a:r>
              <a:rPr lang="en-CA" dirty="0" smtClean="0"/>
              <a:t>Settlement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356350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285D8-B1CC-4D45-993F-C26C8FD8DEF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51520" y="4953000"/>
            <a:ext cx="3558480" cy="1905000"/>
          </a:xfrm>
        </p:spPr>
        <p:txBody>
          <a:bodyPr>
            <a:normAutofit lnSpcReduction="10000"/>
          </a:bodyPr>
          <a:lstStyle/>
          <a:p>
            <a:pPr algn="ctr"/>
            <a:r>
              <a:rPr lang="en-CA" sz="14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CA" sz="1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CA" sz="1400" b="1" dirty="0" smtClean="0">
                <a:solidFill>
                  <a:schemeClr val="tx2">
                    <a:lumMod val="75000"/>
                  </a:schemeClr>
                </a:solidFill>
              </a:rPr>
              <a:t>Settlement and Integration </a:t>
            </a:r>
          </a:p>
          <a:p>
            <a:pPr algn="ctr"/>
            <a:r>
              <a:rPr lang="en-CA" sz="1400" b="1" dirty="0" smtClean="0">
                <a:solidFill>
                  <a:schemeClr val="tx2">
                    <a:lumMod val="75000"/>
                  </a:schemeClr>
                </a:solidFill>
              </a:rPr>
              <a:t>of Newcomers and Refugees </a:t>
            </a:r>
          </a:p>
          <a:p>
            <a:pPr algn="ctr"/>
            <a:r>
              <a:rPr lang="en-CA" sz="1400" b="1" dirty="0" smtClean="0">
                <a:solidFill>
                  <a:schemeClr val="tx2">
                    <a:lumMod val="75000"/>
                  </a:schemeClr>
                </a:solidFill>
              </a:rPr>
              <a:t>in Canada</a:t>
            </a:r>
          </a:p>
          <a:p>
            <a:pPr algn="ctr"/>
            <a:endParaRPr lang="en-CA" sz="9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CA" sz="1200" dirty="0" smtClean="0">
                <a:solidFill>
                  <a:schemeClr val="tx2">
                    <a:lumMod val="75000"/>
                  </a:schemeClr>
                </a:solidFill>
              </a:rPr>
              <a:t>Citizenship and Immigration Canada</a:t>
            </a:r>
          </a:p>
          <a:p>
            <a:pPr algn="ctr"/>
            <a:endParaRPr lang="en-CA" sz="12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CA" sz="1200" dirty="0" smtClean="0">
                <a:solidFill>
                  <a:schemeClr val="tx2">
                    <a:lumMod val="75000"/>
                  </a:schemeClr>
                </a:solidFill>
              </a:rPr>
              <a:t>Regional Conference on M</a:t>
            </a:r>
            <a:r>
              <a:rPr lang="en-CA" sz="1200" dirty="0" smtClean="0">
                <a:solidFill>
                  <a:schemeClr val="tx2">
                    <a:lumMod val="75000"/>
                  </a:schemeClr>
                </a:solidFill>
              </a:rPr>
              <a:t>igration November 11-12, </a:t>
            </a:r>
            <a:r>
              <a:rPr lang="en-CA" sz="1200" dirty="0" smtClean="0">
                <a:solidFill>
                  <a:schemeClr val="tx2">
                    <a:lumMod val="75000"/>
                  </a:schemeClr>
                </a:solidFill>
              </a:rPr>
              <a:t>2015</a:t>
            </a:r>
          </a:p>
          <a:p>
            <a:pPr algn="ctr"/>
            <a:endParaRPr lang="en-US" sz="11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38502" y="914400"/>
            <a:ext cx="8001000" cy="609600"/>
          </a:xfrm>
        </p:spPr>
        <p:txBody>
          <a:bodyPr>
            <a:normAutofit/>
          </a:bodyPr>
          <a:lstStyle/>
          <a:p>
            <a:r>
              <a:rPr lang="en-CA" sz="1700" b="1" dirty="0" smtClean="0"/>
              <a:t>Overall, Canada’s immigration story is positive</a:t>
            </a:r>
            <a:endParaRPr lang="en-US" sz="1700" b="1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8229600" y="6356350"/>
            <a:ext cx="838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E653BD-08C9-4013-BEC8-F8DBE284E69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4" name="Diagram 3"/>
          <p:cNvGraphicFramePr/>
          <p:nvPr/>
        </p:nvGraphicFramePr>
        <p:xfrm>
          <a:off x="0" y="1524000"/>
          <a:ext cx="6705600" cy="4929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44208" y="1988840"/>
            <a:ext cx="2098576" cy="35702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CA" sz="1400" dirty="0" smtClean="0">
                <a:latin typeface="+mn-lt"/>
              </a:rPr>
              <a:t>Strong successes for Canada in immigrant integration are mostly in social and civic integration.  </a:t>
            </a:r>
          </a:p>
          <a:p>
            <a:pPr>
              <a:spcBef>
                <a:spcPts val="1200"/>
              </a:spcBef>
            </a:pPr>
            <a:r>
              <a:rPr lang="en-CA" sz="1400" dirty="0" smtClean="0">
                <a:latin typeface="+mn-lt"/>
              </a:rPr>
              <a:t>Evidence is positive on the ultimate benchmarks of success – sense of belonging, social trust and active citizenship.</a:t>
            </a:r>
          </a:p>
          <a:p>
            <a:pPr>
              <a:spcBef>
                <a:spcPts val="1200"/>
              </a:spcBef>
            </a:pPr>
            <a:r>
              <a:rPr lang="en-CA" sz="1400" dirty="0" smtClean="0">
                <a:latin typeface="+mn-lt"/>
              </a:rPr>
              <a:t>Meeting the basic needs of newcomers is also a good news story.  </a:t>
            </a:r>
          </a:p>
          <a:p>
            <a:pPr>
              <a:spcBef>
                <a:spcPts val="1200"/>
              </a:spcBef>
            </a:pPr>
            <a:endParaRPr lang="en-US" sz="14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12160" y="548680"/>
            <a:ext cx="25922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OUTCOMES</a:t>
            </a:r>
            <a:endParaRPr lang="en-US" sz="1600" i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/>
          <p:cNvSpPr/>
          <p:nvPr/>
        </p:nvSpPr>
        <p:spPr>
          <a:xfrm>
            <a:off x="2411958" y="1485057"/>
            <a:ext cx="4392290" cy="360012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750" y="947738"/>
            <a:ext cx="8001000" cy="609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sz="1700" b="1" dirty="0" smtClean="0"/>
              <a:t>Broader, systematic engagement of societal actors</a:t>
            </a:r>
            <a:endParaRPr lang="en-CA" sz="17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229600" y="6356350"/>
            <a:ext cx="838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E653BD-08C9-4013-BEC8-F8DBE284E69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99592" y="1700808"/>
            <a:ext cx="1872406" cy="57606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300" b="1" dirty="0" smtClean="0">
                <a:solidFill>
                  <a:schemeClr val="tx2"/>
                </a:solidFill>
              </a:rPr>
              <a:t>Federal Government</a:t>
            </a:r>
            <a:endParaRPr lang="en-US" sz="1300" b="1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88224" y="1700808"/>
            <a:ext cx="1728192" cy="57606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300" b="1" dirty="0" smtClean="0">
                <a:solidFill>
                  <a:schemeClr val="tx2"/>
                </a:solidFill>
              </a:rPr>
              <a:t>Provincial/Territorial Governments</a:t>
            </a:r>
            <a:endParaRPr lang="en-US" sz="1300" b="1" dirty="0">
              <a:solidFill>
                <a:schemeClr val="tx2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779912" y="1557338"/>
            <a:ext cx="1512168" cy="136815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200" b="1" dirty="0" smtClean="0">
                <a:solidFill>
                  <a:schemeClr val="tx1"/>
                </a:solidFill>
              </a:rPr>
              <a:t>National Settlement Council 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771998" y="3140968"/>
            <a:ext cx="1512168" cy="148255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100" b="1" dirty="0" smtClean="0">
                <a:solidFill>
                  <a:schemeClr val="tx1"/>
                </a:solidFill>
              </a:rPr>
              <a:t>Immigrant Employment Councils (IECs)</a:t>
            </a:r>
          </a:p>
          <a:p>
            <a:pPr algn="ctr">
              <a:spcBef>
                <a:spcPts val="600"/>
              </a:spcBef>
            </a:pPr>
            <a:r>
              <a:rPr lang="en-CA" sz="1100" b="1" dirty="0" smtClean="0">
                <a:solidFill>
                  <a:schemeClr val="tx1"/>
                </a:solidFill>
              </a:rPr>
              <a:t>International Qualifications Network (IQN)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932040" y="3140968"/>
            <a:ext cx="1512168" cy="148255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100" b="1" dirty="0" smtClean="0">
                <a:solidFill>
                  <a:schemeClr val="tx1"/>
                </a:solidFill>
              </a:rPr>
              <a:t>Local Immigration </a:t>
            </a:r>
            <a:r>
              <a:rPr lang="en-CA" sz="1100" b="1" i="1" dirty="0" smtClean="0">
                <a:solidFill>
                  <a:schemeClr val="tx1"/>
                </a:solidFill>
              </a:rPr>
              <a:t>Partnerships (LIPs)</a:t>
            </a:r>
          </a:p>
          <a:p>
            <a:pPr algn="ctr">
              <a:spcBef>
                <a:spcPts val="600"/>
              </a:spcBef>
            </a:pPr>
            <a:r>
              <a:rPr lang="en-CA" sz="1100" b="1" dirty="0" err="1" smtClean="0">
                <a:solidFill>
                  <a:schemeClr val="tx1"/>
                </a:solidFill>
              </a:rPr>
              <a:t>Reseaux</a:t>
            </a:r>
            <a:r>
              <a:rPr lang="en-CA" sz="1100" b="1" dirty="0" smtClean="0">
                <a:solidFill>
                  <a:schemeClr val="tx1"/>
                </a:solidFill>
              </a:rPr>
              <a:t> en immigration francophone (RIFs)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67944" y="4186461"/>
            <a:ext cx="1080120" cy="287715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sz="1200" b="1" dirty="0" smtClean="0">
                <a:latin typeface="+mn-lt"/>
              </a:rPr>
              <a:t>Employers</a:t>
            </a:r>
            <a:endParaRPr lang="en-US" sz="1200" b="1" dirty="0">
              <a:latin typeface="+mn-lt"/>
            </a:endParaRPr>
          </a:p>
        </p:txBody>
      </p:sp>
      <p:sp>
        <p:nvSpPr>
          <p:cNvPr id="13" name="Trapezoid 12"/>
          <p:cNvSpPr/>
          <p:nvPr/>
        </p:nvSpPr>
        <p:spPr>
          <a:xfrm>
            <a:off x="3779912" y="2925490"/>
            <a:ext cx="1584176" cy="360040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200" b="1" dirty="0" smtClean="0">
                <a:solidFill>
                  <a:schemeClr val="tx1"/>
                </a:solidFill>
                <a:cs typeface="Arial" charset="0"/>
              </a:rPr>
              <a:t>Municipalities</a:t>
            </a:r>
            <a:endParaRPr lang="en-US" sz="1200" b="1" dirty="0" smtClean="0">
              <a:solidFill>
                <a:schemeClr val="tx1"/>
              </a:solidFill>
              <a:cs typeface="Arial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2987824" y="1792834"/>
            <a:ext cx="3456384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364088" y="2463825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Service Provider Organizations</a:t>
            </a:r>
            <a:endParaRPr 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19872" y="4623518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400" b="1" dirty="0" smtClean="0">
                <a:latin typeface="+mn-lt"/>
              </a:rPr>
              <a:t>SETTLEMENT SYSTEM</a:t>
            </a:r>
            <a:endParaRPr lang="en-US" sz="1400" b="1" dirty="0">
              <a:latin typeface="+mn-lt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5319083" y="3034594"/>
            <a:ext cx="2349261" cy="35458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7668344" y="2276872"/>
            <a:ext cx="0" cy="757722"/>
          </a:xfrm>
          <a:prstGeom prst="straightConnector1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39750" y="5085184"/>
            <a:ext cx="8001000" cy="10310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CA" sz="1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Canada is working towards a broader engagement frame for engaging actors in settlement. </a:t>
            </a:r>
          </a:p>
          <a:p>
            <a:pPr>
              <a:spcBef>
                <a:spcPts val="600"/>
              </a:spcBef>
            </a:pPr>
            <a:r>
              <a:rPr lang="en-CA" sz="1400" b="1" i="1" dirty="0" smtClean="0">
                <a:latin typeface="+mn-lt"/>
              </a:rPr>
              <a:t>Employers</a:t>
            </a:r>
            <a:r>
              <a:rPr lang="en-CA" sz="1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and </a:t>
            </a:r>
            <a:r>
              <a:rPr lang="en-CA" sz="1400" b="1" i="1" dirty="0" smtClean="0">
                <a:latin typeface="+mn-lt"/>
              </a:rPr>
              <a:t>municipalities</a:t>
            </a:r>
            <a:r>
              <a:rPr lang="en-CA" sz="1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are already engaged in community partnerships (i.e., LIPs, RIFs and IECs).  The next step is to connect community partnerships with national-level policy dialogue through the National Settlement Council and federal-provincial/territorial (FPT) tables.</a:t>
            </a:r>
            <a:endParaRPr lang="en-US" sz="1400" b="1" i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H="1" flipV="1">
            <a:off x="5364088" y="2276872"/>
            <a:ext cx="216024" cy="186953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555776" y="2463825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Service Provider Organizations</a:t>
            </a:r>
            <a:endParaRPr 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3419872" y="2276872"/>
            <a:ext cx="216024" cy="186953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067944" y="1515835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FPT Tables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39750" y="2864906"/>
            <a:ext cx="1800200" cy="2220278"/>
          </a:xfrm>
          <a:prstGeom prst="bevel">
            <a:avLst>
              <a:gd name="adj" fmla="val 814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CA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Federal-Provincial and Territorial  (FPT) Tables</a:t>
            </a:r>
          </a:p>
          <a:p>
            <a:pPr>
              <a:buFont typeface="Arial" pitchFamily="34" charset="0"/>
              <a:buChar char="•"/>
            </a:pPr>
            <a:r>
              <a:rPr lang="en-CA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Settlement Working Group (SWG)</a:t>
            </a:r>
          </a:p>
          <a:p>
            <a:pPr>
              <a:buFont typeface="Arial" pitchFamily="34" charset="0"/>
              <a:buChar char="•"/>
            </a:pPr>
            <a:r>
              <a:rPr lang="en-CA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Foreign Qualification Recognition Working Group (FQRWG)</a:t>
            </a:r>
          </a:p>
          <a:p>
            <a:pPr>
              <a:buFont typeface="Arial" pitchFamily="34" charset="0"/>
              <a:buChar char="•"/>
            </a:pPr>
            <a:r>
              <a:rPr lang="en-CA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Language Forum</a:t>
            </a:r>
            <a:endParaRPr lang="en-US" sz="1200" i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12160" y="548680"/>
            <a:ext cx="25922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FUTURE PERSPECTIVES</a:t>
            </a:r>
            <a:endParaRPr lang="en-US" sz="1600" i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"/>
          <p:cNvSpPr>
            <a:spLocks noGrp="1"/>
          </p:cNvSpPr>
          <p:nvPr>
            <p:ph idx="1"/>
          </p:nvPr>
        </p:nvSpPr>
        <p:spPr>
          <a:xfrm>
            <a:off x="684213" y="1842713"/>
            <a:ext cx="7848600" cy="4276725"/>
          </a:xfrm>
          <a:ln>
            <a:noFill/>
          </a:ln>
        </p:spPr>
        <p:txBody>
          <a:bodyPr/>
          <a:lstStyle/>
          <a:p>
            <a:pPr marL="215900" indent="-215900">
              <a:spcBef>
                <a:spcPts val="1200"/>
              </a:spcBef>
              <a:spcAft>
                <a:spcPts val="0"/>
              </a:spcAft>
            </a:pPr>
            <a:r>
              <a:rPr lang="en-CA" sz="2400" dirty="0" smtClean="0"/>
              <a:t>Ethno-cultural diversity is a defining feature of the Canadian  landscape</a:t>
            </a:r>
          </a:p>
          <a:p>
            <a:pPr marL="215900" indent="-215900">
              <a:spcBef>
                <a:spcPts val="1200"/>
              </a:spcBef>
              <a:spcAft>
                <a:spcPts val="0"/>
              </a:spcAft>
            </a:pPr>
            <a:r>
              <a:rPr lang="en-CA" sz="2400" dirty="0" smtClean="0"/>
              <a:t>Strong public support for immigration as having net positive benefits for Canada</a:t>
            </a:r>
          </a:p>
          <a:p>
            <a:pPr marL="215900" indent="-215900">
              <a:spcBef>
                <a:spcPts val="1200"/>
              </a:spcBef>
              <a:spcAft>
                <a:spcPts val="0"/>
              </a:spcAft>
            </a:pPr>
            <a:r>
              <a:rPr lang="en-CA" sz="2400" dirty="0" smtClean="0"/>
              <a:t>Business view of immigration as national strategic asset</a:t>
            </a:r>
          </a:p>
          <a:p>
            <a:pPr marL="215900" indent="-215900">
              <a:spcBef>
                <a:spcPts val="1200"/>
              </a:spcBef>
              <a:spcAft>
                <a:spcPts val="0"/>
              </a:spcAft>
            </a:pPr>
            <a:r>
              <a:rPr lang="en-CA" sz="2400" dirty="0" smtClean="0"/>
              <a:t>Political discourse on immigration is positive</a:t>
            </a:r>
          </a:p>
          <a:p>
            <a:pPr marL="215900" indent="-215900">
              <a:spcBef>
                <a:spcPts val="1200"/>
              </a:spcBef>
              <a:spcAft>
                <a:spcPts val="0"/>
              </a:spcAft>
            </a:pPr>
            <a:r>
              <a:rPr lang="en-CA" sz="2400" dirty="0" smtClean="0"/>
              <a:t>Managed integration model with broad involvement of  societal actors </a:t>
            </a:r>
          </a:p>
          <a:p>
            <a:pPr marL="215900" indent="-215900">
              <a:spcBef>
                <a:spcPts val="1200"/>
              </a:spcBef>
              <a:spcAft>
                <a:spcPts val="0"/>
              </a:spcAft>
            </a:pPr>
            <a:endParaRPr lang="en-CA" sz="1800" dirty="0" smtClean="0"/>
          </a:p>
        </p:txBody>
      </p:sp>
      <p:sp>
        <p:nvSpPr>
          <p:cNvPr id="6147" name="Title 2"/>
          <p:cNvSpPr>
            <a:spLocks noGrp="1"/>
          </p:cNvSpPr>
          <p:nvPr>
            <p:ph type="title"/>
          </p:nvPr>
        </p:nvSpPr>
        <p:spPr>
          <a:xfrm>
            <a:off x="539750" y="935863"/>
            <a:ext cx="8001000" cy="609600"/>
          </a:xfrm>
        </p:spPr>
        <p:txBody>
          <a:bodyPr>
            <a:noAutofit/>
          </a:bodyPr>
          <a:lstStyle/>
          <a:p>
            <a:r>
              <a:rPr lang="en-CA" sz="17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Canada’s Managed Migration and Integration Model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229600" y="6356350"/>
            <a:ext cx="838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E653BD-08C9-4013-BEC8-F8DBE284E69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2952879" y="1682661"/>
            <a:ext cx="2952328" cy="240511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938150"/>
            <a:ext cx="8001000" cy="609600"/>
          </a:xfrm>
        </p:spPr>
        <p:txBody>
          <a:bodyPr>
            <a:noAutofit/>
          </a:bodyPr>
          <a:lstStyle/>
          <a:p>
            <a:r>
              <a:rPr lang="en-CA" sz="15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Successful immigrant integration in Canada hinges upon an inclusive, two-way model of adaptation that engages a wide array of actors</a:t>
            </a:r>
            <a:endParaRPr lang="en-US" sz="15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3848820" y="4146180"/>
            <a:ext cx="1278142" cy="869896"/>
          </a:xfrm>
          <a:prstGeom prst="flowChartConnector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 4"/>
          <p:cNvSpPr/>
          <p:nvPr/>
        </p:nvSpPr>
        <p:spPr>
          <a:xfrm>
            <a:off x="6084168" y="3750353"/>
            <a:ext cx="1728192" cy="1434728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 5"/>
          <p:cNvSpPr/>
          <p:nvPr/>
        </p:nvSpPr>
        <p:spPr>
          <a:xfrm>
            <a:off x="1151620" y="3750353"/>
            <a:ext cx="1620180" cy="117434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Block Arc 6"/>
          <p:cNvSpPr/>
          <p:nvPr/>
        </p:nvSpPr>
        <p:spPr>
          <a:xfrm>
            <a:off x="2267744" y="2721407"/>
            <a:ext cx="4680520" cy="2147753"/>
          </a:xfrm>
          <a:prstGeom prst="blockArc">
            <a:avLst>
              <a:gd name="adj1" fmla="val 10862183"/>
              <a:gd name="adj2" fmla="val 21548922"/>
              <a:gd name="adj3" fmla="val 3459"/>
            </a:avLst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Content Placeholder 7"/>
          <p:cNvSpPr txBox="1">
            <a:spLocks noGrp="1"/>
          </p:cNvSpPr>
          <p:nvPr>
            <p:ph idx="1"/>
          </p:nvPr>
        </p:nvSpPr>
        <p:spPr>
          <a:xfrm>
            <a:off x="5905207" y="3873242"/>
            <a:ext cx="2123177" cy="116955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-CA" sz="1000" b="1" dirty="0" smtClean="0"/>
              <a:t>WELCOMING SOCIETY</a:t>
            </a:r>
          </a:p>
          <a:p>
            <a:pPr algn="ctr">
              <a:spcBef>
                <a:spcPts val="0"/>
              </a:spcBef>
              <a:buNone/>
            </a:pPr>
            <a:r>
              <a:rPr lang="en-CA" sz="1000" b="1" dirty="0" smtClean="0"/>
              <a:t> </a:t>
            </a:r>
            <a:r>
              <a:rPr lang="en-CA" sz="1000" dirty="0" smtClean="0"/>
              <a:t>Employers</a:t>
            </a:r>
          </a:p>
          <a:p>
            <a:pPr algn="ctr">
              <a:spcBef>
                <a:spcPts val="0"/>
              </a:spcBef>
              <a:buNone/>
            </a:pPr>
            <a:r>
              <a:rPr lang="en-CA" sz="1000" dirty="0" smtClean="0"/>
              <a:t>Regulatory Bodies</a:t>
            </a:r>
          </a:p>
          <a:p>
            <a:pPr algn="ctr">
              <a:spcBef>
                <a:spcPts val="0"/>
              </a:spcBef>
              <a:buNone/>
            </a:pPr>
            <a:r>
              <a:rPr lang="en-CA" sz="1000" dirty="0" smtClean="0"/>
              <a:t> Professional Associations</a:t>
            </a:r>
          </a:p>
          <a:p>
            <a:pPr algn="ctr">
              <a:spcBef>
                <a:spcPts val="0"/>
              </a:spcBef>
              <a:buNone/>
            </a:pPr>
            <a:r>
              <a:rPr lang="en-CA" sz="1000" dirty="0" smtClean="0"/>
              <a:t>Educational /Public Institutions</a:t>
            </a:r>
          </a:p>
          <a:p>
            <a:pPr algn="ctr">
              <a:spcBef>
                <a:spcPts val="0"/>
              </a:spcBef>
              <a:buNone/>
            </a:pPr>
            <a:r>
              <a:rPr lang="en-CA" sz="1000" dirty="0" smtClean="0"/>
              <a:t>Service Provider Organizations</a:t>
            </a:r>
          </a:p>
          <a:p>
            <a:pPr algn="ctr">
              <a:spcBef>
                <a:spcPts val="0"/>
              </a:spcBef>
              <a:buNone/>
            </a:pPr>
            <a:r>
              <a:rPr lang="en-CA" sz="1000" dirty="0" smtClean="0"/>
              <a:t>Established Canadians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48820" y="4407495"/>
            <a:ext cx="1278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200" b="1" dirty="0" smtClean="0">
                <a:solidFill>
                  <a:schemeClr val="accent1"/>
                </a:solidFill>
              </a:rPr>
              <a:t>TWO-WAY MODEL</a:t>
            </a:r>
            <a:endParaRPr lang="en-US" sz="1200" b="1" dirty="0">
              <a:solidFill>
                <a:schemeClr val="accent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200748" y="1757499"/>
            <a:ext cx="2704459" cy="1069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ts val="0"/>
              </a:spcBef>
            </a:pPr>
            <a:r>
              <a:rPr lang="en-CA" sz="10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pitchFamily="34" charset="0"/>
              </a:rPr>
              <a:t>Citizenship </a:t>
            </a:r>
            <a:endParaRPr lang="en-CA" sz="1000" b="1" dirty="0">
              <a:solidFill>
                <a:schemeClr val="accent6">
                  <a:lumMod val="50000"/>
                </a:schemeClr>
              </a:solidFill>
              <a:latin typeface="+mn-lt"/>
              <a:cs typeface="Arial" pitchFamily="34" charset="0"/>
            </a:endParaRPr>
          </a:p>
          <a:p>
            <a:pPr marL="342900" indent="-342900" algn="ctr">
              <a:spcBef>
                <a:spcPts val="0"/>
              </a:spcBef>
            </a:pPr>
            <a:r>
              <a:rPr lang="en-CA" sz="10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pitchFamily="34" charset="0"/>
              </a:rPr>
              <a:t>Multiculturalism</a:t>
            </a:r>
          </a:p>
          <a:p>
            <a:pPr marL="342900" indent="-342900" algn="ctr">
              <a:spcBef>
                <a:spcPts val="0"/>
              </a:spcBef>
            </a:pPr>
            <a:r>
              <a:rPr lang="en-CA" sz="10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pitchFamily="34" charset="0"/>
              </a:rPr>
              <a:t>Employment Equity</a:t>
            </a:r>
          </a:p>
          <a:p>
            <a:pPr marL="342900" indent="-342900" algn="ctr">
              <a:spcBef>
                <a:spcPts val="0"/>
              </a:spcBef>
            </a:pPr>
            <a:r>
              <a:rPr lang="en-CA" sz="10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pitchFamily="34" charset="0"/>
              </a:rPr>
              <a:t>Canadian Human Rights Act</a:t>
            </a:r>
            <a:endParaRPr lang="en-CA" sz="1000" b="1" dirty="0">
              <a:solidFill>
                <a:schemeClr val="accent6">
                  <a:lumMod val="50000"/>
                </a:schemeClr>
              </a:solidFill>
              <a:latin typeface="+mn-lt"/>
              <a:cs typeface="Arial" pitchFamily="34" charset="0"/>
            </a:endParaRPr>
          </a:p>
          <a:p>
            <a:pPr marL="342900" lvl="0" indent="-342900" algn="ctr">
              <a:spcBef>
                <a:spcPts val="0"/>
              </a:spcBef>
            </a:pPr>
            <a:r>
              <a:rPr lang="en-CA" sz="10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pitchFamily="34" charset="0"/>
              </a:rPr>
              <a:t>Charter of Rights and Freedoms</a:t>
            </a:r>
          </a:p>
          <a:p>
            <a:pPr marL="342900" lvl="0" indent="-342900" algn="ctr">
              <a:spcBef>
                <a:spcPts val="300"/>
              </a:spcBef>
            </a:pPr>
            <a:endParaRPr lang="en-CA" sz="11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2" name="Content Placeholder 7"/>
          <p:cNvSpPr txBox="1">
            <a:spLocks/>
          </p:cNvSpPr>
          <p:nvPr/>
        </p:nvSpPr>
        <p:spPr bwMode="auto">
          <a:xfrm>
            <a:off x="1153136" y="3901842"/>
            <a:ext cx="1620180" cy="823302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CA" sz="1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NEWCOMERS</a:t>
            </a:r>
          </a:p>
          <a:p>
            <a:pPr marL="342900" marR="0" lvl="0" indent="-342900" algn="ctr" defTabSz="4572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CA" sz="1000" noProof="0" dirty="0" smtClean="0">
                <a:latin typeface="+mn-lt"/>
                <a:cs typeface="+mn-cs"/>
              </a:rPr>
              <a:t>Economic Immigrants</a:t>
            </a:r>
          </a:p>
          <a:p>
            <a:pPr marL="342900" marR="0" lvl="0" indent="-342900" algn="ctr" defTabSz="4572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CA" sz="1000" dirty="0" smtClean="0">
                <a:latin typeface="+mn-lt"/>
                <a:cs typeface="+mn-cs"/>
              </a:rPr>
              <a:t>Family Class Immigrants</a:t>
            </a:r>
            <a:endParaRPr lang="en-CA" sz="1000" noProof="0" dirty="0" smtClean="0">
              <a:latin typeface="+mn-lt"/>
              <a:cs typeface="+mn-cs"/>
            </a:endParaRPr>
          </a:p>
          <a:p>
            <a:pPr marL="342900" marR="0" lvl="0" indent="-342900" algn="ctr" defTabSz="4572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CA" sz="10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Refugees</a:t>
            </a:r>
            <a:endParaRPr kumimoji="0" lang="en-CA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31840" y="2827023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CA" sz="10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Immigration Policy/Programs</a:t>
            </a:r>
          </a:p>
          <a:p>
            <a:pPr algn="ctr">
              <a:lnSpc>
                <a:spcPct val="110000"/>
              </a:lnSpc>
            </a:pPr>
            <a:r>
              <a:rPr lang="en-CA" sz="10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Settlement Programs</a:t>
            </a:r>
          </a:p>
          <a:p>
            <a:pPr algn="ctr">
              <a:lnSpc>
                <a:spcPct val="110000"/>
              </a:lnSpc>
            </a:pPr>
            <a:r>
              <a:rPr lang="en-CA" sz="10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Foreign Credential Recognition Programs</a:t>
            </a:r>
          </a:p>
          <a:p>
            <a:pPr algn="ctr">
              <a:lnSpc>
                <a:spcPct val="110000"/>
              </a:lnSpc>
            </a:pPr>
            <a:r>
              <a:rPr lang="en-CA" sz="10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Labour Market Programs</a:t>
            </a:r>
          </a:p>
          <a:p>
            <a:pPr algn="ctr"/>
            <a:r>
              <a:rPr lang="en-CA" sz="10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Health, Education, Social Programs</a:t>
            </a:r>
            <a:endParaRPr lang="en-US" sz="10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17" name="Diagram 16"/>
          <p:cNvGraphicFramePr/>
          <p:nvPr/>
        </p:nvGraphicFramePr>
        <p:xfrm>
          <a:off x="6516216" y="1628800"/>
          <a:ext cx="2376264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2" name="Left Arrow 21"/>
          <p:cNvSpPr/>
          <p:nvPr/>
        </p:nvSpPr>
        <p:spPr>
          <a:xfrm>
            <a:off x="6012160" y="2276872"/>
            <a:ext cx="720080" cy="216024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435012" y="2721407"/>
            <a:ext cx="15810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100" b="1" dirty="0" smtClean="0">
                <a:solidFill>
                  <a:schemeClr val="accent3">
                    <a:lumMod val="50000"/>
                  </a:schemeClr>
                </a:solidFill>
                <a:latin typeface="+mn-lt"/>
                <a:cs typeface="Arial" pitchFamily="34" charset="0"/>
              </a:rPr>
              <a:t>ENABLING PROGRAMS</a:t>
            </a:r>
            <a:endParaRPr lang="en-US" sz="1100" b="1" dirty="0" smtClean="0">
              <a:solidFill>
                <a:schemeClr val="accent3">
                  <a:lumMod val="50000"/>
                </a:schemeClr>
              </a:solidFill>
              <a:latin typeface="+mn-lt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08520" y="1888304"/>
            <a:ext cx="1857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1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pitchFamily="34" charset="0"/>
              </a:rPr>
              <a:t>INCLUSIVE LAWS/POLICIES</a:t>
            </a:r>
            <a:endParaRPr lang="en-US" sz="1100" b="1" dirty="0" smtClean="0">
              <a:solidFill>
                <a:schemeClr val="accent6">
                  <a:lumMod val="50000"/>
                </a:schemeClr>
              </a:solidFill>
              <a:latin typeface="+mn-lt"/>
              <a:cs typeface="Arial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804704" y="4581128"/>
            <a:ext cx="792088" cy="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5220072" y="4581128"/>
            <a:ext cx="68513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Slide Number Placeholder 30"/>
          <p:cNvSpPr>
            <a:spLocks noGrp="1"/>
          </p:cNvSpPr>
          <p:nvPr>
            <p:ph type="sldNum" sz="quarter" idx="4294967295"/>
          </p:nvPr>
        </p:nvSpPr>
        <p:spPr>
          <a:xfrm>
            <a:off x="8229600" y="6356350"/>
            <a:ext cx="838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E653BD-08C9-4013-BEC8-F8DBE284E69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39552" y="5186799"/>
            <a:ext cx="7848872" cy="11695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sz="1300" i="1" dirty="0" smtClean="0">
                <a:latin typeface="+mn-lt"/>
              </a:rPr>
              <a:t>Canada’s laws encourage early citizenship for those with a connection to Canada and equal opportunities regardless of ethnic origin.  </a:t>
            </a:r>
          </a:p>
          <a:p>
            <a:pPr>
              <a:spcBef>
                <a:spcPts val="600"/>
              </a:spcBef>
            </a:pPr>
            <a:r>
              <a:rPr lang="en-CA" sz="1300" i="1" dirty="0" smtClean="0">
                <a:latin typeface="+mn-lt"/>
              </a:rPr>
              <a:t>Both federal and provincial/territorial governments have a role in selecting immigrants and in delivering services to newcomers from pre-arrival to post-arrival to long-term integration, in partnership with societal actors. Municipal governments play their part at the local level.</a:t>
            </a:r>
            <a:endParaRPr lang="en-US" sz="1300" i="1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2"/>
          <p:cNvSpPr>
            <a:spLocks noGrp="1"/>
          </p:cNvSpPr>
          <p:nvPr>
            <p:ph type="title"/>
          </p:nvPr>
        </p:nvSpPr>
        <p:spPr>
          <a:xfrm>
            <a:off x="531813" y="940842"/>
            <a:ext cx="8154987" cy="615950"/>
          </a:xfrm>
        </p:spPr>
        <p:txBody>
          <a:bodyPr>
            <a:noAutofit/>
          </a:bodyPr>
          <a:lstStyle/>
          <a:p>
            <a:r>
              <a:rPr lang="en-CA" sz="17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Settlement Program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229600" y="6356350"/>
            <a:ext cx="8382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D33361C6-F679-49A3-95BD-0741F03D5B1B}" type="slidenum">
              <a:rPr lang="en-US" smtClean="0"/>
              <a:pPr/>
              <a:t>4</a:t>
            </a:fld>
            <a:endParaRPr lang="en-US" smtClean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683568" y="1596678"/>
          <a:ext cx="7848872" cy="4588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2254" y="1274373"/>
            <a:ext cx="8400226" cy="5320973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buFont typeface="Arial" pitchFamily="34" charset="0"/>
              <a:buChar char="•"/>
            </a:pPr>
            <a:endParaRPr lang="en-CA" sz="1000" dirty="0" smtClean="0"/>
          </a:p>
          <a:p>
            <a:pPr>
              <a:spcAft>
                <a:spcPts val="600"/>
              </a:spcAft>
            </a:pPr>
            <a:r>
              <a:rPr lang="en-CA" sz="2100" dirty="0" smtClean="0">
                <a:cs typeface="Helvetica" pitchFamily="34" charset="0"/>
              </a:rPr>
              <a:t>There are a number of barriers that newcomers can face when entering the labour market, i.e.: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en-CA" sz="1800" dirty="0" smtClean="0"/>
              <a:t>Insufficient language proficiency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en-CA" sz="1800" dirty="0" smtClean="0"/>
              <a:t>Need for skills upgrading (including essential skills)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en-CA" sz="1800" dirty="0" smtClean="0"/>
              <a:t>Lack of knowledge regarding Canadian workplace culture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en-CA" sz="1800" dirty="0" smtClean="0"/>
              <a:t>Lack of Canadian work experience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en-CA" sz="1800" dirty="0" smtClean="0"/>
              <a:t>Discounted international credentials</a:t>
            </a:r>
          </a:p>
          <a:p>
            <a:pPr>
              <a:spcAft>
                <a:spcPts val="600"/>
              </a:spcAft>
            </a:pPr>
            <a:r>
              <a:rPr lang="en-US" sz="2100" b="1" dirty="0" smtClean="0">
                <a:cs typeface="Helvetica" pitchFamily="34" charset="0"/>
              </a:rPr>
              <a:t>Refugees</a:t>
            </a:r>
            <a:r>
              <a:rPr lang="en-US" sz="2100" dirty="0" smtClean="0">
                <a:cs typeface="Helvetica" pitchFamily="34" charset="0"/>
              </a:rPr>
              <a:t> face additional challenges (language, employment, housing)</a:t>
            </a:r>
          </a:p>
          <a:p>
            <a:pPr>
              <a:spcAft>
                <a:spcPts val="600"/>
              </a:spcAft>
            </a:pPr>
            <a:r>
              <a:rPr lang="en-US" sz="2100" dirty="0" smtClean="0">
                <a:cs typeface="Helvetica" pitchFamily="34" charset="0"/>
              </a:rPr>
              <a:t>Government-Assisted Refugees: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1800" dirty="0" smtClean="0">
                <a:cs typeface="Helvetica" pitchFamily="34" charset="0"/>
              </a:rPr>
              <a:t>Report using food banks (57%) </a:t>
            </a:r>
          </a:p>
          <a:p>
            <a:pPr lvl="1">
              <a:spcBef>
                <a:spcPts val="0"/>
              </a:spcBef>
              <a:buFont typeface="Courier New" pitchFamily="49" charset="0"/>
              <a:buChar char="o"/>
            </a:pPr>
            <a:r>
              <a:rPr lang="en-US" sz="1800" dirty="0" smtClean="0">
                <a:cs typeface="Helvetica" pitchFamily="34" charset="0"/>
              </a:rPr>
              <a:t>Cite </a:t>
            </a:r>
            <a:r>
              <a:rPr lang="en-US" sz="1800" b="1" dirty="0" smtClean="0">
                <a:cs typeface="Helvetica" pitchFamily="34" charset="0"/>
              </a:rPr>
              <a:t>difficulties in repaying the transportation loan (61%) </a:t>
            </a:r>
          </a:p>
          <a:p>
            <a:pPr lvl="1">
              <a:buFont typeface="Courier New" pitchFamily="49" charset="0"/>
              <a:buChar char="o"/>
            </a:pPr>
            <a:r>
              <a:rPr lang="en-US" sz="1800" dirty="0" smtClean="0">
                <a:cs typeface="Helvetica" pitchFamily="34" charset="0"/>
              </a:rPr>
              <a:t>Cite </a:t>
            </a:r>
            <a:r>
              <a:rPr lang="en-US" sz="1800" b="1" dirty="0" smtClean="0">
                <a:cs typeface="Helvetica" pitchFamily="34" charset="0"/>
              </a:rPr>
              <a:t>financial challenges as greatest resettlement difficulty (33%) </a:t>
            </a:r>
          </a:p>
          <a:p>
            <a:pPr lvl="1">
              <a:buFont typeface="Courier New" pitchFamily="49" charset="0"/>
              <a:buChar char="o"/>
            </a:pPr>
            <a:r>
              <a:rPr lang="en-US" sz="1800" dirty="0" smtClean="0">
                <a:cs typeface="Helvetica" pitchFamily="34" charset="0"/>
              </a:rPr>
              <a:t>Were </a:t>
            </a:r>
            <a:r>
              <a:rPr lang="en-US" sz="1800" b="1" dirty="0" smtClean="0">
                <a:cs typeface="Helvetica" pitchFamily="34" charset="0"/>
              </a:rPr>
              <a:t>not employed after 3 years in Canada (40%)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endParaRPr lang="en-CA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914400"/>
            <a:ext cx="8147248" cy="6096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z="17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Labour Market Barriers For Newcomers, including Refugees</a:t>
            </a:r>
            <a:endParaRPr lang="en-CA" sz="17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1011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50525"/>
            <a:ext cx="8001000" cy="471750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en-US" sz="1400" dirty="0" smtClean="0"/>
          </a:p>
          <a:p>
            <a:pPr>
              <a:spcBef>
                <a:spcPts val="0"/>
              </a:spcBef>
            </a:pPr>
            <a:r>
              <a:rPr lang="en-US" sz="1800" b="1" dirty="0" smtClean="0"/>
              <a:t>Case management  - </a:t>
            </a:r>
            <a:r>
              <a:rPr lang="en-US" sz="1800" dirty="0" smtClean="0"/>
              <a:t>more personalized services, typically delivered individually with progress monitoring over a longer period of time. Examples:</a:t>
            </a:r>
          </a:p>
          <a:p>
            <a:pPr lvl="1">
              <a:buFont typeface="Courier New" pitchFamily="49" charset="0"/>
              <a:buChar char="o"/>
            </a:pPr>
            <a:r>
              <a:rPr lang="en-US" sz="1400" dirty="0" smtClean="0"/>
              <a:t>A Path to Home: Supporting Housing Needs for Newcomers (National)</a:t>
            </a:r>
          </a:p>
          <a:p>
            <a:pPr lvl="1">
              <a:buFont typeface="Courier New" pitchFamily="49" charset="0"/>
              <a:buChar char="o"/>
            </a:pPr>
            <a:r>
              <a:rPr lang="en-US" sz="1400" dirty="0" smtClean="0"/>
              <a:t>Private sponsors and volunteers (National)</a:t>
            </a:r>
          </a:p>
          <a:p>
            <a:pPr lvl="1">
              <a:buFont typeface="Courier New" pitchFamily="49" charset="0"/>
              <a:buChar char="o"/>
            </a:pPr>
            <a:r>
              <a:rPr lang="en-US" sz="1400" dirty="0" smtClean="0"/>
              <a:t>Client Support Services (Ontario)</a:t>
            </a:r>
          </a:p>
          <a:p>
            <a:pPr lvl="1">
              <a:buFont typeface="Courier New" pitchFamily="49" charset="0"/>
              <a:buChar char="o"/>
            </a:pPr>
            <a:r>
              <a:rPr lang="en-US" sz="1400" dirty="0" smtClean="0"/>
              <a:t>Family Dynamics Supports for Refugees (Manitoba)</a:t>
            </a:r>
          </a:p>
          <a:p>
            <a:pPr lvl="1">
              <a:buFont typeface="Courier New" pitchFamily="49" charset="0"/>
              <a:buChar char="o"/>
            </a:pPr>
            <a:r>
              <a:rPr lang="en-US" sz="1400" dirty="0" smtClean="0"/>
              <a:t>Moving Ahead: Vulnerable Immigrant Populations Program (British Columbia)</a:t>
            </a:r>
            <a:br>
              <a:rPr lang="en-US" sz="1400" dirty="0" smtClean="0"/>
            </a:br>
            <a:endParaRPr lang="en-US" sz="1400" dirty="0" smtClean="0"/>
          </a:p>
          <a:p>
            <a:pPr>
              <a:spcBef>
                <a:spcPts val="0"/>
              </a:spcBef>
            </a:pPr>
            <a:r>
              <a:rPr lang="en-US" sz="1800" b="1" dirty="0" smtClean="0"/>
              <a:t>Pilot initiatives to support refugee employment </a:t>
            </a:r>
          </a:p>
          <a:p>
            <a:pPr lvl="1">
              <a:buFont typeface="Courier New" pitchFamily="49" charset="0"/>
              <a:buChar char="o"/>
            </a:pPr>
            <a:r>
              <a:rPr lang="en-US" sz="1400" dirty="0" smtClean="0"/>
              <a:t>Refugee and employer networking sessions </a:t>
            </a:r>
          </a:p>
          <a:p>
            <a:pPr lvl="1">
              <a:buFont typeface="Courier New" pitchFamily="49" charset="0"/>
              <a:buChar char="o"/>
            </a:pPr>
            <a:r>
              <a:rPr lang="en-US" sz="1400" dirty="0" smtClean="0"/>
              <a:t>Career pathway sessions </a:t>
            </a:r>
          </a:p>
          <a:p>
            <a:pPr lvl="1">
              <a:buFont typeface="Courier New" pitchFamily="49" charset="0"/>
              <a:buChar char="o"/>
            </a:pPr>
            <a:r>
              <a:rPr lang="en-US" sz="1400" dirty="0" smtClean="0"/>
              <a:t>Employer challenge session </a:t>
            </a:r>
          </a:p>
          <a:p>
            <a:pPr lvl="1">
              <a:buFont typeface="Courier New" pitchFamily="49" charset="0"/>
              <a:buChar char="o"/>
            </a:pPr>
            <a:r>
              <a:rPr lang="en-US" sz="1400" dirty="0" smtClean="0"/>
              <a:t>Employer awards for refugee employment </a:t>
            </a:r>
            <a:br>
              <a:rPr lang="en-US" sz="1400" dirty="0" smtClean="0"/>
            </a:br>
            <a:endParaRPr lang="en-US" sz="1200" b="1" dirty="0" smtClean="0"/>
          </a:p>
          <a:p>
            <a:pPr>
              <a:spcBef>
                <a:spcPts val="0"/>
              </a:spcBef>
            </a:pPr>
            <a:r>
              <a:rPr lang="en-US" sz="1800" b="1" dirty="0" smtClean="0"/>
              <a:t>Ongoing projects to support refugee employment </a:t>
            </a:r>
          </a:p>
          <a:p>
            <a:pPr lvl="1">
              <a:buFont typeface="Courier New" pitchFamily="49" charset="0"/>
              <a:buChar char="o"/>
            </a:pPr>
            <a:r>
              <a:rPr lang="en-US" sz="1400" dirty="0" smtClean="0"/>
              <a:t>Life and Employment Enhancement Program (Saskatchewan)</a:t>
            </a:r>
          </a:p>
          <a:p>
            <a:pPr lvl="1">
              <a:buFont typeface="Courier New" pitchFamily="49" charset="0"/>
              <a:buChar char="o"/>
            </a:pPr>
            <a:r>
              <a:rPr lang="en-US" sz="1400" dirty="0" smtClean="0"/>
              <a:t>Low Literacy and Modular Employment (Alberta)</a:t>
            </a:r>
          </a:p>
          <a:p>
            <a:pPr lvl="1">
              <a:buFont typeface="Courier New" pitchFamily="49" charset="0"/>
              <a:buChar char="o"/>
            </a:pPr>
            <a:r>
              <a:rPr lang="en-US" sz="1400" dirty="0" smtClean="0"/>
              <a:t>Get Connected Pre-Employment Program (British Columbia)</a:t>
            </a:r>
          </a:p>
          <a:p>
            <a:pPr>
              <a:buNone/>
            </a:pPr>
            <a:r>
              <a:rPr lang="en-US" sz="1200" dirty="0" smtClean="0">
                <a:latin typeface="Wingdings"/>
              </a:rPr>
              <a:t>	</a:t>
            </a:r>
            <a:endParaRPr lang="en-US" sz="1200" b="1" dirty="0" smtClean="0"/>
          </a:p>
          <a:p>
            <a:pPr>
              <a:buNone/>
            </a:pPr>
            <a:endParaRPr lang="en-US" sz="1200" b="1" dirty="0" smtClean="0"/>
          </a:p>
          <a:p>
            <a:pPr>
              <a:buNone/>
            </a:pPr>
            <a:endParaRPr lang="en-US" sz="1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17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Employment Supports for Refugees</a:t>
            </a:r>
            <a:endParaRPr lang="en-US" sz="17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229600" y="6356350"/>
            <a:ext cx="838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918D1B1-EFC9-4FBA-A92D-498F5B4308C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7225" y="1628799"/>
            <a:ext cx="7846640" cy="509267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800" dirty="0" smtClean="0">
                <a:cs typeface="Helvetica" pitchFamily="34" charset="0"/>
              </a:rPr>
              <a:t>Granting of citizenship is an area of exclusive federal responsibility </a:t>
            </a:r>
          </a:p>
          <a:p>
            <a:pPr>
              <a:spcBef>
                <a:spcPts val="0"/>
              </a:spcBef>
              <a:buNone/>
            </a:pPr>
            <a:endParaRPr lang="en-US" sz="1000" dirty="0" smtClean="0">
              <a:cs typeface="Helvetica" pitchFamily="34" charset="0"/>
            </a:endParaRPr>
          </a:p>
          <a:p>
            <a:pPr lvl="1">
              <a:spcBef>
                <a:spcPts val="0"/>
              </a:spcBef>
              <a:buFont typeface="Courier New" pitchFamily="49" charset="0"/>
              <a:buChar char="o"/>
            </a:pPr>
            <a:r>
              <a:rPr lang="en-US" sz="1600" dirty="0" smtClean="0"/>
              <a:t>More than 85% of eligible permanent residents become Canadian citizens – one of the highest rates of naturalization in the world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CA" sz="1800" b="1" u="sng" dirty="0" smtClean="0"/>
              <a:t>Citizenship Program:</a:t>
            </a:r>
            <a:endParaRPr lang="en-US" sz="1800" b="1" u="sng" dirty="0" smtClean="0"/>
          </a:p>
          <a:p>
            <a:pPr>
              <a:spcBef>
                <a:spcPts val="0"/>
              </a:spcBef>
            </a:pPr>
            <a:r>
              <a:rPr lang="en-US" sz="1800" dirty="0" smtClean="0">
                <a:cs typeface="Helvetica" pitchFamily="34" charset="0"/>
              </a:rPr>
              <a:t>Promotes the rights and responsibilities of Canadian citizenship to Newcomers and Canadians (Citizenship Awareness)</a:t>
            </a:r>
          </a:p>
          <a:p>
            <a:pPr>
              <a:spcBef>
                <a:spcPts val="0"/>
              </a:spcBef>
            </a:pPr>
            <a:endParaRPr lang="en-US" sz="1000" dirty="0" smtClean="0">
              <a:cs typeface="Helvetica" pitchFamily="34" charset="0"/>
            </a:endParaRPr>
          </a:p>
          <a:p>
            <a:pPr lvl="0">
              <a:spcBef>
                <a:spcPts val="0"/>
              </a:spcBef>
            </a:pPr>
            <a:r>
              <a:rPr lang="en-US" sz="1800" dirty="0" smtClean="0">
                <a:cs typeface="Helvetica" pitchFamily="34" charset="0"/>
              </a:rPr>
              <a:t>Administers citizenship legislation and manages the citizenship application process</a:t>
            </a:r>
          </a:p>
          <a:p>
            <a:pPr lvl="0">
              <a:spcBef>
                <a:spcPts val="0"/>
              </a:spcBef>
              <a:buNone/>
            </a:pPr>
            <a:endParaRPr lang="en-US" sz="1000" dirty="0" smtClean="0">
              <a:cs typeface="Helvetica" pitchFamily="34" charset="0"/>
            </a:endParaRPr>
          </a:p>
          <a:p>
            <a:pPr lvl="0">
              <a:spcBef>
                <a:spcPts val="0"/>
              </a:spcBef>
            </a:pPr>
            <a:r>
              <a:rPr lang="en-CA" sz="1800" dirty="0" smtClean="0">
                <a:cs typeface="Helvetica" pitchFamily="34" charset="0"/>
              </a:rPr>
              <a:t>In support of this, the Citizenship Program is responsible for: </a:t>
            </a:r>
          </a:p>
          <a:p>
            <a:pPr lvl="0">
              <a:spcBef>
                <a:spcPts val="0"/>
              </a:spcBef>
            </a:pPr>
            <a:endParaRPr lang="en-US" sz="1000" dirty="0" smtClean="0">
              <a:cs typeface="Helvetica" pitchFamily="34" charset="0"/>
            </a:endParaRPr>
          </a:p>
          <a:p>
            <a:pPr lvl="1">
              <a:spcBef>
                <a:spcPts val="0"/>
              </a:spcBef>
              <a:buFont typeface="Courier New" pitchFamily="49" charset="0"/>
              <a:buChar char="o"/>
            </a:pPr>
            <a:r>
              <a:rPr lang="en-US" sz="1600" dirty="0" smtClean="0"/>
              <a:t>Discover Canada: T</a:t>
            </a:r>
            <a:r>
              <a:rPr lang="en-CA" sz="1600" dirty="0" smtClean="0"/>
              <a:t>he Rights and Responsibilities of Citizenship, the official citizenship test study guide</a:t>
            </a:r>
            <a:endParaRPr lang="en-US" sz="1600" dirty="0" smtClean="0"/>
          </a:p>
          <a:p>
            <a:pPr lvl="1">
              <a:spcBef>
                <a:spcPts val="0"/>
              </a:spcBef>
              <a:buFont typeface="Courier New" pitchFamily="49" charset="0"/>
              <a:buChar char="o"/>
            </a:pPr>
            <a:r>
              <a:rPr lang="en-CA" sz="1600" dirty="0" smtClean="0"/>
              <a:t>The citizenship knowledge test and language assessment tools which ensures</a:t>
            </a:r>
            <a:r>
              <a:rPr lang="en-US" sz="1600" dirty="0" smtClean="0"/>
              <a:t> applicants aged 14 to 64 years have adequate knowledge of Canada and one of its official languages</a:t>
            </a: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1700" b="1" dirty="0" smtClean="0"/>
              <a:t>The Citizenship Program </a:t>
            </a:r>
            <a:endParaRPr lang="en-CA" sz="17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700" b="1" dirty="0" smtClean="0">
                <a:latin typeface="Verdana" pitchFamily="34" charset="0"/>
              </a:rPr>
              <a:t>Multiculturalism programming</a:t>
            </a:r>
            <a:endParaRPr lang="en-CA" sz="1700" b="1" i="1" dirty="0" smtClean="0">
              <a:latin typeface="Verdana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5800" y="1700212"/>
            <a:ext cx="7773988" cy="4467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smtClean="0">
                <a:cs typeface="Helvetica" pitchFamily="34" charset="0"/>
              </a:rPr>
              <a:t>Funds projects </a:t>
            </a:r>
            <a:r>
              <a:rPr lang="en-US" sz="2000" dirty="0">
                <a:cs typeface="Helvetica" pitchFamily="34" charset="0"/>
              </a:rPr>
              <a:t>and community-based events that promote</a:t>
            </a:r>
            <a:r>
              <a:rPr lang="en-US" sz="2000" dirty="0" smtClean="0">
                <a:cs typeface="Helvetica" pitchFamily="34" charset="0"/>
              </a:rPr>
              <a:t>: Intercultural and Interfaith understanding, civic memory and pride, and respect for core democratic values,</a:t>
            </a:r>
          </a:p>
          <a:p>
            <a:pPr marL="171450" indent="-171450" defTabSz="914400">
              <a:defRPr/>
            </a:pPr>
            <a:endParaRPr lang="en-US" sz="1000" dirty="0">
              <a:cs typeface="Helvetica" pitchFamily="34" charset="0"/>
            </a:endParaRPr>
          </a:p>
          <a:p>
            <a:pPr marL="171450" indent="-17145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CA" sz="2000" dirty="0" smtClean="0">
                <a:cs typeface="Helvetica" pitchFamily="34" charset="0"/>
              </a:rPr>
              <a:t>Delivers public education activities, many of which target youth,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endParaRPr lang="en-CA" sz="1000" dirty="0" smtClean="0">
              <a:cs typeface="Helvetica" pitchFamily="34" charset="0"/>
            </a:endParaRPr>
          </a:p>
          <a:p>
            <a:pPr marL="171450" indent="-17145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CA" sz="2000" dirty="0" smtClean="0">
                <a:cs typeface="Helvetica" pitchFamily="34" charset="0"/>
              </a:rPr>
              <a:t>Supports federal institutions in implementation of the </a:t>
            </a:r>
            <a:r>
              <a:rPr lang="en-CA" sz="2000" i="1" dirty="0" smtClean="0">
                <a:cs typeface="Helvetica" pitchFamily="34" charset="0"/>
              </a:rPr>
              <a:t>Canadian Multiculturalism Act</a:t>
            </a:r>
            <a:r>
              <a:rPr lang="en-CA" sz="2000" dirty="0" smtClean="0">
                <a:cs typeface="Helvetica" pitchFamily="34" charset="0"/>
              </a:rPr>
              <a:t>,</a:t>
            </a:r>
            <a:endParaRPr lang="en-CA" sz="2000" i="1" dirty="0" smtClean="0">
              <a:cs typeface="Helvetica" pitchFamily="34" charset="0"/>
            </a:endParaRPr>
          </a:p>
          <a:p>
            <a:pPr marL="171450" indent="-171450">
              <a:defRPr/>
            </a:pPr>
            <a:endParaRPr lang="en-CA" sz="1000" dirty="0" smtClean="0">
              <a:cs typeface="Helvetica" pitchFamily="34" charset="0"/>
            </a:endParaRPr>
          </a:p>
          <a:p>
            <a:pPr marL="171450" indent="-17145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CA" sz="2000" dirty="0" smtClean="0">
                <a:cs typeface="Helvetica" pitchFamily="34" charset="0"/>
              </a:rPr>
              <a:t>Networks </a:t>
            </a:r>
            <a:r>
              <a:rPr lang="en-CA" sz="2000" dirty="0">
                <a:cs typeface="Helvetica" pitchFamily="34" charset="0"/>
              </a:rPr>
              <a:t>with provincial/territorial governments, </a:t>
            </a:r>
            <a:r>
              <a:rPr lang="en-CA" sz="2000" dirty="0" smtClean="0">
                <a:cs typeface="Helvetica" pitchFamily="34" charset="0"/>
              </a:rPr>
              <a:t>all of which </a:t>
            </a:r>
            <a:r>
              <a:rPr lang="en-CA" sz="2000" dirty="0">
                <a:cs typeface="Helvetica" pitchFamily="34" charset="0"/>
              </a:rPr>
              <a:t>have </a:t>
            </a:r>
            <a:r>
              <a:rPr lang="en-CA" sz="2000" dirty="0" smtClean="0">
                <a:cs typeface="Helvetica" pitchFamily="34" charset="0"/>
              </a:rPr>
              <a:t>multiculturalism policies and legislation,</a:t>
            </a:r>
            <a:endParaRPr lang="en-CA" sz="2000" dirty="0">
              <a:cs typeface="Helvetica" pitchFamily="34" charset="0"/>
            </a:endParaRPr>
          </a:p>
          <a:p>
            <a:pPr marL="171450" indent="-171450" defTabSz="914400">
              <a:buFont typeface="Arial" pitchFamily="34" charset="0"/>
              <a:buChar char="•"/>
              <a:defRPr/>
            </a:pPr>
            <a:endParaRPr lang="en-CA" sz="1000" dirty="0" smtClean="0">
              <a:cs typeface="Helvetica" pitchFamily="34" charset="0"/>
            </a:endParaRPr>
          </a:p>
          <a:p>
            <a:pPr marL="171450" indent="-17145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CA" sz="2000" dirty="0" smtClean="0">
                <a:cs typeface="Helvetica" pitchFamily="34" charset="0"/>
              </a:rPr>
              <a:t>Partners with key non-governmental organizations, e.g.,:</a:t>
            </a:r>
            <a:endParaRPr lang="en-CA" dirty="0" smtClean="0">
              <a:cs typeface="Helvetica" pitchFamily="34" charset="0"/>
            </a:endParaRPr>
          </a:p>
          <a:p>
            <a:pPr lvl="1" defTabSz="914400" hangingPunct="0">
              <a:spcBef>
                <a:spcPts val="500"/>
              </a:spcBef>
              <a:buFont typeface="Courier New" pitchFamily="49" charset="0"/>
              <a:buChar char="o"/>
              <a:defRPr/>
            </a:pPr>
            <a:r>
              <a:rPr lang="en-CA" kern="0" dirty="0" smtClean="0">
                <a:latin typeface="Helvetica" pitchFamily="34" charset="0"/>
                <a:ea typeface="ＭＳ Ｐゴシック"/>
                <a:cs typeface="Helvetica" pitchFamily="34" charset="0"/>
              </a:rPr>
              <a:t>  </a:t>
            </a:r>
            <a:r>
              <a:rPr lang="en-CA" dirty="0" smtClean="0">
                <a:cs typeface="Helvetica" pitchFamily="34" charset="0"/>
              </a:rPr>
              <a:t>Global Centre for Pluralism,</a:t>
            </a:r>
          </a:p>
          <a:p>
            <a:pPr lvl="1" defTabSz="914400" hangingPunct="0">
              <a:spcBef>
                <a:spcPts val="500"/>
              </a:spcBef>
              <a:buFont typeface="Courier New" pitchFamily="49" charset="0"/>
              <a:buChar char="o"/>
              <a:defRPr/>
            </a:pPr>
            <a:r>
              <a:rPr lang="en-CA" dirty="0" smtClean="0">
                <a:cs typeface="Helvetica" pitchFamily="34" charset="0"/>
              </a:rPr>
              <a:t>  Canadian Race Relations Foundation.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229600" y="6356350"/>
            <a:ext cx="838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DB264F0-741C-40AE-B35C-4251459A21A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85946"/>
            <a:ext cx="8001000" cy="45259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CA" sz="2300" dirty="0" smtClean="0"/>
              <a:t>Over 700 third party </a:t>
            </a:r>
            <a:r>
              <a:rPr lang="en-CA" sz="2300" b="1" dirty="0" smtClean="0"/>
              <a:t>service provider organizations (SPOs) </a:t>
            </a:r>
            <a:r>
              <a:rPr lang="en-CA" sz="2300" dirty="0" smtClean="0"/>
              <a:t>deliver federally-funded settlement services. SPOs are diverse:</a:t>
            </a:r>
          </a:p>
          <a:p>
            <a:pPr lvl="1"/>
            <a:r>
              <a:rPr lang="en-CA" sz="1900" dirty="0" smtClean="0"/>
              <a:t>NGOs, ethnic community organizations, mainstream institutions, school boards, post-secondary institutions and the private sector </a:t>
            </a:r>
          </a:p>
          <a:p>
            <a:pPr>
              <a:lnSpc>
                <a:spcPct val="120000"/>
              </a:lnSpc>
            </a:pPr>
            <a:r>
              <a:rPr lang="en-CA" sz="2300" b="1" dirty="0" smtClean="0"/>
              <a:t>Immigrant Employment Councils:</a:t>
            </a:r>
          </a:p>
          <a:p>
            <a:pPr lvl="1"/>
            <a:r>
              <a:rPr lang="en-CA" sz="1900" dirty="0" smtClean="0"/>
              <a:t>Bring together multiple local stakeholders to develop practical solutions to help skilled immigrants find suitable employment </a:t>
            </a:r>
          </a:p>
          <a:p>
            <a:pPr lvl="1"/>
            <a:r>
              <a:rPr lang="en-US" sz="1900" kern="0" dirty="0" smtClean="0">
                <a:solidFill>
                  <a:srgbClr val="000000"/>
                </a:solidFill>
                <a:cs typeface="Helvetica" pitchFamily="34" charset="0"/>
              </a:rPr>
              <a:t>Engage employers and offer services to help them meet the challenges of a diverse workforce</a:t>
            </a:r>
            <a:endParaRPr lang="en-CA" sz="1900" dirty="0" smtClean="0"/>
          </a:p>
          <a:p>
            <a:pPr>
              <a:lnSpc>
                <a:spcPct val="120000"/>
              </a:lnSpc>
            </a:pPr>
            <a:r>
              <a:rPr lang="en-CA" sz="2300" b="1" dirty="0" smtClean="0"/>
              <a:t>Local Immigration Partnerships:</a:t>
            </a:r>
          </a:p>
          <a:p>
            <a:pPr lvl="1"/>
            <a:r>
              <a:rPr lang="en-CA" sz="1900" kern="0" dirty="0" smtClean="0">
                <a:cs typeface="Helvetica" pitchFamily="34" charset="0"/>
              </a:rPr>
              <a:t>Increase engagement of local stakeholders in newcomers’ integration process, support community-level research and planning, and improve coordination of services</a:t>
            </a:r>
            <a:endParaRPr lang="en-CA" sz="1900" dirty="0" smtClean="0"/>
          </a:p>
          <a:p>
            <a:pPr>
              <a:lnSpc>
                <a:spcPct val="120000"/>
              </a:lnSpc>
            </a:pPr>
            <a:r>
              <a:rPr lang="en-CA" sz="2300" b="1" dirty="0" smtClean="0"/>
              <a:t>National Settlement Council:</a:t>
            </a:r>
          </a:p>
          <a:p>
            <a:pPr lvl="1"/>
            <a:r>
              <a:rPr lang="en-CA" sz="1900" dirty="0" smtClean="0"/>
              <a:t>Forum for Citizenship and Immigration Canada (CIC) to engage settlement and integration stakeholders on policy and programs .</a:t>
            </a:r>
          </a:p>
          <a:p>
            <a:endParaRPr lang="en-CA" sz="2400" dirty="0" smtClean="0"/>
          </a:p>
          <a:p>
            <a:endParaRPr lang="en-CA" sz="2400" dirty="0" smtClean="0"/>
          </a:p>
          <a:p>
            <a:endParaRPr lang="en-CA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59672" y="898634"/>
            <a:ext cx="8382000" cy="724248"/>
          </a:xfrm>
        </p:spPr>
        <p:txBody>
          <a:bodyPr>
            <a:normAutofit/>
          </a:bodyPr>
          <a:lstStyle/>
          <a:p>
            <a:r>
              <a:rPr lang="en-CA" sz="1700" b="1" dirty="0" smtClean="0"/>
              <a:t>Engagement with societal actors</a:t>
            </a:r>
            <a:endParaRPr lang="en-CA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8260</TotalTime>
  <Words>1184</Words>
  <Application>Microsoft Office PowerPoint</Application>
  <PresentationFormat>On-screen Show (4:3)</PresentationFormat>
  <Paragraphs>183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Canada’s Managed Migration and Integration Model </vt:lpstr>
      <vt:lpstr>Successful immigrant integration in Canada hinges upon an inclusive, two-way model of adaptation that engages a wide array of actors</vt:lpstr>
      <vt:lpstr>Settlement Program</vt:lpstr>
      <vt:lpstr>Labour Market Barriers For Newcomers, including Refugees</vt:lpstr>
      <vt:lpstr>Employment Supports for Refugees</vt:lpstr>
      <vt:lpstr>The Citizenship Program </vt:lpstr>
      <vt:lpstr>Multiculturalism programming</vt:lpstr>
      <vt:lpstr>Engagement with societal actors</vt:lpstr>
      <vt:lpstr>Overall, Canada’s immigration story is positive</vt:lpstr>
      <vt:lpstr>Broader, systematic engagement of societal actors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CIC</dc:creator>
  <cp:lastModifiedBy>Luis.Monzon</cp:lastModifiedBy>
  <cp:revision>767</cp:revision>
  <dcterms:created xsi:type="dcterms:W3CDTF">2012-02-08T17:54:44Z</dcterms:created>
  <dcterms:modified xsi:type="dcterms:W3CDTF">2015-11-09T16:08:56Z</dcterms:modified>
</cp:coreProperties>
</file>