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87" r:id="rId4"/>
    <p:sldId id="291" r:id="rId5"/>
    <p:sldId id="292" r:id="rId6"/>
    <p:sldId id="293" r:id="rId7"/>
    <p:sldId id="294" r:id="rId8"/>
    <p:sldId id="295" r:id="rId9"/>
    <p:sldId id="258" r:id="rId10"/>
    <p:sldId id="283" r:id="rId11"/>
    <p:sldId id="280" r:id="rId12"/>
    <p:sldId id="289" r:id="rId13"/>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0" d="100"/>
          <a:sy n="60" d="100"/>
        </p:scale>
        <p:origin x="-228"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59750"/>
          </a:xfrm>
          <a:prstGeom prst="rect">
            <a:avLst/>
          </a:prstGeom>
        </p:spPr>
        <p:txBody>
          <a:bodyPr vert="horz" lIns="91432" tIns="45716" rIns="91432" bIns="45716" rtlCol="0"/>
          <a:lstStyle>
            <a:lvl1pPr algn="l">
              <a:defRPr sz="1200">
                <a:latin typeface="Arial" charset="0"/>
              </a:defRPr>
            </a:lvl1pPr>
          </a:lstStyle>
          <a:p>
            <a:pPr>
              <a:defRPr/>
            </a:pPr>
            <a:endParaRPr lang="en-CA" dirty="0"/>
          </a:p>
        </p:txBody>
      </p:sp>
      <p:sp>
        <p:nvSpPr>
          <p:cNvPr id="3" name="Date Placeholder 2"/>
          <p:cNvSpPr>
            <a:spLocks noGrp="1"/>
          </p:cNvSpPr>
          <p:nvPr>
            <p:ph type="dt" idx="1"/>
          </p:nvPr>
        </p:nvSpPr>
        <p:spPr>
          <a:xfrm>
            <a:off x="3927183" y="0"/>
            <a:ext cx="3005448" cy="459750"/>
          </a:xfrm>
          <a:prstGeom prst="rect">
            <a:avLst/>
          </a:prstGeom>
        </p:spPr>
        <p:txBody>
          <a:bodyPr vert="horz" lIns="91432" tIns="45716" rIns="91432" bIns="45716" rtlCol="0"/>
          <a:lstStyle>
            <a:lvl1pPr algn="r">
              <a:defRPr sz="1200">
                <a:latin typeface="Arial" charset="0"/>
              </a:defRPr>
            </a:lvl1pPr>
          </a:lstStyle>
          <a:p>
            <a:pPr>
              <a:defRPr/>
            </a:pPr>
            <a:fld id="{1C315697-A221-4261-A7D1-47FCD63416EC}" type="datetimeFigureOut">
              <a:rPr lang="en-CA"/>
              <a:pPr>
                <a:defRPr/>
              </a:pPr>
              <a:t>15/04/2015</a:t>
            </a:fld>
            <a:endParaRPr lang="en-CA"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1432" tIns="45716" rIns="91432" bIns="45716" rtlCol="0" anchor="ctr"/>
          <a:lstStyle/>
          <a:p>
            <a:pPr lvl="0"/>
            <a:endParaRPr lang="en-CA" noProof="0" dirty="0" smtClean="0"/>
          </a:p>
        </p:txBody>
      </p:sp>
      <p:sp>
        <p:nvSpPr>
          <p:cNvPr id="5" name="Notes Placeholder 4"/>
          <p:cNvSpPr>
            <a:spLocks noGrp="1"/>
          </p:cNvSpPr>
          <p:nvPr>
            <p:ph type="body" sz="quarter" idx="3"/>
          </p:nvPr>
        </p:nvSpPr>
        <p:spPr>
          <a:xfrm>
            <a:off x="694048" y="4380225"/>
            <a:ext cx="5546104" cy="4147201"/>
          </a:xfrm>
          <a:prstGeom prst="rect">
            <a:avLst/>
          </a:prstGeom>
        </p:spPr>
        <p:txBody>
          <a:bodyPr vert="horz" lIns="91432" tIns="45716" rIns="91432" bIns="4571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1" y="8758876"/>
            <a:ext cx="3005448" cy="459750"/>
          </a:xfrm>
          <a:prstGeom prst="rect">
            <a:avLst/>
          </a:prstGeom>
        </p:spPr>
        <p:txBody>
          <a:bodyPr vert="horz" lIns="91432" tIns="45716" rIns="91432" bIns="45716" rtlCol="0" anchor="b"/>
          <a:lstStyle>
            <a:lvl1pPr algn="l">
              <a:defRPr sz="1200">
                <a:latin typeface="Arial" charset="0"/>
              </a:defRPr>
            </a:lvl1pPr>
          </a:lstStyle>
          <a:p>
            <a:pPr>
              <a:defRPr/>
            </a:pPr>
            <a:endParaRPr lang="en-CA" dirty="0"/>
          </a:p>
        </p:txBody>
      </p:sp>
      <p:sp>
        <p:nvSpPr>
          <p:cNvPr id="7" name="Slide Number Placeholder 6"/>
          <p:cNvSpPr>
            <a:spLocks noGrp="1"/>
          </p:cNvSpPr>
          <p:nvPr>
            <p:ph type="sldNum" sz="quarter" idx="5"/>
          </p:nvPr>
        </p:nvSpPr>
        <p:spPr>
          <a:xfrm>
            <a:off x="3927183" y="8758876"/>
            <a:ext cx="3005448" cy="459750"/>
          </a:xfrm>
          <a:prstGeom prst="rect">
            <a:avLst/>
          </a:prstGeom>
        </p:spPr>
        <p:txBody>
          <a:bodyPr vert="horz" lIns="91432" tIns="45716" rIns="91432" bIns="45716" rtlCol="0" anchor="b"/>
          <a:lstStyle>
            <a:lvl1pPr algn="r">
              <a:defRPr sz="1200">
                <a:latin typeface="Arial" charset="0"/>
              </a:defRPr>
            </a:lvl1pPr>
          </a:lstStyle>
          <a:p>
            <a:pPr>
              <a:defRPr/>
            </a:pPr>
            <a:fld id="{EE452E55-2A46-465F-A749-A32DD8EA26BB}" type="slidenum">
              <a:rPr lang="en-CA"/>
              <a:pPr>
                <a:defRPr/>
              </a:pPr>
              <a:t>‹#›</a:t>
            </a:fld>
            <a:endParaRPr lang="en-CA" dirty="0"/>
          </a:p>
        </p:txBody>
      </p:sp>
    </p:spTree>
    <p:extLst>
      <p:ext uri="{BB962C8B-B14F-4D97-AF65-F5344CB8AC3E}">
        <p14:creationId xmlns:p14="http://schemas.microsoft.com/office/powerpoint/2010/main" val="3666749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p:spPr>
        <p:txBody>
          <a:bodyPr/>
          <a:lstStyle/>
          <a:p>
            <a:pPr marL="358548" indent="-358548" eaLnBrk="1" hangingPunct="1">
              <a:spcBef>
                <a:spcPct val="0"/>
              </a:spcBef>
              <a:buFontTx/>
              <a:buChar char="•"/>
            </a:pPr>
            <a:endParaRPr lang="en-CA" sz="1400" dirty="0" smtClean="0">
              <a:latin typeface="Arial" pitchFamily="34" charset="0"/>
            </a:endParaRPr>
          </a:p>
        </p:txBody>
      </p:sp>
      <p:sp>
        <p:nvSpPr>
          <p:cNvPr id="33796" name="Date Placeholder 1"/>
          <p:cNvSpPr>
            <a:spLocks noGrp="1"/>
          </p:cNvSpPr>
          <p:nvPr>
            <p:ph type="dt" sz="quarter" idx="1"/>
          </p:nvPr>
        </p:nvSpPr>
        <p:spPr>
          <a:noFill/>
        </p:spPr>
        <p:txBody>
          <a:bodyPr/>
          <a:lstStyle>
            <a:lvl1pPr eaLnBrk="0" hangingPunct="0">
              <a:defRPr sz="2600">
                <a:solidFill>
                  <a:srgbClr val="000066"/>
                </a:solidFill>
                <a:latin typeface="Arial" pitchFamily="34" charset="0"/>
              </a:defRPr>
            </a:lvl1pPr>
            <a:lvl2pPr marL="735966" indent="-283064" eaLnBrk="0" hangingPunct="0">
              <a:defRPr sz="2600">
                <a:solidFill>
                  <a:srgbClr val="000066"/>
                </a:solidFill>
                <a:latin typeface="Arial" pitchFamily="34" charset="0"/>
              </a:defRPr>
            </a:lvl2pPr>
            <a:lvl3pPr marL="1132256" indent="-226451" eaLnBrk="0" hangingPunct="0">
              <a:defRPr sz="2600">
                <a:solidFill>
                  <a:srgbClr val="000066"/>
                </a:solidFill>
                <a:latin typeface="Arial" pitchFamily="34" charset="0"/>
              </a:defRPr>
            </a:lvl3pPr>
            <a:lvl4pPr marL="1585158" indent="-226451" eaLnBrk="0" hangingPunct="0">
              <a:defRPr sz="2600">
                <a:solidFill>
                  <a:srgbClr val="000066"/>
                </a:solidFill>
                <a:latin typeface="Arial" pitchFamily="34" charset="0"/>
              </a:defRPr>
            </a:lvl4pPr>
            <a:lvl5pPr marL="2038060" indent="-226451" eaLnBrk="0" hangingPunct="0">
              <a:defRPr sz="2600">
                <a:solidFill>
                  <a:srgbClr val="000066"/>
                </a:solidFill>
                <a:latin typeface="Arial" pitchFamily="34" charset="0"/>
              </a:defRPr>
            </a:lvl5pPr>
            <a:lvl6pPr marL="2490963" indent="-226451" eaLnBrk="0" fontAlgn="base" hangingPunct="0">
              <a:spcBef>
                <a:spcPct val="20000"/>
              </a:spcBef>
              <a:spcAft>
                <a:spcPct val="0"/>
              </a:spcAft>
              <a:buChar char="•"/>
              <a:defRPr sz="2600">
                <a:solidFill>
                  <a:srgbClr val="000066"/>
                </a:solidFill>
                <a:latin typeface="Arial" pitchFamily="34" charset="0"/>
              </a:defRPr>
            </a:lvl6pPr>
            <a:lvl7pPr marL="2943865" indent="-226451" eaLnBrk="0" fontAlgn="base" hangingPunct="0">
              <a:spcBef>
                <a:spcPct val="20000"/>
              </a:spcBef>
              <a:spcAft>
                <a:spcPct val="0"/>
              </a:spcAft>
              <a:buChar char="•"/>
              <a:defRPr sz="2600">
                <a:solidFill>
                  <a:srgbClr val="000066"/>
                </a:solidFill>
                <a:latin typeface="Arial" pitchFamily="34" charset="0"/>
              </a:defRPr>
            </a:lvl7pPr>
            <a:lvl8pPr marL="3396767" indent="-226451" eaLnBrk="0" fontAlgn="base" hangingPunct="0">
              <a:spcBef>
                <a:spcPct val="20000"/>
              </a:spcBef>
              <a:spcAft>
                <a:spcPct val="0"/>
              </a:spcAft>
              <a:buChar char="•"/>
              <a:defRPr sz="2600">
                <a:solidFill>
                  <a:srgbClr val="000066"/>
                </a:solidFill>
                <a:latin typeface="Arial" pitchFamily="34" charset="0"/>
              </a:defRPr>
            </a:lvl8pPr>
            <a:lvl9pPr marL="3849670" indent="-226451" eaLnBrk="0" fontAlgn="base" hangingPunct="0">
              <a:spcBef>
                <a:spcPct val="20000"/>
              </a:spcBef>
              <a:spcAft>
                <a:spcPct val="0"/>
              </a:spcAft>
              <a:buChar char="•"/>
              <a:defRPr sz="2600">
                <a:solidFill>
                  <a:srgbClr val="000066"/>
                </a:solidFill>
                <a:latin typeface="Arial" pitchFamily="34" charset="0"/>
              </a:defRPr>
            </a:lvl9pPr>
          </a:lstStyle>
          <a:p>
            <a:pPr eaLnBrk="1" hangingPunct="1"/>
            <a:endParaRPr lang="en-US" sz="1200" dirty="0" smtClean="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0" y="12700"/>
            <a:ext cx="8858250"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04E22A9A-8047-4458-A7E4-CD433768E428}" type="slidenum">
              <a:rPr lang="en-US"/>
              <a:pPr>
                <a:defRPr/>
              </a:pPr>
              <a:t>‹#›</a:t>
            </a:fld>
            <a:endParaRPr lang="en-US" dirty="0"/>
          </a:p>
        </p:txBody>
      </p:sp>
    </p:spTree>
    <p:extLst>
      <p:ext uri="{BB962C8B-B14F-4D97-AF65-F5344CB8AC3E}">
        <p14:creationId xmlns:p14="http://schemas.microsoft.com/office/powerpoint/2010/main" val="131892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0DB8CE6-B184-4AB9-8BEC-E092184A487B}" type="slidenum">
              <a:rPr lang="en-US"/>
              <a:pPr>
                <a:defRPr/>
              </a:pPr>
              <a:t>‹#›</a:t>
            </a:fld>
            <a:endParaRPr lang="en-US" dirty="0"/>
          </a:p>
        </p:txBody>
      </p:sp>
    </p:spTree>
    <p:extLst>
      <p:ext uri="{BB962C8B-B14F-4D97-AF65-F5344CB8AC3E}">
        <p14:creationId xmlns:p14="http://schemas.microsoft.com/office/powerpoint/2010/main" val="2952146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20A9B34-5DAD-48E6-A2E0-B866A6406939}" type="slidenum">
              <a:rPr lang="en-US"/>
              <a:pPr>
                <a:defRPr/>
              </a:pPr>
              <a:t>‹#›</a:t>
            </a:fld>
            <a:endParaRPr lang="en-US" dirty="0"/>
          </a:p>
        </p:txBody>
      </p:sp>
    </p:spTree>
    <p:extLst>
      <p:ext uri="{BB962C8B-B14F-4D97-AF65-F5344CB8AC3E}">
        <p14:creationId xmlns:p14="http://schemas.microsoft.com/office/powerpoint/2010/main" val="16631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able Placeholder 2"/>
          <p:cNvSpPr>
            <a:spLocks noGrp="1"/>
          </p:cNvSpPr>
          <p:nvPr>
            <p:ph type="tbl" idx="1"/>
          </p:nvPr>
        </p:nvSpPr>
        <p:spPr>
          <a:xfrm>
            <a:off x="457200" y="1600200"/>
            <a:ext cx="8229600" cy="4525963"/>
          </a:xfrm>
        </p:spPr>
        <p:txBody>
          <a:bodyPr/>
          <a:lstStyle/>
          <a:p>
            <a:pPr lvl="0"/>
            <a:r>
              <a:rPr lang="en-US" noProof="0" dirty="0" smtClean="0"/>
              <a:t>Click icon to add table</a:t>
            </a:r>
            <a:endParaRPr lang="en-CA"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1A71818-AD69-41CD-986F-5474DF3DB58B}" type="slidenum">
              <a:rPr lang="en-US"/>
              <a:pPr>
                <a:defRPr/>
              </a:pPr>
              <a:t>‹#›</a:t>
            </a:fld>
            <a:endParaRPr lang="en-US" dirty="0"/>
          </a:p>
        </p:txBody>
      </p:sp>
    </p:spTree>
    <p:extLst>
      <p:ext uri="{BB962C8B-B14F-4D97-AF65-F5344CB8AC3E}">
        <p14:creationId xmlns:p14="http://schemas.microsoft.com/office/powerpoint/2010/main" val="378284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5A1CC30-2B73-4199-AD75-13DC06FD600E}" type="slidenum">
              <a:rPr lang="en-US"/>
              <a:pPr>
                <a:defRPr/>
              </a:pPr>
              <a:t>‹#›</a:t>
            </a:fld>
            <a:endParaRPr lang="en-US" dirty="0"/>
          </a:p>
        </p:txBody>
      </p:sp>
    </p:spTree>
    <p:extLst>
      <p:ext uri="{BB962C8B-B14F-4D97-AF65-F5344CB8AC3E}">
        <p14:creationId xmlns:p14="http://schemas.microsoft.com/office/powerpoint/2010/main" val="206130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E4A56AC-EDED-477B-AAA8-B530F0635F50}" type="slidenum">
              <a:rPr lang="en-US"/>
              <a:pPr>
                <a:defRPr/>
              </a:pPr>
              <a:t>‹#›</a:t>
            </a:fld>
            <a:endParaRPr lang="en-US" dirty="0"/>
          </a:p>
        </p:txBody>
      </p:sp>
    </p:spTree>
    <p:extLst>
      <p:ext uri="{BB962C8B-B14F-4D97-AF65-F5344CB8AC3E}">
        <p14:creationId xmlns:p14="http://schemas.microsoft.com/office/powerpoint/2010/main" val="2607603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C653345-41D3-4A94-BB2C-7124550D5E80}" type="slidenum">
              <a:rPr lang="en-US"/>
              <a:pPr>
                <a:defRPr/>
              </a:pPr>
              <a:t>‹#›</a:t>
            </a:fld>
            <a:endParaRPr lang="en-US" dirty="0"/>
          </a:p>
        </p:txBody>
      </p:sp>
    </p:spTree>
    <p:extLst>
      <p:ext uri="{BB962C8B-B14F-4D97-AF65-F5344CB8AC3E}">
        <p14:creationId xmlns:p14="http://schemas.microsoft.com/office/powerpoint/2010/main" val="4229650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C2A5E50-7E71-4E43-A003-46DAC67CA28C}" type="slidenum">
              <a:rPr lang="en-US"/>
              <a:pPr>
                <a:defRPr/>
              </a:pPr>
              <a:t>‹#›</a:t>
            </a:fld>
            <a:endParaRPr lang="en-US" dirty="0"/>
          </a:p>
        </p:txBody>
      </p:sp>
    </p:spTree>
    <p:extLst>
      <p:ext uri="{BB962C8B-B14F-4D97-AF65-F5344CB8AC3E}">
        <p14:creationId xmlns:p14="http://schemas.microsoft.com/office/powerpoint/2010/main" val="2466115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11BD661-9DE0-4FF5-B3BA-5DB007316B0B}" type="slidenum">
              <a:rPr lang="en-US"/>
              <a:pPr>
                <a:defRPr/>
              </a:pPr>
              <a:t>‹#›</a:t>
            </a:fld>
            <a:endParaRPr lang="en-US" dirty="0"/>
          </a:p>
        </p:txBody>
      </p:sp>
    </p:spTree>
    <p:extLst>
      <p:ext uri="{BB962C8B-B14F-4D97-AF65-F5344CB8AC3E}">
        <p14:creationId xmlns:p14="http://schemas.microsoft.com/office/powerpoint/2010/main" val="194298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6DF83FE2-468D-4331-A71C-F0D1F2CCE2CB}" type="slidenum">
              <a:rPr lang="en-US"/>
              <a:pPr>
                <a:defRPr/>
              </a:pPr>
              <a:t>‹#›</a:t>
            </a:fld>
            <a:endParaRPr lang="en-US" dirty="0"/>
          </a:p>
        </p:txBody>
      </p:sp>
    </p:spTree>
    <p:extLst>
      <p:ext uri="{BB962C8B-B14F-4D97-AF65-F5344CB8AC3E}">
        <p14:creationId xmlns:p14="http://schemas.microsoft.com/office/powerpoint/2010/main" val="329805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8EA09BC-3CA1-40E7-BA44-97A905ABAD4F}" type="slidenum">
              <a:rPr lang="en-US"/>
              <a:pPr>
                <a:defRPr/>
              </a:pPr>
              <a:t>‹#›</a:t>
            </a:fld>
            <a:endParaRPr lang="en-US" dirty="0"/>
          </a:p>
        </p:txBody>
      </p:sp>
    </p:spTree>
    <p:extLst>
      <p:ext uri="{BB962C8B-B14F-4D97-AF65-F5344CB8AC3E}">
        <p14:creationId xmlns:p14="http://schemas.microsoft.com/office/powerpoint/2010/main" val="129391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E17A981-6027-4D0B-A2CA-1BC8EC8177BB}" type="slidenum">
              <a:rPr lang="en-US"/>
              <a:pPr>
                <a:defRPr/>
              </a:pPr>
              <a:t>‹#›</a:t>
            </a:fld>
            <a:endParaRPr lang="en-US" dirty="0"/>
          </a:p>
        </p:txBody>
      </p:sp>
    </p:spTree>
    <p:extLst>
      <p:ext uri="{BB962C8B-B14F-4D97-AF65-F5344CB8AC3E}">
        <p14:creationId xmlns:p14="http://schemas.microsoft.com/office/powerpoint/2010/main" val="199079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lum/>
          </a:blip>
          <a:srcRect/>
          <a:stretch>
            <a:fillRect t="-2000" b="-2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B1384675-53B4-4405-8C97-F53DA588FF4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39"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40"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2800" b="1">
          <a:solidFill>
            <a:srgbClr val="000066"/>
          </a:solidFill>
          <a:latin typeface="+mj-lt"/>
          <a:ea typeface="+mj-ea"/>
          <a:cs typeface="+mj-cs"/>
        </a:defRPr>
      </a:lvl1pPr>
      <a:lvl2pPr algn="ctr" rtl="0" eaLnBrk="1" fontAlgn="base" hangingPunct="1">
        <a:spcBef>
          <a:spcPct val="0"/>
        </a:spcBef>
        <a:spcAft>
          <a:spcPct val="0"/>
        </a:spcAft>
        <a:defRPr sz="2800" b="1">
          <a:solidFill>
            <a:srgbClr val="000066"/>
          </a:solidFill>
          <a:latin typeface="Arial" charset="0"/>
        </a:defRPr>
      </a:lvl2pPr>
      <a:lvl3pPr algn="ctr" rtl="0" eaLnBrk="1" fontAlgn="base" hangingPunct="1">
        <a:spcBef>
          <a:spcPct val="0"/>
        </a:spcBef>
        <a:spcAft>
          <a:spcPct val="0"/>
        </a:spcAft>
        <a:defRPr sz="2800" b="1">
          <a:solidFill>
            <a:srgbClr val="000066"/>
          </a:solidFill>
          <a:latin typeface="Arial" charset="0"/>
        </a:defRPr>
      </a:lvl3pPr>
      <a:lvl4pPr algn="ctr" rtl="0" eaLnBrk="1" fontAlgn="base" hangingPunct="1">
        <a:spcBef>
          <a:spcPct val="0"/>
        </a:spcBef>
        <a:spcAft>
          <a:spcPct val="0"/>
        </a:spcAft>
        <a:defRPr sz="2800" b="1">
          <a:solidFill>
            <a:srgbClr val="000066"/>
          </a:solidFill>
          <a:latin typeface="Arial" charset="0"/>
        </a:defRPr>
      </a:lvl4pPr>
      <a:lvl5pPr algn="ctr" rtl="0" eaLnBrk="1" fontAlgn="base" hangingPunct="1">
        <a:spcBef>
          <a:spcPct val="0"/>
        </a:spcBef>
        <a:spcAft>
          <a:spcPct val="0"/>
        </a:spcAft>
        <a:defRPr sz="2800" b="1">
          <a:solidFill>
            <a:srgbClr val="000066"/>
          </a:solidFill>
          <a:latin typeface="Arial" charset="0"/>
        </a:defRPr>
      </a:lvl5pPr>
      <a:lvl6pPr marL="457200" algn="ctr" rtl="0" eaLnBrk="1" fontAlgn="base" hangingPunct="1">
        <a:spcBef>
          <a:spcPct val="0"/>
        </a:spcBef>
        <a:spcAft>
          <a:spcPct val="0"/>
        </a:spcAft>
        <a:defRPr sz="2800" b="1">
          <a:solidFill>
            <a:srgbClr val="000066"/>
          </a:solidFill>
          <a:latin typeface="Arial" charset="0"/>
        </a:defRPr>
      </a:lvl6pPr>
      <a:lvl7pPr marL="914400" algn="ctr" rtl="0" eaLnBrk="1" fontAlgn="base" hangingPunct="1">
        <a:spcBef>
          <a:spcPct val="0"/>
        </a:spcBef>
        <a:spcAft>
          <a:spcPct val="0"/>
        </a:spcAft>
        <a:defRPr sz="2800" b="1">
          <a:solidFill>
            <a:srgbClr val="000066"/>
          </a:solidFill>
          <a:latin typeface="Arial" charset="0"/>
        </a:defRPr>
      </a:lvl7pPr>
      <a:lvl8pPr marL="1371600" algn="ctr" rtl="0" eaLnBrk="1" fontAlgn="base" hangingPunct="1">
        <a:spcBef>
          <a:spcPct val="0"/>
        </a:spcBef>
        <a:spcAft>
          <a:spcPct val="0"/>
        </a:spcAft>
        <a:defRPr sz="2800" b="1">
          <a:solidFill>
            <a:srgbClr val="000066"/>
          </a:solidFill>
          <a:latin typeface="Arial" charset="0"/>
        </a:defRPr>
      </a:lvl8pPr>
      <a:lvl9pPr marL="1828800" algn="ctr" rtl="0" eaLnBrk="1" fontAlgn="base" hangingPunct="1">
        <a:spcBef>
          <a:spcPct val="0"/>
        </a:spcBef>
        <a:spcAft>
          <a:spcPct val="0"/>
        </a:spcAft>
        <a:defRPr sz="2800" b="1">
          <a:solidFill>
            <a:srgbClr val="000066"/>
          </a:solidFill>
          <a:latin typeface="Arial" charset="0"/>
        </a:defRPr>
      </a:lvl9pPr>
    </p:titleStyle>
    <p:bodyStyle>
      <a:lvl1pPr marL="342900" indent="-342900" algn="l" rtl="0" eaLnBrk="1" fontAlgn="base" hangingPunct="1">
        <a:spcBef>
          <a:spcPct val="20000"/>
        </a:spcBef>
        <a:spcAft>
          <a:spcPct val="0"/>
        </a:spcAft>
        <a:buChar char="•"/>
        <a:defRPr sz="24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a:solidFill>
            <a:srgbClr val="000066"/>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99592" y="2060252"/>
            <a:ext cx="4678363" cy="1470025"/>
          </a:xfrm>
        </p:spPr>
        <p:txBody>
          <a:bodyPr/>
          <a:lstStyle/>
          <a:p>
            <a:pPr eaLnBrk="1" hangingPunct="1"/>
            <a:r>
              <a:rPr lang="es-ES_tradnl" dirty="0" smtClean="0"/>
              <a:t>Procedimientos </a:t>
            </a:r>
            <a:r>
              <a:rPr lang="es-ES_tradnl" dirty="0" smtClean="0"/>
              <a:t>fronterizos para menores</a:t>
            </a:r>
            <a:endParaRPr lang="es-ES_tradnl" dirty="0" smtClean="0"/>
          </a:p>
        </p:txBody>
      </p:sp>
      <p:sp>
        <p:nvSpPr>
          <p:cNvPr id="3075" name="Rectangle 3"/>
          <p:cNvSpPr>
            <a:spLocks noGrp="1" noChangeArrowheads="1"/>
          </p:cNvSpPr>
          <p:nvPr>
            <p:ph type="subTitle" idx="1"/>
          </p:nvPr>
        </p:nvSpPr>
        <p:spPr>
          <a:xfrm>
            <a:off x="899592" y="3789040"/>
            <a:ext cx="4679950" cy="1752600"/>
          </a:xfrm>
        </p:spPr>
        <p:txBody>
          <a:bodyPr/>
          <a:lstStyle/>
          <a:p>
            <a:pPr>
              <a:spcBef>
                <a:spcPct val="0"/>
              </a:spcBef>
            </a:pPr>
            <a:r>
              <a:rPr lang="es-ES_tradnl" b="1" dirty="0" smtClean="0"/>
              <a:t>Conferencia Regional sobre Migración (CRM)</a:t>
            </a:r>
          </a:p>
          <a:p>
            <a:pPr>
              <a:spcBef>
                <a:spcPct val="0"/>
              </a:spcBef>
            </a:pPr>
            <a:r>
              <a:rPr lang="es-ES_tradnl" sz="2000" b="1" dirty="0" smtClean="0"/>
              <a:t>Grupo Ad-Hoc sobre Niñez Migrante</a:t>
            </a:r>
            <a:endParaRPr lang="es-ES_tradnl" sz="2000" b="1" dirty="0" smtClean="0"/>
          </a:p>
          <a:p>
            <a:pPr>
              <a:spcBef>
                <a:spcPct val="0"/>
              </a:spcBef>
            </a:pPr>
            <a:endParaRPr lang="es-ES_tradnl" sz="2000" b="1" dirty="0" smtClean="0"/>
          </a:p>
          <a:p>
            <a:pPr>
              <a:spcBef>
                <a:spcPct val="0"/>
              </a:spcBef>
            </a:pPr>
            <a:r>
              <a:rPr lang="es-ES_tradnl" sz="2000" b="1" dirty="0" smtClean="0"/>
              <a:t>Abril de 2015</a:t>
            </a:r>
            <a:endParaRPr lang="es-ES_tradnl"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Remoción de niños, niñas y adolescentes</a:t>
            </a:r>
            <a:endParaRPr lang="es-ES_tradnl" dirty="0"/>
          </a:p>
        </p:txBody>
      </p:sp>
      <p:sp>
        <p:nvSpPr>
          <p:cNvPr id="3" name="Content Placeholder 2"/>
          <p:cNvSpPr>
            <a:spLocks noGrp="1"/>
          </p:cNvSpPr>
          <p:nvPr>
            <p:ph idx="1"/>
          </p:nvPr>
        </p:nvSpPr>
        <p:spPr/>
        <p:txBody>
          <a:bodyPr/>
          <a:lstStyle/>
          <a:p>
            <a:pPr lvl="0"/>
            <a:r>
              <a:rPr lang="es-ES_tradnl" dirty="0" smtClean="0"/>
              <a:t>La ASFC hace todo lo posible para mantener unidas a las familias durante el proceso de remoción.</a:t>
            </a:r>
          </a:p>
          <a:p>
            <a:pPr marL="0" lvl="0" indent="0">
              <a:buNone/>
            </a:pPr>
            <a:endParaRPr lang="es-ES_tradnl" dirty="0" smtClean="0"/>
          </a:p>
          <a:p>
            <a:pPr lvl="0"/>
            <a:r>
              <a:rPr lang="es-ES_tradnl" dirty="0" smtClean="0"/>
              <a:t>Aun en los casos de remoción inminente se considera el interés superior del niño.</a:t>
            </a:r>
          </a:p>
          <a:p>
            <a:pPr marL="0" lvl="0" indent="0">
              <a:buNone/>
            </a:pPr>
            <a:endParaRPr lang="es-ES_tradnl" dirty="0" smtClean="0"/>
          </a:p>
          <a:p>
            <a:r>
              <a:rPr lang="es-ES_tradnl" dirty="0" smtClean="0"/>
              <a:t>A los niños, niñas y adolescentes no acompañados se les brinda representación a través de la autoridad pertinente de bienestar infantil, que asegurará que el niño, niña o adolescente esté representado adecuadamente.</a:t>
            </a:r>
          </a:p>
          <a:p>
            <a:pPr marL="0" lvl="0" indent="0">
              <a:buNone/>
            </a:pPr>
            <a:endParaRPr lang="es-ES_tradnl" dirty="0" smtClean="0"/>
          </a:p>
          <a:p>
            <a:endParaRPr lang="es-ES_tradnl" dirty="0"/>
          </a:p>
        </p:txBody>
      </p:sp>
      <p:sp>
        <p:nvSpPr>
          <p:cNvPr id="4" name="Slide Number Placeholder 3"/>
          <p:cNvSpPr>
            <a:spLocks noGrp="1"/>
          </p:cNvSpPr>
          <p:nvPr>
            <p:ph type="sldNum" sz="quarter" idx="12"/>
          </p:nvPr>
        </p:nvSpPr>
        <p:spPr/>
        <p:txBody>
          <a:bodyPr/>
          <a:lstStyle/>
          <a:p>
            <a:pPr>
              <a:defRPr/>
            </a:pPr>
            <a:fld id="{45A1CC30-2B73-4199-AD75-13DC06FD600E}" type="slidenum">
              <a:rPr lang="es-ES_tradnl" smtClean="0"/>
              <a:pPr>
                <a:defRPr/>
              </a:pPr>
              <a:t>10</a:t>
            </a:fld>
            <a:endParaRPr lang="es-ES_tradnl" dirty="0"/>
          </a:p>
        </p:txBody>
      </p:sp>
    </p:spTree>
    <p:extLst>
      <p:ext uri="{BB962C8B-B14F-4D97-AF65-F5344CB8AC3E}">
        <p14:creationId xmlns:p14="http://schemas.microsoft.com/office/powerpoint/2010/main" val="1486454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s-ES_tradnl" dirty="0" smtClean="0"/>
              <a:t>Política de la ASFC sobre la remoción de niños, niñas y adolescentes</a:t>
            </a:r>
          </a:p>
        </p:txBody>
      </p:sp>
      <p:sp>
        <p:nvSpPr>
          <p:cNvPr id="4099" name="Rectangle 5"/>
          <p:cNvSpPr>
            <a:spLocks noGrp="1" noChangeArrowheads="1"/>
          </p:cNvSpPr>
          <p:nvPr>
            <p:ph type="body" idx="1"/>
          </p:nvPr>
        </p:nvSpPr>
        <p:spPr>
          <a:xfrm>
            <a:off x="457200" y="1600200"/>
            <a:ext cx="8229600" cy="4781128"/>
          </a:xfrm>
        </p:spPr>
        <p:txBody>
          <a:bodyPr/>
          <a:lstStyle/>
          <a:p>
            <a:pPr eaLnBrk="1" hangingPunct="1"/>
            <a:r>
              <a:rPr lang="es-ES_tradnl" sz="1800" dirty="0" smtClean="0"/>
              <a:t>La mayoría de los niños, niñas y adolescentes que son sacados de Canadá  viajarán acompañados de sus familiares.</a:t>
            </a:r>
          </a:p>
          <a:p>
            <a:pPr marL="0" indent="0" eaLnBrk="1" hangingPunct="1">
              <a:buNone/>
            </a:pPr>
            <a:endParaRPr lang="es-ES_tradnl" sz="1800" dirty="0" smtClean="0"/>
          </a:p>
          <a:p>
            <a:pPr eaLnBrk="1" hangingPunct="1"/>
            <a:r>
              <a:rPr lang="es-ES_tradnl" sz="1800" dirty="0" smtClean="0"/>
              <a:t>A los niños, niñas y adolescentes no acompañados menores de 13 años se les envía fuera de Canadá con un acompañante.</a:t>
            </a:r>
          </a:p>
          <a:p>
            <a:pPr marL="0" indent="0" eaLnBrk="1" hangingPunct="1">
              <a:buNone/>
            </a:pPr>
            <a:endParaRPr lang="es-ES_tradnl" sz="1800" dirty="0" smtClean="0"/>
          </a:p>
          <a:p>
            <a:r>
              <a:rPr lang="es-ES_tradnl" sz="1800" dirty="0" smtClean="0"/>
              <a:t>Los niños, niñas y adolescentes no acompañados comprendidos entre las edades de 13 a 18 años pueden retornar a su país de origen en un vuelo directo, sin acompañante, en cuyo caso las líneas aéreas aceptarán la responsabilidad por la persona durante el viaje, siempre y cuando no exista otro riesgo de seguridad.</a:t>
            </a:r>
          </a:p>
          <a:p>
            <a:pPr marL="0" indent="0">
              <a:buNone/>
            </a:pPr>
            <a:endParaRPr lang="es-ES_tradnl" sz="1800" dirty="0" smtClean="0"/>
          </a:p>
          <a:p>
            <a:r>
              <a:rPr lang="es-ES_tradnl" sz="1800" dirty="0" smtClean="0"/>
              <a:t>En todos los casos de niños, niñas y adolescentes no acompañados, antes del inicio del viaje de retorno se hacen los arreglos necesarios para que los familiares o representantes de los departamentos o agencias de bienestar infantil reciban al niño, niña o adolescente retornado.</a:t>
            </a:r>
          </a:p>
        </p:txBody>
      </p:sp>
      <p:sp>
        <p:nvSpPr>
          <p:cNvPr id="4100" name="TextBox 1"/>
          <p:cNvSpPr txBox="1">
            <a:spLocks noChangeArrowheads="1"/>
          </p:cNvSpPr>
          <p:nvPr/>
        </p:nvSpPr>
        <p:spPr bwMode="auto">
          <a:xfrm>
            <a:off x="8675688" y="6308725"/>
            <a:ext cx="1296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ES_tradnl" sz="800" dirty="0"/>
          </a:p>
        </p:txBody>
      </p:sp>
      <p:sp>
        <p:nvSpPr>
          <p:cNvPr id="2" name="Slide Number Placeholder 1"/>
          <p:cNvSpPr>
            <a:spLocks noGrp="1"/>
          </p:cNvSpPr>
          <p:nvPr>
            <p:ph type="sldNum" sz="quarter" idx="12"/>
          </p:nvPr>
        </p:nvSpPr>
        <p:spPr/>
        <p:txBody>
          <a:bodyPr/>
          <a:lstStyle/>
          <a:p>
            <a:pPr>
              <a:defRPr/>
            </a:pPr>
            <a:fld id="{45A1CC30-2B73-4199-AD75-13DC06FD600E}" type="slidenum">
              <a:rPr lang="es-ES_tradnl" smtClean="0"/>
              <a:pPr>
                <a:defRPr/>
              </a:pPr>
              <a:t>11</a:t>
            </a:fld>
            <a:endParaRPr lang="es-ES_tradnl" dirty="0"/>
          </a:p>
        </p:txBody>
      </p:sp>
    </p:spTree>
    <p:extLst>
      <p:ext uri="{BB962C8B-B14F-4D97-AF65-F5344CB8AC3E}">
        <p14:creationId xmlns:p14="http://schemas.microsoft.com/office/powerpoint/2010/main" val="3239542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692696"/>
            <a:ext cx="8229600" cy="581025"/>
          </a:xfrm>
        </p:spPr>
        <p:txBody>
          <a:bodyPr/>
          <a:lstStyle/>
          <a:p>
            <a:pPr eaLnBrk="1" hangingPunct="1"/>
            <a:r>
              <a:rPr lang="es-ES_tradnl" dirty="0" smtClean="0"/>
              <a:t>Estadísticas de remoción</a:t>
            </a:r>
          </a:p>
        </p:txBody>
      </p:sp>
      <p:sp>
        <p:nvSpPr>
          <p:cNvPr id="13354" name="Slide Number Placeholder 5"/>
          <p:cNvSpPr>
            <a:spLocks noGrp="1"/>
          </p:cNvSpPr>
          <p:nvPr>
            <p:ph type="sldNum" sz="quarter" idx="12"/>
          </p:nvPr>
        </p:nvSpPr>
        <p:spPr>
          <a:noFill/>
        </p:spPr>
        <p:txBody>
          <a:bodyPr/>
          <a:lstStyle>
            <a:lvl1pPr eaLnBrk="0" hangingPunct="0">
              <a:defRPr sz="2600">
                <a:solidFill>
                  <a:srgbClr val="000066"/>
                </a:solidFill>
                <a:latin typeface="Arial" pitchFamily="34" charset="0"/>
              </a:defRPr>
            </a:lvl1pPr>
            <a:lvl2pPr marL="742950" indent="-285750" eaLnBrk="0" hangingPunct="0">
              <a:defRPr sz="2600">
                <a:solidFill>
                  <a:srgbClr val="000066"/>
                </a:solidFill>
                <a:latin typeface="Arial" pitchFamily="34" charset="0"/>
              </a:defRPr>
            </a:lvl2pPr>
            <a:lvl3pPr marL="1143000" indent="-228600" eaLnBrk="0" hangingPunct="0">
              <a:defRPr sz="2600">
                <a:solidFill>
                  <a:srgbClr val="000066"/>
                </a:solidFill>
                <a:latin typeface="Arial" pitchFamily="34" charset="0"/>
              </a:defRPr>
            </a:lvl3pPr>
            <a:lvl4pPr marL="1600200" indent="-228600" eaLnBrk="0" hangingPunct="0">
              <a:defRPr sz="2600">
                <a:solidFill>
                  <a:srgbClr val="000066"/>
                </a:solidFill>
                <a:latin typeface="Arial" pitchFamily="34" charset="0"/>
              </a:defRPr>
            </a:lvl4pPr>
            <a:lvl5pPr marL="2057400" indent="-228600" eaLnBrk="0" hangingPunct="0">
              <a:defRPr sz="2600">
                <a:solidFill>
                  <a:srgbClr val="000066"/>
                </a:solidFill>
                <a:latin typeface="Arial" pitchFamily="34" charset="0"/>
              </a:defRPr>
            </a:lvl5pPr>
            <a:lvl6pPr marL="2514600" indent="-228600" eaLnBrk="0" fontAlgn="base" hangingPunct="0">
              <a:spcBef>
                <a:spcPct val="20000"/>
              </a:spcBef>
              <a:spcAft>
                <a:spcPct val="0"/>
              </a:spcAft>
              <a:buChar char="•"/>
              <a:defRPr sz="2600">
                <a:solidFill>
                  <a:srgbClr val="000066"/>
                </a:solidFill>
                <a:latin typeface="Arial" pitchFamily="34" charset="0"/>
              </a:defRPr>
            </a:lvl6pPr>
            <a:lvl7pPr marL="2971800" indent="-228600" eaLnBrk="0" fontAlgn="base" hangingPunct="0">
              <a:spcBef>
                <a:spcPct val="20000"/>
              </a:spcBef>
              <a:spcAft>
                <a:spcPct val="0"/>
              </a:spcAft>
              <a:buChar char="•"/>
              <a:defRPr sz="2600">
                <a:solidFill>
                  <a:srgbClr val="000066"/>
                </a:solidFill>
                <a:latin typeface="Arial" pitchFamily="34" charset="0"/>
              </a:defRPr>
            </a:lvl7pPr>
            <a:lvl8pPr marL="3429000" indent="-228600" eaLnBrk="0" fontAlgn="base" hangingPunct="0">
              <a:spcBef>
                <a:spcPct val="20000"/>
              </a:spcBef>
              <a:spcAft>
                <a:spcPct val="0"/>
              </a:spcAft>
              <a:buChar char="•"/>
              <a:defRPr sz="2600">
                <a:solidFill>
                  <a:srgbClr val="000066"/>
                </a:solidFill>
                <a:latin typeface="Arial" pitchFamily="34" charset="0"/>
              </a:defRPr>
            </a:lvl8pPr>
            <a:lvl9pPr marL="3886200" indent="-228600" eaLnBrk="0" fontAlgn="base" hangingPunct="0">
              <a:spcBef>
                <a:spcPct val="20000"/>
              </a:spcBef>
              <a:spcAft>
                <a:spcPct val="0"/>
              </a:spcAft>
              <a:buChar char="•"/>
              <a:defRPr sz="2600">
                <a:solidFill>
                  <a:srgbClr val="000066"/>
                </a:solidFill>
                <a:latin typeface="Arial" pitchFamily="34" charset="0"/>
              </a:defRPr>
            </a:lvl9pPr>
          </a:lstStyle>
          <a:p>
            <a:pPr eaLnBrk="1" hangingPunct="1"/>
            <a:fld id="{0375719C-23E0-41AC-A1DE-355B1A58E07F}" type="slidenum">
              <a:rPr lang="es-ES_tradnl" sz="1400" smtClean="0">
                <a:solidFill>
                  <a:schemeClr val="tx1"/>
                </a:solidFill>
              </a:rPr>
              <a:pPr eaLnBrk="1" hangingPunct="1"/>
              <a:t>12</a:t>
            </a:fld>
            <a:endParaRPr lang="es-ES_tradnl" sz="1400" dirty="0" smtClean="0">
              <a:solidFill>
                <a:schemeClr val="tx1"/>
              </a:solidFill>
            </a:endParaRP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3282352617"/>
              </p:ext>
            </p:extLst>
          </p:nvPr>
        </p:nvGraphicFramePr>
        <p:xfrm>
          <a:off x="457200" y="1600200"/>
          <a:ext cx="8291264" cy="4119558"/>
        </p:xfrm>
        <a:graphic>
          <a:graphicData uri="http://schemas.openxmlformats.org/drawingml/2006/table">
            <a:tbl>
              <a:tblPr firstRow="1" bandRow="1">
                <a:tableStyleId>{5C22544A-7EE6-4342-B048-85BDC9FD1C3A}</a:tableStyleId>
              </a:tblPr>
              <a:tblGrid>
                <a:gridCol w="2057400"/>
                <a:gridCol w="2057400"/>
                <a:gridCol w="2057400"/>
                <a:gridCol w="2119064"/>
              </a:tblGrid>
              <a:tr h="1171357">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es-ES_tradnl" sz="1800" b="1" kern="1200" noProof="0" dirty="0" smtClean="0">
                          <a:solidFill>
                            <a:srgbClr val="953735"/>
                          </a:solidFill>
                          <a:effectLst/>
                          <a:latin typeface="Tahoma"/>
                          <a:ea typeface="Times New Roman"/>
                          <a:cs typeface="Times New Roman"/>
                        </a:rPr>
                        <a:t>Año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1800" b="1" kern="1200" dirty="0">
                          <a:solidFill>
                            <a:srgbClr val="953735"/>
                          </a:solidFill>
                          <a:effectLst/>
                          <a:latin typeface="Tahoma"/>
                          <a:ea typeface="Times New Roman"/>
                          <a:cs typeface="Times New Roman"/>
                        </a:rPr>
                        <a:t>Total</a:t>
                      </a:r>
                      <a:endParaRPr lang="en-CA" sz="18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1800" b="1" kern="1200" dirty="0" smtClean="0">
                          <a:solidFill>
                            <a:srgbClr val="953735"/>
                          </a:solidFill>
                          <a:effectLst/>
                          <a:latin typeface="Tahoma"/>
                          <a:ea typeface="Times New Roman"/>
                          <a:cs typeface="Times New Roman"/>
                        </a:rPr>
                        <a:t>%</a:t>
                      </a:r>
                    </a:p>
                    <a:p>
                      <a:pPr marL="342900" marR="0" lvl="0" indent="-342900" algn="ctr" defTabSz="914400" rtl="0" eaLnBrk="1" fontAlgn="base" latinLnBrk="0" hangingPunct="1">
                        <a:lnSpc>
                          <a:spcPct val="100000"/>
                        </a:lnSpc>
                        <a:spcBef>
                          <a:spcPct val="0"/>
                        </a:spcBef>
                        <a:spcAft>
                          <a:spcPct val="0"/>
                        </a:spcAft>
                        <a:buClrTx/>
                        <a:buSzTx/>
                        <a:buFontTx/>
                        <a:buNone/>
                        <a:tabLst/>
                      </a:pPr>
                      <a:r>
                        <a:rPr lang="es-ES_tradnl" sz="1800" b="1" kern="1200" noProof="0" dirty="0" smtClean="0">
                          <a:solidFill>
                            <a:srgbClr val="953735"/>
                          </a:solidFill>
                          <a:effectLst/>
                          <a:latin typeface="Tahoma"/>
                          <a:ea typeface="Times New Roman"/>
                          <a:cs typeface="Times New Roman"/>
                        </a:rPr>
                        <a:t>Criminales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1800" b="1" kern="1200" dirty="0">
                          <a:solidFill>
                            <a:srgbClr val="953735"/>
                          </a:solidFill>
                          <a:effectLst/>
                          <a:latin typeface="Tahoma"/>
                          <a:ea typeface="Times New Roman"/>
                          <a:cs typeface="Times New Roman"/>
                        </a:rPr>
                        <a:t>% </a:t>
                      </a:r>
                      <a:endParaRPr lang="en-US" sz="1800" b="1" kern="1200" dirty="0" smtClean="0">
                        <a:solidFill>
                          <a:srgbClr val="953735"/>
                        </a:solidFill>
                        <a:effectLst/>
                        <a:latin typeface="Tahoma"/>
                        <a:ea typeface="Times New Roman"/>
                        <a:cs typeface="Times New Roman"/>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lang="es-ES_tradnl" sz="1800" b="1" kern="1200" noProof="0" dirty="0" smtClean="0">
                          <a:solidFill>
                            <a:srgbClr val="953735"/>
                          </a:solidFill>
                          <a:effectLst/>
                          <a:latin typeface="Tahoma"/>
                          <a:ea typeface="Times New Roman"/>
                          <a:cs typeface="Times New Roman"/>
                        </a:rPr>
                        <a:t>solicitudes de refugio denegadas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577938">
                <a:tc>
                  <a:txBody>
                    <a:bodyPr/>
                    <a:lstStyle/>
                    <a:p>
                      <a:pPr marL="347345" indent="-347345" algn="ctr" fontAlgn="base">
                        <a:lnSpc>
                          <a:spcPct val="115000"/>
                        </a:lnSpc>
                        <a:spcAft>
                          <a:spcPts val="0"/>
                        </a:spcAft>
                      </a:pPr>
                      <a:r>
                        <a:rPr lang="en-US" sz="2400" b="1" kern="1200" dirty="0" smtClean="0">
                          <a:solidFill>
                            <a:srgbClr val="953735"/>
                          </a:solidFill>
                          <a:effectLst/>
                          <a:latin typeface="Tahoma"/>
                          <a:ea typeface="Times New Roman"/>
                          <a:cs typeface="Times New Roman"/>
                        </a:rPr>
                        <a:t>2013-2014</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13,894</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CA" sz="2400" kern="1200" dirty="0" smtClean="0">
                          <a:solidFill>
                            <a:srgbClr val="953735"/>
                          </a:solidFill>
                          <a:effectLst/>
                          <a:latin typeface="Tahoma"/>
                          <a:ea typeface="Times New Roman"/>
                          <a:cs typeface="Times New Roman"/>
                        </a:rPr>
                        <a:t>15%</a:t>
                      </a:r>
                      <a:endParaRPr lang="en-CA" sz="2400" kern="1200" dirty="0">
                        <a:solidFill>
                          <a:srgbClr val="953735"/>
                        </a:solidFill>
                        <a:effectLst/>
                        <a:latin typeface="Tahoma"/>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66%</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577938">
                <a:tc>
                  <a:txBody>
                    <a:bodyPr/>
                    <a:lstStyle/>
                    <a:p>
                      <a:pPr marL="347345" indent="-347345" algn="ctr" fontAlgn="base">
                        <a:lnSpc>
                          <a:spcPct val="115000"/>
                        </a:lnSpc>
                        <a:spcAft>
                          <a:spcPts val="0"/>
                        </a:spcAft>
                      </a:pPr>
                      <a:r>
                        <a:rPr lang="en-US" sz="2400" b="1" kern="1200" dirty="0" smtClean="0">
                          <a:solidFill>
                            <a:srgbClr val="953735"/>
                          </a:solidFill>
                          <a:effectLst/>
                          <a:latin typeface="Tahoma"/>
                          <a:ea typeface="Times New Roman"/>
                          <a:cs typeface="Times New Roman"/>
                        </a:rPr>
                        <a:t>2012-2013</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18,946</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CA" sz="2400" kern="1200" dirty="0" smtClean="0">
                          <a:solidFill>
                            <a:srgbClr val="953735"/>
                          </a:solidFill>
                          <a:effectLst/>
                          <a:latin typeface="Arial"/>
                          <a:ea typeface="Times New Roman"/>
                          <a:cs typeface="Tahoma"/>
                        </a:rPr>
                        <a:t>11%</a:t>
                      </a:r>
                      <a:endParaRPr lang="en-CA" sz="2400" kern="1200" dirty="0">
                        <a:solidFill>
                          <a:srgbClr val="953735"/>
                        </a:solidFill>
                        <a:effectLst/>
                        <a:latin typeface="Arial"/>
                        <a:ea typeface="Times New Roman"/>
                        <a:cs typeface="Tahom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75%</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577938">
                <a:tc>
                  <a:txBody>
                    <a:bodyPr/>
                    <a:lstStyle/>
                    <a:p>
                      <a:pPr marL="347345" indent="-347345" algn="ctr" fontAlgn="base">
                        <a:lnSpc>
                          <a:spcPct val="115000"/>
                        </a:lnSpc>
                        <a:spcAft>
                          <a:spcPts val="0"/>
                        </a:spcAft>
                      </a:pPr>
                      <a:r>
                        <a:rPr lang="en-US" sz="2400" b="1" kern="1200" dirty="0" smtClean="0">
                          <a:solidFill>
                            <a:srgbClr val="953735"/>
                          </a:solidFill>
                          <a:effectLst/>
                          <a:latin typeface="Tahoma"/>
                          <a:ea typeface="Times New Roman"/>
                          <a:cs typeface="Times New Roman"/>
                        </a:rPr>
                        <a:t>2011-2012</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16,539</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Arial"/>
                          <a:ea typeface="Times New Roman"/>
                          <a:cs typeface="Tahoma"/>
                        </a:rPr>
                        <a:t>12%</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Arial"/>
                          <a:ea typeface="Times New Roman"/>
                          <a:cs typeface="Tahoma"/>
                        </a:rPr>
                        <a:t>72%</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577938">
                <a:tc>
                  <a:txBody>
                    <a:bodyPr/>
                    <a:lstStyle/>
                    <a:p>
                      <a:pPr marL="347345" indent="-347345" algn="ctr" fontAlgn="base">
                        <a:lnSpc>
                          <a:spcPct val="115000"/>
                        </a:lnSpc>
                        <a:spcAft>
                          <a:spcPts val="0"/>
                        </a:spcAft>
                      </a:pPr>
                      <a:r>
                        <a:rPr lang="en-US" sz="2400" b="1" kern="1200" dirty="0" smtClean="0">
                          <a:solidFill>
                            <a:srgbClr val="953735"/>
                          </a:solidFill>
                          <a:effectLst/>
                          <a:latin typeface="Tahoma"/>
                          <a:ea typeface="Times New Roman"/>
                          <a:cs typeface="Times New Roman"/>
                        </a:rPr>
                        <a:t>2010-2011</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15,191</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12%</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a:solidFill>
                            <a:srgbClr val="953735"/>
                          </a:solidFill>
                          <a:effectLst/>
                          <a:latin typeface="Tahoma"/>
                          <a:ea typeface="Times New Roman"/>
                          <a:cs typeface="Times New Roman"/>
                        </a:rPr>
                        <a:t>73%</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577938">
                <a:tc>
                  <a:txBody>
                    <a:bodyPr/>
                    <a:lstStyle/>
                    <a:p>
                      <a:pPr marL="347345" indent="-347345" algn="ctr" fontAlgn="base">
                        <a:lnSpc>
                          <a:spcPct val="115000"/>
                        </a:lnSpc>
                        <a:spcAft>
                          <a:spcPts val="0"/>
                        </a:spcAft>
                      </a:pPr>
                      <a:r>
                        <a:rPr lang="en-US" sz="2400" b="1" kern="1200" dirty="0" smtClean="0">
                          <a:solidFill>
                            <a:srgbClr val="953735"/>
                          </a:solidFill>
                          <a:effectLst/>
                          <a:latin typeface="Tahoma"/>
                          <a:ea typeface="Times New Roman"/>
                          <a:cs typeface="Times New Roman"/>
                        </a:rPr>
                        <a:t>2009-2010</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14, 861</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13%</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347345" indent="-347345" algn="ctr" fontAlgn="base">
                        <a:lnSpc>
                          <a:spcPct val="115000"/>
                        </a:lnSpc>
                        <a:spcAft>
                          <a:spcPts val="0"/>
                        </a:spcAft>
                      </a:pPr>
                      <a:r>
                        <a:rPr lang="en-US" sz="2400" kern="1200" dirty="0" smtClean="0">
                          <a:solidFill>
                            <a:srgbClr val="953735"/>
                          </a:solidFill>
                          <a:effectLst/>
                          <a:latin typeface="Tahoma"/>
                          <a:ea typeface="Times New Roman"/>
                          <a:cs typeface="Times New Roman"/>
                        </a:rPr>
                        <a:t>74%</a:t>
                      </a:r>
                      <a:endParaRPr lang="en-CA" sz="1100" dirty="0">
                        <a:effectLst/>
                        <a:latin typeface="Calibri"/>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bl>
          </a:graphicData>
        </a:graphic>
      </p:graphicFrame>
    </p:spTree>
    <p:extLst>
      <p:ext uri="{BB962C8B-B14F-4D97-AF65-F5344CB8AC3E}">
        <p14:creationId xmlns:p14="http://schemas.microsoft.com/office/powerpoint/2010/main" val="3525361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620688"/>
            <a:ext cx="8229600" cy="581025"/>
          </a:xfrm>
        </p:spPr>
        <p:txBody>
          <a:bodyPr/>
          <a:lstStyle/>
          <a:p>
            <a:pPr eaLnBrk="1" hangingPunct="1"/>
            <a:r>
              <a:rPr lang="es-ES_tradnl" dirty="0" smtClean="0"/>
              <a:t>Mandato de la ASFC</a:t>
            </a:r>
          </a:p>
        </p:txBody>
      </p:sp>
      <p:sp>
        <p:nvSpPr>
          <p:cNvPr id="4099" name="Rectangle 5"/>
          <p:cNvSpPr>
            <a:spLocks noGrp="1" noChangeArrowheads="1"/>
          </p:cNvSpPr>
          <p:nvPr>
            <p:ph type="body" idx="1"/>
          </p:nvPr>
        </p:nvSpPr>
        <p:spPr>
          <a:xfrm>
            <a:off x="446088" y="1196752"/>
            <a:ext cx="8229600" cy="4931891"/>
          </a:xfrm>
        </p:spPr>
        <p:txBody>
          <a:bodyPr/>
          <a:lstStyle/>
          <a:p>
            <a:pPr>
              <a:lnSpc>
                <a:spcPct val="90000"/>
              </a:lnSpc>
              <a:defRPr/>
            </a:pPr>
            <a:r>
              <a:rPr lang="es-ES_tradnl" sz="1900" dirty="0" smtClean="0"/>
              <a:t>Canadá reconoce la importancia de promover y salvaguardar los derechos de los niños,</a:t>
            </a:r>
            <a:r>
              <a:rPr lang="es-ES_tradnl" sz="1900" dirty="0"/>
              <a:t> </a:t>
            </a:r>
            <a:r>
              <a:rPr lang="es-ES_tradnl" sz="1900" dirty="0" smtClean="0"/>
              <a:t>en Canadá y en el extranjero, y trabaja en estrecha colaboración con otros niveles del gobierno, autoridades de aplicación de la ley y organizaciones intergubernamentales para asegurar que las decisiones relacionadas con los niños se tomen en consideración del interés superior del niño y que estén en concordancia con nuestras leyes y reglamentos. </a:t>
            </a:r>
          </a:p>
          <a:p>
            <a:pPr>
              <a:lnSpc>
                <a:spcPct val="90000"/>
              </a:lnSpc>
              <a:defRPr/>
            </a:pPr>
            <a:endParaRPr lang="es-ES_tradnl" sz="1900" dirty="0" smtClean="0"/>
          </a:p>
          <a:p>
            <a:pPr>
              <a:lnSpc>
                <a:spcPct val="90000"/>
              </a:lnSpc>
              <a:defRPr/>
            </a:pPr>
            <a:r>
              <a:rPr lang="es-ES_tradnl" sz="1900" dirty="0" smtClean="0"/>
              <a:t>La Agencia de Servicios Fronterizos de Canadá (ASFC) es responsable de proveer servicios fronterizos integrados en apoyo de la seguridad nacional y pública. Nuestra misión es asegurar la seguridad y prosperidad de Canadá a través del manejo del acceso de personas y bienes </a:t>
            </a:r>
            <a:r>
              <a:rPr lang="es-ES_tradnl" sz="1900" dirty="0" smtClean="0"/>
              <a:t>hacia y desde Canadá</a:t>
            </a:r>
            <a:r>
              <a:rPr lang="es-ES_tradnl" sz="1900" dirty="0" smtClean="0"/>
              <a:t>.</a:t>
            </a:r>
            <a:endParaRPr lang="es-ES_tradnl" dirty="0" smtClean="0"/>
          </a:p>
        </p:txBody>
      </p:sp>
      <p:sp>
        <p:nvSpPr>
          <p:cNvPr id="4100" name="TextBox 1"/>
          <p:cNvSpPr txBox="1">
            <a:spLocks noChangeArrowheads="1"/>
          </p:cNvSpPr>
          <p:nvPr/>
        </p:nvSpPr>
        <p:spPr bwMode="auto">
          <a:xfrm>
            <a:off x="8675688" y="6308725"/>
            <a:ext cx="1296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ES_tradnl" sz="800" dirty="0"/>
          </a:p>
        </p:txBody>
      </p:sp>
      <p:sp>
        <p:nvSpPr>
          <p:cNvPr id="2" name="Slide Number Placeholder 1"/>
          <p:cNvSpPr>
            <a:spLocks noGrp="1"/>
          </p:cNvSpPr>
          <p:nvPr>
            <p:ph type="sldNum" sz="quarter" idx="12"/>
          </p:nvPr>
        </p:nvSpPr>
        <p:spPr/>
        <p:txBody>
          <a:bodyPr/>
          <a:lstStyle/>
          <a:p>
            <a:pPr>
              <a:defRPr/>
            </a:pPr>
            <a:fld id="{45A1CC30-2B73-4199-AD75-13DC06FD600E}" type="slidenum">
              <a:rPr lang="es-ES_tradnl" smtClean="0"/>
              <a:pPr>
                <a:defRPr/>
              </a:pPr>
              <a:t>2</a:t>
            </a:fld>
            <a:endParaRPr lang="es-ES_trad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581025"/>
          </a:xfrm>
        </p:spPr>
        <p:txBody>
          <a:bodyPr/>
          <a:lstStyle/>
          <a:p>
            <a:r>
              <a:rPr lang="es-ES_tradnl" dirty="0" smtClean="0"/>
              <a:t>En la frontera</a:t>
            </a:r>
            <a:endParaRPr lang="es-ES_tradnl" dirty="0"/>
          </a:p>
        </p:txBody>
      </p:sp>
      <p:sp>
        <p:nvSpPr>
          <p:cNvPr id="3" name="Content Placeholder 2"/>
          <p:cNvSpPr>
            <a:spLocks noGrp="1"/>
          </p:cNvSpPr>
          <p:nvPr>
            <p:ph idx="1"/>
          </p:nvPr>
        </p:nvSpPr>
        <p:spPr>
          <a:xfrm>
            <a:off x="457200" y="1196752"/>
            <a:ext cx="8229600" cy="5184576"/>
          </a:xfrm>
        </p:spPr>
        <p:txBody>
          <a:bodyPr/>
          <a:lstStyle/>
          <a:p>
            <a:pPr lvl="0"/>
            <a:r>
              <a:rPr lang="es-ES_tradnl" sz="1800" dirty="0" smtClean="0"/>
              <a:t>La </a:t>
            </a:r>
            <a:r>
              <a:rPr lang="es-ES_tradnl" sz="1800" i="1" dirty="0" smtClean="0"/>
              <a:t>Ley de Inmigración y Protección de Refugiados </a:t>
            </a:r>
            <a:r>
              <a:rPr lang="es-ES_tradnl" sz="1800" dirty="0" smtClean="0"/>
              <a:t>(IRPA, por sus siglas en inglés</a:t>
            </a:r>
            <a:r>
              <a:rPr lang="es-ES_tradnl" sz="1800" i="1" dirty="0" smtClean="0"/>
              <a:t>) </a:t>
            </a:r>
            <a:r>
              <a:rPr lang="es-ES_tradnl" sz="1800" dirty="0" smtClean="0"/>
              <a:t>se interpreta y aplica en las fronteras de Canadá, junto con instrumentos internacionales que incluyen la Convención de las Naciones Unidas sobre los Derechos del Niño. </a:t>
            </a:r>
          </a:p>
          <a:p>
            <a:pPr lvl="0"/>
            <a:r>
              <a:rPr lang="es-ES_tradnl" sz="1800" dirty="0" smtClean="0"/>
              <a:t>Los oficiales de la ASFC prestan especial atención a los niños que ingresan a Canadá. Donde </a:t>
            </a:r>
            <a:r>
              <a:rPr lang="es-ES_tradnl" sz="1800" dirty="0"/>
              <a:t>hay inquietudes acerca del propósito de su viaje a </a:t>
            </a:r>
            <a:r>
              <a:rPr lang="es-ES_tradnl" sz="1800" dirty="0" smtClean="0"/>
              <a:t>Canadá, </a:t>
            </a:r>
            <a:r>
              <a:rPr lang="es-ES_tradnl" sz="1800" dirty="0"/>
              <a:t>su bienestar o la relación de parentesco con el adulto que los acompaña</a:t>
            </a:r>
            <a:r>
              <a:rPr lang="es-ES_tradnl" sz="1800" dirty="0" smtClean="0"/>
              <a:t> , los niños (ya sea acompañados o no acompañados</a:t>
            </a:r>
            <a:r>
              <a:rPr lang="es-ES_tradnl" sz="1800" dirty="0"/>
              <a:t>)</a:t>
            </a:r>
            <a:r>
              <a:rPr lang="es-ES_tradnl" sz="1800" dirty="0" smtClean="0"/>
              <a:t> son referencias obligatorias para realizar un análisis exhaustivo.</a:t>
            </a:r>
          </a:p>
          <a:p>
            <a:pPr marL="0" indent="0">
              <a:buNone/>
            </a:pPr>
            <a:r>
              <a:rPr lang="es-ES_tradnl" sz="1800" dirty="0" smtClean="0"/>
              <a:t> </a:t>
            </a:r>
          </a:p>
          <a:p>
            <a:r>
              <a:rPr lang="es-ES_tradnl" sz="1800" dirty="0" smtClean="0"/>
              <a:t>Al analizar los casos de niños, niñas y adolescentes, la ASFC toma en cuenta procedimientos o medidas que dan prioridad al interés superior del niño sobre todas las demás consideraciones.</a:t>
            </a:r>
          </a:p>
          <a:p>
            <a:pPr lvl="0"/>
            <a:endParaRPr lang="es-ES_tradnl" sz="1800" dirty="0" smtClean="0"/>
          </a:p>
          <a:p>
            <a:pPr lvl="0"/>
            <a:r>
              <a:rPr lang="es-ES_tradnl" sz="1800" dirty="0" smtClean="0"/>
              <a:t>Con el propósito de actuar en el interés superior del niño y cumplir con las obligaciones internacionales, la ASFC se esfuerza por asegurar que una persona que dice ser el padre, tutor o responsable del cuidado del niño sea legítima.</a:t>
            </a:r>
          </a:p>
          <a:p>
            <a:endParaRPr lang="es-ES_tradnl" sz="1800" dirty="0" smtClean="0"/>
          </a:p>
          <a:p>
            <a:endParaRPr lang="es-ES_tradnl" sz="1800" dirty="0" smtClean="0"/>
          </a:p>
          <a:p>
            <a:endParaRPr lang="es-ES_tradnl" sz="1800" dirty="0" smtClean="0"/>
          </a:p>
          <a:p>
            <a:endParaRPr lang="es-ES_tradnl" sz="1800" dirty="0" smtClean="0"/>
          </a:p>
        </p:txBody>
      </p:sp>
      <p:sp>
        <p:nvSpPr>
          <p:cNvPr id="4" name="Slide Number Placeholder 3"/>
          <p:cNvSpPr>
            <a:spLocks noGrp="1"/>
          </p:cNvSpPr>
          <p:nvPr>
            <p:ph type="sldNum" sz="quarter" idx="12"/>
          </p:nvPr>
        </p:nvSpPr>
        <p:spPr/>
        <p:txBody>
          <a:bodyPr/>
          <a:lstStyle/>
          <a:p>
            <a:pPr>
              <a:defRPr/>
            </a:pPr>
            <a:fld id="{45A1CC30-2B73-4199-AD75-13DC06FD600E}" type="slidenum">
              <a:rPr lang="es-ES_tradnl" smtClean="0"/>
              <a:pPr>
                <a:defRPr/>
              </a:pPr>
              <a:t>3</a:t>
            </a:fld>
            <a:endParaRPr lang="es-ES_tradnl" dirty="0"/>
          </a:p>
        </p:txBody>
      </p:sp>
    </p:spTree>
    <p:extLst>
      <p:ext uri="{BB962C8B-B14F-4D97-AF65-F5344CB8AC3E}">
        <p14:creationId xmlns:p14="http://schemas.microsoft.com/office/powerpoint/2010/main" val="3061261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En la </a:t>
            </a:r>
            <a:r>
              <a:rPr lang="en-CA" dirty="0" err="1" smtClean="0"/>
              <a:t>frontera</a:t>
            </a:r>
            <a:r>
              <a:rPr lang="en-CA" dirty="0" smtClean="0"/>
              <a:t> (cont.)</a:t>
            </a:r>
            <a:endParaRPr lang="en-CA" dirty="0"/>
          </a:p>
        </p:txBody>
      </p:sp>
      <p:sp>
        <p:nvSpPr>
          <p:cNvPr id="3" name="Content Placeholder 2"/>
          <p:cNvSpPr>
            <a:spLocks noGrp="1"/>
          </p:cNvSpPr>
          <p:nvPr>
            <p:ph idx="1"/>
          </p:nvPr>
        </p:nvSpPr>
        <p:spPr/>
        <p:txBody>
          <a:bodyPr/>
          <a:lstStyle/>
          <a:p>
            <a:r>
              <a:rPr lang="es-ES_tradnl" sz="1300" dirty="0"/>
              <a:t>Los oficiales de la ASFC están capacitados para examinar, identificar </a:t>
            </a:r>
            <a:r>
              <a:rPr lang="es-ES_tradnl" sz="1300" dirty="0" smtClean="0"/>
              <a:t>y </a:t>
            </a:r>
            <a:r>
              <a:rPr lang="es-ES_tradnl" sz="1300" dirty="0"/>
              <a:t>reportar a niños que están bajo sospecha de ser víctimas de secuestro, tráfico ilegal o trata de personas al llegar a Canadá. La ASFC trabaja en estrecha colaboración con los gobiernos </a:t>
            </a:r>
            <a:r>
              <a:rPr lang="es-ES_tradnl" sz="1300" dirty="0" smtClean="0"/>
              <a:t>federal, </a:t>
            </a:r>
            <a:r>
              <a:rPr lang="es-ES_tradnl" sz="1300" dirty="0"/>
              <a:t>de provincias y territorios y municipales, agencias de aplicación de la ley y organizaciones intergubernamentales para asegurar que en estos casos se dé una respuesta unificada y que se brinde protección a los niños en todo el proceso.</a:t>
            </a:r>
          </a:p>
          <a:p>
            <a:endParaRPr lang="es-ES_tradnl" sz="1300" dirty="0"/>
          </a:p>
          <a:p>
            <a:r>
              <a:rPr lang="es-ES_tradnl" sz="1300" dirty="0"/>
              <a:t>Cuando hay razones para creer que un niño, niña o adolescente es víctima de la trata de personas, el oficial de la ASFC es responsable de referir al niño y al adulto sospechoso a las instancias pertinentes para que se realice una mayor investigación </a:t>
            </a:r>
            <a:r>
              <a:rPr lang="es-ES_tradnl" sz="1300" dirty="0" smtClean="0"/>
              <a:t>con </a:t>
            </a:r>
            <a:r>
              <a:rPr lang="es-ES_tradnl" sz="1300" dirty="0"/>
              <a:t>el fin de confirmar o descartar la sospecha. Además, se notificará a la policía montada de Canadá </a:t>
            </a:r>
            <a:r>
              <a:rPr lang="es-ES_tradnl" sz="1300" dirty="0" smtClean="0"/>
              <a:t>y/o </a:t>
            </a:r>
            <a:r>
              <a:rPr lang="es-ES_tradnl" sz="1300" dirty="0"/>
              <a:t>las autoridades locales de aplicación de la </a:t>
            </a:r>
            <a:r>
              <a:rPr lang="es-ES_tradnl" sz="1300" dirty="0" smtClean="0"/>
              <a:t>ley. Se </a:t>
            </a:r>
            <a:r>
              <a:rPr lang="es-ES_tradnl" sz="1300" dirty="0"/>
              <a:t>confiscarán los documentos de identidad y viaje, si hubiera razones fundadas para creer que estos documentos se han obtenido de modo fraudulento o incorrecto.</a:t>
            </a:r>
          </a:p>
          <a:p>
            <a:endParaRPr lang="es-ES_tradnl" sz="1300" dirty="0"/>
          </a:p>
          <a:p>
            <a:r>
              <a:rPr lang="es-ES_tradnl" sz="1300" dirty="0"/>
              <a:t>Asimismo, a través del programa titulado </a:t>
            </a:r>
            <a:r>
              <a:rPr lang="es-ES_tradnl" sz="1300" i="1" dirty="0" err="1"/>
              <a:t>Our</a:t>
            </a:r>
            <a:r>
              <a:rPr lang="es-ES_tradnl" sz="1300" i="1" dirty="0"/>
              <a:t> </a:t>
            </a:r>
            <a:r>
              <a:rPr lang="es-ES_tradnl" sz="1300" i="1" dirty="0" err="1"/>
              <a:t>Missing</a:t>
            </a:r>
            <a:r>
              <a:rPr lang="es-ES_tradnl" sz="1300" i="1" dirty="0"/>
              <a:t> </a:t>
            </a:r>
            <a:r>
              <a:rPr lang="es-ES_tradnl" sz="1300" i="1" dirty="0" err="1"/>
              <a:t>Children</a:t>
            </a:r>
            <a:r>
              <a:rPr lang="es-ES_tradnl" sz="1300" dirty="0"/>
              <a:t> (Nuestros niños desaparecidos), la ASFC colabora con la RCMP, el Departamento de Relaciones Exteriores, Comercio y Desarrollo (DFATD) y el Departamento de Justicia para identificar e interceptar en las fronteras a niños, niñas y adolescentes que podrían ser víctimas de secuestro o estar desaparecidos. Aunque cada organización tiene su propia función, el programa funciona como una sola unidad, en apoyo de la policía y otras agencias en Canadá y en todo el mundo con el fin de lograr recuperaciones exitosas. Gracias a las iniciativas de cooperación, la ASFC ha ayudado a reunir a más de 1,400 niños desaparecidos y secuestrados con sus familias.</a:t>
            </a:r>
          </a:p>
          <a:p>
            <a:endParaRPr lang="en-CA" sz="1300" dirty="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4</a:t>
            </a:fld>
            <a:endParaRPr lang="en-US" dirty="0"/>
          </a:p>
        </p:txBody>
      </p:sp>
    </p:spTree>
    <p:extLst>
      <p:ext uri="{BB962C8B-B14F-4D97-AF65-F5344CB8AC3E}">
        <p14:creationId xmlns:p14="http://schemas.microsoft.com/office/powerpoint/2010/main" val="585691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581025"/>
          </a:xfrm>
        </p:spPr>
        <p:txBody>
          <a:bodyPr/>
          <a:lstStyle/>
          <a:p>
            <a:r>
              <a:rPr lang="es-ES_tradnl" dirty="0"/>
              <a:t>Detención de niños, niñas y adolescentes</a:t>
            </a:r>
          </a:p>
        </p:txBody>
      </p:sp>
      <p:sp>
        <p:nvSpPr>
          <p:cNvPr id="3" name="Content Placeholder 2"/>
          <p:cNvSpPr>
            <a:spLocks noGrp="1"/>
          </p:cNvSpPr>
          <p:nvPr>
            <p:ph idx="1"/>
          </p:nvPr>
        </p:nvSpPr>
        <p:spPr>
          <a:xfrm>
            <a:off x="457200" y="1124744"/>
            <a:ext cx="8229600" cy="5256584"/>
          </a:xfrm>
        </p:spPr>
        <p:txBody>
          <a:bodyPr/>
          <a:lstStyle/>
          <a:p>
            <a:r>
              <a:rPr lang="es-ES_tradnl" sz="1600" dirty="0" smtClean="0"/>
              <a:t>Las leyes y políticas de la ASFC incluyen estipulaciones claras sobre la detención de niños, niñas y adolescentes: la detención se utiliza </a:t>
            </a:r>
            <a:r>
              <a:rPr lang="es-ES_tradnl" sz="1600" b="1" i="1" dirty="0" smtClean="0"/>
              <a:t>únicamente como último recurso</a:t>
            </a:r>
            <a:r>
              <a:rPr lang="es-ES_tradnl" sz="1600" dirty="0" smtClean="0"/>
              <a:t> y únicamente después de que los oficiales hayan considerado cuidadosamente el interés superior del niño.</a:t>
            </a:r>
          </a:p>
          <a:p>
            <a:endParaRPr lang="es-ES_tradnl" sz="1600" dirty="0" smtClean="0"/>
          </a:p>
          <a:p>
            <a:r>
              <a:rPr lang="es-ES_tradnl" sz="1600" dirty="0" smtClean="0"/>
              <a:t>Los oficiales de la ASFC considerarán alternativas tales como colocar al niño, niña o adolescente bajo el cuidado de los servicios de protección infantil de las provincias cuando no hay riesgos de seguridad para esa persona. Además, en caso de detención el período de detención será lo más breve posible. </a:t>
            </a:r>
          </a:p>
          <a:p>
            <a:pPr marL="0" indent="0">
              <a:buNone/>
            </a:pPr>
            <a:endParaRPr lang="es-ES_tradnl" sz="1600" dirty="0" smtClean="0"/>
          </a:p>
          <a:p>
            <a:r>
              <a:rPr lang="es-ES_tradnl" sz="1600" dirty="0"/>
              <a:t>E</a:t>
            </a:r>
            <a:r>
              <a:rPr lang="es-ES_tradnl" sz="1600" dirty="0" smtClean="0"/>
              <a:t>n 2013 y 2014, el tiempo promedio de detención de niños, niñas y adolescentes fue de 10.81 días, y </a:t>
            </a:r>
            <a:r>
              <a:rPr lang="es-ES_tradnl" sz="1600" dirty="0" smtClean="0"/>
              <a:t>representaron aproximadamente </a:t>
            </a:r>
            <a:r>
              <a:rPr lang="es-ES_tradnl" sz="1600" dirty="0" smtClean="0"/>
              <a:t>un 3% de todas las detenciones realizadas por la ASFC.</a:t>
            </a:r>
          </a:p>
          <a:p>
            <a:endParaRPr lang="es-ES_tradnl" sz="1600" dirty="0"/>
          </a:p>
          <a:p>
            <a:pPr lvl="0"/>
            <a:r>
              <a:rPr lang="es-ES_tradnl" sz="1600" dirty="0" smtClean="0"/>
              <a:t>Algunos de los factores que los oficiales consideran al tomar la decisión de detener a un niño, niña o adolescentes incluyen la disponibilidad de alternativas de cuidado infantil; el tiempo de detención esperado; el riesgo del control continuado por parte de traficantes o tratantes de personas; la disponibilidad de áreas separadas para alojarles y a sus padres o tutores; y acceso a servicios de consejería, educación y recreación.</a:t>
            </a:r>
          </a:p>
          <a:p>
            <a:endParaRPr lang="es-ES_tradnl" sz="1200" dirty="0" smtClean="0"/>
          </a:p>
          <a:p>
            <a:endParaRPr lang="es-ES_tradnl" sz="1200" dirty="0" smtClean="0"/>
          </a:p>
          <a:p>
            <a:endParaRPr lang="es-ES_tradnl" sz="2000" dirty="0" smtClean="0"/>
          </a:p>
          <a:p>
            <a:pPr lvl="0"/>
            <a:endParaRPr lang="es-ES_tradnl" dirty="0"/>
          </a:p>
        </p:txBody>
      </p:sp>
      <p:sp>
        <p:nvSpPr>
          <p:cNvPr id="4" name="Slide Number Placeholder 3"/>
          <p:cNvSpPr>
            <a:spLocks noGrp="1"/>
          </p:cNvSpPr>
          <p:nvPr>
            <p:ph type="sldNum" sz="quarter" idx="12"/>
          </p:nvPr>
        </p:nvSpPr>
        <p:spPr/>
        <p:txBody>
          <a:bodyPr/>
          <a:lstStyle/>
          <a:p>
            <a:pPr>
              <a:defRPr/>
            </a:pPr>
            <a:fld id="{45A1CC30-2B73-4199-AD75-13DC06FD600E}" type="slidenum">
              <a:rPr lang="es-ES_tradnl" smtClean="0"/>
              <a:pPr>
                <a:defRPr/>
              </a:pPr>
              <a:t>5</a:t>
            </a:fld>
            <a:endParaRPr lang="es-ES_tradnl" dirty="0"/>
          </a:p>
        </p:txBody>
      </p:sp>
    </p:spTree>
    <p:extLst>
      <p:ext uri="{BB962C8B-B14F-4D97-AF65-F5344CB8AC3E}">
        <p14:creationId xmlns:p14="http://schemas.microsoft.com/office/powerpoint/2010/main" val="327868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Detención de niños, niñas y </a:t>
            </a:r>
            <a:r>
              <a:rPr lang="es-ES_tradnl" dirty="0" smtClean="0"/>
              <a:t>adolescentes (cont.)</a:t>
            </a:r>
            <a:endParaRPr lang="es-ES_tradnl" dirty="0"/>
          </a:p>
        </p:txBody>
      </p:sp>
      <p:sp>
        <p:nvSpPr>
          <p:cNvPr id="3" name="Content Placeholder 2"/>
          <p:cNvSpPr>
            <a:spLocks noGrp="1"/>
          </p:cNvSpPr>
          <p:nvPr>
            <p:ph idx="1"/>
          </p:nvPr>
        </p:nvSpPr>
        <p:spPr>
          <a:xfrm>
            <a:off x="457200" y="1600200"/>
            <a:ext cx="8229600" cy="4781128"/>
          </a:xfrm>
        </p:spPr>
        <p:txBody>
          <a:bodyPr/>
          <a:lstStyle/>
          <a:p>
            <a:pPr lvl="0">
              <a:lnSpc>
                <a:spcPct val="90000"/>
              </a:lnSpc>
            </a:pPr>
            <a:r>
              <a:rPr lang="es-ES_tradnl" sz="1800" dirty="0" smtClean="0"/>
              <a:t>Los centros de detención de inmigrantes de la ASFC cuentan con áreas separadas para alojar a las familias y además, si el período de detención es mayor a siete días, los niños, niñas y adolescentes tendrán acceso a un maestro.</a:t>
            </a:r>
          </a:p>
          <a:p>
            <a:pPr lvl="0">
              <a:lnSpc>
                <a:spcPct val="90000"/>
              </a:lnSpc>
            </a:pPr>
            <a:endParaRPr lang="es-ES_tradnl" sz="1800" dirty="0" smtClean="0"/>
          </a:p>
          <a:p>
            <a:pPr lvl="0">
              <a:lnSpc>
                <a:spcPct val="90000"/>
              </a:lnSpc>
            </a:pPr>
            <a:r>
              <a:rPr lang="es-ES_tradnl" sz="1800" dirty="0" smtClean="0"/>
              <a:t>En general, a los niños, niñas y adolescentes no acompañados (que son detenidos y que no están bajo el cuidado de un padre o tutor) se les envía a una agencia de protección infantil o a reunirse con sus familiares. Los niños, niñas y adolescentes acompañados podrán permanecer con sus padres detenidos en un centro de detención de inmigrantes, si el oficial de la ASFC considera que esto cumple con el interés superior del niño y si se cuenta con las instalaciones apropiadas.</a:t>
            </a:r>
          </a:p>
          <a:p>
            <a:pPr lvl="0">
              <a:lnSpc>
                <a:spcPct val="90000"/>
              </a:lnSpc>
            </a:pPr>
            <a:endParaRPr lang="es-ES_tradnl" sz="1800" dirty="0" smtClean="0"/>
          </a:p>
          <a:p>
            <a:pPr lvl="0">
              <a:lnSpc>
                <a:spcPct val="90000"/>
              </a:lnSpc>
            </a:pPr>
            <a:r>
              <a:rPr lang="es-ES_tradnl" sz="1800" dirty="0" smtClean="0"/>
              <a:t>Durante la detención, los niños, niñas y adolescentes tienen acceso al aire libre, un área de juegos y servicios de educación. Además, durante los procesos ante la Junta de Inmigración y Refugiados, se podrá asignar a un representante para representar el interés superior del niño, niña o adolescente no acompañado.</a:t>
            </a:r>
          </a:p>
          <a:p>
            <a:pPr lvl="0">
              <a:lnSpc>
                <a:spcPct val="90000"/>
              </a:lnSpc>
            </a:pPr>
            <a:endParaRPr lang="es-ES_tradnl" sz="2000" dirty="0" smtClean="0"/>
          </a:p>
          <a:p>
            <a:pPr>
              <a:lnSpc>
                <a:spcPct val="90000"/>
              </a:lnSpc>
            </a:pPr>
            <a:endParaRPr lang="es-ES_tradnl" dirty="0"/>
          </a:p>
        </p:txBody>
      </p:sp>
      <p:sp>
        <p:nvSpPr>
          <p:cNvPr id="4" name="Slide Number Placeholder 3"/>
          <p:cNvSpPr>
            <a:spLocks noGrp="1"/>
          </p:cNvSpPr>
          <p:nvPr>
            <p:ph type="sldNum" sz="quarter" idx="12"/>
          </p:nvPr>
        </p:nvSpPr>
        <p:spPr/>
        <p:txBody>
          <a:bodyPr/>
          <a:lstStyle/>
          <a:p>
            <a:pPr>
              <a:defRPr/>
            </a:pPr>
            <a:fld id="{45A1CC30-2B73-4199-AD75-13DC06FD600E}" type="slidenum">
              <a:rPr lang="es-ES_tradnl" smtClean="0"/>
              <a:pPr>
                <a:defRPr/>
              </a:pPr>
              <a:t>6</a:t>
            </a:fld>
            <a:endParaRPr lang="es-ES_tradnl" dirty="0"/>
          </a:p>
        </p:txBody>
      </p:sp>
    </p:spTree>
    <p:extLst>
      <p:ext uri="{BB962C8B-B14F-4D97-AF65-F5344CB8AC3E}">
        <p14:creationId xmlns:p14="http://schemas.microsoft.com/office/powerpoint/2010/main" val="3779098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Detención de niños, niñas y adolescentes</a:t>
            </a:r>
            <a:endParaRPr lang="es-ES_tradnl" dirty="0"/>
          </a:p>
        </p:txBody>
      </p:sp>
      <p:sp>
        <p:nvSpPr>
          <p:cNvPr id="3" name="Content Placeholder 2"/>
          <p:cNvSpPr>
            <a:spLocks noGrp="1"/>
          </p:cNvSpPr>
          <p:nvPr>
            <p:ph idx="1"/>
          </p:nvPr>
        </p:nvSpPr>
        <p:spPr/>
        <p:txBody>
          <a:bodyPr/>
          <a:lstStyle/>
          <a:p>
            <a:r>
              <a:rPr lang="es-ES_tradnl" sz="1600" dirty="0" smtClean="0"/>
              <a:t>En </a:t>
            </a:r>
            <a:r>
              <a:rPr lang="es-ES_tradnl" sz="1600" smtClean="0"/>
              <a:t>fin, la detención </a:t>
            </a:r>
            <a:r>
              <a:rPr lang="es-ES_tradnl" sz="1600" dirty="0" smtClean="0"/>
              <a:t>de niños, niñas y adolescentes se utiliza únicamente </a:t>
            </a:r>
            <a:r>
              <a:rPr lang="es-ES_tradnl" sz="1600" b="1" i="1" dirty="0" smtClean="0"/>
              <a:t>como</a:t>
            </a:r>
            <a:r>
              <a:rPr lang="es-ES_tradnl" sz="1600" dirty="0" smtClean="0"/>
              <a:t> </a:t>
            </a:r>
            <a:r>
              <a:rPr lang="es-ES_tradnl" sz="1600" b="1" i="1" dirty="0" smtClean="0"/>
              <a:t>último recurso </a:t>
            </a:r>
            <a:r>
              <a:rPr lang="es-ES_tradnl" sz="1600" dirty="0" smtClean="0"/>
              <a:t>y se considera el interés superior del niño.</a:t>
            </a:r>
          </a:p>
          <a:p>
            <a:endParaRPr lang="es-ES_tradnl" sz="1600" dirty="0" smtClean="0"/>
          </a:p>
          <a:p>
            <a:r>
              <a:rPr lang="es-ES_tradnl" sz="1600" dirty="0" smtClean="0"/>
              <a:t>La ASFC puede detener a los niños, niñas y adolescente en centros de detención de inmigrantes </a:t>
            </a:r>
            <a:r>
              <a:rPr lang="es-ES_tradnl" sz="1600" b="1" i="1" dirty="0" smtClean="0"/>
              <a:t>junto a</a:t>
            </a:r>
            <a:r>
              <a:rPr lang="es-ES_tradnl" sz="1600" dirty="0" smtClean="0"/>
              <a:t> sus padres o puede referirlos a agencias de bienestar infantil, en consideración del interés superior del niño.</a:t>
            </a:r>
          </a:p>
          <a:p>
            <a:endParaRPr lang="es-ES_tradnl" sz="1600" dirty="0" smtClean="0"/>
          </a:p>
          <a:p>
            <a:endParaRPr lang="es-ES_tradnl" sz="1800" dirty="0" smtClean="0"/>
          </a:p>
          <a:p>
            <a:endParaRPr lang="es-ES_tradnl" sz="1800" dirty="0" smtClean="0"/>
          </a:p>
          <a:p>
            <a:endParaRPr lang="es-ES_tradnl" dirty="0"/>
          </a:p>
        </p:txBody>
      </p:sp>
      <p:sp>
        <p:nvSpPr>
          <p:cNvPr id="4" name="Slide Number Placeholder 3"/>
          <p:cNvSpPr>
            <a:spLocks noGrp="1"/>
          </p:cNvSpPr>
          <p:nvPr>
            <p:ph type="sldNum" sz="quarter" idx="12"/>
          </p:nvPr>
        </p:nvSpPr>
        <p:spPr/>
        <p:txBody>
          <a:bodyPr/>
          <a:lstStyle/>
          <a:p>
            <a:pPr>
              <a:defRPr/>
            </a:pPr>
            <a:fld id="{45A1CC30-2B73-4199-AD75-13DC06FD600E}" type="slidenum">
              <a:rPr lang="es-ES_tradnl" smtClean="0"/>
              <a:pPr>
                <a:defRPr/>
              </a:pPr>
              <a:t>7</a:t>
            </a:fld>
            <a:endParaRPr lang="es-ES_tradnl" dirty="0"/>
          </a:p>
        </p:txBody>
      </p:sp>
      <p:sp>
        <p:nvSpPr>
          <p:cNvPr id="8" name="Rectangle 2"/>
          <p:cNvSpPr>
            <a:spLocks noChangeArrowheads="1"/>
          </p:cNvSpPr>
          <p:nvPr/>
        </p:nvSpPr>
        <p:spPr bwMode="auto">
          <a:xfrm>
            <a:off x="457200" y="3033197"/>
            <a:ext cx="1846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10410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Detención de niños</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64050273"/>
              </p:ext>
            </p:extLst>
          </p:nvPr>
        </p:nvGraphicFramePr>
        <p:xfrm>
          <a:off x="467544" y="1772816"/>
          <a:ext cx="8229600" cy="4023115"/>
        </p:xfrm>
        <a:graphic>
          <a:graphicData uri="http://schemas.openxmlformats.org/drawingml/2006/table">
            <a:tbl>
              <a:tblPr firstRow="1" bandRow="1">
                <a:tableStyleId>{5C22544A-7EE6-4342-B048-85BDC9FD1C3A}</a:tableStyleId>
              </a:tblPr>
              <a:tblGrid>
                <a:gridCol w="1450504"/>
                <a:gridCol w="1789856"/>
                <a:gridCol w="1944216"/>
                <a:gridCol w="1440160"/>
                <a:gridCol w="1604864"/>
              </a:tblGrid>
              <a:tr h="129614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es-ES_tradnl" sz="1800" b="1" kern="1200" noProof="0" dirty="0" smtClean="0">
                          <a:solidFill>
                            <a:srgbClr val="953735"/>
                          </a:solidFill>
                          <a:effectLst/>
                          <a:latin typeface="Tahoma"/>
                          <a:ea typeface="Times New Roman"/>
                          <a:cs typeface="Times New Roman"/>
                        </a:rPr>
                        <a:t>Año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s-ES_tradnl" sz="1800" b="1" kern="1200" dirty="0" smtClean="0">
                          <a:solidFill>
                            <a:srgbClr val="953735"/>
                          </a:solidFill>
                          <a:effectLst/>
                          <a:latin typeface="Tahoma"/>
                          <a:ea typeface="Times New Roman"/>
                          <a:cs typeface="Times New Roman"/>
                        </a:rPr>
                        <a:t>acompañados</a:t>
                      </a:r>
                      <a:endParaRPr lang="en-CA" sz="1800" b="1" kern="1200" dirty="0">
                        <a:solidFill>
                          <a:srgbClr val="953735"/>
                        </a:solidFill>
                        <a:effectLst/>
                        <a:latin typeface="Tahoma"/>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s-ES_tradnl" sz="1800" b="1" kern="1200" dirty="0" smtClean="0">
                          <a:solidFill>
                            <a:srgbClr val="953735"/>
                          </a:solidFill>
                          <a:effectLst/>
                          <a:latin typeface="Tahoma"/>
                          <a:ea typeface="Times New Roman"/>
                          <a:cs typeface="Times New Roman"/>
                        </a:rPr>
                        <a:t>no acompañados </a:t>
                      </a:r>
                      <a:endParaRPr lang="en-CA" sz="1800" b="1" kern="1200" dirty="0">
                        <a:solidFill>
                          <a:srgbClr val="953735"/>
                        </a:solidFill>
                        <a:effectLst/>
                        <a:latin typeface="Tahoma"/>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endParaRPr lang="es-ES_tradnl" sz="1800" b="1" kern="1200" dirty="0" smtClean="0">
                        <a:solidFill>
                          <a:srgbClr val="953735"/>
                        </a:solidFill>
                        <a:effectLst/>
                        <a:latin typeface="Tahoma"/>
                        <a:ea typeface="Times New Roman"/>
                        <a:cs typeface="Times New Roman"/>
                      </a:endParaRPr>
                    </a:p>
                    <a:p>
                      <a:pPr algn="ctr"/>
                      <a:endParaRPr lang="es-ES_tradnl" sz="1800" b="1" kern="1200" dirty="0" smtClean="0">
                        <a:solidFill>
                          <a:srgbClr val="953735"/>
                        </a:solidFill>
                        <a:effectLst/>
                        <a:latin typeface="Tahoma"/>
                        <a:ea typeface="Times New Roman"/>
                        <a:cs typeface="Times New Roman"/>
                      </a:endParaRPr>
                    </a:p>
                    <a:p>
                      <a:pPr algn="ctr"/>
                      <a:r>
                        <a:rPr lang="es-ES_tradnl" sz="1800" b="1" kern="1200" dirty="0" smtClean="0">
                          <a:solidFill>
                            <a:srgbClr val="953735"/>
                          </a:solidFill>
                          <a:effectLst/>
                          <a:latin typeface="Tahoma"/>
                          <a:ea typeface="Times New Roman"/>
                          <a:cs typeface="Times New Roman"/>
                        </a:rPr>
                        <a:t>Detención</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rgbClr val="953735"/>
                          </a:solidFill>
                          <a:effectLst/>
                          <a:latin typeface="Tahoma"/>
                          <a:ea typeface="Times New Roman"/>
                          <a:cs typeface="Times New Roman"/>
                        </a:rPr>
                        <a:t>Total</a:t>
                      </a:r>
                      <a:endParaRPr lang="en-CA" sz="1800" dirty="0" smtClean="0">
                        <a:effectLst/>
                        <a:latin typeface="Calibri"/>
                        <a:ea typeface="Calibri"/>
                        <a:cs typeface="Times New Roman"/>
                      </a:endParaRPr>
                    </a:p>
                    <a:p>
                      <a:pPr algn="ctr"/>
                      <a:endParaRPr lang="es-ES_tradnl" sz="1800" b="1" kern="1200" dirty="0" smtClean="0">
                        <a:solidFill>
                          <a:srgbClr val="953735"/>
                        </a:solidFill>
                        <a:effectLst/>
                        <a:latin typeface="Tahoma"/>
                        <a:ea typeface="Times New Roman"/>
                        <a:cs typeface="Times New Roman"/>
                      </a:endParaRPr>
                    </a:p>
                    <a:p>
                      <a:pPr algn="ctr"/>
                      <a:endParaRPr lang="en-CA" sz="1800" b="1" kern="1200" dirty="0">
                        <a:solidFill>
                          <a:srgbClr val="953735"/>
                        </a:solidFill>
                        <a:effectLst/>
                        <a:latin typeface="Tahoma"/>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endParaRPr lang="es-ES_tradnl" sz="1800" b="1" kern="1200" dirty="0" smtClean="0">
                        <a:solidFill>
                          <a:srgbClr val="953735"/>
                        </a:solidFill>
                        <a:effectLst/>
                        <a:latin typeface="Tahoma"/>
                        <a:ea typeface="Times New Roman"/>
                        <a:cs typeface="Times New Roman"/>
                      </a:endParaRPr>
                    </a:p>
                    <a:p>
                      <a:pPr algn="ctr"/>
                      <a:r>
                        <a:rPr lang="es-ES_tradnl" sz="1800" b="1" kern="1200" dirty="0" smtClean="0">
                          <a:solidFill>
                            <a:srgbClr val="953735"/>
                          </a:solidFill>
                          <a:effectLst/>
                          <a:latin typeface="Tahoma"/>
                          <a:ea typeface="Times New Roman"/>
                          <a:cs typeface="Times New Roman"/>
                        </a:rPr>
                        <a:t>tiempo promedio de detención</a:t>
                      </a:r>
                      <a:endParaRPr lang="en-CA" sz="1800" b="1" kern="1200" dirty="0" smtClean="0">
                        <a:solidFill>
                          <a:srgbClr val="953735"/>
                        </a:solidFill>
                        <a:effectLst/>
                        <a:latin typeface="Tahoma"/>
                        <a:ea typeface="Times New Roman"/>
                        <a:cs typeface="Times New Roman"/>
                      </a:endParaRPr>
                    </a:p>
                    <a:p>
                      <a:pPr algn="ctr"/>
                      <a:endParaRPr lang="en-CA" sz="1800" b="1" kern="1200" dirty="0">
                        <a:solidFill>
                          <a:srgbClr val="953735"/>
                        </a:solidFill>
                        <a:effectLst/>
                        <a:latin typeface="Tahoma"/>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57151">
                <a:tc>
                  <a:txBody>
                    <a:bodyPr/>
                    <a:lstStyle/>
                    <a:p>
                      <a:r>
                        <a:rPr lang="en-CA" sz="1800" b="1" kern="1200" dirty="0" smtClean="0">
                          <a:solidFill>
                            <a:srgbClr val="953735"/>
                          </a:solidFill>
                          <a:effectLst/>
                          <a:latin typeface="Tahoma"/>
                          <a:ea typeface="Times New Roman"/>
                          <a:cs typeface="Times New Roman"/>
                        </a:rPr>
                        <a:t>2013-2014</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177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194</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10.8 </a:t>
                      </a:r>
                      <a:r>
                        <a:rPr lang="es-ES_tradnl" sz="1800" b="1" kern="1200" dirty="0" smtClean="0">
                          <a:solidFill>
                            <a:srgbClr val="953735"/>
                          </a:solidFill>
                          <a:effectLst/>
                          <a:latin typeface="Tahoma"/>
                          <a:ea typeface="Times New Roman"/>
                          <a:cs typeface="Times New Roman"/>
                        </a:rPr>
                        <a:t>días</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57151">
                <a:tc>
                  <a:txBody>
                    <a:bodyPr/>
                    <a:lstStyle/>
                    <a:p>
                      <a:r>
                        <a:rPr lang="en-CA" sz="1800" b="1" kern="1200" dirty="0" smtClean="0">
                          <a:solidFill>
                            <a:srgbClr val="953735"/>
                          </a:solidFill>
                          <a:effectLst/>
                          <a:latin typeface="Tahoma"/>
                          <a:ea typeface="Times New Roman"/>
                          <a:cs typeface="Times New Roman"/>
                        </a:rPr>
                        <a:t>2012-2013</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267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13</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280</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rgbClr val="953735"/>
                          </a:solidFill>
                          <a:effectLst/>
                          <a:latin typeface="Tahoma"/>
                          <a:ea typeface="Times New Roman"/>
                          <a:cs typeface="Times New Roman"/>
                        </a:rPr>
                        <a:t>9.1 </a:t>
                      </a:r>
                      <a:r>
                        <a:rPr lang="es-ES_tradnl" sz="1800" b="1" kern="1200" dirty="0" smtClean="0">
                          <a:solidFill>
                            <a:srgbClr val="953735"/>
                          </a:solidFill>
                          <a:effectLst/>
                          <a:latin typeface="Tahoma"/>
                          <a:ea typeface="Times New Roman"/>
                          <a:cs typeface="Times New Roman"/>
                        </a:rPr>
                        <a:t>días</a:t>
                      </a:r>
                      <a:endParaRPr lang="en-CA" sz="1800" b="1" kern="1200" dirty="0" smtClean="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57151">
                <a:tc>
                  <a:txBody>
                    <a:bodyPr/>
                    <a:lstStyle/>
                    <a:p>
                      <a:r>
                        <a:rPr lang="en-CA" sz="1800" b="1" kern="1200" dirty="0" smtClean="0">
                          <a:solidFill>
                            <a:srgbClr val="953735"/>
                          </a:solidFill>
                          <a:effectLst/>
                          <a:latin typeface="Tahoma"/>
                          <a:ea typeface="Times New Roman"/>
                          <a:cs typeface="Times New Roman"/>
                        </a:rPr>
                        <a:t>2011-2012</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287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304</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6.6 </a:t>
                      </a:r>
                      <a:r>
                        <a:rPr lang="es-ES_tradnl" sz="1800" b="1" kern="1200" dirty="0" smtClean="0">
                          <a:solidFill>
                            <a:srgbClr val="953735"/>
                          </a:solidFill>
                          <a:effectLst/>
                          <a:latin typeface="Tahoma"/>
                          <a:ea typeface="Times New Roman"/>
                          <a:cs typeface="Times New Roman"/>
                        </a:rPr>
                        <a:t>días</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57151">
                <a:tc>
                  <a:txBody>
                    <a:bodyPr/>
                    <a:lstStyle/>
                    <a:p>
                      <a:r>
                        <a:rPr lang="en-CA" sz="1800" b="1" kern="1200" dirty="0" smtClean="0">
                          <a:solidFill>
                            <a:srgbClr val="953735"/>
                          </a:solidFill>
                          <a:effectLst/>
                          <a:latin typeface="Tahoma"/>
                          <a:ea typeface="Times New Roman"/>
                          <a:cs typeface="Times New Roman"/>
                        </a:rPr>
                        <a:t>2010-2011</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196</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31</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227</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6.1 </a:t>
                      </a:r>
                      <a:r>
                        <a:rPr lang="es-ES_tradnl" sz="1800" b="1" kern="1200" dirty="0" smtClean="0">
                          <a:solidFill>
                            <a:srgbClr val="953735"/>
                          </a:solidFill>
                          <a:effectLst/>
                          <a:latin typeface="Tahoma"/>
                          <a:ea typeface="Times New Roman"/>
                          <a:cs typeface="Times New Roman"/>
                        </a:rPr>
                        <a:t>días</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57151">
                <a:tc>
                  <a:txBody>
                    <a:bodyPr/>
                    <a:lstStyle/>
                    <a:p>
                      <a:r>
                        <a:rPr lang="en-CA" sz="1800" b="1" kern="1200" dirty="0" smtClean="0">
                          <a:solidFill>
                            <a:srgbClr val="953735"/>
                          </a:solidFill>
                          <a:effectLst/>
                          <a:latin typeface="Tahoma"/>
                          <a:ea typeface="Times New Roman"/>
                          <a:cs typeface="Times New Roman"/>
                        </a:rPr>
                        <a:t>2009-2010</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279</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43</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322</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CA" sz="1800" b="1" kern="1200" dirty="0" smtClean="0">
                          <a:solidFill>
                            <a:srgbClr val="953735"/>
                          </a:solidFill>
                          <a:effectLst/>
                          <a:latin typeface="Tahoma"/>
                          <a:ea typeface="Times New Roman"/>
                          <a:cs typeface="Times New Roman"/>
                        </a:rPr>
                        <a:t>6.2 </a:t>
                      </a:r>
                      <a:r>
                        <a:rPr lang="es-ES_tradnl" sz="1800" b="1" kern="1200" dirty="0" smtClean="0">
                          <a:solidFill>
                            <a:srgbClr val="953735"/>
                          </a:solidFill>
                          <a:effectLst/>
                          <a:latin typeface="Tahoma"/>
                          <a:ea typeface="Times New Roman"/>
                          <a:cs typeface="Times New Roman"/>
                        </a:rPr>
                        <a:t>días</a:t>
                      </a:r>
                      <a:endParaRPr lang="en-CA" sz="1800" b="1" kern="1200" dirty="0">
                        <a:solidFill>
                          <a:srgbClr val="953735"/>
                        </a:solidFill>
                        <a:effectLst/>
                        <a:latin typeface="Tahoma"/>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bl>
          </a:graphicData>
        </a:graphic>
      </p:graphicFrame>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8</a:t>
            </a:fld>
            <a:endParaRPr lang="en-US"/>
          </a:p>
        </p:txBody>
      </p:sp>
    </p:spTree>
    <p:extLst>
      <p:ext uri="{BB962C8B-B14F-4D97-AF65-F5344CB8AC3E}">
        <p14:creationId xmlns:p14="http://schemas.microsoft.com/office/powerpoint/2010/main" val="1069921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smtClean="0"/>
              <a:t>Programa de remoción</a:t>
            </a:r>
            <a:endParaRPr lang="es-ES_tradnl" dirty="0"/>
          </a:p>
        </p:txBody>
      </p:sp>
      <p:sp>
        <p:nvSpPr>
          <p:cNvPr id="4" name="Content Placeholder 3"/>
          <p:cNvSpPr>
            <a:spLocks noGrp="1"/>
          </p:cNvSpPr>
          <p:nvPr>
            <p:ph idx="1"/>
          </p:nvPr>
        </p:nvSpPr>
        <p:spPr/>
        <p:txBody>
          <a:bodyPr/>
          <a:lstStyle/>
          <a:p>
            <a:pPr eaLnBrk="1" hangingPunct="1"/>
            <a:r>
              <a:rPr lang="es-ES_tradnl" sz="1700" dirty="0" smtClean="0"/>
              <a:t>La </a:t>
            </a:r>
            <a:r>
              <a:rPr lang="es-ES_tradnl" sz="1700" i="1" dirty="0" smtClean="0"/>
              <a:t>Ley de Inmigración y Protección de Refugiados </a:t>
            </a:r>
            <a:r>
              <a:rPr lang="es-ES_tradnl" sz="1700" dirty="0" smtClean="0"/>
              <a:t>estipula que la ASFC debe sacar a ciudadanos extranjeros inadmisibles lo antes posible.</a:t>
            </a:r>
          </a:p>
          <a:p>
            <a:pPr marL="0" indent="0" eaLnBrk="1" hangingPunct="1">
              <a:buNone/>
            </a:pPr>
            <a:endParaRPr lang="es-ES_tradnl" sz="1700" dirty="0" smtClean="0"/>
          </a:p>
          <a:p>
            <a:pPr eaLnBrk="1" hangingPunct="1"/>
            <a:r>
              <a:rPr lang="es-ES_tradnl" sz="1700" dirty="0" smtClean="0"/>
              <a:t>Cuando una persona ha agotado todos los recursos y procesos para permanecer en Canadá, se espera de ella que se vaya. Y si esta persona no está dispuesta a hacer los arreglos para su propia remoción de Canadá, la ASFC programará los arreglos de remoción necesarios.</a:t>
            </a:r>
          </a:p>
          <a:p>
            <a:pPr marL="0" indent="0" eaLnBrk="1" hangingPunct="1">
              <a:buNone/>
            </a:pPr>
            <a:endParaRPr lang="es-ES_tradnl" sz="1700" dirty="0" smtClean="0"/>
          </a:p>
          <a:p>
            <a:pPr eaLnBrk="1" hangingPunct="1"/>
            <a:r>
              <a:rPr lang="es-ES_tradnl" sz="1700" dirty="0" smtClean="0"/>
              <a:t>En general, las personas son enviadas hacia su país de nacionalidad, ciudadanía o residencia habitual. Cuando esto no es posible, la ASFC buscará otros países a donde enviar a estas personas.</a:t>
            </a:r>
          </a:p>
          <a:p>
            <a:pPr marL="0" indent="0" eaLnBrk="1" hangingPunct="1">
              <a:buNone/>
            </a:pPr>
            <a:endParaRPr lang="es-ES_tradnl" sz="1700" dirty="0" smtClean="0"/>
          </a:p>
          <a:p>
            <a:pPr eaLnBrk="1" hangingPunct="1"/>
            <a:r>
              <a:rPr lang="es-ES_tradnl" sz="1700" dirty="0" smtClean="0"/>
              <a:t>La remoción de personas que constituyen una amenaza a la seguridad de Canadá continúa siendo la prioridad de la ASFC. Esto incluye a las personas que constituyen riesgos para la seguridad nacional, las que son criminales y las personas que han cometido violaciones de derechos humanos.</a:t>
            </a:r>
          </a:p>
          <a:p>
            <a:pPr eaLnBrk="1" hangingPunct="1"/>
            <a:endParaRPr lang="es-ES_tradnl" sz="3200" dirty="0" smtClean="0"/>
          </a:p>
          <a:p>
            <a:endParaRPr lang="es-ES_tradnl" dirty="0"/>
          </a:p>
        </p:txBody>
      </p:sp>
      <p:sp>
        <p:nvSpPr>
          <p:cNvPr id="2" name="Slide Number Placeholder 1"/>
          <p:cNvSpPr>
            <a:spLocks noGrp="1"/>
          </p:cNvSpPr>
          <p:nvPr>
            <p:ph type="sldNum" sz="quarter" idx="12"/>
          </p:nvPr>
        </p:nvSpPr>
        <p:spPr/>
        <p:txBody>
          <a:bodyPr/>
          <a:lstStyle/>
          <a:p>
            <a:pPr>
              <a:defRPr/>
            </a:pPr>
            <a:fld id="{6DF83FE2-468D-4331-A71C-F0D1F2CCE2CB}" type="slidenum">
              <a:rPr lang="es-ES_tradnl" smtClean="0"/>
              <a:pPr>
                <a:defRPr/>
              </a:pPr>
              <a:t>9</a:t>
            </a:fld>
            <a:endParaRPr lang="es-ES_tradnl" dirty="0"/>
          </a:p>
        </p:txBody>
      </p:sp>
    </p:spTree>
    <p:extLst>
      <p:ext uri="{BB962C8B-B14F-4D97-AF65-F5344CB8AC3E}">
        <p14:creationId xmlns:p14="http://schemas.microsoft.com/office/powerpoint/2010/main" val="186717043"/>
      </p:ext>
    </p:extLst>
  </p:cSld>
  <p:clrMapOvr>
    <a:masterClrMapping/>
  </p:clrMapOvr>
</p:sld>
</file>

<file path=ppt/theme/theme1.xml><?xml version="1.0" encoding="utf-8"?>
<a:theme xmlns:a="http://schemas.openxmlformats.org/drawingml/2006/main" name="removals101minors">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removals101minors</Template>
  <TotalTime>1770</TotalTime>
  <Words>1500</Words>
  <Application>Microsoft Office PowerPoint</Application>
  <PresentationFormat>On-screen Show (4:3)</PresentationFormat>
  <Paragraphs>141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removals101minors</vt:lpstr>
      <vt:lpstr>Procedimientos fronterizos para menores</vt:lpstr>
      <vt:lpstr>Mandato de la ASFC</vt:lpstr>
      <vt:lpstr>En la frontera</vt:lpstr>
      <vt:lpstr>En la frontera (cont.)</vt:lpstr>
      <vt:lpstr>Detención de niños, niñas y adolescentes</vt:lpstr>
      <vt:lpstr>Detención de niños, niñas y adolescentes (cont.)</vt:lpstr>
      <vt:lpstr>Detención de niños, niñas y adolescentes</vt:lpstr>
      <vt:lpstr>Detención de niños</vt:lpstr>
      <vt:lpstr>Programa de remoción</vt:lpstr>
      <vt:lpstr>Remoción de niños, niñas y adolescentes</vt:lpstr>
      <vt:lpstr>Política de la ASFC sobre la remoción de niños, niñas y adolescentes</vt:lpstr>
      <vt:lpstr>Estadísticas de remoción</vt:lpstr>
    </vt:vector>
  </TitlesOfParts>
  <Company>Government of Canada / Gouvernement du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Removals Program</dc:title>
  <dc:creator>Hanlon, Elaine</dc:creator>
  <cp:lastModifiedBy>RODAS Renán</cp:lastModifiedBy>
  <cp:revision>85</cp:revision>
  <cp:lastPrinted>2013-05-24T20:02:58Z</cp:lastPrinted>
  <dcterms:created xsi:type="dcterms:W3CDTF">2013-11-13T18:44:52Z</dcterms:created>
  <dcterms:modified xsi:type="dcterms:W3CDTF">2015-04-15T17:48:46Z</dcterms:modified>
</cp:coreProperties>
</file>