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p:nvPr>
            <p:ph type="sldImg"/>
          </p:nvPr>
        </p:nvSpPr>
        <p:spPr>
          <a:xfrm>
            <a:off x="1143000" y="685800"/>
            <a:ext cx="4572000" cy="3429000"/>
          </a:xfrm>
          <a:prstGeom prst="rect">
            <a:avLst/>
          </a:prstGeom>
        </p:spPr>
        <p:txBody>
          <a:bodyPr/>
          <a:lstStyle/>
          <a:p>
            <a:pPr/>
          </a:p>
        </p:txBody>
      </p:sp>
      <p:sp>
        <p:nvSpPr>
          <p:cNvPr id="27" name="Shape 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 name="Shape 18"/>
          <p:cNvSpPr/>
          <p:nvPr>
            <p:ph type="title"/>
          </p:nvPr>
        </p:nvSpPr>
        <p:spPr>
          <a:xfrm>
            <a:off x="457200" y="274637"/>
            <a:ext cx="8229600" cy="1143001"/>
          </a:xfrm>
          <a:prstGeom prst="rect">
            <a:avLst/>
          </a:prstGeom>
        </p:spPr>
        <p:txBody>
          <a:bodyPr>
            <a:normAutofit fontScale="100000" lnSpcReduction="0"/>
          </a:bodyPr>
          <a:lstStyle/>
          <a:p>
            <a:pPr/>
            <a:r>
              <a:t>Texto del título</a:t>
            </a:r>
          </a:p>
        </p:txBody>
      </p:sp>
      <p:sp>
        <p:nvSpPr>
          <p:cNvPr id="19" name="Shape 19"/>
          <p:cNvSpPr/>
          <p:nvPr>
            <p:ph type="body" idx="1"/>
          </p:nvPr>
        </p:nvSpPr>
        <p:spPr>
          <a:xfrm>
            <a:off x="457200" y="1600200"/>
            <a:ext cx="8229600" cy="4525963"/>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0" name="Shape 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Texto del título</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Nivel de texto 1</a:t>
            </a:r>
          </a:p>
          <a:p>
            <a:pPr lvl="1"/>
            <a:r>
              <a:t>Nivel de texto 2</a:t>
            </a:r>
          </a:p>
          <a:p>
            <a:pPr lvl="2"/>
            <a:r>
              <a:t>Nivel de texto 3</a:t>
            </a:r>
          </a:p>
          <a:p>
            <a:pPr lvl="3"/>
            <a:r>
              <a:t>Nivel de texto 4</a:t>
            </a:r>
          </a:p>
          <a:p>
            <a:pPr lvl="4"/>
            <a:r>
              <a:t>Nivel de texto 5</a:t>
            </a:r>
          </a:p>
        </p:txBody>
      </p:sp>
      <p:sp>
        <p:nvSpPr>
          <p:cNvPr id="4" name="Shape 4"/>
          <p:cNvSpPr/>
          <p:nvPr>
            <p:ph type="sldNum" sz="quarter" idx="2"/>
          </p:nvPr>
        </p:nvSpPr>
        <p:spPr>
          <a:xfrm>
            <a:off x="8422818" y="6404292"/>
            <a:ext cx="263981"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oalicionregionaltrata@gmail.com" TargetMode="External"/><Relationship Id="rId3" Type="http://schemas.openxmlformats.org/officeDocument/2006/relationships/image" Target="../media/image1.jpeg"/><Relationship Id="rId4"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2000250" y="274637"/>
            <a:ext cx="4857750" cy="939801"/>
          </a:xfrm>
          <a:prstGeom prst="rect">
            <a:avLst/>
          </a:prstGeom>
        </p:spPr>
        <p:txBody>
          <a:bodyPr>
            <a:normAutofit fontScale="100000" lnSpcReduction="0"/>
          </a:bodyPr>
          <a:lstStyle/>
          <a:p>
            <a:pPr defTabSz="630936">
              <a:defRPr sz="3036">
                <a:effectLst>
                  <a:outerShdw sx="100000" sy="100000" kx="0" ky="0" algn="b" rotWithShape="0" blurRad="8763" dist="17526" dir="2700000">
                    <a:srgbClr val="DDDDDD"/>
                  </a:outerShdw>
                </a:effectLst>
              </a:defRPr>
            </a:pPr>
          </a:p>
        </p:txBody>
      </p:sp>
      <p:pic>
        <p:nvPicPr>
          <p:cNvPr id="30" name="logo muestra (2).jpeg" descr="logo muestra (2)"/>
          <p:cNvPicPr>
            <a:picLocks noChangeAspect="1"/>
          </p:cNvPicPr>
          <p:nvPr/>
        </p:nvPicPr>
        <p:blipFill>
          <a:blip r:embed="rId2">
            <a:extLst/>
          </a:blip>
          <a:stretch>
            <a:fillRect/>
          </a:stretch>
        </p:blipFill>
        <p:spPr>
          <a:xfrm>
            <a:off x="0" y="0"/>
            <a:ext cx="9144000" cy="2682875"/>
          </a:xfrm>
          <a:prstGeom prst="rect">
            <a:avLst/>
          </a:prstGeom>
          <a:ln w="12700">
            <a:miter lim="400000"/>
          </a:ln>
        </p:spPr>
      </p:pic>
      <p:pic>
        <p:nvPicPr>
          <p:cNvPr id="31" name="image.png"/>
          <p:cNvPicPr>
            <a:picLocks noChangeAspect="1"/>
          </p:cNvPicPr>
          <p:nvPr/>
        </p:nvPicPr>
        <p:blipFill>
          <a:blip r:embed="rId3">
            <a:extLst/>
          </a:blip>
          <a:stretch>
            <a:fillRect/>
          </a:stretch>
        </p:blipFill>
        <p:spPr>
          <a:xfrm>
            <a:off x="2843212" y="3213100"/>
            <a:ext cx="5545138" cy="2973388"/>
          </a:xfrm>
          <a:prstGeom prst="rect">
            <a:avLst/>
          </a:prstGeom>
          <a:ln>
            <a:solidFill>
              <a:srgbClr val="EB641B"/>
            </a:solidFill>
          </a:ln>
        </p:spPr>
      </p:pic>
      <p:sp>
        <p:nvSpPr>
          <p:cNvPr id="32" name="Shape 32"/>
          <p:cNvSpPr/>
          <p:nvPr/>
        </p:nvSpPr>
        <p:spPr>
          <a:xfrm>
            <a:off x="2700337" y="2349500"/>
            <a:ext cx="5976938"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3600">
                <a:solidFill>
                  <a:srgbClr val="C45612"/>
                </a:solidFill>
                <a:latin typeface="Arial"/>
                <a:ea typeface="Arial"/>
                <a:cs typeface="Arial"/>
                <a:sym typeface="Arial"/>
              </a:defRPr>
            </a:pPr>
            <a:r>
              <a:t>Trafico Ilícito de Migrantes</a:t>
            </a:r>
            <a:r>
              <a:rPr b="0" sz="1800">
                <a:solidFill>
                  <a:srgbClr val="000000"/>
                </a:solidFill>
                <a:latin typeface="DFKai-SB"/>
                <a:ea typeface="DFKai-SB"/>
                <a:cs typeface="DFKai-SB"/>
                <a:sym typeface="DFKai-SB"/>
              </a:rP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idx="4294967295"/>
          </p:nvPr>
        </p:nvSpPr>
        <p:spPr>
          <a:xfrm>
            <a:off x="457200" y="908050"/>
            <a:ext cx="8229600" cy="649288"/>
          </a:xfrm>
          <a:prstGeom prst="rect">
            <a:avLst/>
          </a:prstGeom>
        </p:spPr>
        <p:txBody>
          <a:bodyPr>
            <a:normAutofit fontScale="100000" lnSpcReduction="0"/>
          </a:bodyPr>
          <a:lstStyle>
            <a:lvl1pPr defTabSz="868680">
              <a:defRPr b="1" sz="3800">
                <a:solidFill>
                  <a:srgbClr val="006699"/>
                </a:solidFill>
              </a:defRPr>
            </a:lvl1pPr>
          </a:lstStyle>
          <a:p>
            <a:pPr/>
            <a:r>
              <a:t>Fases de la Atención Integral</a:t>
            </a:r>
          </a:p>
        </p:txBody>
      </p:sp>
      <p:sp>
        <p:nvSpPr>
          <p:cNvPr id="79" name="Shape 79"/>
          <p:cNvSpPr/>
          <p:nvPr>
            <p:ph type="body" sz="half" idx="4294967295"/>
          </p:nvPr>
        </p:nvSpPr>
        <p:spPr>
          <a:xfrm>
            <a:off x="395287" y="1484312"/>
            <a:ext cx="4038601" cy="4525963"/>
          </a:xfrm>
          <a:prstGeom prst="rect">
            <a:avLst/>
          </a:prstGeom>
        </p:spPr>
        <p:txBody>
          <a:bodyPr>
            <a:normAutofit fontScale="100000" lnSpcReduction="0"/>
          </a:bodyPr>
          <a:lstStyle/>
          <a:p>
            <a:pPr marL="332613" indent="-332613" algn="just" defTabSz="886968">
              <a:lnSpc>
                <a:spcPct val="80000"/>
              </a:lnSpc>
              <a:spcBef>
                <a:spcPts val="500"/>
              </a:spcBef>
              <a:buSzTx/>
              <a:buNone/>
              <a:defRPr b="1" sz="2328">
                <a:solidFill>
                  <a:srgbClr val="006699"/>
                </a:solidFill>
              </a:defRPr>
            </a:pPr>
            <a:r>
              <a:t>1. Detección:</a:t>
            </a:r>
          </a:p>
          <a:p>
            <a:pPr marL="332613" indent="-332613" algn="just" defTabSz="886968">
              <a:lnSpc>
                <a:spcPct val="80000"/>
              </a:lnSpc>
              <a:spcBef>
                <a:spcPts val="600"/>
              </a:spcBef>
              <a:buSzTx/>
              <a:buNone/>
              <a:defRPr sz="1746">
                <a:solidFill>
                  <a:srgbClr val="006699"/>
                </a:solidFill>
              </a:defRPr>
            </a:pPr>
          </a:p>
          <a:p>
            <a:pPr marL="332613" indent="-332613" algn="just" defTabSz="886968">
              <a:lnSpc>
                <a:spcPct val="80000"/>
              </a:lnSpc>
              <a:spcBef>
                <a:spcPts val="400"/>
              </a:spcBef>
              <a:buChar char="•"/>
              <a:defRPr sz="1746">
                <a:solidFill>
                  <a:srgbClr val="006699"/>
                </a:solidFill>
              </a:defRPr>
            </a:pPr>
            <a:r>
              <a:t>Es el primer paso para iniciar la atención a las víctimas y es imprescindible que el personal encargado de detectar los casos esté sensibilizado y capacitado en la problemática.</a:t>
            </a:r>
          </a:p>
          <a:p>
            <a:pPr marL="332613" indent="-332613" algn="just" defTabSz="886968">
              <a:lnSpc>
                <a:spcPct val="80000"/>
              </a:lnSpc>
              <a:spcBef>
                <a:spcPts val="600"/>
              </a:spcBef>
              <a:buChar char="•"/>
              <a:defRPr sz="1746">
                <a:solidFill>
                  <a:srgbClr val="006699"/>
                </a:solidFill>
              </a:defRPr>
            </a:pPr>
          </a:p>
          <a:p>
            <a:pPr marL="332613" indent="-332613" algn="just" defTabSz="886968">
              <a:lnSpc>
                <a:spcPct val="80000"/>
              </a:lnSpc>
              <a:spcBef>
                <a:spcPts val="400"/>
              </a:spcBef>
              <a:buChar char="•"/>
              <a:defRPr sz="1746">
                <a:solidFill>
                  <a:srgbClr val="006699"/>
                </a:solidFill>
              </a:defRPr>
            </a:pPr>
            <a:r>
              <a:t>Es un procedimiento de evaluación y análisis de una posible situación de trata de personas, mediante la comparación de los elementos del caso con indicadores preestablecidos.</a:t>
            </a:r>
          </a:p>
          <a:p>
            <a:pPr marL="332613" indent="-332613" algn="just" defTabSz="886968">
              <a:lnSpc>
                <a:spcPct val="80000"/>
              </a:lnSpc>
              <a:spcBef>
                <a:spcPts val="600"/>
              </a:spcBef>
              <a:buChar char="•"/>
              <a:defRPr sz="1746">
                <a:solidFill>
                  <a:srgbClr val="006699"/>
                </a:solidFill>
              </a:defRPr>
            </a:pPr>
          </a:p>
          <a:p>
            <a:pPr marL="332613" indent="-332613" algn="just" defTabSz="886968">
              <a:lnSpc>
                <a:spcPct val="80000"/>
              </a:lnSpc>
              <a:spcBef>
                <a:spcPts val="400"/>
              </a:spcBef>
              <a:buChar char="•"/>
              <a:defRPr sz="1746">
                <a:solidFill>
                  <a:srgbClr val="006699"/>
                </a:solidFill>
              </a:defRPr>
            </a:pPr>
            <a:r>
              <a:t>Implica referir el caso a la entidad competente para la debida atención integral.</a:t>
            </a:r>
          </a:p>
        </p:txBody>
      </p:sp>
      <p:sp>
        <p:nvSpPr>
          <p:cNvPr id="80" name="Shape 80"/>
          <p:cNvSpPr/>
          <p:nvPr/>
        </p:nvSpPr>
        <p:spPr>
          <a:xfrm>
            <a:off x="4716462" y="2349500"/>
            <a:ext cx="4038600" cy="301599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90487">
              <a:lnSpc>
                <a:spcPct val="80000"/>
              </a:lnSpc>
              <a:spcBef>
                <a:spcPts val="400"/>
              </a:spcBef>
              <a:defRPr b="1">
                <a:solidFill>
                  <a:srgbClr val="006699"/>
                </a:solidFill>
              </a:defRPr>
            </a:pPr>
            <a:r>
              <a:t>Componentes en la detección de víctimas</a:t>
            </a:r>
          </a:p>
          <a:p>
            <a:pPr indent="90487">
              <a:lnSpc>
                <a:spcPct val="80000"/>
              </a:lnSpc>
              <a:spcBef>
                <a:spcPts val="600"/>
              </a:spcBef>
              <a:defRPr>
                <a:solidFill>
                  <a:srgbClr val="006699"/>
                </a:solidFill>
              </a:defRPr>
            </a:pPr>
          </a:p>
          <a:p>
            <a:pPr marL="90487">
              <a:lnSpc>
                <a:spcPct val="80000"/>
              </a:lnSpc>
              <a:spcBef>
                <a:spcPts val="400"/>
              </a:spcBef>
              <a:buSzPct val="100000"/>
              <a:buFont typeface="Arial"/>
              <a:buChar char="•"/>
              <a:defRPr>
                <a:solidFill>
                  <a:srgbClr val="006699"/>
                </a:solidFill>
              </a:defRPr>
            </a:pPr>
            <a:r>
              <a:t>Identificación</a:t>
            </a:r>
          </a:p>
          <a:p>
            <a:pPr marL="90487" algn="just">
              <a:lnSpc>
                <a:spcPct val="80000"/>
              </a:lnSpc>
              <a:spcBef>
                <a:spcPts val="400"/>
              </a:spcBef>
              <a:buSzPct val="100000"/>
              <a:buFont typeface="Arial"/>
              <a:buChar char="•"/>
              <a:defRPr>
                <a:solidFill>
                  <a:srgbClr val="006699"/>
                </a:solidFill>
              </a:defRPr>
            </a:pPr>
            <a:r>
              <a:t>Acercamiento inicial</a:t>
            </a:r>
          </a:p>
          <a:p>
            <a:pPr marL="90487">
              <a:lnSpc>
                <a:spcPct val="80000"/>
              </a:lnSpc>
              <a:spcBef>
                <a:spcPts val="400"/>
              </a:spcBef>
              <a:buSzPct val="100000"/>
              <a:buFont typeface="Arial"/>
              <a:buChar char="•"/>
              <a:defRPr>
                <a:solidFill>
                  <a:srgbClr val="006699"/>
                </a:solidFill>
              </a:defRPr>
            </a:pPr>
            <a:r>
              <a:t>Sospecha</a:t>
            </a:r>
          </a:p>
          <a:p>
            <a:pPr marL="90487">
              <a:lnSpc>
                <a:spcPct val="80000"/>
              </a:lnSpc>
              <a:spcBef>
                <a:spcPts val="400"/>
              </a:spcBef>
              <a:buSzPct val="100000"/>
              <a:buFont typeface="Arial"/>
              <a:buChar char="•"/>
              <a:defRPr>
                <a:solidFill>
                  <a:srgbClr val="006699"/>
                </a:solidFill>
              </a:defRPr>
            </a:pPr>
            <a:r>
              <a:t>Denuncia</a:t>
            </a:r>
          </a:p>
          <a:p>
            <a:pPr marL="90487">
              <a:lnSpc>
                <a:spcPct val="80000"/>
              </a:lnSpc>
              <a:spcBef>
                <a:spcPts val="400"/>
              </a:spcBef>
              <a:buSzPct val="100000"/>
              <a:buFont typeface="Arial"/>
              <a:buChar char="•"/>
              <a:defRPr>
                <a:solidFill>
                  <a:srgbClr val="006699"/>
                </a:solidFill>
              </a:defRPr>
            </a:pPr>
            <a:r>
              <a:t>Rescate</a:t>
            </a:r>
          </a:p>
          <a:p>
            <a:pPr marL="90487">
              <a:lnSpc>
                <a:spcPct val="80000"/>
              </a:lnSpc>
              <a:spcBef>
                <a:spcPts val="400"/>
              </a:spcBef>
              <a:buSzPct val="100000"/>
              <a:buFont typeface="Arial"/>
              <a:buChar char="•"/>
              <a:defRPr>
                <a:solidFill>
                  <a:srgbClr val="006699"/>
                </a:solidFill>
              </a:defRPr>
            </a:pPr>
            <a:r>
              <a:t>Acompañamiento a la víctima</a:t>
            </a:r>
          </a:p>
          <a:p>
            <a:pPr marL="90487">
              <a:lnSpc>
                <a:spcPct val="80000"/>
              </a:lnSpc>
              <a:spcBef>
                <a:spcPts val="400"/>
              </a:spcBef>
              <a:buSzPct val="100000"/>
              <a:buFont typeface="Arial"/>
              <a:buChar char="•"/>
              <a:defRPr>
                <a:solidFill>
                  <a:srgbClr val="006699"/>
                </a:solidFill>
              </a:defRPr>
            </a:pPr>
            <a:r>
              <a:t>Registro</a:t>
            </a:r>
          </a:p>
          <a:p>
            <a:pPr marL="90487">
              <a:lnSpc>
                <a:spcPct val="80000"/>
              </a:lnSpc>
              <a:spcBef>
                <a:spcPts val="400"/>
              </a:spcBef>
              <a:buSzPct val="100000"/>
              <a:buFont typeface="Arial"/>
              <a:buChar char="•"/>
              <a:defRPr>
                <a:solidFill>
                  <a:srgbClr val="006699"/>
                </a:solidFill>
              </a:defRPr>
            </a:pPr>
            <a:r>
              <a:t>Evaluación de riesgos</a:t>
            </a:r>
          </a:p>
        </p:txBody>
      </p:sp>
      <p:pic>
        <p:nvPicPr>
          <p:cNvPr id="81"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82"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idx="4294967295"/>
          </p:nvPr>
        </p:nvSpPr>
        <p:spPr>
          <a:xfrm>
            <a:off x="468312" y="981075"/>
            <a:ext cx="8229600" cy="719138"/>
          </a:xfrm>
          <a:prstGeom prst="rect">
            <a:avLst/>
          </a:prstGeom>
        </p:spPr>
        <p:txBody>
          <a:bodyPr>
            <a:normAutofit fontScale="100000" lnSpcReduction="0"/>
          </a:bodyPr>
          <a:lstStyle>
            <a:lvl1pPr>
              <a:defRPr b="1" sz="4000">
                <a:solidFill>
                  <a:srgbClr val="006699"/>
                </a:solidFill>
              </a:defRPr>
            </a:lvl1pPr>
          </a:lstStyle>
          <a:p>
            <a:pPr/>
            <a:r>
              <a:t>Fases de la Atención Integral</a:t>
            </a:r>
          </a:p>
        </p:txBody>
      </p:sp>
      <p:sp>
        <p:nvSpPr>
          <p:cNvPr id="85" name="Shape 85"/>
          <p:cNvSpPr/>
          <p:nvPr>
            <p:ph type="body" sz="half" idx="4294967295"/>
          </p:nvPr>
        </p:nvSpPr>
        <p:spPr>
          <a:xfrm>
            <a:off x="395287" y="1916112"/>
            <a:ext cx="4038601" cy="4392613"/>
          </a:xfrm>
          <a:prstGeom prst="rect">
            <a:avLst/>
          </a:prstGeom>
        </p:spPr>
        <p:txBody>
          <a:bodyPr>
            <a:normAutofit fontScale="100000" lnSpcReduction="0"/>
          </a:bodyPr>
          <a:lstStyle/>
          <a:p>
            <a:pPr algn="just">
              <a:lnSpc>
                <a:spcPct val="80000"/>
              </a:lnSpc>
              <a:spcBef>
                <a:spcPts val="600"/>
              </a:spcBef>
              <a:buSzTx/>
              <a:buNone/>
              <a:defRPr b="1" sz="2700">
                <a:solidFill>
                  <a:srgbClr val="006699"/>
                </a:solidFill>
              </a:defRPr>
            </a:pPr>
            <a:r>
              <a:t>2. Respuesta inmediata a situaciones críticas</a:t>
            </a:r>
          </a:p>
          <a:p>
            <a:pPr algn="just">
              <a:lnSpc>
                <a:spcPct val="80000"/>
              </a:lnSpc>
              <a:spcBef>
                <a:spcPts val="600"/>
              </a:spcBef>
              <a:buSzTx/>
              <a:buNone/>
              <a:defRPr sz="2000">
                <a:solidFill>
                  <a:srgbClr val="006699"/>
                </a:solidFill>
              </a:defRPr>
            </a:pPr>
          </a:p>
          <a:p>
            <a:pPr algn="just">
              <a:lnSpc>
                <a:spcPct val="80000"/>
              </a:lnSpc>
              <a:spcBef>
                <a:spcPts val="400"/>
              </a:spcBef>
              <a:buSzTx/>
              <a:buNone/>
              <a:defRPr sz="2000">
                <a:solidFill>
                  <a:srgbClr val="006699"/>
                </a:solidFill>
              </a:defRPr>
            </a:pPr>
            <a:r>
              <a:t>	Entendidas éstas, como aquellos problemas de salud física y mental que presenta la persona sobreviviente como consecuencia de la situación de trata de personas de que fue víctima.</a:t>
            </a:r>
          </a:p>
        </p:txBody>
      </p:sp>
      <p:sp>
        <p:nvSpPr>
          <p:cNvPr id="86" name="Shape 86"/>
          <p:cNvSpPr/>
          <p:nvPr/>
        </p:nvSpPr>
        <p:spPr>
          <a:xfrm>
            <a:off x="4716462" y="2060575"/>
            <a:ext cx="4038600" cy="388264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600"/>
              </a:spcBef>
              <a:defRPr b="1" sz="2700">
                <a:solidFill>
                  <a:srgbClr val="006699"/>
                </a:solidFill>
              </a:defRPr>
            </a:pPr>
            <a:r>
              <a:t>3. Referencias de casos</a:t>
            </a:r>
          </a:p>
          <a:p>
            <a:pPr marL="342900" indent="-342900">
              <a:lnSpc>
                <a:spcPct val="80000"/>
              </a:lnSpc>
              <a:spcBef>
                <a:spcPts val="600"/>
              </a:spcBef>
              <a:defRPr sz="2000">
                <a:solidFill>
                  <a:srgbClr val="006699"/>
                </a:solidFill>
              </a:defRPr>
            </a:pPr>
          </a:p>
          <a:p>
            <a:pPr marL="342900" indent="-342900" algn="just">
              <a:lnSpc>
                <a:spcPct val="80000"/>
              </a:lnSpc>
              <a:spcBef>
                <a:spcPts val="400"/>
              </a:spcBef>
              <a:defRPr sz="2000">
                <a:solidFill>
                  <a:srgbClr val="006699"/>
                </a:solidFill>
              </a:defRPr>
            </a:pPr>
            <a:r>
              <a:t>	Implica realizar las referencias necesarias a las diferentes instituciones y agencias involucradas en la atención y que ofrecen servicios orientados a facilitar el disfrute de sus derechos: a la educación y capacitación técnica, a la recreación y esparcimiento, al trabajo digno, a tener una identidad, a recibir apoyo emocional, a la no discriminación, entre otros.</a:t>
            </a:r>
          </a:p>
        </p:txBody>
      </p:sp>
      <p:pic>
        <p:nvPicPr>
          <p:cNvPr id="87"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88"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idx="4294967295"/>
          </p:nvPr>
        </p:nvSpPr>
        <p:spPr>
          <a:xfrm>
            <a:off x="468312" y="692150"/>
            <a:ext cx="8229600" cy="711200"/>
          </a:xfrm>
          <a:prstGeom prst="rect">
            <a:avLst/>
          </a:prstGeom>
        </p:spPr>
        <p:txBody>
          <a:bodyPr>
            <a:normAutofit fontScale="100000" lnSpcReduction="0"/>
          </a:bodyPr>
          <a:lstStyle>
            <a:lvl1pPr>
              <a:defRPr b="1" sz="4000">
                <a:solidFill>
                  <a:srgbClr val="006699"/>
                </a:solidFill>
              </a:defRPr>
            </a:lvl1pPr>
          </a:lstStyle>
          <a:p>
            <a:pPr/>
            <a:r>
              <a:t>Fases de la Atención Integral</a:t>
            </a:r>
          </a:p>
        </p:txBody>
      </p:sp>
      <p:sp>
        <p:nvSpPr>
          <p:cNvPr id="91" name="Shape 91"/>
          <p:cNvSpPr/>
          <p:nvPr>
            <p:ph type="body" sz="half" idx="4294967295"/>
          </p:nvPr>
        </p:nvSpPr>
        <p:spPr>
          <a:xfrm>
            <a:off x="457200" y="1600200"/>
            <a:ext cx="4038600" cy="4781550"/>
          </a:xfrm>
          <a:prstGeom prst="rect">
            <a:avLst/>
          </a:prstGeom>
        </p:spPr>
        <p:txBody>
          <a:bodyPr>
            <a:normAutofit fontScale="100000" lnSpcReduction="0"/>
          </a:bodyPr>
          <a:lstStyle/>
          <a:p>
            <a:pPr marL="325754" indent="-325754" defTabSz="868680">
              <a:lnSpc>
                <a:spcPct val="80000"/>
              </a:lnSpc>
              <a:spcBef>
                <a:spcPts val="500"/>
              </a:spcBef>
              <a:buSzTx/>
              <a:buNone/>
              <a:defRPr b="1" sz="2090">
                <a:solidFill>
                  <a:srgbClr val="006699"/>
                </a:solidFill>
              </a:defRPr>
            </a:pPr>
            <a:r>
              <a:t>4. Atención de primer orden</a:t>
            </a:r>
          </a:p>
          <a:p>
            <a:pPr marL="325754" indent="-325754" defTabSz="868680">
              <a:lnSpc>
                <a:spcPct val="80000"/>
              </a:lnSpc>
              <a:spcBef>
                <a:spcPts val="600"/>
              </a:spcBef>
              <a:buSzTx/>
              <a:buNone/>
              <a:defRPr sz="1710">
                <a:solidFill>
                  <a:srgbClr val="006699"/>
                </a:solidFill>
              </a:defRPr>
            </a:pPr>
          </a:p>
          <a:p>
            <a:pPr marL="325754" indent="-325754" defTabSz="868680">
              <a:lnSpc>
                <a:spcPct val="80000"/>
              </a:lnSpc>
              <a:spcBef>
                <a:spcPts val="400"/>
              </a:spcBef>
              <a:buSzTx/>
              <a:buNone/>
              <a:defRPr b="1" sz="1710">
                <a:solidFill>
                  <a:srgbClr val="006699"/>
                </a:solidFill>
              </a:defRPr>
            </a:pPr>
            <a:r>
              <a:t>       Se prioriza la protección de la vida y la salud de la víctima, lo cual implica garantizar su seguridad física atender su salud y evitar a caer en manos de los tratantes. </a:t>
            </a:r>
          </a:p>
          <a:p>
            <a:pPr marL="325754" indent="-325754" defTabSz="868680">
              <a:lnSpc>
                <a:spcPct val="80000"/>
              </a:lnSpc>
              <a:spcBef>
                <a:spcPts val="600"/>
              </a:spcBef>
              <a:buSzTx/>
              <a:buNone/>
              <a:defRPr b="1" sz="1710">
                <a:solidFill>
                  <a:srgbClr val="006699"/>
                </a:solidFill>
              </a:defRPr>
            </a:pPr>
          </a:p>
          <a:p>
            <a:pPr marL="325754" indent="-325754" defTabSz="868680">
              <a:lnSpc>
                <a:spcPct val="80000"/>
              </a:lnSpc>
              <a:spcBef>
                <a:spcPts val="300"/>
              </a:spcBef>
              <a:buSzTx/>
              <a:buNone/>
              <a:defRPr sz="1330">
                <a:solidFill>
                  <a:srgbClr val="006699"/>
                </a:solidFill>
              </a:defRPr>
            </a:pPr>
            <a:r>
              <a:t>Incluye:</a:t>
            </a:r>
          </a:p>
          <a:p>
            <a:pPr marL="325754" indent="-325754" defTabSz="868680">
              <a:lnSpc>
                <a:spcPct val="80000"/>
              </a:lnSpc>
              <a:spcBef>
                <a:spcPts val="600"/>
              </a:spcBef>
              <a:buSzTx/>
              <a:buNone/>
              <a:defRPr sz="1330">
                <a:solidFill>
                  <a:srgbClr val="006699"/>
                </a:solidFill>
              </a:defRPr>
            </a:pPr>
          </a:p>
          <a:p>
            <a:pPr marL="325754" indent="-325754" defTabSz="868680">
              <a:lnSpc>
                <a:spcPct val="80000"/>
              </a:lnSpc>
              <a:spcBef>
                <a:spcPts val="300"/>
              </a:spcBef>
              <a:buChar char="•"/>
              <a:defRPr sz="1330">
                <a:solidFill>
                  <a:srgbClr val="006699"/>
                </a:solidFill>
              </a:defRPr>
            </a:pPr>
            <a:r>
              <a:t>Brindar Alojamiento/Albergue temporal</a:t>
            </a:r>
          </a:p>
          <a:p>
            <a:pPr marL="325754" indent="-325754" algn="just" defTabSz="868680">
              <a:lnSpc>
                <a:spcPct val="80000"/>
              </a:lnSpc>
              <a:spcBef>
                <a:spcPts val="600"/>
              </a:spcBef>
              <a:buSzTx/>
              <a:buNone/>
              <a:defRPr sz="1330">
                <a:solidFill>
                  <a:srgbClr val="006699"/>
                </a:solidFill>
              </a:defRPr>
            </a:pPr>
          </a:p>
          <a:p>
            <a:pPr marL="325754" indent="-325754" defTabSz="868680">
              <a:lnSpc>
                <a:spcPct val="80000"/>
              </a:lnSpc>
              <a:spcBef>
                <a:spcPts val="300"/>
              </a:spcBef>
              <a:buChar char="•"/>
              <a:defRPr sz="1330">
                <a:solidFill>
                  <a:srgbClr val="006699"/>
                </a:solidFill>
              </a:defRPr>
            </a:pPr>
            <a:r>
              <a:t>Cubrir las Necesidades básicas</a:t>
            </a:r>
          </a:p>
          <a:p>
            <a:pPr marL="325754" indent="-325754" defTabSz="868680">
              <a:lnSpc>
                <a:spcPct val="80000"/>
              </a:lnSpc>
              <a:spcBef>
                <a:spcPts val="600"/>
              </a:spcBef>
              <a:buChar char="•"/>
              <a:defRPr sz="1330">
                <a:solidFill>
                  <a:srgbClr val="006699"/>
                </a:solidFill>
              </a:defRPr>
            </a:pPr>
          </a:p>
          <a:p>
            <a:pPr marL="325754" indent="-325754" defTabSz="868680">
              <a:lnSpc>
                <a:spcPct val="80000"/>
              </a:lnSpc>
              <a:spcBef>
                <a:spcPts val="300"/>
              </a:spcBef>
              <a:buChar char="•"/>
              <a:defRPr sz="1330">
                <a:solidFill>
                  <a:srgbClr val="006699"/>
                </a:solidFill>
              </a:defRPr>
            </a:pPr>
            <a:r>
              <a:t>Brindar Atención médica y psicosocial</a:t>
            </a:r>
          </a:p>
          <a:p>
            <a:pPr marL="325754" indent="-325754" defTabSz="868680">
              <a:lnSpc>
                <a:spcPct val="80000"/>
              </a:lnSpc>
              <a:spcBef>
                <a:spcPts val="600"/>
              </a:spcBef>
              <a:buChar char="•"/>
              <a:defRPr sz="1330">
                <a:solidFill>
                  <a:srgbClr val="006699"/>
                </a:solidFill>
              </a:defRPr>
            </a:pPr>
          </a:p>
          <a:p>
            <a:pPr marL="325754" indent="-325754" defTabSz="868680">
              <a:lnSpc>
                <a:spcPct val="80000"/>
              </a:lnSpc>
              <a:spcBef>
                <a:spcPts val="300"/>
              </a:spcBef>
              <a:buChar char="•"/>
              <a:defRPr sz="1330">
                <a:solidFill>
                  <a:srgbClr val="006699"/>
                </a:solidFill>
              </a:defRPr>
            </a:pPr>
            <a:r>
              <a:t>Brindar Asistencia jurídica/Acompañamiento para la denuncia</a:t>
            </a:r>
          </a:p>
          <a:p>
            <a:pPr marL="325754" indent="-325754" defTabSz="868680">
              <a:lnSpc>
                <a:spcPct val="80000"/>
              </a:lnSpc>
              <a:spcBef>
                <a:spcPts val="600"/>
              </a:spcBef>
              <a:buChar char="•"/>
              <a:defRPr sz="1330">
                <a:solidFill>
                  <a:srgbClr val="006699"/>
                </a:solidFill>
              </a:defRPr>
            </a:pPr>
          </a:p>
          <a:p>
            <a:pPr marL="325754" indent="-325754" defTabSz="868680">
              <a:lnSpc>
                <a:spcPct val="80000"/>
              </a:lnSpc>
              <a:spcBef>
                <a:spcPts val="300"/>
              </a:spcBef>
              <a:buChar char="•"/>
              <a:defRPr sz="1330">
                <a:solidFill>
                  <a:srgbClr val="006699"/>
                </a:solidFill>
              </a:defRPr>
            </a:pPr>
            <a:r>
              <a:t>Brindar Seguridad y protección</a:t>
            </a:r>
          </a:p>
        </p:txBody>
      </p:sp>
      <p:sp>
        <p:nvSpPr>
          <p:cNvPr id="92" name="Shape 92"/>
          <p:cNvSpPr/>
          <p:nvPr/>
        </p:nvSpPr>
        <p:spPr>
          <a:xfrm>
            <a:off x="4716462" y="1628775"/>
            <a:ext cx="4038600" cy="48442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gn="just">
              <a:lnSpc>
                <a:spcPct val="80000"/>
              </a:lnSpc>
              <a:spcBef>
                <a:spcPts val="500"/>
              </a:spcBef>
              <a:defRPr b="1" sz="2200">
                <a:solidFill>
                  <a:srgbClr val="006699"/>
                </a:solidFill>
              </a:defRPr>
            </a:pPr>
            <a:r>
              <a:t>5. Atención de segundo orden o proceso de reintegración</a:t>
            </a:r>
          </a:p>
          <a:p>
            <a:pPr marL="342900" indent="-342900" algn="just">
              <a:lnSpc>
                <a:spcPct val="80000"/>
              </a:lnSpc>
              <a:spcBef>
                <a:spcPts val="600"/>
              </a:spcBef>
              <a:defRPr sz="1100">
                <a:solidFill>
                  <a:srgbClr val="006699"/>
                </a:solidFill>
              </a:defRPr>
            </a:pPr>
          </a:p>
          <a:p>
            <a:pPr marL="342900" indent="-342900" algn="just">
              <a:lnSpc>
                <a:spcPct val="80000"/>
              </a:lnSpc>
              <a:spcBef>
                <a:spcPts val="300"/>
              </a:spcBef>
              <a:defRPr b="1" sz="1600">
                <a:solidFill>
                  <a:srgbClr val="006699"/>
                </a:solidFill>
              </a:defRPr>
            </a:pPr>
            <a:r>
              <a:t>       Son las acciones que dan continuidad a la etapa anterior del proceso de atención y centran sus esfuerzos en la restitución del ejercicio de los derechos de la víctima de trata de personas, en su recuperación integral y en su reintegración familiar, comunitaria o con alternativas diferentes a la institucionalización.</a:t>
            </a:r>
          </a:p>
          <a:p>
            <a:pPr marL="342900" indent="-342900" algn="just">
              <a:lnSpc>
                <a:spcPct val="80000"/>
              </a:lnSpc>
              <a:spcBef>
                <a:spcPts val="600"/>
              </a:spcBef>
              <a:defRPr b="1" sz="1600">
                <a:solidFill>
                  <a:srgbClr val="006699"/>
                </a:solidFill>
              </a:defRPr>
            </a:pPr>
          </a:p>
          <a:p>
            <a:pPr marL="342900" indent="-342900" algn="just">
              <a:lnSpc>
                <a:spcPct val="80000"/>
              </a:lnSpc>
              <a:spcBef>
                <a:spcPts val="600"/>
              </a:spcBef>
              <a:defRPr b="1" sz="1400">
                <a:solidFill>
                  <a:srgbClr val="006699"/>
                </a:solidFill>
              </a:defRPr>
            </a:pPr>
          </a:p>
          <a:p>
            <a:pPr marL="342900" indent="-342900" algn="just">
              <a:lnSpc>
                <a:spcPct val="80000"/>
              </a:lnSpc>
              <a:spcBef>
                <a:spcPts val="300"/>
              </a:spcBef>
              <a:buSzPct val="100000"/>
              <a:buFont typeface="Arial"/>
              <a:buChar char="•"/>
              <a:defRPr sz="1400">
                <a:solidFill>
                  <a:srgbClr val="006699"/>
                </a:solidFill>
              </a:defRPr>
            </a:pPr>
            <a:r>
              <a:t>Tiene como propósito general la recuperación física, psicológica y social de las víctimas de la trata de personas. </a:t>
            </a:r>
          </a:p>
          <a:p>
            <a:pPr marL="342900" indent="-342900" algn="just">
              <a:lnSpc>
                <a:spcPct val="80000"/>
              </a:lnSpc>
              <a:spcBef>
                <a:spcPts val="600"/>
              </a:spcBef>
              <a:defRPr sz="1400">
                <a:solidFill>
                  <a:srgbClr val="006699"/>
                </a:solidFill>
              </a:defRPr>
            </a:pPr>
          </a:p>
          <a:p>
            <a:pPr marL="342900" indent="-342900" algn="just">
              <a:lnSpc>
                <a:spcPct val="80000"/>
              </a:lnSpc>
              <a:spcBef>
                <a:spcPts val="300"/>
              </a:spcBef>
              <a:buSzPct val="100000"/>
              <a:buFont typeface="Arial"/>
              <a:buChar char="•"/>
              <a:defRPr sz="1400">
                <a:solidFill>
                  <a:srgbClr val="006699"/>
                </a:solidFill>
              </a:defRPr>
            </a:pPr>
            <a:r>
              <a:t>Requiere asistencia médica, psicosocial, jurídica, educación y capacitación para el trabajo y creación de alternativas de generación de ingresos.</a:t>
            </a:r>
          </a:p>
        </p:txBody>
      </p:sp>
      <p:pic>
        <p:nvPicPr>
          <p:cNvPr id="93"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94"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idx="4294967295"/>
          </p:nvPr>
        </p:nvSpPr>
        <p:spPr>
          <a:xfrm>
            <a:off x="457200" y="836612"/>
            <a:ext cx="8229600" cy="720726"/>
          </a:xfrm>
          <a:prstGeom prst="rect">
            <a:avLst/>
          </a:prstGeom>
        </p:spPr>
        <p:txBody>
          <a:bodyPr>
            <a:normAutofit fontScale="100000" lnSpcReduction="0"/>
          </a:bodyPr>
          <a:lstStyle>
            <a:lvl1pPr>
              <a:defRPr b="1" sz="4000">
                <a:solidFill>
                  <a:srgbClr val="006699"/>
                </a:solidFill>
              </a:defRPr>
            </a:lvl1pPr>
          </a:lstStyle>
          <a:p>
            <a:pPr/>
            <a:r>
              <a:t>Fases de la Atención Integral</a:t>
            </a:r>
          </a:p>
        </p:txBody>
      </p:sp>
      <p:sp>
        <p:nvSpPr>
          <p:cNvPr id="97" name="Shape 97"/>
          <p:cNvSpPr/>
          <p:nvPr>
            <p:ph type="body" sz="half" idx="4294967295"/>
          </p:nvPr>
        </p:nvSpPr>
        <p:spPr>
          <a:xfrm>
            <a:off x="468312" y="1916112"/>
            <a:ext cx="4038601" cy="4238626"/>
          </a:xfrm>
          <a:prstGeom prst="rect">
            <a:avLst/>
          </a:prstGeom>
        </p:spPr>
        <p:txBody>
          <a:bodyPr>
            <a:normAutofit fontScale="100000" lnSpcReduction="0"/>
          </a:bodyPr>
          <a:lstStyle/>
          <a:p>
            <a:pPr>
              <a:lnSpc>
                <a:spcPct val="80000"/>
              </a:lnSpc>
              <a:spcBef>
                <a:spcPts val="500"/>
              </a:spcBef>
              <a:buSzTx/>
              <a:buNone/>
              <a:defRPr b="1" sz="2200">
                <a:solidFill>
                  <a:srgbClr val="006699"/>
                </a:solidFill>
              </a:defRPr>
            </a:pPr>
            <a:r>
              <a:t>6. Seguimiento y evaluación del proceso de atención</a:t>
            </a:r>
          </a:p>
          <a:p>
            <a:pPr>
              <a:lnSpc>
                <a:spcPct val="80000"/>
              </a:lnSpc>
              <a:spcBef>
                <a:spcPts val="600"/>
              </a:spcBef>
              <a:buSzTx/>
              <a:buNone/>
              <a:defRPr sz="700">
                <a:solidFill>
                  <a:srgbClr val="006699"/>
                </a:solidFill>
              </a:defRPr>
            </a:pPr>
          </a:p>
          <a:p>
            <a:pPr algn="just">
              <a:lnSpc>
                <a:spcPct val="80000"/>
              </a:lnSpc>
              <a:spcBef>
                <a:spcPts val="100"/>
              </a:spcBef>
              <a:buSzTx/>
              <a:buNone/>
              <a:defRPr sz="500">
                <a:solidFill>
                  <a:srgbClr val="006699"/>
                </a:solidFill>
              </a:defRPr>
            </a:pPr>
            <a:r>
              <a:t> </a:t>
            </a:r>
            <a:endParaRPr sz="900"/>
          </a:p>
          <a:p>
            <a:pPr algn="just">
              <a:lnSpc>
                <a:spcPct val="80000"/>
              </a:lnSpc>
              <a:spcBef>
                <a:spcPts val="400"/>
              </a:spcBef>
              <a:buSzTx/>
              <a:buNone/>
              <a:defRPr sz="2000">
                <a:solidFill>
                  <a:srgbClr val="006699"/>
                </a:solidFill>
              </a:defRPr>
            </a:pPr>
            <a:r>
              <a:t>      Requiere, evaluar el impacto del Plan y las acciones que se han llevado a cabo para la recuperación de la víctima y su familia, la protección real de la persona menor de edad, el ejercicio pleno de sus derechos humanos y la forma en que la familia se ha fortalecido para superar las condiciones que propiciaron la situación de trata de personas.</a:t>
            </a:r>
          </a:p>
        </p:txBody>
      </p:sp>
      <p:sp>
        <p:nvSpPr>
          <p:cNvPr id="98" name="Shape 98"/>
          <p:cNvSpPr/>
          <p:nvPr/>
        </p:nvSpPr>
        <p:spPr>
          <a:xfrm>
            <a:off x="4643437" y="1844675"/>
            <a:ext cx="4038601" cy="509371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300"/>
              </a:spcBef>
              <a:defRPr b="1" sz="1600">
                <a:solidFill>
                  <a:srgbClr val="006699"/>
                </a:solidFill>
              </a:defRPr>
            </a:pPr>
            <a:r>
              <a:t>Contribuye a:</a:t>
            </a:r>
          </a:p>
          <a:p>
            <a:pPr marL="342900" indent="-342900">
              <a:lnSpc>
                <a:spcPct val="80000"/>
              </a:lnSpc>
              <a:spcBef>
                <a:spcPts val="600"/>
              </a:spcBef>
              <a:defRPr b="1" sz="1400">
                <a:solidFill>
                  <a:srgbClr val="006699"/>
                </a:solidFill>
              </a:defRPr>
            </a:pPr>
          </a:p>
          <a:p>
            <a:pPr marL="342900" indent="-342900">
              <a:lnSpc>
                <a:spcPct val="80000"/>
              </a:lnSpc>
              <a:spcBef>
                <a:spcPts val="600"/>
              </a:spcBef>
              <a:defRPr sz="700">
                <a:solidFill>
                  <a:srgbClr val="006699"/>
                </a:solidFill>
              </a:defRPr>
            </a:pPr>
          </a:p>
          <a:p>
            <a:pPr marL="342900" indent="-342900" algn="just">
              <a:lnSpc>
                <a:spcPct val="80000"/>
              </a:lnSpc>
              <a:spcBef>
                <a:spcPts val="400"/>
              </a:spcBef>
              <a:buSzPct val="100000"/>
              <a:buFont typeface="Arial"/>
              <a:buChar char="•"/>
              <a:defRPr sz="2000">
                <a:solidFill>
                  <a:srgbClr val="006699"/>
                </a:solidFill>
              </a:defRPr>
            </a:pPr>
            <a:r>
              <a:t>Prevenir el nuevo reclutamiento en redes organizadas de trata de personas</a:t>
            </a:r>
          </a:p>
          <a:p>
            <a:pPr marL="342900" indent="-342900" algn="just">
              <a:lnSpc>
                <a:spcPct val="80000"/>
              </a:lnSpc>
              <a:spcBef>
                <a:spcPts val="600"/>
              </a:spcBef>
              <a:buSzPct val="100000"/>
              <a:buFont typeface="Arial"/>
              <a:buChar char="•"/>
              <a:defRPr sz="2000">
                <a:solidFill>
                  <a:srgbClr val="006699"/>
                </a:solidFill>
              </a:defRPr>
            </a:pPr>
          </a:p>
          <a:p>
            <a:pPr marL="342900" indent="-342900" algn="just">
              <a:lnSpc>
                <a:spcPct val="80000"/>
              </a:lnSpc>
              <a:spcBef>
                <a:spcPts val="400"/>
              </a:spcBef>
              <a:buSzPct val="100000"/>
              <a:buFont typeface="Arial"/>
              <a:buChar char="•"/>
              <a:defRPr sz="2000">
                <a:solidFill>
                  <a:srgbClr val="006699"/>
                </a:solidFill>
              </a:defRPr>
            </a:pPr>
            <a:r>
              <a:t>Redefinir las estrategias, en caso de que los resultados hasta el momento no sean satisfactorios y plantear nuevas acciones.</a:t>
            </a:r>
          </a:p>
          <a:p>
            <a:pPr marL="342900" indent="-342900" algn="just">
              <a:lnSpc>
                <a:spcPct val="80000"/>
              </a:lnSpc>
              <a:spcBef>
                <a:spcPts val="600"/>
              </a:spcBef>
              <a:buSzPct val="100000"/>
              <a:buFont typeface="Arial"/>
              <a:buChar char="•"/>
              <a:defRPr sz="2000">
                <a:solidFill>
                  <a:srgbClr val="006699"/>
                </a:solidFill>
              </a:defRPr>
            </a:pPr>
          </a:p>
          <a:p>
            <a:pPr marL="342900" indent="-342900" algn="just">
              <a:lnSpc>
                <a:spcPct val="80000"/>
              </a:lnSpc>
              <a:spcBef>
                <a:spcPts val="400"/>
              </a:spcBef>
              <a:buSzPct val="100000"/>
              <a:buFont typeface="Arial"/>
              <a:buChar char="•"/>
              <a:defRPr sz="2000">
                <a:solidFill>
                  <a:srgbClr val="006699"/>
                </a:solidFill>
              </a:defRPr>
            </a:pPr>
            <a:r>
              <a:t>Fortalecer las plataformas de servicios interinstitucionales que permita a las víctimas continuar accediendo a los servicios y cumplir su plan de vida.</a:t>
            </a:r>
          </a:p>
        </p:txBody>
      </p:sp>
      <p:pic>
        <p:nvPicPr>
          <p:cNvPr id="99"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00"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idx="4294967295"/>
          </p:nvPr>
        </p:nvSpPr>
        <p:spPr>
          <a:xfrm>
            <a:off x="468312" y="908050"/>
            <a:ext cx="8229600" cy="720725"/>
          </a:xfrm>
          <a:prstGeom prst="rect">
            <a:avLst/>
          </a:prstGeom>
        </p:spPr>
        <p:txBody>
          <a:bodyPr>
            <a:normAutofit fontScale="100000" lnSpcReduction="0"/>
          </a:bodyPr>
          <a:lstStyle>
            <a:lvl1pPr>
              <a:defRPr b="1" sz="4000">
                <a:solidFill>
                  <a:srgbClr val="006699"/>
                </a:solidFill>
              </a:defRPr>
            </a:lvl1pPr>
          </a:lstStyle>
          <a:p>
            <a:pPr/>
            <a:r>
              <a:t>Fases de la Atención Integral</a:t>
            </a:r>
          </a:p>
        </p:txBody>
      </p:sp>
      <p:sp>
        <p:nvSpPr>
          <p:cNvPr id="103" name="Shape 103"/>
          <p:cNvSpPr/>
          <p:nvPr>
            <p:ph type="body" sz="half" idx="4294967295"/>
          </p:nvPr>
        </p:nvSpPr>
        <p:spPr>
          <a:xfrm>
            <a:off x="457200" y="1916112"/>
            <a:ext cx="4038600" cy="4210051"/>
          </a:xfrm>
          <a:prstGeom prst="rect">
            <a:avLst/>
          </a:prstGeom>
        </p:spPr>
        <p:txBody>
          <a:bodyPr>
            <a:normAutofit fontScale="100000" lnSpcReduction="0"/>
          </a:bodyPr>
          <a:lstStyle/>
          <a:p>
            <a:pPr marL="312039" indent="-312039" algn="just" defTabSz="832104">
              <a:lnSpc>
                <a:spcPct val="80000"/>
              </a:lnSpc>
              <a:spcBef>
                <a:spcPts val="400"/>
              </a:spcBef>
              <a:buSzTx/>
              <a:buNone/>
              <a:defRPr b="1" sz="2002">
                <a:solidFill>
                  <a:srgbClr val="006699"/>
                </a:solidFill>
              </a:defRPr>
            </a:pPr>
            <a:r>
              <a:t>7. Repatriación/permanencia en el país de destino/mecanismos legales de protección</a:t>
            </a:r>
          </a:p>
          <a:p>
            <a:pPr marL="312039" indent="-312039" algn="just" defTabSz="832104">
              <a:lnSpc>
                <a:spcPct val="80000"/>
              </a:lnSpc>
              <a:spcBef>
                <a:spcPts val="600"/>
              </a:spcBef>
              <a:buSzTx/>
              <a:buNone/>
              <a:defRPr sz="637">
                <a:solidFill>
                  <a:srgbClr val="006699"/>
                </a:solidFill>
              </a:defRPr>
            </a:pPr>
          </a:p>
          <a:p>
            <a:pPr marL="312039" indent="-312039" algn="just" defTabSz="832104">
              <a:lnSpc>
                <a:spcPct val="80000"/>
              </a:lnSpc>
              <a:spcBef>
                <a:spcPts val="100"/>
              </a:spcBef>
              <a:buSzTx/>
              <a:buNone/>
              <a:defRPr sz="455">
                <a:solidFill>
                  <a:srgbClr val="006699"/>
                </a:solidFill>
              </a:defRPr>
            </a:pPr>
            <a:r>
              <a:t> </a:t>
            </a:r>
            <a:endParaRPr sz="819"/>
          </a:p>
          <a:p>
            <a:pPr marL="312039" indent="-312039" algn="just" defTabSz="832104">
              <a:lnSpc>
                <a:spcPct val="80000"/>
              </a:lnSpc>
              <a:spcBef>
                <a:spcPts val="300"/>
              </a:spcBef>
              <a:buChar char="•"/>
              <a:defRPr sz="1638">
                <a:solidFill>
                  <a:srgbClr val="006699"/>
                </a:solidFill>
              </a:defRPr>
            </a:pPr>
            <a:r>
              <a:t>      Cada Estado cuenta con instituciones que deben facilitar la repatriación de las víctimas de trata de personas de manera voluntaria, segura e inmediata y conforme a los procedimientos claros establecidos en protocolos específicos.</a:t>
            </a:r>
          </a:p>
          <a:p>
            <a:pPr marL="312039" indent="-312039" algn="just" defTabSz="832104">
              <a:lnSpc>
                <a:spcPct val="80000"/>
              </a:lnSpc>
              <a:spcBef>
                <a:spcPts val="600"/>
              </a:spcBef>
              <a:buSzTx/>
              <a:buNone/>
              <a:defRPr sz="1456">
                <a:solidFill>
                  <a:srgbClr val="006699"/>
                </a:solidFill>
              </a:defRPr>
            </a:pPr>
          </a:p>
          <a:p>
            <a:pPr marL="312039" indent="-312039" algn="just" defTabSz="832104">
              <a:lnSpc>
                <a:spcPct val="80000"/>
              </a:lnSpc>
              <a:spcBef>
                <a:spcPts val="300"/>
              </a:spcBef>
              <a:buChar char="•"/>
              <a:defRPr sz="1638">
                <a:solidFill>
                  <a:srgbClr val="006699"/>
                </a:solidFill>
              </a:defRPr>
            </a:pPr>
            <a:r>
              <a:t>Si la víctima adulta no quiere retornar, se deben brindar alternativas de viajar a un tercer país o bien de regularizar su situación migratoria en el país de destino, de conformidad con la legislación de cada país.</a:t>
            </a:r>
          </a:p>
        </p:txBody>
      </p:sp>
      <p:sp>
        <p:nvSpPr>
          <p:cNvPr id="104" name="Shape 104"/>
          <p:cNvSpPr/>
          <p:nvPr/>
        </p:nvSpPr>
        <p:spPr>
          <a:xfrm>
            <a:off x="4572000" y="1916112"/>
            <a:ext cx="4038600" cy="291338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just">
              <a:lnSpc>
                <a:spcPct val="80000"/>
              </a:lnSpc>
              <a:spcBef>
                <a:spcPts val="400"/>
              </a:spcBef>
              <a:defRPr>
                <a:solidFill>
                  <a:srgbClr val="006699"/>
                </a:solidFill>
              </a:defRPr>
            </a:pPr>
            <a:r>
              <a:t>Las personas sobrevivientes víctimas de trata, tienen derecho a mecanismos de protección, siempre supeditado a las particularidades y normativas de cada país:</a:t>
            </a:r>
          </a:p>
          <a:p>
            <a:pPr algn="just">
              <a:lnSpc>
                <a:spcPct val="80000"/>
              </a:lnSpc>
              <a:spcBef>
                <a:spcPts val="600"/>
              </a:spcBef>
              <a:defRPr b="1" sz="1400">
                <a:solidFill>
                  <a:srgbClr val="006699"/>
                </a:solidFill>
              </a:defRPr>
            </a:pPr>
          </a:p>
          <a:p>
            <a:pPr algn="just">
              <a:lnSpc>
                <a:spcPct val="80000"/>
              </a:lnSpc>
              <a:spcBef>
                <a:spcPts val="600"/>
              </a:spcBef>
              <a:defRPr sz="700">
                <a:solidFill>
                  <a:srgbClr val="006699"/>
                </a:solidFill>
              </a:defRPr>
            </a:pPr>
          </a:p>
          <a:p>
            <a:pPr algn="just">
              <a:lnSpc>
                <a:spcPct val="80000"/>
              </a:lnSpc>
              <a:spcBef>
                <a:spcPts val="300"/>
              </a:spcBef>
              <a:buSzPct val="100000"/>
              <a:buFont typeface="Arial"/>
              <a:buChar char="•"/>
              <a:defRPr sz="1600">
                <a:solidFill>
                  <a:srgbClr val="006699"/>
                </a:solidFill>
              </a:defRPr>
            </a:pPr>
            <a:r>
              <a:t>Refugio</a:t>
            </a:r>
          </a:p>
          <a:p>
            <a:pPr algn="just">
              <a:lnSpc>
                <a:spcPct val="80000"/>
              </a:lnSpc>
              <a:spcBef>
                <a:spcPts val="600"/>
              </a:spcBef>
              <a:buSzPct val="100000"/>
              <a:buFont typeface="Arial"/>
              <a:buChar char="•"/>
              <a:defRPr sz="1600">
                <a:solidFill>
                  <a:srgbClr val="006699"/>
                </a:solidFill>
              </a:defRPr>
            </a:pPr>
          </a:p>
          <a:p>
            <a:pPr algn="just">
              <a:lnSpc>
                <a:spcPct val="80000"/>
              </a:lnSpc>
              <a:spcBef>
                <a:spcPts val="300"/>
              </a:spcBef>
              <a:buSzPct val="100000"/>
              <a:buFont typeface="Arial"/>
              <a:buChar char="•"/>
              <a:defRPr sz="1600">
                <a:solidFill>
                  <a:srgbClr val="006699"/>
                </a:solidFill>
              </a:defRPr>
            </a:pPr>
            <a:r>
              <a:t>Reasentamiento</a:t>
            </a:r>
          </a:p>
          <a:p>
            <a:pPr algn="just">
              <a:lnSpc>
                <a:spcPct val="80000"/>
              </a:lnSpc>
              <a:spcBef>
                <a:spcPts val="600"/>
              </a:spcBef>
              <a:buSzPct val="100000"/>
              <a:buFont typeface="Arial"/>
              <a:buChar char="•"/>
              <a:defRPr sz="1600">
                <a:solidFill>
                  <a:srgbClr val="006699"/>
                </a:solidFill>
              </a:defRPr>
            </a:pPr>
          </a:p>
          <a:p>
            <a:pPr algn="just">
              <a:lnSpc>
                <a:spcPct val="80000"/>
              </a:lnSpc>
              <a:spcBef>
                <a:spcPts val="300"/>
              </a:spcBef>
              <a:buSzPct val="100000"/>
              <a:buFont typeface="Arial"/>
              <a:buChar char="•"/>
              <a:defRPr sz="1600">
                <a:solidFill>
                  <a:srgbClr val="006699"/>
                </a:solidFill>
              </a:defRPr>
            </a:pPr>
            <a:r>
              <a:t>Residencia permanente</a:t>
            </a:r>
          </a:p>
        </p:txBody>
      </p:sp>
      <p:pic>
        <p:nvPicPr>
          <p:cNvPr id="105"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06"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idx="4294967295"/>
          </p:nvPr>
        </p:nvSpPr>
        <p:spPr>
          <a:xfrm>
            <a:off x="457200" y="836612"/>
            <a:ext cx="8229600" cy="1079501"/>
          </a:xfrm>
          <a:prstGeom prst="rect">
            <a:avLst/>
          </a:prstGeom>
        </p:spPr>
        <p:txBody>
          <a:bodyPr>
            <a:normAutofit fontScale="100000" lnSpcReduction="0"/>
          </a:bodyPr>
          <a:lstStyle/>
          <a:p>
            <a:pPr defTabSz="850391">
              <a:defRPr b="1" sz="3348">
                <a:solidFill>
                  <a:srgbClr val="006699"/>
                </a:solidFill>
              </a:defRPr>
            </a:pPr>
            <a:r>
              <a:t>Estrategia Regional para la </a:t>
            </a:r>
            <a:br/>
            <a:r>
              <a:t>Atención Integral</a:t>
            </a:r>
          </a:p>
        </p:txBody>
      </p:sp>
      <p:sp>
        <p:nvSpPr>
          <p:cNvPr id="109" name="Shape 109"/>
          <p:cNvSpPr/>
          <p:nvPr>
            <p:ph type="body" sz="half" idx="4294967295"/>
          </p:nvPr>
        </p:nvSpPr>
        <p:spPr>
          <a:xfrm>
            <a:off x="395287" y="2060575"/>
            <a:ext cx="4038601" cy="4248150"/>
          </a:xfrm>
          <a:prstGeom prst="rect">
            <a:avLst/>
          </a:prstGeom>
        </p:spPr>
        <p:txBody>
          <a:bodyPr>
            <a:normAutofit fontScale="100000" lnSpcReduction="0"/>
          </a:bodyPr>
          <a:lstStyle/>
          <a:p>
            <a:pPr algn="just">
              <a:lnSpc>
                <a:spcPct val="80000"/>
              </a:lnSpc>
              <a:spcBef>
                <a:spcPts val="500"/>
              </a:spcBef>
              <a:buSzTx/>
              <a:buNone/>
              <a:defRPr b="1" sz="2200">
                <a:solidFill>
                  <a:srgbClr val="006699"/>
                </a:solidFill>
              </a:defRPr>
            </a:pPr>
            <a:r>
              <a:t>Objetivo General </a:t>
            </a:r>
          </a:p>
          <a:p>
            <a:pPr algn="just">
              <a:lnSpc>
                <a:spcPct val="80000"/>
              </a:lnSpc>
              <a:spcBef>
                <a:spcPts val="600"/>
              </a:spcBef>
              <a:buSzTx/>
              <a:buNone/>
              <a:defRPr b="1" sz="2000">
                <a:solidFill>
                  <a:srgbClr val="006699"/>
                </a:solidFill>
              </a:defRPr>
            </a:pPr>
          </a:p>
          <a:p>
            <a:pPr algn="just">
              <a:lnSpc>
                <a:spcPct val="80000"/>
              </a:lnSpc>
              <a:spcBef>
                <a:spcPts val="400"/>
              </a:spcBef>
              <a:buSzTx/>
              <a:buNone/>
              <a:defRPr sz="2000">
                <a:solidFill>
                  <a:srgbClr val="006699"/>
                </a:solidFill>
              </a:defRPr>
            </a:pPr>
            <a:r>
              <a:t>     Mejorar la atención a víctimas de la trata de personas en los países miembros de la Coalición Regional, a través de la definición y formulación de acciones regionales, coordinadas, pertinentes, viables y concretas, en cooperación con otros esquemas y organizaciones regionales que incluyan en su accionar, el tema de trata de personas</a:t>
            </a:r>
            <a:r>
              <a:rPr sz="1800"/>
              <a:t>.</a:t>
            </a:r>
          </a:p>
        </p:txBody>
      </p:sp>
      <p:sp>
        <p:nvSpPr>
          <p:cNvPr id="110" name="Shape 110"/>
          <p:cNvSpPr/>
          <p:nvPr/>
        </p:nvSpPr>
        <p:spPr>
          <a:xfrm>
            <a:off x="4787900" y="2349500"/>
            <a:ext cx="4038600" cy="378612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80000"/>
              </a:lnSpc>
              <a:spcBef>
                <a:spcPts val="400"/>
              </a:spcBef>
              <a:defRPr b="1" sz="2000">
                <a:solidFill>
                  <a:srgbClr val="006699"/>
                </a:solidFill>
              </a:defRPr>
            </a:pPr>
            <a:r>
              <a:t>Objetivos específicos </a:t>
            </a:r>
          </a:p>
          <a:p>
            <a:pPr>
              <a:lnSpc>
                <a:spcPct val="80000"/>
              </a:lnSpc>
              <a:spcBef>
                <a:spcPts val="600"/>
              </a:spcBef>
              <a:defRPr>
                <a:solidFill>
                  <a:srgbClr val="006699"/>
                </a:solidFill>
              </a:defRPr>
            </a:pPr>
          </a:p>
          <a:p>
            <a:pPr>
              <a:lnSpc>
                <a:spcPct val="80000"/>
              </a:lnSpc>
              <a:spcBef>
                <a:spcPts val="400"/>
              </a:spcBef>
              <a:buSzPct val="100000"/>
              <a:buFont typeface="Arial"/>
              <a:buChar char="•"/>
              <a:defRPr>
                <a:solidFill>
                  <a:srgbClr val="006699"/>
                </a:solidFill>
              </a:defRPr>
            </a:pPr>
            <a:r>
              <a:t> Garantizar los servicios de atención y protección a las víctimas de la trata de personas, con calidad y desde una perspectiva de derechos.</a:t>
            </a:r>
          </a:p>
          <a:p>
            <a:pPr>
              <a:lnSpc>
                <a:spcPct val="80000"/>
              </a:lnSpc>
              <a:spcBef>
                <a:spcPts val="600"/>
              </a:spcBef>
              <a:buSzPct val="100000"/>
              <a:buFont typeface="Arial"/>
              <a:buChar char="•"/>
              <a:defRPr>
                <a:solidFill>
                  <a:srgbClr val="006699"/>
                </a:solidFill>
              </a:defRPr>
            </a:pPr>
          </a:p>
          <a:p>
            <a:pPr>
              <a:lnSpc>
                <a:spcPct val="80000"/>
              </a:lnSpc>
              <a:spcBef>
                <a:spcPts val="400"/>
              </a:spcBef>
              <a:buSzPct val="100000"/>
              <a:buFont typeface="Arial"/>
              <a:buChar char="•"/>
              <a:defRPr>
                <a:solidFill>
                  <a:srgbClr val="006699"/>
                </a:solidFill>
              </a:defRPr>
            </a:pPr>
            <a:r>
              <a:t> Asegurar la continuidad de la atención integral y protección a la víctima entre los países.</a:t>
            </a:r>
          </a:p>
          <a:p>
            <a:pPr>
              <a:lnSpc>
                <a:spcPct val="80000"/>
              </a:lnSpc>
              <a:spcBef>
                <a:spcPts val="600"/>
              </a:spcBef>
              <a:buSzPct val="100000"/>
              <a:buFont typeface="Arial"/>
              <a:buChar char="•"/>
              <a:defRPr>
                <a:solidFill>
                  <a:srgbClr val="006699"/>
                </a:solidFill>
              </a:defRPr>
            </a:pPr>
          </a:p>
          <a:p>
            <a:pPr>
              <a:lnSpc>
                <a:spcPct val="80000"/>
              </a:lnSpc>
              <a:spcBef>
                <a:spcPts val="400"/>
              </a:spcBef>
              <a:buSzPct val="100000"/>
              <a:buFont typeface="Arial"/>
              <a:buChar char="•"/>
              <a:defRPr>
                <a:solidFill>
                  <a:srgbClr val="006699"/>
                </a:solidFill>
              </a:defRPr>
            </a:pPr>
            <a:r>
              <a:t>Facilitar la comunicación y articulación de esfuerzos entre los países de la región, en la atención a víctimas de trata de personas.</a:t>
            </a:r>
          </a:p>
        </p:txBody>
      </p:sp>
      <p:pic>
        <p:nvPicPr>
          <p:cNvPr id="111"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12"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idx="4294967295"/>
          </p:nvPr>
        </p:nvSpPr>
        <p:spPr>
          <a:xfrm>
            <a:off x="468312" y="836612"/>
            <a:ext cx="8218488" cy="936626"/>
          </a:xfrm>
          <a:prstGeom prst="rect">
            <a:avLst/>
          </a:prstGeom>
        </p:spPr>
        <p:txBody>
          <a:bodyPr>
            <a:normAutofit fontScale="100000" lnSpcReduction="0"/>
          </a:bodyPr>
          <a:lstStyle/>
          <a:p>
            <a:pPr defTabSz="740663">
              <a:defRPr b="1" sz="2916">
                <a:solidFill>
                  <a:srgbClr val="006699"/>
                </a:solidFill>
              </a:defRPr>
            </a:pPr>
            <a:r>
              <a:t>Estrategia Regional para la </a:t>
            </a:r>
            <a:br/>
            <a:r>
              <a:t>Atención Integral</a:t>
            </a:r>
          </a:p>
        </p:txBody>
      </p:sp>
      <p:sp>
        <p:nvSpPr>
          <p:cNvPr id="115" name="Shape 115"/>
          <p:cNvSpPr/>
          <p:nvPr>
            <p:ph type="body" idx="4294967295"/>
          </p:nvPr>
        </p:nvSpPr>
        <p:spPr>
          <a:xfrm>
            <a:off x="457200" y="1989137"/>
            <a:ext cx="8229600" cy="4535488"/>
          </a:xfrm>
          <a:prstGeom prst="rect">
            <a:avLst/>
          </a:prstGeom>
        </p:spPr>
        <p:txBody>
          <a:bodyPr>
            <a:normAutofit fontScale="100000" lnSpcReduction="0"/>
          </a:bodyPr>
          <a:lstStyle/>
          <a:p>
            <a:pPr marL="336042" indent="-336042" algn="just" defTabSz="896111">
              <a:lnSpc>
                <a:spcPct val="80000"/>
              </a:lnSpc>
              <a:spcBef>
                <a:spcPts val="500"/>
              </a:spcBef>
              <a:buChar char="•"/>
              <a:defRPr b="1" sz="2352">
                <a:solidFill>
                  <a:srgbClr val="006699"/>
                </a:solidFill>
              </a:defRPr>
            </a:pPr>
            <a:r>
              <a:t>Objetivo específico 1:</a:t>
            </a:r>
            <a:r>
              <a:rPr b="0"/>
              <a:t> </a:t>
            </a:r>
            <a:r>
              <a:rPr b="0" sz="1764"/>
              <a:t>Garantizar los servicios de atención y protección a las víctimas de la trata de personas, de forma ágil y oportuna y desde una perspectiva de derechos humanos.</a:t>
            </a:r>
            <a:endParaRPr sz="1764"/>
          </a:p>
          <a:p>
            <a:pPr marL="336042" indent="-336042" algn="just" defTabSz="896111">
              <a:lnSpc>
                <a:spcPct val="80000"/>
              </a:lnSpc>
              <a:buSzTx/>
              <a:buNone/>
              <a:defRPr sz="1470">
                <a:solidFill>
                  <a:srgbClr val="006699"/>
                </a:solidFill>
              </a:defRPr>
            </a:pPr>
          </a:p>
          <a:p>
            <a:pPr marL="336042" indent="-336042" algn="just" defTabSz="896111">
              <a:lnSpc>
                <a:spcPct val="80000"/>
              </a:lnSpc>
              <a:spcBef>
                <a:spcPts val="400"/>
              </a:spcBef>
              <a:buChar char="•"/>
              <a:defRPr b="1" sz="1960" u="sng">
                <a:solidFill>
                  <a:srgbClr val="006699"/>
                </a:solidFill>
              </a:defRPr>
            </a:pPr>
            <a:r>
              <a:t>Línea Estratégica 1.1: </a:t>
            </a:r>
            <a:r>
              <a:rPr b="0" sz="1568" u="none"/>
              <a:t>Promover el desarrollo e implementación de programas para la formación y actualización continua de conocimientos especializados en materia de trata de personas a las/os funcionarios de las instituciones involucradas en la atención a las víctimas de trata de personas. </a:t>
            </a:r>
            <a:endParaRPr sz="1568"/>
          </a:p>
          <a:p>
            <a:pPr marL="336042" indent="-336042" algn="just" defTabSz="896111">
              <a:lnSpc>
                <a:spcPct val="80000"/>
              </a:lnSpc>
              <a:buChar char="•"/>
              <a:defRPr b="1" sz="1764">
                <a:solidFill>
                  <a:srgbClr val="006699"/>
                </a:solidFill>
              </a:defRPr>
            </a:pPr>
          </a:p>
          <a:p>
            <a:pPr marL="336042" indent="-336042" algn="just" defTabSz="896111">
              <a:lnSpc>
                <a:spcPct val="80000"/>
              </a:lnSpc>
              <a:spcBef>
                <a:spcPts val="400"/>
              </a:spcBef>
              <a:buChar char="•"/>
              <a:defRPr b="1" sz="1764">
                <a:solidFill>
                  <a:srgbClr val="006699"/>
                </a:solidFill>
              </a:defRPr>
            </a:pPr>
            <a:r>
              <a:t>Objetivo:</a:t>
            </a:r>
            <a:r>
              <a:rPr b="0"/>
              <a:t> </a:t>
            </a:r>
            <a:r>
              <a:rPr b="0" sz="1568"/>
              <a:t>contar con estándares mínimos comunes en la región, en la capacitación de personal y funcionarios de las instituciones involucradas en la atención a las víctimas de trata de personas, que contribuya a mejorar la respuesta institucional en materia de atención de las víctimas de la trata de personas. </a:t>
            </a:r>
            <a:endParaRPr sz="1568"/>
          </a:p>
          <a:p>
            <a:pPr marL="336042" indent="-336042" algn="just" defTabSz="896111">
              <a:lnSpc>
                <a:spcPct val="80000"/>
              </a:lnSpc>
              <a:buSzTx/>
              <a:buNone/>
              <a:defRPr sz="1470">
                <a:solidFill>
                  <a:srgbClr val="006699"/>
                </a:solidFill>
              </a:defRPr>
            </a:pPr>
          </a:p>
          <a:p>
            <a:pPr marL="336042" indent="-336042" algn="just" defTabSz="896111">
              <a:lnSpc>
                <a:spcPct val="80000"/>
              </a:lnSpc>
              <a:spcBef>
                <a:spcPts val="400"/>
              </a:spcBef>
              <a:buChar char="•"/>
              <a:defRPr b="1" sz="1764">
                <a:solidFill>
                  <a:srgbClr val="006699"/>
                </a:solidFill>
              </a:defRPr>
            </a:pPr>
            <a:r>
              <a:t>Descripción:</a:t>
            </a:r>
            <a:r>
              <a:rPr b="0"/>
              <a:t> </a:t>
            </a:r>
            <a:r>
              <a:rPr b="0" sz="1568"/>
              <a:t>hasta ahora la formación y capacitación de personal y funcionarios ha estado principalmente a cargo de los respectivos Estados nacionales, para quienes este tema cada vez ha cobrado mayor importancia. La propuesta de la Coalición Regional está en función de que todo el personal y funcionariado puedan ser capacitados con los mismos materiales, abarcando los mismos temas y facilitando el intercambio de capacidades</a:t>
            </a:r>
            <a:r>
              <a:rPr b="0" sz="1568">
                <a:solidFill>
                  <a:srgbClr val="000000"/>
                </a:solidFill>
              </a:rPr>
              <a:t>.</a:t>
            </a:r>
          </a:p>
        </p:txBody>
      </p:sp>
      <p:pic>
        <p:nvPicPr>
          <p:cNvPr id="116"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17"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idx="4294967295"/>
          </p:nvPr>
        </p:nvSpPr>
        <p:spPr>
          <a:xfrm>
            <a:off x="539750" y="836612"/>
            <a:ext cx="8086725" cy="566738"/>
          </a:xfrm>
          <a:prstGeom prst="rect">
            <a:avLst/>
          </a:prstGeom>
        </p:spPr>
        <p:txBody>
          <a:bodyPr>
            <a:normAutofit fontScale="100000" lnSpcReduction="0"/>
          </a:bodyPr>
          <a:lstStyle/>
          <a:p>
            <a:pPr defTabSz="365760">
              <a:defRPr b="1" sz="1440"/>
            </a:pPr>
            <a:br/>
            <a:r>
              <a:rPr>
                <a:solidFill>
                  <a:srgbClr val="006699"/>
                </a:solidFill>
              </a:rPr>
              <a:t>Estrategia Regional para la </a:t>
            </a:r>
            <a:br>
              <a:rPr>
                <a:solidFill>
                  <a:srgbClr val="006699"/>
                </a:solidFill>
              </a:rPr>
            </a:br>
            <a:r>
              <a:rPr>
                <a:solidFill>
                  <a:srgbClr val="006699"/>
                </a:solidFill>
              </a:rPr>
              <a:t>Atención Integral</a:t>
            </a:r>
          </a:p>
        </p:txBody>
      </p:sp>
      <p:sp>
        <p:nvSpPr>
          <p:cNvPr id="120" name="Shape 120"/>
          <p:cNvSpPr/>
          <p:nvPr>
            <p:ph type="body" idx="4294967295"/>
          </p:nvPr>
        </p:nvSpPr>
        <p:spPr>
          <a:xfrm>
            <a:off x="468312" y="1989137"/>
            <a:ext cx="8229600" cy="4608513"/>
          </a:xfrm>
          <a:prstGeom prst="rect">
            <a:avLst/>
          </a:prstGeom>
        </p:spPr>
        <p:txBody>
          <a:bodyPr>
            <a:normAutofit fontScale="100000" lnSpcReduction="0"/>
          </a:bodyPr>
          <a:lstStyle/>
          <a:p>
            <a:pPr algn="just">
              <a:lnSpc>
                <a:spcPct val="80000"/>
              </a:lnSpc>
              <a:buSzTx/>
              <a:buNone/>
              <a:defRPr b="1" sz="2400"/>
            </a:pPr>
          </a:p>
          <a:p>
            <a:pPr algn="just">
              <a:lnSpc>
                <a:spcPct val="80000"/>
              </a:lnSpc>
              <a:spcBef>
                <a:spcPts val="500"/>
              </a:spcBef>
              <a:buChar char="•"/>
              <a:defRPr b="1" sz="2400">
                <a:solidFill>
                  <a:srgbClr val="006699"/>
                </a:solidFill>
              </a:defRPr>
            </a:pPr>
            <a:r>
              <a:t>Objetivo específico 2:</a:t>
            </a:r>
            <a:r>
              <a:rPr b="0"/>
              <a:t> </a:t>
            </a:r>
            <a:r>
              <a:rPr b="0" sz="1800"/>
              <a:t>Asegurar la continuidad de la atención integral y protección a la víctima entre los países</a:t>
            </a:r>
            <a:endParaRPr sz="1800"/>
          </a:p>
          <a:p>
            <a:pPr algn="just">
              <a:lnSpc>
                <a:spcPct val="80000"/>
              </a:lnSpc>
              <a:buChar char="•"/>
              <a:defRPr b="1" sz="2000" u="sng">
                <a:solidFill>
                  <a:srgbClr val="006699"/>
                </a:solidFill>
              </a:defRPr>
            </a:pPr>
          </a:p>
          <a:p>
            <a:pPr algn="just">
              <a:lnSpc>
                <a:spcPct val="80000"/>
              </a:lnSpc>
              <a:spcBef>
                <a:spcPts val="400"/>
              </a:spcBef>
              <a:buChar char="•"/>
              <a:defRPr b="1" sz="2000" u="sng">
                <a:solidFill>
                  <a:srgbClr val="006699"/>
                </a:solidFill>
              </a:defRPr>
            </a:pPr>
            <a:r>
              <a:t>Línea Estratégica 2.1:</a:t>
            </a:r>
            <a:r>
              <a:rPr u="none"/>
              <a:t> </a:t>
            </a:r>
            <a:r>
              <a:rPr b="0" sz="1600" u="none"/>
              <a:t>Definir y aplicar una ruta regional articulada de atención integral a las víctimas de la trata de personas. </a:t>
            </a:r>
            <a:endParaRPr sz="1600"/>
          </a:p>
          <a:p>
            <a:pPr algn="just">
              <a:lnSpc>
                <a:spcPct val="80000"/>
              </a:lnSpc>
              <a:buChar char="•"/>
              <a:defRPr b="1" i="1" sz="1800">
                <a:solidFill>
                  <a:srgbClr val="006699"/>
                </a:solidFill>
              </a:defRPr>
            </a:pPr>
          </a:p>
          <a:p>
            <a:pPr algn="just">
              <a:lnSpc>
                <a:spcPct val="80000"/>
              </a:lnSpc>
              <a:spcBef>
                <a:spcPts val="400"/>
              </a:spcBef>
              <a:buChar char="•"/>
              <a:defRPr b="1" i="1" sz="1800">
                <a:solidFill>
                  <a:srgbClr val="006699"/>
                </a:solidFill>
              </a:defRPr>
            </a:pPr>
            <a:r>
              <a:t>Objetivo:</a:t>
            </a:r>
            <a:r>
              <a:rPr b="0" i="0"/>
              <a:t> Brindar la seguridad, la protección adecuada y la atención de calidad, evitando duplicar esfuerzos y re victimizar a las víctimas de trata.</a:t>
            </a:r>
          </a:p>
          <a:p>
            <a:pPr algn="just">
              <a:lnSpc>
                <a:spcPct val="80000"/>
              </a:lnSpc>
              <a:spcBef>
                <a:spcPts val="400"/>
              </a:spcBef>
              <a:buSzTx/>
              <a:buNone/>
              <a:defRPr sz="1800">
                <a:solidFill>
                  <a:srgbClr val="006699"/>
                </a:solidFill>
              </a:defRPr>
            </a:pPr>
            <a:r>
              <a:t> </a:t>
            </a:r>
          </a:p>
          <a:p>
            <a:pPr algn="just">
              <a:lnSpc>
                <a:spcPct val="80000"/>
              </a:lnSpc>
              <a:spcBef>
                <a:spcPts val="400"/>
              </a:spcBef>
              <a:buChar char="•"/>
              <a:defRPr b="1" i="1" sz="1800">
                <a:solidFill>
                  <a:srgbClr val="006699"/>
                </a:solidFill>
              </a:defRPr>
            </a:pPr>
            <a:r>
              <a:t>Descripción:</a:t>
            </a:r>
            <a:r>
              <a:rPr b="0" i="0"/>
              <a:t> Cada Estado miembro de la Coalición tiene procedimientos y mecanismos para atención a víctimas, los que no necesariamente tienen establecido el procedimiento de articulación en el plano regional. Por tal razón, la Coalición busca definir cuál es el procedimiento para desarrollar las necesarias coordinaciones con otros Estados, cuando la situación de una persona víctima requiere de coordinar la atención entre dos o más miembros de la Coalición.</a:t>
            </a:r>
          </a:p>
        </p:txBody>
      </p:sp>
      <p:pic>
        <p:nvPicPr>
          <p:cNvPr id="121"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22"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idx="4294967295"/>
          </p:nvPr>
        </p:nvSpPr>
        <p:spPr>
          <a:xfrm>
            <a:off x="457200" y="692150"/>
            <a:ext cx="8229600" cy="725488"/>
          </a:xfrm>
          <a:prstGeom prst="rect">
            <a:avLst/>
          </a:prstGeom>
        </p:spPr>
        <p:txBody>
          <a:bodyPr>
            <a:normAutofit fontScale="100000" lnSpcReduction="0"/>
          </a:bodyPr>
          <a:lstStyle>
            <a:lvl1pPr defTabSz="877823">
              <a:defRPr b="1" sz="3072">
                <a:solidFill>
                  <a:srgbClr val="006699"/>
                </a:solidFill>
              </a:defRPr>
            </a:lvl1pPr>
          </a:lstStyle>
          <a:p>
            <a:pPr/>
            <a:r>
              <a:t>Estrategia Regional para la Atención Integral</a:t>
            </a:r>
          </a:p>
        </p:txBody>
      </p:sp>
      <p:sp>
        <p:nvSpPr>
          <p:cNvPr id="125" name="Shape 125"/>
          <p:cNvSpPr/>
          <p:nvPr>
            <p:ph type="body" idx="4294967295"/>
          </p:nvPr>
        </p:nvSpPr>
        <p:spPr>
          <a:xfrm>
            <a:off x="457200" y="1600199"/>
            <a:ext cx="8229600" cy="4997451"/>
          </a:xfrm>
          <a:prstGeom prst="rect">
            <a:avLst/>
          </a:prstGeom>
        </p:spPr>
        <p:txBody>
          <a:bodyPr>
            <a:normAutofit fontScale="100000" lnSpcReduction="0"/>
          </a:bodyPr>
          <a:lstStyle/>
          <a:p>
            <a:pPr marL="325754" indent="-325754" algn="just" defTabSz="868680">
              <a:lnSpc>
                <a:spcPct val="80000"/>
              </a:lnSpc>
              <a:spcBef>
                <a:spcPts val="400"/>
              </a:spcBef>
              <a:buChar char="•"/>
              <a:defRPr b="1" sz="1900">
                <a:solidFill>
                  <a:srgbClr val="006699"/>
                </a:solidFill>
              </a:defRPr>
            </a:pPr>
            <a:r>
              <a:t>Objetivo específico 3:</a:t>
            </a:r>
            <a:r>
              <a:rPr b="0"/>
              <a:t> </a:t>
            </a:r>
            <a:r>
              <a:rPr b="0" sz="1710"/>
              <a:t>Facilitar la comunicación y articulación de esfuerzos entre los países de la región, en la atención a víctimas de trata de personas</a:t>
            </a:r>
            <a:endParaRPr sz="1710"/>
          </a:p>
          <a:p>
            <a:pPr marL="325754" indent="-325754" algn="just" defTabSz="868680">
              <a:lnSpc>
                <a:spcPct val="80000"/>
              </a:lnSpc>
              <a:buChar char="•"/>
              <a:defRPr sz="1520">
                <a:solidFill>
                  <a:srgbClr val="006699"/>
                </a:solidFill>
              </a:defRPr>
            </a:pPr>
          </a:p>
          <a:p>
            <a:pPr marL="325754" indent="-325754" algn="just" defTabSz="868680">
              <a:lnSpc>
                <a:spcPct val="80000"/>
              </a:lnSpc>
              <a:spcBef>
                <a:spcPts val="400"/>
              </a:spcBef>
              <a:buChar char="•"/>
              <a:defRPr b="1" sz="1900">
                <a:solidFill>
                  <a:srgbClr val="006699"/>
                </a:solidFill>
              </a:defRPr>
            </a:pPr>
            <a:r>
              <a:t>Línea Estratégica 3.1:</a:t>
            </a:r>
            <a:r>
              <a:rPr sz="1520"/>
              <a:t> </a:t>
            </a:r>
            <a:r>
              <a:rPr b="0" sz="1520"/>
              <a:t>Definir mecanismo y/o institucionalidad regional que facilite el reconocimiento de la Coalición Regional como referente en el tema de trata de personas. </a:t>
            </a:r>
            <a:endParaRPr sz="1520"/>
          </a:p>
          <a:p>
            <a:pPr marL="325754" indent="-325754" algn="just" defTabSz="868680">
              <a:lnSpc>
                <a:spcPct val="80000"/>
              </a:lnSpc>
              <a:buChar char="•"/>
              <a:defRPr b="1" i="1" sz="760">
                <a:solidFill>
                  <a:srgbClr val="006699"/>
                </a:solidFill>
              </a:defRPr>
            </a:pPr>
          </a:p>
          <a:p>
            <a:pPr marL="325754" indent="-325754" algn="just" defTabSz="868680">
              <a:lnSpc>
                <a:spcPct val="80000"/>
              </a:lnSpc>
              <a:spcBef>
                <a:spcPts val="400"/>
              </a:spcBef>
              <a:buChar char="•"/>
              <a:defRPr b="1" sz="1900">
                <a:solidFill>
                  <a:srgbClr val="006699"/>
                </a:solidFill>
              </a:defRPr>
            </a:pPr>
            <a:r>
              <a:t>Objetivo:</a:t>
            </a:r>
            <a:r>
              <a:rPr b="0" sz="1520"/>
              <a:t> Darle un marco institucional más firme al trabajo desarrollado por la Coalición Regional, que le permita avanzar en su posicionamiento como referente en la Región para el tema de trata de personas.</a:t>
            </a:r>
            <a:endParaRPr sz="1520"/>
          </a:p>
          <a:p>
            <a:pPr marL="325754" indent="-325754" algn="just" defTabSz="868680">
              <a:lnSpc>
                <a:spcPct val="80000"/>
              </a:lnSpc>
              <a:spcBef>
                <a:spcPts val="300"/>
              </a:spcBef>
              <a:buSzTx/>
              <a:buNone/>
              <a:defRPr sz="1520">
                <a:solidFill>
                  <a:srgbClr val="006699"/>
                </a:solidFill>
              </a:defRPr>
            </a:pPr>
            <a:r>
              <a:t> </a:t>
            </a:r>
          </a:p>
          <a:p>
            <a:pPr marL="325754" indent="-325754" algn="just" defTabSz="868680">
              <a:lnSpc>
                <a:spcPct val="80000"/>
              </a:lnSpc>
              <a:spcBef>
                <a:spcPts val="400"/>
              </a:spcBef>
              <a:buChar char="•"/>
              <a:defRPr b="1" sz="1900">
                <a:solidFill>
                  <a:srgbClr val="006699"/>
                </a:solidFill>
              </a:defRPr>
            </a:pPr>
            <a:r>
              <a:t>Descripción:</a:t>
            </a:r>
            <a:r>
              <a:rPr sz="1520"/>
              <a:t> </a:t>
            </a:r>
            <a:r>
              <a:rPr b="0" sz="1520"/>
              <a:t>En el Memorandum de Entendimiento entre los gobiernos de las Repúblicas de Costa Rica, El Salvador, Guatemala, Honduras, Nicaragua, Panamá y República Dominicana, mediante el cual se establece la ejecución del “Marco de Acción Regional  para el Abordaje Integral del Delito de Trata de Personas en Centro América y República Dominicana”, se reconoce a la Coalición Regional contra la Trata de Personas, como “la instancia de articulación y coordinación interinstitucional para promover los mecanismos para el abordaje integral del delito de Trata de Personas.”</a:t>
            </a:r>
            <a:endParaRPr sz="1520"/>
          </a:p>
          <a:p>
            <a:pPr marL="325754" indent="-325754" algn="just" defTabSz="868680">
              <a:lnSpc>
                <a:spcPct val="80000"/>
              </a:lnSpc>
              <a:buChar char="•"/>
              <a:defRPr sz="1520">
                <a:solidFill>
                  <a:srgbClr val="006699"/>
                </a:solidFill>
              </a:defRPr>
            </a:pPr>
          </a:p>
          <a:p>
            <a:pPr marL="325754" indent="-325754" algn="just" defTabSz="868680">
              <a:lnSpc>
                <a:spcPct val="80000"/>
              </a:lnSpc>
              <a:spcBef>
                <a:spcPts val="400"/>
              </a:spcBef>
              <a:buChar char="•"/>
              <a:defRPr sz="1520">
                <a:solidFill>
                  <a:srgbClr val="006699"/>
                </a:solidFill>
              </a:defRPr>
            </a:pPr>
            <a:r>
              <a:t>Para su </a:t>
            </a:r>
            <a:r>
              <a:rPr b="1" sz="1900"/>
              <a:t>máximo aprovechamiento</a:t>
            </a:r>
            <a:r>
              <a:t>, la Coalición Regional debe definir un espacio regional o alianzas en la región que le permitan mayor estabilidad a su funcionamiento. Entendiendo este espacio y alianzas, desde una perspectiva amplia que puede abarcar desde apoyo en materia de recursos económicos hasta respaldo político para su accionar.</a:t>
            </a:r>
          </a:p>
        </p:txBody>
      </p:sp>
      <p:pic>
        <p:nvPicPr>
          <p:cNvPr id="126"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27" name="image.png"/>
          <p:cNvPicPr>
            <a:picLocks noChangeAspect="1"/>
          </p:cNvPicPr>
          <p:nvPr/>
        </p:nvPicPr>
        <p:blipFill>
          <a:blip r:embed="rId3">
            <a:extLst/>
          </a:blip>
          <a:stretch>
            <a:fillRect/>
          </a:stretch>
        </p:blipFill>
        <p:spPr>
          <a:xfrm>
            <a:off x="8332787" y="6394450"/>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idx="4294967295"/>
          </p:nvPr>
        </p:nvSpPr>
        <p:spPr>
          <a:xfrm>
            <a:off x="684212" y="1052512"/>
            <a:ext cx="8002588" cy="792163"/>
          </a:xfrm>
          <a:prstGeom prst="rect">
            <a:avLst/>
          </a:prstGeom>
        </p:spPr>
        <p:txBody>
          <a:bodyPr>
            <a:normAutofit fontScale="100000" lnSpcReduction="0"/>
          </a:bodyPr>
          <a:lstStyle>
            <a:lvl1pPr defTabSz="758951">
              <a:defRPr b="1" sz="2988">
                <a:solidFill>
                  <a:srgbClr val="006699"/>
                </a:solidFill>
              </a:defRPr>
            </a:lvl1pPr>
          </a:lstStyle>
          <a:p>
            <a:pPr/>
            <a:r>
              <a:t>Estrategia Regional para la Atención Integral</a:t>
            </a:r>
          </a:p>
        </p:txBody>
      </p:sp>
      <p:sp>
        <p:nvSpPr>
          <p:cNvPr id="130" name="Shape 130"/>
          <p:cNvSpPr/>
          <p:nvPr>
            <p:ph type="body" idx="4294967295"/>
          </p:nvPr>
        </p:nvSpPr>
        <p:spPr>
          <a:xfrm>
            <a:off x="250825" y="1916112"/>
            <a:ext cx="8229600" cy="4525963"/>
          </a:xfrm>
          <a:prstGeom prst="rect">
            <a:avLst/>
          </a:prstGeom>
        </p:spPr>
        <p:txBody>
          <a:bodyPr>
            <a:normAutofit fontScale="100000" lnSpcReduction="0"/>
          </a:bodyPr>
          <a:lstStyle/>
          <a:p>
            <a:pPr marL="318897" indent="-318897" algn="just" defTabSz="850391">
              <a:lnSpc>
                <a:spcPct val="80000"/>
              </a:lnSpc>
              <a:spcBef>
                <a:spcPts val="500"/>
              </a:spcBef>
              <a:buChar char="•"/>
              <a:defRPr b="1" sz="2232">
                <a:solidFill>
                  <a:srgbClr val="006699"/>
                </a:solidFill>
              </a:defRPr>
            </a:pPr>
            <a:r>
              <a:t>Objetivo específico 3:</a:t>
            </a:r>
            <a:r>
              <a:rPr b="0"/>
              <a:t> </a:t>
            </a:r>
            <a:r>
              <a:rPr b="0" sz="1674"/>
              <a:t>Facilitar la comunicación y articulación de esfuerzos entre los países de la región, en la atención a víctimas de trata de personas</a:t>
            </a:r>
            <a:endParaRPr sz="1674"/>
          </a:p>
          <a:p>
            <a:pPr marL="318897" indent="-318897" algn="just" defTabSz="850391">
              <a:lnSpc>
                <a:spcPct val="80000"/>
              </a:lnSpc>
              <a:buChar char="•"/>
              <a:defRPr sz="1488" u="sng">
                <a:solidFill>
                  <a:srgbClr val="006699"/>
                </a:solidFill>
              </a:defRPr>
            </a:pPr>
          </a:p>
          <a:p>
            <a:pPr marL="318897" indent="-318897" algn="just" defTabSz="850391">
              <a:lnSpc>
                <a:spcPct val="80000"/>
              </a:lnSpc>
              <a:spcBef>
                <a:spcPts val="500"/>
              </a:spcBef>
              <a:buChar char="•"/>
              <a:defRPr b="1" sz="2232">
                <a:solidFill>
                  <a:srgbClr val="006699"/>
                </a:solidFill>
              </a:defRPr>
            </a:pPr>
            <a:r>
              <a:t>Línea Estratégica 3.2:</a:t>
            </a:r>
            <a:r>
              <a:rPr sz="1860"/>
              <a:t> </a:t>
            </a:r>
            <a:r>
              <a:rPr b="0" sz="1488"/>
              <a:t>Identificar principales instrumentos y mecanismos en el tema de trata de personas, existentes en la región, para su aplicación y seguimiento por la Coalición Regional.</a:t>
            </a:r>
            <a:endParaRPr sz="1488"/>
          </a:p>
          <a:p>
            <a:pPr marL="318897" indent="-318897" algn="just" defTabSz="850391">
              <a:lnSpc>
                <a:spcPct val="80000"/>
              </a:lnSpc>
              <a:buChar char="•"/>
              <a:defRPr sz="1209">
                <a:solidFill>
                  <a:srgbClr val="006699"/>
                </a:solidFill>
              </a:defRPr>
            </a:pPr>
          </a:p>
          <a:p>
            <a:pPr marL="318897" indent="-318897" algn="just" defTabSz="850391">
              <a:lnSpc>
                <a:spcPct val="80000"/>
              </a:lnSpc>
              <a:spcBef>
                <a:spcPts val="500"/>
              </a:spcBef>
              <a:buChar char="•"/>
              <a:defRPr b="1" sz="2232">
                <a:solidFill>
                  <a:srgbClr val="006699"/>
                </a:solidFill>
              </a:defRPr>
            </a:pPr>
            <a:r>
              <a:t>Objetivo:</a:t>
            </a:r>
            <a:r>
              <a:rPr b="0" sz="1488"/>
              <a:t> Mejorar la atención a víctimas de trata de personas a través de la utilización de instrumentos existentes, tratando de aprovechar al máximo los esfuerzos realizados en la región.</a:t>
            </a:r>
            <a:endParaRPr sz="1488"/>
          </a:p>
          <a:p>
            <a:pPr marL="318897" indent="-318897" algn="just" defTabSz="850391">
              <a:lnSpc>
                <a:spcPct val="80000"/>
              </a:lnSpc>
              <a:buChar char="•"/>
              <a:defRPr sz="1302">
                <a:solidFill>
                  <a:srgbClr val="006699"/>
                </a:solidFill>
              </a:defRPr>
            </a:pPr>
          </a:p>
          <a:p>
            <a:pPr marL="318897" indent="-318897" algn="just" defTabSz="850391">
              <a:lnSpc>
                <a:spcPct val="80000"/>
              </a:lnSpc>
              <a:spcBef>
                <a:spcPts val="500"/>
              </a:spcBef>
              <a:buChar char="•"/>
              <a:defRPr b="1" sz="2232">
                <a:solidFill>
                  <a:srgbClr val="006699"/>
                </a:solidFill>
              </a:defRPr>
            </a:pPr>
            <a:r>
              <a:t>Descripción:</a:t>
            </a:r>
            <a:r>
              <a:rPr b="0" sz="1488"/>
              <a:t> Consiste en hacer una revisión de aquellos instrumentos que ya han sido impulsados, diseñados y aprobados en la región y que tienden a facilitar, mejorar o promover la atención a víctimas. Como resultado de dicha revisión, la Coalición deberá seleccionar aquellos que considera necesarios y factibles de impulsar al interior de cada Estado. Una vez realizada esta selección, será cada Comisión, Coalición o Comité nacional, el responsable de realizar una labor de cabildeo e incidencia para que los instrumentos sean efectivamente aplicados por las instituciones nacionales correspondientes. (Por ejemplo, los lineamientos regionales emanados de la Conferencia Regional sobre Migración.</a:t>
            </a:r>
          </a:p>
        </p:txBody>
      </p:sp>
      <p:pic>
        <p:nvPicPr>
          <p:cNvPr id="131"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32" name="image.png"/>
          <p:cNvPicPr>
            <a:picLocks noChangeAspect="1"/>
          </p:cNvPicPr>
          <p:nvPr/>
        </p:nvPicPr>
        <p:blipFill>
          <a:blip r:embed="rId3">
            <a:extLst/>
          </a:blip>
          <a:stretch>
            <a:fillRect/>
          </a:stretch>
        </p:blipFill>
        <p:spPr>
          <a:xfrm>
            <a:off x="8332787" y="6394450"/>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idx="4294967295"/>
          </p:nvPr>
        </p:nvSpPr>
        <p:spPr>
          <a:xfrm>
            <a:off x="685800" y="1412875"/>
            <a:ext cx="7772400" cy="1944688"/>
          </a:xfrm>
          <a:prstGeom prst="rect">
            <a:avLst/>
          </a:prstGeom>
        </p:spPr>
        <p:txBody>
          <a:bodyPr>
            <a:normAutofit fontScale="100000" lnSpcReduction="0"/>
          </a:bodyPr>
          <a:lstStyle/>
          <a:p>
            <a:pPr defTabSz="576072">
              <a:defRPr b="1" sz="1764"/>
            </a:pPr>
            <a:br/>
            <a:br/>
            <a:r>
              <a:rPr sz="2268">
                <a:solidFill>
                  <a:srgbClr val="006699"/>
                </a:solidFill>
              </a:rPr>
              <a:t>Estrategia Regional para la Atención Integral y el Acompañamiento a las Víctimas de Trata de Personas en los países miembros de la Coalición Regional</a:t>
            </a:r>
            <a:br>
              <a:rPr sz="2268">
                <a:solidFill>
                  <a:srgbClr val="006699"/>
                </a:solidFill>
              </a:rPr>
            </a:br>
          </a:p>
        </p:txBody>
      </p:sp>
      <p:sp>
        <p:nvSpPr>
          <p:cNvPr id="35" name="Shape 35"/>
          <p:cNvSpPr/>
          <p:nvPr>
            <p:ph type="body" sz="quarter" idx="4294967295"/>
          </p:nvPr>
        </p:nvSpPr>
        <p:spPr>
          <a:xfrm>
            <a:off x="1476375" y="4149725"/>
            <a:ext cx="6408737" cy="1366838"/>
          </a:xfrm>
          <a:prstGeom prst="rect">
            <a:avLst/>
          </a:prstGeom>
        </p:spPr>
        <p:txBody>
          <a:bodyPr anchor="ctr">
            <a:normAutofit fontScale="100000" lnSpcReduction="0"/>
          </a:bodyPr>
          <a:lstStyle/>
          <a:p>
            <a:pPr marL="0" indent="0" algn="ctr" defTabSz="374904">
              <a:lnSpc>
                <a:spcPct val="80000"/>
              </a:lnSpc>
              <a:spcBef>
                <a:spcPts val="300"/>
              </a:spcBef>
              <a:buSzTx/>
              <a:buNone/>
              <a:defRPr b="1" sz="1312">
                <a:solidFill>
                  <a:srgbClr val="0099CC"/>
                </a:solidFill>
              </a:defRPr>
            </a:pPr>
          </a:p>
          <a:p>
            <a:pPr marL="0" indent="0" algn="ctr" defTabSz="374904">
              <a:lnSpc>
                <a:spcPct val="80000"/>
              </a:lnSpc>
              <a:spcBef>
                <a:spcPts val="300"/>
              </a:spcBef>
              <a:buSzTx/>
              <a:buNone/>
              <a:defRPr b="1" sz="1312">
                <a:solidFill>
                  <a:srgbClr val="0099CC"/>
                </a:solidFill>
              </a:defRPr>
            </a:pPr>
          </a:p>
          <a:p>
            <a:pPr marL="0" indent="0" algn="ctr" defTabSz="374904">
              <a:lnSpc>
                <a:spcPct val="80000"/>
              </a:lnSpc>
              <a:spcBef>
                <a:spcPts val="300"/>
              </a:spcBef>
              <a:buSzTx/>
              <a:buNone/>
              <a:defRPr b="1" sz="1312">
                <a:solidFill>
                  <a:srgbClr val="0099CC"/>
                </a:solidFill>
              </a:defRPr>
            </a:pPr>
          </a:p>
          <a:p>
            <a:pPr marL="0" indent="0" algn="ctr" defTabSz="374904">
              <a:lnSpc>
                <a:spcPct val="80000"/>
              </a:lnSpc>
              <a:spcBef>
                <a:spcPts val="300"/>
              </a:spcBef>
              <a:buSzTx/>
              <a:buNone/>
              <a:defRPr b="1" sz="820">
                <a:solidFill>
                  <a:srgbClr val="C45612"/>
                </a:solidFill>
              </a:defRPr>
            </a:pPr>
            <a:r>
              <a:t>Con  financiamiento de SICA para propiciar actividad en el marco del Proyecto B.A.1: “Prevención de la Violencia contra las Mujeres Trata y Feminicidio en Centroamérica”,</a:t>
            </a:r>
            <a:r>
              <a:rPr b="0" sz="1312"/>
              <a:t> </a:t>
            </a:r>
          </a:p>
          <a:p>
            <a:pPr marL="0" indent="0" algn="ctr" defTabSz="374904">
              <a:lnSpc>
                <a:spcPct val="80000"/>
              </a:lnSpc>
              <a:spcBef>
                <a:spcPts val="300"/>
              </a:spcBef>
              <a:buSzTx/>
              <a:buNone/>
              <a:defRPr sz="1312">
                <a:solidFill>
                  <a:srgbClr val="C45612"/>
                </a:solidFill>
              </a:defRPr>
            </a:pPr>
          </a:p>
        </p:txBody>
      </p:sp>
      <p:pic>
        <p:nvPicPr>
          <p:cNvPr id="36"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37"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idx="4294967295"/>
          </p:nvPr>
        </p:nvSpPr>
        <p:spPr>
          <a:xfrm>
            <a:off x="827087" y="981075"/>
            <a:ext cx="7859713" cy="436563"/>
          </a:xfrm>
          <a:prstGeom prst="rect">
            <a:avLst/>
          </a:prstGeom>
        </p:spPr>
        <p:txBody>
          <a:bodyPr>
            <a:normAutofit fontScale="100000" lnSpcReduction="0"/>
          </a:bodyPr>
          <a:lstStyle/>
          <a:p>
            <a:pPr defTabSz="603504">
              <a:defRPr b="1" sz="1848">
                <a:solidFill>
                  <a:srgbClr val="006699"/>
                </a:solidFill>
              </a:defRPr>
            </a:pPr>
            <a:r>
              <a:t>Acciones y pautas para la operacionalización de la Estrategia Regional</a:t>
            </a:r>
            <a:r>
              <a:rPr>
                <a:solidFill>
                  <a:srgbClr val="000000"/>
                </a:solidFill>
              </a:rPr>
              <a:t> </a:t>
            </a:r>
          </a:p>
        </p:txBody>
      </p:sp>
      <p:sp>
        <p:nvSpPr>
          <p:cNvPr id="135" name="Shape 135"/>
          <p:cNvSpPr/>
          <p:nvPr>
            <p:ph type="body" idx="4294967295"/>
          </p:nvPr>
        </p:nvSpPr>
        <p:spPr>
          <a:xfrm>
            <a:off x="468312" y="1844675"/>
            <a:ext cx="8229600" cy="4824413"/>
          </a:xfrm>
          <a:prstGeom prst="rect">
            <a:avLst/>
          </a:prstGeom>
        </p:spPr>
        <p:txBody>
          <a:bodyPr>
            <a:normAutofit fontScale="100000" lnSpcReduction="0"/>
          </a:bodyPr>
          <a:lstStyle/>
          <a:p>
            <a:pPr marL="325754" indent="-325754" algn="just" defTabSz="868680">
              <a:lnSpc>
                <a:spcPct val="80000"/>
              </a:lnSpc>
              <a:spcBef>
                <a:spcPts val="400"/>
              </a:spcBef>
              <a:buChar char="•"/>
              <a:defRPr sz="1710">
                <a:solidFill>
                  <a:srgbClr val="006699"/>
                </a:solidFill>
              </a:defRPr>
            </a:pPr>
            <a:r>
              <a:t>Socializar con las instituciones involucradas en cada país la presente estrategia, así como los resultados obtenidos, las rutas a seguir, y los mecanismos de coordinación internacional. </a:t>
            </a:r>
          </a:p>
          <a:p>
            <a:pPr marL="325754" indent="-325754" algn="just" defTabSz="868680">
              <a:lnSpc>
                <a:spcPct val="80000"/>
              </a:lnSpc>
              <a:buChar char="•"/>
              <a:defRPr sz="1140">
                <a:solidFill>
                  <a:srgbClr val="006699"/>
                </a:solidFill>
              </a:defRPr>
            </a:pPr>
          </a:p>
          <a:p>
            <a:pPr marL="325754" indent="-325754" algn="just" defTabSz="868680">
              <a:lnSpc>
                <a:spcPct val="80000"/>
              </a:lnSpc>
              <a:spcBef>
                <a:spcPts val="400"/>
              </a:spcBef>
              <a:buChar char="•"/>
              <a:defRPr sz="1710">
                <a:solidFill>
                  <a:srgbClr val="006699"/>
                </a:solidFill>
              </a:defRPr>
            </a:pPr>
            <a:r>
              <a:t>Incorporar las acciones de la presente estrategia y su plan de acción dentro de los planes operativos anuales de cada institución responsable, según su mandato legal.</a:t>
            </a:r>
          </a:p>
          <a:p>
            <a:pPr marL="325754" indent="-325754" algn="just" defTabSz="868680">
              <a:lnSpc>
                <a:spcPct val="80000"/>
              </a:lnSpc>
              <a:buChar char="•"/>
              <a:defRPr sz="1140">
                <a:solidFill>
                  <a:srgbClr val="006699"/>
                </a:solidFill>
              </a:defRPr>
            </a:pPr>
          </a:p>
          <a:p>
            <a:pPr marL="325754" indent="-325754" algn="just" defTabSz="868680">
              <a:lnSpc>
                <a:spcPct val="80000"/>
              </a:lnSpc>
              <a:spcBef>
                <a:spcPts val="400"/>
              </a:spcBef>
              <a:buChar char="•"/>
              <a:defRPr sz="1710">
                <a:solidFill>
                  <a:srgbClr val="006699"/>
                </a:solidFill>
              </a:defRPr>
            </a:pPr>
            <a:r>
              <a:t>Aplicar a nivel regional, y en cada país según sea el caso, mecanismos de seguimiento y evaluación de la implementación de la estrategia.</a:t>
            </a:r>
          </a:p>
          <a:p>
            <a:pPr marL="325754" indent="-325754" algn="just" defTabSz="868680">
              <a:lnSpc>
                <a:spcPct val="80000"/>
              </a:lnSpc>
              <a:buChar char="•"/>
              <a:defRPr sz="1140">
                <a:solidFill>
                  <a:srgbClr val="006699"/>
                </a:solidFill>
              </a:defRPr>
            </a:pPr>
          </a:p>
          <a:p>
            <a:pPr marL="325754" indent="-325754" algn="just" defTabSz="868680">
              <a:lnSpc>
                <a:spcPct val="80000"/>
              </a:lnSpc>
              <a:spcBef>
                <a:spcPts val="400"/>
              </a:spcBef>
              <a:buChar char="•"/>
              <a:defRPr sz="1710">
                <a:solidFill>
                  <a:srgbClr val="006699"/>
                </a:solidFill>
              </a:defRPr>
            </a:pPr>
            <a:r>
              <a:t>Realizar espacios anuales de reflexión (auto-evaluación) de la Coalición Regional sobre los resultados obtenidos y avances en la implementación para determinar los ajustes pertinentes.</a:t>
            </a:r>
          </a:p>
          <a:p>
            <a:pPr marL="325754" indent="-325754" algn="just" defTabSz="868680">
              <a:lnSpc>
                <a:spcPct val="80000"/>
              </a:lnSpc>
              <a:buChar char="•"/>
              <a:defRPr sz="1140">
                <a:solidFill>
                  <a:srgbClr val="006699"/>
                </a:solidFill>
              </a:defRPr>
            </a:pPr>
          </a:p>
          <a:p>
            <a:pPr marL="325754" indent="-325754" algn="just" defTabSz="868680">
              <a:lnSpc>
                <a:spcPct val="80000"/>
              </a:lnSpc>
              <a:spcBef>
                <a:spcPts val="400"/>
              </a:spcBef>
              <a:buChar char="•"/>
              <a:defRPr sz="1710">
                <a:solidFill>
                  <a:srgbClr val="006699"/>
                </a:solidFill>
              </a:defRPr>
            </a:pPr>
            <a:r>
              <a:t>Elaborar y presentar informes anuales relativos a los avances en la implementación de la estrategia.</a:t>
            </a:r>
          </a:p>
          <a:p>
            <a:pPr marL="325754" indent="-325754" algn="just" defTabSz="868680">
              <a:lnSpc>
                <a:spcPct val="80000"/>
              </a:lnSpc>
              <a:buChar char="•"/>
              <a:defRPr sz="1140">
                <a:solidFill>
                  <a:srgbClr val="006699"/>
                </a:solidFill>
              </a:defRPr>
            </a:pPr>
          </a:p>
          <a:p>
            <a:pPr marL="325754" indent="-325754" algn="just" defTabSz="868680">
              <a:lnSpc>
                <a:spcPct val="80000"/>
              </a:lnSpc>
              <a:spcBef>
                <a:spcPts val="400"/>
              </a:spcBef>
              <a:buChar char="•"/>
              <a:defRPr sz="1710">
                <a:solidFill>
                  <a:srgbClr val="006699"/>
                </a:solidFill>
              </a:defRPr>
            </a:pPr>
            <a:r>
              <a:t>Realizar al menos un taller de la Coalición Regional  cada dos años donde cada país capacite y exponga casos trabajados a nivel regional con el fin de retroalimentar el trabajo de articulación.</a:t>
            </a:r>
          </a:p>
        </p:txBody>
      </p:sp>
      <p:pic>
        <p:nvPicPr>
          <p:cNvPr id="136"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37" name="image.png"/>
          <p:cNvPicPr>
            <a:picLocks noChangeAspect="1"/>
          </p:cNvPicPr>
          <p:nvPr/>
        </p:nvPicPr>
        <p:blipFill>
          <a:blip r:embed="rId3">
            <a:extLst/>
          </a:blip>
          <a:stretch>
            <a:fillRect/>
          </a:stretch>
        </p:blipFill>
        <p:spPr>
          <a:xfrm>
            <a:off x="8027987" y="6394450"/>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457200" y="836612"/>
            <a:ext cx="8229600" cy="1079501"/>
          </a:xfrm>
          <a:prstGeom prst="rect">
            <a:avLst/>
          </a:prstGeom>
        </p:spPr>
        <p:txBody>
          <a:bodyPr>
            <a:normAutofit fontScale="100000" lnSpcReduction="0"/>
          </a:bodyPr>
          <a:lstStyle>
            <a:lvl1pPr>
              <a:defRPr b="1" sz="3200">
                <a:solidFill>
                  <a:srgbClr val="006699"/>
                </a:solidFill>
              </a:defRPr>
            </a:lvl1pPr>
          </a:lstStyle>
          <a:p>
            <a:pPr/>
            <a:r>
              <a:t>Principios que enmarcan el accionar de la Estrategia Regional</a:t>
            </a:r>
          </a:p>
        </p:txBody>
      </p:sp>
      <p:sp>
        <p:nvSpPr>
          <p:cNvPr id="140" name="Shape 140"/>
          <p:cNvSpPr/>
          <p:nvPr>
            <p:ph type="body" sz="half" idx="4294967295"/>
          </p:nvPr>
        </p:nvSpPr>
        <p:spPr>
          <a:xfrm>
            <a:off x="539750" y="1989137"/>
            <a:ext cx="4038600" cy="3629026"/>
          </a:xfrm>
          <a:prstGeom prst="rect">
            <a:avLst/>
          </a:prstGeom>
        </p:spPr>
        <p:txBody>
          <a:bodyPr>
            <a:normAutofit fontScale="100000" lnSpcReduction="0"/>
          </a:bodyPr>
          <a:lstStyle/>
          <a:p>
            <a:pPr>
              <a:spcBef>
                <a:spcPts val="400"/>
              </a:spcBef>
              <a:buChar char="•"/>
              <a:defRPr b="1" sz="2000">
                <a:solidFill>
                  <a:srgbClr val="006699"/>
                </a:solidFill>
              </a:defRPr>
            </a:pPr>
            <a:r>
              <a:t>Respeto de los derechos y libertades fundamentales de las personas</a:t>
            </a:r>
          </a:p>
          <a:p>
            <a:pPr>
              <a:spcBef>
                <a:spcPts val="600"/>
              </a:spcBef>
              <a:buChar char="•"/>
              <a:defRPr b="1" sz="2000">
                <a:solidFill>
                  <a:srgbClr val="006699"/>
                </a:solidFill>
              </a:defRPr>
            </a:pPr>
          </a:p>
          <a:p>
            <a:pPr>
              <a:spcBef>
                <a:spcPts val="400"/>
              </a:spcBef>
              <a:buChar char="•"/>
              <a:defRPr sz="2000">
                <a:solidFill>
                  <a:srgbClr val="006699"/>
                </a:solidFill>
              </a:defRPr>
            </a:pPr>
            <a:r>
              <a:t>Legalidad</a:t>
            </a:r>
          </a:p>
          <a:p>
            <a:pPr>
              <a:spcBef>
                <a:spcPts val="600"/>
              </a:spcBef>
              <a:buChar char="•"/>
              <a:defRPr sz="2000">
                <a:solidFill>
                  <a:srgbClr val="006699"/>
                </a:solidFill>
              </a:defRPr>
            </a:pPr>
          </a:p>
          <a:p>
            <a:pPr>
              <a:spcBef>
                <a:spcPts val="400"/>
              </a:spcBef>
              <a:buChar char="•"/>
              <a:defRPr sz="2000">
                <a:solidFill>
                  <a:srgbClr val="006699"/>
                </a:solidFill>
              </a:defRPr>
            </a:pPr>
            <a:r>
              <a:t>Prevención </a:t>
            </a:r>
          </a:p>
          <a:p>
            <a:pPr>
              <a:spcBef>
                <a:spcPts val="600"/>
              </a:spcBef>
              <a:buChar char="•"/>
              <a:defRPr sz="2000">
                <a:solidFill>
                  <a:srgbClr val="006699"/>
                </a:solidFill>
              </a:defRPr>
            </a:pPr>
          </a:p>
          <a:p>
            <a:pPr>
              <a:spcBef>
                <a:spcPts val="400"/>
              </a:spcBef>
              <a:buChar char="•"/>
              <a:defRPr sz="2000">
                <a:solidFill>
                  <a:srgbClr val="006699"/>
                </a:solidFill>
              </a:defRPr>
            </a:pPr>
            <a:r>
              <a:t>Cooperación </a:t>
            </a:r>
          </a:p>
        </p:txBody>
      </p:sp>
      <p:sp>
        <p:nvSpPr>
          <p:cNvPr id="141" name="Shape 141"/>
          <p:cNvSpPr/>
          <p:nvPr/>
        </p:nvSpPr>
        <p:spPr>
          <a:xfrm>
            <a:off x="4643437" y="1989137"/>
            <a:ext cx="4038601" cy="34513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400"/>
              </a:spcBef>
              <a:buSzPct val="100000"/>
              <a:buFont typeface="Arial"/>
              <a:buChar char="•"/>
              <a:defRPr b="1" sz="2000">
                <a:solidFill>
                  <a:srgbClr val="006699"/>
                </a:solidFill>
              </a:defRPr>
            </a:pPr>
            <a:r>
              <a:t>Diálogo de complementariedad, la transparencia y participación social</a:t>
            </a:r>
          </a:p>
          <a:p>
            <a:pPr marL="342900" indent="-342900">
              <a:spcBef>
                <a:spcPts val="600"/>
              </a:spcBef>
              <a:buSzPct val="100000"/>
              <a:buFont typeface="Arial"/>
              <a:buChar char="•"/>
              <a:defRPr b="1" sz="2000">
                <a:solidFill>
                  <a:srgbClr val="006699"/>
                </a:solidFill>
              </a:defRPr>
            </a:pPr>
          </a:p>
          <a:p>
            <a:pPr marL="342900" indent="-342900">
              <a:spcBef>
                <a:spcPts val="400"/>
              </a:spcBef>
              <a:buSzPct val="100000"/>
              <a:buFont typeface="Arial"/>
              <a:buChar char="•"/>
              <a:defRPr sz="2000">
                <a:solidFill>
                  <a:srgbClr val="006699"/>
                </a:solidFill>
              </a:defRPr>
            </a:pPr>
            <a:r>
              <a:t>Asociación público-privada</a:t>
            </a:r>
          </a:p>
          <a:p>
            <a:pPr marL="342900" indent="-342900">
              <a:spcBef>
                <a:spcPts val="600"/>
              </a:spcBef>
              <a:buSzPct val="100000"/>
              <a:buFont typeface="Arial"/>
              <a:buChar char="•"/>
              <a:defRPr sz="2000">
                <a:solidFill>
                  <a:srgbClr val="006699"/>
                </a:solidFill>
              </a:defRPr>
            </a:pPr>
          </a:p>
          <a:p>
            <a:pPr marL="342900" indent="-342900">
              <a:spcBef>
                <a:spcPts val="400"/>
              </a:spcBef>
              <a:buSzPct val="100000"/>
              <a:buFont typeface="Arial"/>
              <a:buChar char="•"/>
              <a:defRPr sz="2000">
                <a:solidFill>
                  <a:srgbClr val="006699"/>
                </a:solidFill>
              </a:defRPr>
            </a:pPr>
            <a:r>
              <a:t>Responsabilidad</a:t>
            </a:r>
          </a:p>
          <a:p>
            <a:pPr marL="342900" indent="-342900">
              <a:spcBef>
                <a:spcPts val="600"/>
              </a:spcBef>
              <a:buSzPct val="100000"/>
              <a:buFont typeface="Arial"/>
              <a:buChar char="•"/>
              <a:defRPr sz="2000">
                <a:solidFill>
                  <a:srgbClr val="006699"/>
                </a:solidFill>
              </a:defRPr>
            </a:pPr>
          </a:p>
          <a:p>
            <a:pPr marL="342900" indent="-342900">
              <a:spcBef>
                <a:spcPts val="400"/>
              </a:spcBef>
              <a:buSzPct val="100000"/>
              <a:buFont typeface="Arial"/>
              <a:buChar char="•"/>
              <a:defRPr sz="2000">
                <a:solidFill>
                  <a:srgbClr val="006699"/>
                </a:solidFill>
              </a:defRPr>
            </a:pPr>
            <a:r>
              <a:t>Confidencialidad </a:t>
            </a:r>
          </a:p>
        </p:txBody>
      </p:sp>
      <p:pic>
        <p:nvPicPr>
          <p:cNvPr id="142"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43"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395287" y="908050"/>
            <a:ext cx="8291513" cy="1081088"/>
          </a:xfrm>
          <a:prstGeom prst="rect">
            <a:avLst/>
          </a:prstGeom>
        </p:spPr>
        <p:txBody>
          <a:bodyPr>
            <a:normAutofit fontScale="100000" lnSpcReduction="0"/>
          </a:bodyPr>
          <a:lstStyle/>
          <a:p>
            <a:pPr defTabSz="768095">
              <a:defRPr b="1" sz="3359">
                <a:solidFill>
                  <a:srgbClr val="006699"/>
                </a:solidFill>
              </a:defRPr>
            </a:pPr>
            <a:r>
              <a:t>Seguimiento y Evaluación de la Estrategia Regional</a:t>
            </a:r>
            <a:r>
              <a:rPr>
                <a:solidFill>
                  <a:srgbClr val="000000"/>
                </a:solidFill>
              </a:rPr>
              <a:t> </a:t>
            </a:r>
          </a:p>
        </p:txBody>
      </p:sp>
      <p:sp>
        <p:nvSpPr>
          <p:cNvPr id="146" name="Shape 146"/>
          <p:cNvSpPr/>
          <p:nvPr>
            <p:ph type="body" idx="4294967295"/>
          </p:nvPr>
        </p:nvSpPr>
        <p:spPr>
          <a:xfrm>
            <a:off x="457200" y="2276475"/>
            <a:ext cx="8229600" cy="3849688"/>
          </a:xfrm>
          <a:prstGeom prst="rect">
            <a:avLst/>
          </a:prstGeom>
        </p:spPr>
        <p:txBody>
          <a:bodyPr>
            <a:normAutofit fontScale="100000" lnSpcReduction="0"/>
          </a:bodyPr>
          <a:lstStyle/>
          <a:p>
            <a:pPr marL="0" indent="0" algn="just" defTabSz="841247">
              <a:spcBef>
                <a:spcPts val="400"/>
              </a:spcBef>
              <a:buChar char="•"/>
              <a:defRPr sz="1840">
                <a:solidFill>
                  <a:srgbClr val="006699"/>
                </a:solidFill>
              </a:defRPr>
            </a:pPr>
            <a:r>
              <a:t>  El desarrollo de la Estrategia de Atención Integral a Víctimas de Trata de Personas contempla mecanismos de seguimiento y evaluación, que buscan:</a:t>
            </a:r>
          </a:p>
          <a:p>
            <a:pPr marL="0" indent="0" algn="just" defTabSz="841247">
              <a:buChar char="•"/>
              <a:defRPr sz="1196">
                <a:solidFill>
                  <a:srgbClr val="006699"/>
                </a:solidFill>
              </a:defRPr>
            </a:pPr>
          </a:p>
          <a:p>
            <a:pPr marL="0" indent="0" algn="just" defTabSz="841247">
              <a:spcBef>
                <a:spcPts val="400"/>
              </a:spcBef>
              <a:buChar char="•"/>
              <a:defRPr sz="1748">
                <a:solidFill>
                  <a:srgbClr val="006699"/>
                </a:solidFill>
              </a:defRPr>
            </a:pPr>
            <a:r>
              <a:t>  Identificar los factores facilitadores y las barreras identificadas con el objetivo de establecer “lecciones aprendidas” para mejorar el proceso de atención. </a:t>
            </a:r>
          </a:p>
          <a:p>
            <a:pPr marL="0" indent="0" algn="just" defTabSz="841247">
              <a:buChar char="•"/>
              <a:defRPr sz="1196">
                <a:solidFill>
                  <a:srgbClr val="006699"/>
                </a:solidFill>
              </a:defRPr>
            </a:pPr>
          </a:p>
          <a:p>
            <a:pPr marL="0" indent="0" algn="just" defTabSz="841247">
              <a:spcBef>
                <a:spcPts val="400"/>
              </a:spcBef>
              <a:buChar char="•"/>
              <a:defRPr sz="1748">
                <a:solidFill>
                  <a:srgbClr val="006699"/>
                </a:solidFill>
              </a:defRPr>
            </a:pPr>
            <a:r>
              <a:t>  Identificar los avances en la implementación, así como los factores que facilitaron u obstaculizaron los resultados, el nivel de cumplimiento de los objetivos y acciones planteadas y poder así, tomar los correctivos necesarios. </a:t>
            </a:r>
          </a:p>
          <a:p>
            <a:pPr marL="0" indent="0" algn="just" defTabSz="841247">
              <a:buChar char="•"/>
              <a:defRPr sz="1748">
                <a:solidFill>
                  <a:srgbClr val="006699"/>
                </a:solidFill>
              </a:defRPr>
            </a:pPr>
          </a:p>
          <a:p>
            <a:pPr marL="0" indent="0" algn="just" defTabSz="841247">
              <a:spcBef>
                <a:spcPts val="300"/>
              </a:spcBef>
              <a:buChar char="•"/>
              <a:defRPr sz="1656">
                <a:solidFill>
                  <a:srgbClr val="006699"/>
                </a:solidFill>
              </a:defRPr>
            </a:pPr>
            <a:r>
              <a:t>  Para tales efectos, se desarrollarán periódicamente espacios de reflexión (auto-evaluación) de la Coalición Regional sobre los resultados obtenidos y avances en la implementación</a:t>
            </a:r>
          </a:p>
        </p:txBody>
      </p:sp>
      <p:pic>
        <p:nvPicPr>
          <p:cNvPr id="147"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48"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idx="4294967295"/>
          </p:nvPr>
        </p:nvSpPr>
        <p:spPr>
          <a:xfrm>
            <a:off x="468312" y="765175"/>
            <a:ext cx="8229600" cy="652463"/>
          </a:xfrm>
          <a:prstGeom prst="rect">
            <a:avLst/>
          </a:prstGeom>
        </p:spPr>
        <p:txBody>
          <a:bodyPr>
            <a:normAutofit fontScale="100000" lnSpcReduction="0"/>
          </a:bodyPr>
          <a:lstStyle>
            <a:lvl1pPr defTabSz="868680">
              <a:defRPr b="1" sz="3800">
                <a:solidFill>
                  <a:srgbClr val="006699"/>
                </a:solidFill>
              </a:defRPr>
            </a:lvl1pPr>
          </a:lstStyle>
          <a:p>
            <a:pPr/>
            <a:r>
              <a:t>Nota a la presentación</a:t>
            </a:r>
          </a:p>
        </p:txBody>
      </p:sp>
      <p:sp>
        <p:nvSpPr>
          <p:cNvPr id="151" name="Shape 151"/>
          <p:cNvSpPr/>
          <p:nvPr>
            <p:ph type="body" idx="4294967295"/>
          </p:nvPr>
        </p:nvSpPr>
        <p:spPr>
          <a:xfrm>
            <a:off x="457200" y="1600200"/>
            <a:ext cx="8229600" cy="4525963"/>
          </a:xfrm>
          <a:prstGeom prst="rect">
            <a:avLst/>
          </a:prstGeom>
        </p:spPr>
        <p:txBody>
          <a:bodyPr>
            <a:normAutofit fontScale="100000" lnSpcReduction="0"/>
          </a:bodyPr>
          <a:lstStyle/>
          <a:p>
            <a:pPr algn="just">
              <a:lnSpc>
                <a:spcPct val="80000"/>
              </a:lnSpc>
              <a:spcBef>
                <a:spcPts val="500"/>
              </a:spcBef>
              <a:buChar char="•"/>
              <a:defRPr sz="2200">
                <a:solidFill>
                  <a:srgbClr val="006699"/>
                </a:solidFill>
              </a:defRPr>
            </a:pPr>
            <a:r>
              <a:t>En el año 2015, la Coalición Regional contra la Trata de Personas y el Tráfico Ilícito de Migrantes se planteó la necesidad de actualizar la Estrategia Regional, a fin de que respondiera a las nuevas condiciones de la región, así como también al fortalecimiento de la misma Coalición como condición para impulsar de mejor manera la atención integral a las víctimas. </a:t>
            </a:r>
          </a:p>
          <a:p>
            <a:pPr algn="just">
              <a:lnSpc>
                <a:spcPct val="80000"/>
              </a:lnSpc>
              <a:buSzTx/>
              <a:buNone/>
              <a:defRPr sz="2200">
                <a:solidFill>
                  <a:srgbClr val="006699"/>
                </a:solidFill>
              </a:defRPr>
            </a:pPr>
          </a:p>
          <a:p>
            <a:pPr algn="just">
              <a:lnSpc>
                <a:spcPct val="80000"/>
              </a:lnSpc>
              <a:spcBef>
                <a:spcPts val="500"/>
              </a:spcBef>
              <a:buChar char="•"/>
              <a:defRPr sz="2200">
                <a:solidFill>
                  <a:srgbClr val="006699"/>
                </a:solidFill>
              </a:defRPr>
            </a:pPr>
            <a:r>
              <a:t>La presentación precedente corresponde al documento actualizado de la Estrategia.</a:t>
            </a:r>
          </a:p>
          <a:p>
            <a:pPr algn="just">
              <a:lnSpc>
                <a:spcPct val="80000"/>
              </a:lnSpc>
              <a:buChar char="•"/>
              <a:defRPr sz="2200">
                <a:solidFill>
                  <a:srgbClr val="006699"/>
                </a:solidFill>
              </a:defRPr>
            </a:pPr>
          </a:p>
          <a:p>
            <a:pPr algn="just">
              <a:lnSpc>
                <a:spcPct val="80000"/>
              </a:lnSpc>
              <a:spcBef>
                <a:spcPts val="500"/>
              </a:spcBef>
              <a:buChar char="•"/>
              <a:defRPr sz="2200">
                <a:solidFill>
                  <a:srgbClr val="006699"/>
                </a:solidFill>
              </a:defRPr>
            </a:pPr>
            <a:r>
              <a:t>El proceso de actualización contó con apoyo técnico y financiero del Proyecto B.A.1: Prevención de la Violencia contra las Mujeres en Centroamérica, con financiamiento de los Gobiernos del Reino de los Países Bajos y de Finlandia.</a:t>
            </a:r>
          </a:p>
        </p:txBody>
      </p:sp>
      <p:pic>
        <p:nvPicPr>
          <p:cNvPr id="152"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53"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468312" y="908050"/>
            <a:ext cx="8229600" cy="1225550"/>
          </a:xfrm>
          <a:prstGeom prst="rect">
            <a:avLst/>
          </a:prstGeom>
        </p:spPr>
        <p:txBody>
          <a:bodyPr/>
          <a:lstStyle>
            <a:lvl1pPr>
              <a:defRPr b="1" sz="3600">
                <a:solidFill>
                  <a:srgbClr val="006699"/>
                </a:solidFill>
              </a:defRPr>
            </a:lvl1pPr>
          </a:lstStyle>
          <a:p>
            <a:pPr/>
            <a:r>
              <a:t>Creación de organismo similar en el bloque suramericano.</a:t>
            </a:r>
          </a:p>
        </p:txBody>
      </p:sp>
      <p:sp>
        <p:nvSpPr>
          <p:cNvPr id="156" name="Shape 156"/>
          <p:cNvSpPr/>
          <p:nvPr>
            <p:ph type="body" sz="half" idx="1"/>
          </p:nvPr>
        </p:nvSpPr>
        <p:spPr>
          <a:xfrm>
            <a:off x="250825" y="2133600"/>
            <a:ext cx="3457575" cy="4032250"/>
          </a:xfrm>
          <a:prstGeom prst="rect">
            <a:avLst/>
          </a:prstGeom>
        </p:spPr>
        <p:txBody>
          <a:bodyPr/>
          <a:lstStyle/>
          <a:p>
            <a:pPr algn="just">
              <a:spcBef>
                <a:spcPts val="600"/>
              </a:spcBef>
              <a:buSzTx/>
              <a:buNone/>
              <a:defRPr sz="2800">
                <a:solidFill>
                  <a:srgbClr val="006699"/>
                </a:solidFill>
              </a:defRPr>
            </a:pPr>
            <a:r>
              <a:t>   </a:t>
            </a:r>
          </a:p>
          <a:p>
            <a:pPr algn="just">
              <a:spcBef>
                <a:spcPts val="600"/>
              </a:spcBef>
              <a:buSzTx/>
              <a:buNone/>
              <a:defRPr sz="2800">
                <a:solidFill>
                  <a:srgbClr val="006699"/>
                </a:solidFill>
              </a:defRPr>
            </a:pPr>
            <a:r>
              <a:t>    </a:t>
            </a:r>
            <a:r>
              <a:rPr sz="2400"/>
              <a:t>La Coalición Regional contra la Trata de Personas y Trafico Ilícito de Migrantes, visita la República del Perú.</a:t>
            </a:r>
          </a:p>
        </p:txBody>
      </p:sp>
      <p:pic>
        <p:nvPicPr>
          <p:cNvPr id="157"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158" name="image.png"/>
          <p:cNvPicPr>
            <a:picLocks noChangeAspect="1"/>
          </p:cNvPicPr>
          <p:nvPr/>
        </p:nvPicPr>
        <p:blipFill>
          <a:blip r:embed="rId3">
            <a:extLst/>
          </a:blip>
          <a:stretch>
            <a:fillRect/>
          </a:stretch>
        </p:blipFill>
        <p:spPr>
          <a:xfrm>
            <a:off x="3779837" y="2276475"/>
            <a:ext cx="5040313" cy="3744913"/>
          </a:xfrm>
          <a:prstGeom prst="rect">
            <a:avLst/>
          </a:prstGeom>
          <a:ln w="12700">
            <a:miter lim="400000"/>
          </a:ln>
        </p:spPr>
      </p:pic>
      <p:sp>
        <p:nvSpPr>
          <p:cNvPr id="159" name="Shape 159"/>
          <p:cNvSpPr/>
          <p:nvPr/>
        </p:nvSpPr>
        <p:spPr>
          <a:xfrm>
            <a:off x="2916237" y="6021387"/>
            <a:ext cx="6030913" cy="1196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80000"/>
              </a:lnSpc>
              <a:spcBef>
                <a:spcPts val="1000"/>
              </a:spcBef>
              <a:defRPr b="1" sz="1200">
                <a:solidFill>
                  <a:srgbClr val="C45612"/>
                </a:solidFill>
                <a:latin typeface="Bookman Old Style"/>
                <a:ea typeface="Bookman Old Style"/>
                <a:cs typeface="Bookman Old Style"/>
                <a:sym typeface="Bookman Old Style"/>
              </a:defRPr>
            </a:pPr>
            <a:r>
              <a:t>Con  financiamiento de SICA para propiciar actividad en el marco del Proyecto B.A.1: “Prevención de la Violencia contra las Mujeres Trata y Feminicidio en Centroamérica”,</a:t>
            </a:r>
            <a:r>
              <a:rPr b="0" sz="1800">
                <a:solidFill>
                  <a:srgbClr val="006699"/>
                </a:solidFill>
              </a:rPr>
              <a:t> </a:t>
            </a:r>
            <a:endParaRPr>
              <a:solidFill>
                <a:srgbClr val="006699"/>
              </a:solidFill>
            </a:endParaRPr>
          </a:p>
        </p:txBody>
      </p:sp>
      <p:pic>
        <p:nvPicPr>
          <p:cNvPr id="160" name="image.png"/>
          <p:cNvPicPr>
            <a:picLocks noChangeAspect="1"/>
          </p:cNvPicPr>
          <p:nvPr/>
        </p:nvPicPr>
        <p:blipFill>
          <a:blip r:embed="rId4">
            <a:extLst/>
          </a:blip>
          <a:stretch>
            <a:fillRect/>
          </a:stretch>
        </p:blipFill>
        <p:spPr>
          <a:xfrm>
            <a:off x="8332787" y="6394450"/>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body" idx="4294967295"/>
          </p:nvPr>
        </p:nvSpPr>
        <p:spPr>
          <a:xfrm>
            <a:off x="468312" y="2060575"/>
            <a:ext cx="8229600" cy="4024313"/>
          </a:xfrm>
          <a:prstGeom prst="rect">
            <a:avLst/>
          </a:prstGeom>
        </p:spPr>
        <p:txBody>
          <a:bodyPr>
            <a:normAutofit fontScale="100000" lnSpcReduction="0"/>
          </a:bodyPr>
          <a:lstStyle/>
          <a:p>
            <a:pPr marL="301752" indent="-301752" algn="ctr" defTabSz="804672">
              <a:lnSpc>
                <a:spcPct val="70000"/>
              </a:lnSpc>
              <a:spcBef>
                <a:spcPts val="600"/>
              </a:spcBef>
              <a:buSzTx/>
              <a:buNone/>
              <a:defRPr sz="2464"/>
            </a:pPr>
          </a:p>
          <a:p>
            <a:pPr marL="301752" indent="-301752" algn="ctr" defTabSz="804672">
              <a:lnSpc>
                <a:spcPct val="70000"/>
              </a:lnSpc>
              <a:spcBef>
                <a:spcPts val="500"/>
              </a:spcBef>
              <a:buSzTx/>
              <a:buNone/>
              <a:defRPr sz="2464">
                <a:solidFill>
                  <a:srgbClr val="006699"/>
                </a:solidFill>
              </a:defRPr>
            </a:pPr>
            <a:r>
              <a:t>Belice</a:t>
            </a:r>
          </a:p>
          <a:p>
            <a:pPr marL="301752" indent="-301752" algn="ctr" defTabSz="804672">
              <a:lnSpc>
                <a:spcPct val="70000"/>
              </a:lnSpc>
              <a:spcBef>
                <a:spcPts val="500"/>
              </a:spcBef>
              <a:buSzTx/>
              <a:buNone/>
              <a:defRPr sz="2464">
                <a:solidFill>
                  <a:srgbClr val="006699"/>
                </a:solidFill>
              </a:defRPr>
            </a:pPr>
            <a:r>
              <a:t>Costa Rica</a:t>
            </a:r>
          </a:p>
          <a:p>
            <a:pPr marL="301752" indent="-301752" algn="ctr" defTabSz="804672">
              <a:lnSpc>
                <a:spcPct val="70000"/>
              </a:lnSpc>
              <a:spcBef>
                <a:spcPts val="500"/>
              </a:spcBef>
              <a:buSzTx/>
              <a:buNone/>
              <a:defRPr sz="2464">
                <a:solidFill>
                  <a:srgbClr val="006699"/>
                </a:solidFill>
              </a:defRPr>
            </a:pPr>
            <a:r>
              <a:t>El Salvador</a:t>
            </a:r>
          </a:p>
          <a:p>
            <a:pPr marL="301752" indent="-301752" algn="ctr" defTabSz="804672">
              <a:lnSpc>
                <a:spcPct val="70000"/>
              </a:lnSpc>
              <a:spcBef>
                <a:spcPts val="500"/>
              </a:spcBef>
              <a:buSzTx/>
              <a:buNone/>
              <a:defRPr sz="2464">
                <a:solidFill>
                  <a:srgbClr val="006699"/>
                </a:solidFill>
              </a:defRPr>
            </a:pPr>
            <a:r>
              <a:t>Guatemala</a:t>
            </a:r>
          </a:p>
          <a:p>
            <a:pPr marL="301752" indent="-301752" algn="ctr" defTabSz="804672">
              <a:lnSpc>
                <a:spcPct val="70000"/>
              </a:lnSpc>
              <a:spcBef>
                <a:spcPts val="500"/>
              </a:spcBef>
              <a:buSzTx/>
              <a:buNone/>
              <a:defRPr sz="2464">
                <a:solidFill>
                  <a:srgbClr val="006699"/>
                </a:solidFill>
              </a:defRPr>
            </a:pPr>
            <a:r>
              <a:t>Honduras </a:t>
            </a:r>
          </a:p>
          <a:p>
            <a:pPr marL="301752" indent="-301752" algn="ctr" defTabSz="804672">
              <a:lnSpc>
                <a:spcPct val="70000"/>
              </a:lnSpc>
              <a:spcBef>
                <a:spcPts val="500"/>
              </a:spcBef>
              <a:buSzTx/>
              <a:buNone/>
              <a:defRPr sz="2464">
                <a:solidFill>
                  <a:srgbClr val="006699"/>
                </a:solidFill>
              </a:defRPr>
            </a:pPr>
            <a:r>
              <a:t>México </a:t>
            </a:r>
          </a:p>
          <a:p>
            <a:pPr marL="301752" indent="-301752" algn="ctr" defTabSz="804672">
              <a:lnSpc>
                <a:spcPct val="70000"/>
              </a:lnSpc>
              <a:spcBef>
                <a:spcPts val="500"/>
              </a:spcBef>
              <a:buSzTx/>
              <a:buNone/>
              <a:defRPr sz="2464">
                <a:solidFill>
                  <a:srgbClr val="006699"/>
                </a:solidFill>
              </a:defRPr>
            </a:pPr>
            <a:r>
              <a:t>Nicaragua</a:t>
            </a:r>
          </a:p>
          <a:p>
            <a:pPr marL="301752" indent="-301752" algn="ctr" defTabSz="804672">
              <a:lnSpc>
                <a:spcPct val="70000"/>
              </a:lnSpc>
              <a:spcBef>
                <a:spcPts val="500"/>
              </a:spcBef>
              <a:buSzTx/>
              <a:buNone/>
              <a:defRPr sz="2464">
                <a:solidFill>
                  <a:srgbClr val="006699"/>
                </a:solidFill>
              </a:defRPr>
            </a:pPr>
            <a:r>
              <a:t>Panamá</a:t>
            </a:r>
          </a:p>
          <a:p>
            <a:pPr marL="301752" indent="-301752" algn="ctr" defTabSz="804672">
              <a:lnSpc>
                <a:spcPct val="70000"/>
              </a:lnSpc>
              <a:spcBef>
                <a:spcPts val="500"/>
              </a:spcBef>
              <a:buSzTx/>
              <a:buNone/>
              <a:defRPr sz="2464">
                <a:solidFill>
                  <a:srgbClr val="006699"/>
                </a:solidFill>
              </a:defRPr>
            </a:pPr>
            <a:r>
              <a:t>República Dominicana</a:t>
            </a:r>
            <a:r>
              <a:rPr>
                <a:solidFill>
                  <a:srgbClr val="000000"/>
                </a:solidFill>
              </a:rPr>
              <a:t> </a:t>
            </a:r>
          </a:p>
          <a:p>
            <a:pPr marL="301752" indent="-301752" algn="ctr" defTabSz="804672">
              <a:lnSpc>
                <a:spcPct val="70000"/>
              </a:lnSpc>
              <a:spcBef>
                <a:spcPts val="600"/>
              </a:spcBef>
              <a:buSzTx/>
              <a:buNone/>
              <a:defRPr sz="2464">
                <a:solidFill>
                  <a:schemeClr val="accent1"/>
                </a:solidFill>
              </a:defRPr>
            </a:pPr>
          </a:p>
          <a:p>
            <a:pPr marL="301752" indent="-301752" algn="ctr" defTabSz="804672">
              <a:lnSpc>
                <a:spcPct val="70000"/>
              </a:lnSpc>
              <a:spcBef>
                <a:spcPts val="500"/>
              </a:spcBef>
              <a:buSzTx/>
              <a:buNone/>
              <a:defRPr b="1" sz="2464">
                <a:solidFill>
                  <a:srgbClr val="C45612"/>
                </a:solidFill>
              </a:defRPr>
            </a:pPr>
            <a:r>
              <a:rPr u="sng">
                <a:solidFill>
                  <a:srgbClr val="0000FF"/>
                </a:solidFill>
                <a:uFill>
                  <a:solidFill>
                    <a:srgbClr val="0000FF"/>
                  </a:solidFill>
                </a:uFill>
                <a:hlinkClick r:id="rId2" invalidUrl="" action="" tgtFrame="" tooltip="" history="1" highlightClick="0" endSnd="0"/>
              </a:rPr>
              <a:t>coalicionregionaltrata@gmail.com</a:t>
            </a:r>
          </a:p>
        </p:txBody>
      </p:sp>
      <p:pic>
        <p:nvPicPr>
          <p:cNvPr id="163" name="logo muestra (2).jpeg" descr="logo muestra (2)"/>
          <p:cNvPicPr>
            <a:picLocks noChangeAspect="1"/>
          </p:cNvPicPr>
          <p:nvPr/>
        </p:nvPicPr>
        <p:blipFill>
          <a:blip r:embed="rId3">
            <a:extLst/>
          </a:blip>
          <a:stretch>
            <a:fillRect/>
          </a:stretch>
        </p:blipFill>
        <p:spPr>
          <a:xfrm>
            <a:off x="0" y="0"/>
            <a:ext cx="9144000" cy="2244725"/>
          </a:xfrm>
          <a:prstGeom prst="rect">
            <a:avLst/>
          </a:prstGeom>
          <a:ln w="12700">
            <a:miter lim="400000"/>
          </a:ln>
        </p:spPr>
      </p:pic>
      <p:pic>
        <p:nvPicPr>
          <p:cNvPr id="164" name="image.png"/>
          <p:cNvPicPr>
            <a:picLocks noChangeAspect="1"/>
          </p:cNvPicPr>
          <p:nvPr/>
        </p:nvPicPr>
        <p:blipFill>
          <a:blip r:embed="rId4">
            <a:extLst/>
          </a:blip>
          <a:stretch>
            <a:fillRect/>
          </a:stretch>
        </p:blipFill>
        <p:spPr>
          <a:xfrm>
            <a:off x="8172450" y="6165850"/>
            <a:ext cx="811212" cy="463550"/>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250825" y="1052512"/>
            <a:ext cx="8218487" cy="1157288"/>
          </a:xfrm>
          <a:prstGeom prst="rect">
            <a:avLst/>
          </a:prstGeom>
        </p:spPr>
        <p:txBody>
          <a:bodyPr/>
          <a:lstStyle/>
          <a:p>
            <a:pPr defTabSz="704087">
              <a:defRPr b="1" sz="1848">
                <a:solidFill>
                  <a:srgbClr val="006699"/>
                </a:solidFill>
              </a:defRPr>
            </a:pPr>
            <a:r>
              <a:t>Estrategia Regional para la Atención Integral y el Acompañamiento a las Víctimas de Trata de Personas en los países miembros de la Coalición Regional</a:t>
            </a:r>
            <a:br/>
          </a:p>
        </p:txBody>
      </p:sp>
      <p:pic>
        <p:nvPicPr>
          <p:cNvPr id="40" name="image.png"/>
          <p:cNvPicPr>
            <a:picLocks noChangeAspect="1"/>
          </p:cNvPicPr>
          <p:nvPr/>
        </p:nvPicPr>
        <p:blipFill>
          <a:blip r:embed="rId2">
            <a:extLst/>
          </a:blip>
          <a:stretch>
            <a:fillRect/>
          </a:stretch>
        </p:blipFill>
        <p:spPr>
          <a:xfrm>
            <a:off x="4643437" y="2492375"/>
            <a:ext cx="3889375" cy="3025775"/>
          </a:xfrm>
          <a:prstGeom prst="rect">
            <a:avLst/>
          </a:prstGeom>
          <a:ln w="12700">
            <a:miter lim="400000"/>
          </a:ln>
        </p:spPr>
      </p:pic>
      <p:pic>
        <p:nvPicPr>
          <p:cNvPr id="41" name="image.png"/>
          <p:cNvPicPr>
            <a:picLocks noChangeAspect="1"/>
          </p:cNvPicPr>
          <p:nvPr/>
        </p:nvPicPr>
        <p:blipFill>
          <a:blip r:embed="rId3">
            <a:extLst/>
          </a:blip>
          <a:stretch>
            <a:fillRect/>
          </a:stretch>
        </p:blipFill>
        <p:spPr>
          <a:xfrm>
            <a:off x="539750" y="2492375"/>
            <a:ext cx="3887788" cy="2879725"/>
          </a:xfrm>
          <a:prstGeom prst="rect">
            <a:avLst/>
          </a:prstGeom>
          <a:ln w="12700">
            <a:miter lim="400000"/>
          </a:ln>
        </p:spPr>
      </p:pic>
      <p:pic>
        <p:nvPicPr>
          <p:cNvPr id="42" name="image.png"/>
          <p:cNvPicPr>
            <a:picLocks noChangeAspect="1"/>
          </p:cNvPicPr>
          <p:nvPr/>
        </p:nvPicPr>
        <p:blipFill>
          <a:blip r:embed="rId4">
            <a:extLst/>
          </a:blip>
          <a:stretch>
            <a:fillRect/>
          </a:stretch>
        </p:blipFill>
        <p:spPr>
          <a:xfrm>
            <a:off x="0" y="0"/>
            <a:ext cx="2449513" cy="865188"/>
          </a:xfrm>
          <a:prstGeom prst="rect">
            <a:avLst/>
          </a:prstGeom>
          <a:ln w="12700">
            <a:miter lim="400000"/>
          </a:ln>
        </p:spPr>
      </p:pic>
      <p:pic>
        <p:nvPicPr>
          <p:cNvPr id="43" name="image.png"/>
          <p:cNvPicPr>
            <a:picLocks noChangeAspect="1"/>
          </p:cNvPicPr>
          <p:nvPr/>
        </p:nvPicPr>
        <p:blipFill>
          <a:blip r:embed="rId5">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idx="4294967295"/>
          </p:nvPr>
        </p:nvSpPr>
        <p:spPr>
          <a:xfrm>
            <a:off x="395287" y="981075"/>
            <a:ext cx="8229601" cy="638175"/>
          </a:xfrm>
          <a:prstGeom prst="rect">
            <a:avLst/>
          </a:prstGeom>
        </p:spPr>
        <p:txBody>
          <a:bodyPr>
            <a:normAutofit fontScale="100000" lnSpcReduction="0"/>
          </a:bodyPr>
          <a:lstStyle>
            <a:lvl1pPr defTabSz="905255">
              <a:defRPr b="1" sz="3762">
                <a:solidFill>
                  <a:srgbClr val="006699"/>
                </a:solidFill>
              </a:defRPr>
            </a:lvl1pPr>
          </a:lstStyle>
          <a:p>
            <a:pPr/>
            <a:r>
              <a:t>Razón de la Estrategia Regional</a:t>
            </a:r>
          </a:p>
        </p:txBody>
      </p:sp>
      <p:sp>
        <p:nvSpPr>
          <p:cNvPr id="46" name="Shape 46"/>
          <p:cNvSpPr/>
          <p:nvPr>
            <p:ph type="body" idx="4294967295"/>
          </p:nvPr>
        </p:nvSpPr>
        <p:spPr>
          <a:xfrm>
            <a:off x="468312" y="1773237"/>
            <a:ext cx="8229600" cy="4525963"/>
          </a:xfrm>
          <a:prstGeom prst="rect">
            <a:avLst/>
          </a:prstGeom>
        </p:spPr>
        <p:txBody>
          <a:bodyPr>
            <a:normAutofit fontScale="100000" lnSpcReduction="0"/>
          </a:bodyPr>
          <a:lstStyle/>
          <a:p>
            <a:pPr algn="just">
              <a:lnSpc>
                <a:spcPct val="90000"/>
              </a:lnSpc>
              <a:spcBef>
                <a:spcPts val="400"/>
              </a:spcBef>
              <a:buChar char="•"/>
              <a:defRPr sz="1800">
                <a:solidFill>
                  <a:srgbClr val="006699"/>
                </a:solidFill>
              </a:defRPr>
            </a:pPr>
            <a:r>
              <a:t>Definir y formular acciones regionales, coordinadas, pertinentes, viables y concretas, que implementadas por la Coalición Regional Contra la Trata de Personas y el Tráfico Ilícito de Migrantes, permitan mejorar la atención integral a las víctimas de trata de personas, en cooperación con otros esquemas y organizaciones regionales que incluyan en su accionar, el tema de trata de personas.</a:t>
            </a:r>
          </a:p>
          <a:p>
            <a:pPr algn="just">
              <a:lnSpc>
                <a:spcPct val="90000"/>
              </a:lnSpc>
              <a:buSzTx/>
              <a:buNone/>
              <a:defRPr sz="1600">
                <a:solidFill>
                  <a:srgbClr val="006699"/>
                </a:solidFill>
              </a:defRPr>
            </a:pPr>
          </a:p>
          <a:p>
            <a:pPr algn="just">
              <a:lnSpc>
                <a:spcPct val="90000"/>
              </a:lnSpc>
              <a:spcBef>
                <a:spcPts val="400"/>
              </a:spcBef>
              <a:buChar char="•"/>
              <a:defRPr sz="1800">
                <a:solidFill>
                  <a:srgbClr val="006699"/>
                </a:solidFill>
              </a:defRPr>
            </a:pPr>
            <a:r>
              <a:t>No pretende suplantar esfuerzos ya emprendidos por otras instancias, antes bien, busca ser un instrumento que apoye la articulación de acciones y el beneficio mutuo de resultados, teniendo como fin último el que las víctimas sean atendidas de la mejor manera posible.</a:t>
            </a:r>
          </a:p>
          <a:p>
            <a:pPr algn="just">
              <a:lnSpc>
                <a:spcPct val="90000"/>
              </a:lnSpc>
              <a:buSzTx/>
              <a:buNone/>
              <a:defRPr sz="1600">
                <a:solidFill>
                  <a:srgbClr val="006699"/>
                </a:solidFill>
              </a:defRPr>
            </a:pPr>
          </a:p>
          <a:p>
            <a:pPr algn="just">
              <a:lnSpc>
                <a:spcPct val="90000"/>
              </a:lnSpc>
              <a:spcBef>
                <a:spcPts val="400"/>
              </a:spcBef>
              <a:buChar char="•"/>
              <a:defRPr sz="1800">
                <a:solidFill>
                  <a:srgbClr val="006699"/>
                </a:solidFill>
              </a:defRPr>
            </a:pPr>
            <a:r>
              <a:t>No suplanta los esquemas y procesos de atención ya establecidos y delimitados en los distintos Estados miembros de la Coalición, sino que, se orienta a facilitar la cooperación y articulación entre éstos, a través de la implementación de acciones que clarifiquen y definan procesos regionales.</a:t>
            </a:r>
          </a:p>
        </p:txBody>
      </p:sp>
      <p:pic>
        <p:nvPicPr>
          <p:cNvPr id="47" name="image.png"/>
          <p:cNvPicPr>
            <a:picLocks noChangeAspect="1"/>
          </p:cNvPicPr>
          <p:nvPr/>
        </p:nvPicPr>
        <p:blipFill>
          <a:blip r:embed="rId2">
            <a:extLst/>
          </a:blip>
          <a:stretch>
            <a:fillRect/>
          </a:stretch>
        </p:blipFill>
        <p:spPr>
          <a:xfrm>
            <a:off x="0" y="260350"/>
            <a:ext cx="2449513" cy="865188"/>
          </a:xfrm>
          <a:prstGeom prst="rect">
            <a:avLst/>
          </a:prstGeom>
          <a:ln w="12700">
            <a:miter lim="400000"/>
          </a:ln>
        </p:spPr>
      </p:pic>
      <p:pic>
        <p:nvPicPr>
          <p:cNvPr id="48"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457200" y="765175"/>
            <a:ext cx="8229600" cy="652463"/>
          </a:xfrm>
          <a:prstGeom prst="rect">
            <a:avLst/>
          </a:prstGeom>
        </p:spPr>
        <p:txBody>
          <a:bodyPr>
            <a:normAutofit fontScale="100000" lnSpcReduction="0"/>
          </a:bodyPr>
          <a:lstStyle/>
          <a:p>
            <a:pPr>
              <a:defRPr b="1" sz="3800">
                <a:solidFill>
                  <a:srgbClr val="006699"/>
                </a:solidFill>
              </a:defRPr>
            </a:pPr>
            <a:r>
              <a:t>Marco Normativo Regional</a:t>
            </a:r>
            <a:r>
              <a:rPr>
                <a:solidFill>
                  <a:srgbClr val="000000"/>
                </a:solidFill>
              </a:rPr>
              <a:t> </a:t>
            </a:r>
          </a:p>
        </p:txBody>
      </p:sp>
      <p:sp>
        <p:nvSpPr>
          <p:cNvPr id="51" name="Shape 51"/>
          <p:cNvSpPr/>
          <p:nvPr>
            <p:ph type="body" idx="4294967295"/>
          </p:nvPr>
        </p:nvSpPr>
        <p:spPr>
          <a:xfrm>
            <a:off x="468312" y="1484312"/>
            <a:ext cx="8229600" cy="4857751"/>
          </a:xfrm>
          <a:prstGeom prst="rect">
            <a:avLst/>
          </a:prstGeom>
        </p:spPr>
        <p:txBody>
          <a:bodyPr>
            <a:normAutofit fontScale="100000" lnSpcReduction="0"/>
          </a:bodyPr>
          <a:lstStyle/>
          <a:p>
            <a:pPr algn="just">
              <a:spcBef>
                <a:spcPts val="400"/>
              </a:spcBef>
              <a:buChar char="•"/>
              <a:defRPr sz="1800">
                <a:solidFill>
                  <a:srgbClr val="006699"/>
                </a:solidFill>
              </a:defRPr>
            </a:pPr>
            <a:r>
              <a:t>Memorándum de entendimiento entre la República de El Salvador y la República de Guatemala para la protección de las víctimas de la trata de personas y del tráfico ilícito de migrantes (2005).</a:t>
            </a:r>
          </a:p>
          <a:p>
            <a:pPr algn="just">
              <a:spcBef>
                <a:spcPts val="400"/>
              </a:spcBef>
              <a:buChar char="•"/>
              <a:defRPr sz="1800">
                <a:solidFill>
                  <a:srgbClr val="006699"/>
                </a:solidFill>
              </a:defRPr>
            </a:pPr>
            <a:r>
              <a:t>Convenio centroamericano para la protección de víctimas, testigos, peritos y demás sujetos que intervienen en la investigación y en el proceso penal, particularmente en la narcoactividad y delincuencia organizada (2007).</a:t>
            </a:r>
          </a:p>
          <a:p>
            <a:pPr algn="just">
              <a:spcBef>
                <a:spcPts val="400"/>
              </a:spcBef>
              <a:buChar char="•"/>
              <a:defRPr sz="1800">
                <a:solidFill>
                  <a:srgbClr val="006699"/>
                </a:solidFill>
              </a:defRPr>
            </a:pPr>
            <a:r>
              <a:t>Lineamientos regionales para la protección especial en casos de repatriación de niños, niñas y adolescentes víctimas de trata de personas (2007).</a:t>
            </a:r>
          </a:p>
          <a:p>
            <a:pPr algn="just">
              <a:spcBef>
                <a:spcPts val="400"/>
              </a:spcBef>
              <a:buChar char="•"/>
              <a:defRPr sz="1800">
                <a:solidFill>
                  <a:srgbClr val="006699"/>
                </a:solidFill>
              </a:defRPr>
            </a:pPr>
            <a:r>
              <a:t>Memorándum de entendimiento entre la República de El Salvador y la República de Costa Rica para el combate, prevención, protección y atención a las víctimas de trata de personas (2009).</a:t>
            </a:r>
          </a:p>
          <a:p>
            <a:pPr algn="just">
              <a:spcBef>
                <a:spcPts val="400"/>
              </a:spcBef>
              <a:buChar char="•"/>
              <a:defRPr sz="1800">
                <a:solidFill>
                  <a:srgbClr val="006699"/>
                </a:solidFill>
              </a:defRPr>
            </a:pPr>
            <a:r>
              <a:t>Memorándum de entendimiento entre los gobiernos de las Repúblicas de Costa Rica, El Salvador, Guatemala, Honduras, Nicaragua, Panamá y República Dominicana mediante el cual se establece la ejecución del “Marco de acción regional para el abordaje integral del delito de trata de personas en Centroamérica y República Dominicana“ (2015).</a:t>
            </a:r>
          </a:p>
        </p:txBody>
      </p:sp>
      <p:pic>
        <p:nvPicPr>
          <p:cNvPr id="52"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53" name="image.png"/>
          <p:cNvPicPr>
            <a:picLocks noChangeAspect="1"/>
          </p:cNvPicPr>
          <p:nvPr/>
        </p:nvPicPr>
        <p:blipFill>
          <a:blip r:embed="rId3">
            <a:extLst/>
          </a:blip>
          <a:stretch>
            <a:fillRect/>
          </a:stretch>
        </p:blipFill>
        <p:spPr>
          <a:xfrm>
            <a:off x="8332787" y="6394450"/>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468312" y="836612"/>
            <a:ext cx="8229600" cy="720726"/>
          </a:xfrm>
          <a:prstGeom prst="rect">
            <a:avLst/>
          </a:prstGeom>
        </p:spPr>
        <p:txBody>
          <a:bodyPr>
            <a:normAutofit fontScale="100000" lnSpcReduction="0"/>
          </a:bodyPr>
          <a:lstStyle/>
          <a:p>
            <a:pPr>
              <a:defRPr b="1" sz="3800">
                <a:solidFill>
                  <a:srgbClr val="006699"/>
                </a:solidFill>
              </a:defRPr>
            </a:pPr>
            <a:r>
              <a:t>Trata de Personas: definición</a:t>
            </a:r>
            <a:r>
              <a:rPr>
                <a:solidFill>
                  <a:srgbClr val="000000"/>
                </a:solidFill>
              </a:rPr>
              <a:t> </a:t>
            </a:r>
          </a:p>
        </p:txBody>
      </p:sp>
      <p:sp>
        <p:nvSpPr>
          <p:cNvPr id="56" name="Shape 56"/>
          <p:cNvSpPr/>
          <p:nvPr>
            <p:ph type="body" idx="4294967295"/>
          </p:nvPr>
        </p:nvSpPr>
        <p:spPr>
          <a:xfrm>
            <a:off x="457200" y="1889125"/>
            <a:ext cx="8229600" cy="3744913"/>
          </a:xfrm>
          <a:prstGeom prst="rect">
            <a:avLst/>
          </a:prstGeom>
        </p:spPr>
        <p:txBody>
          <a:bodyPr>
            <a:normAutofit fontScale="100000" lnSpcReduction="0"/>
          </a:bodyPr>
          <a:lstStyle/>
          <a:p>
            <a:pPr marL="0" indent="0" algn="just" defTabSz="850391">
              <a:spcBef>
                <a:spcPts val="400"/>
              </a:spcBef>
              <a:buSzTx/>
              <a:buNone/>
              <a:defRPr sz="1860">
                <a:solidFill>
                  <a:srgbClr val="006699"/>
                </a:solidFill>
              </a:defRPr>
            </a:pPr>
            <a:r>
              <a:t>La trata de personas es una forma moderna de esclavitud y una violación de los Derechos Humanos. Vulnera el principio de la dignidad humana degradando a la persona a la condición de mercancía.</a:t>
            </a:r>
          </a:p>
          <a:p>
            <a:pPr marL="0" indent="0" algn="just" defTabSz="850391">
              <a:buSzTx/>
              <a:buNone/>
              <a:defRPr sz="1860">
                <a:solidFill>
                  <a:srgbClr val="006699"/>
                </a:solidFill>
              </a:defRPr>
            </a:pPr>
          </a:p>
          <a:p>
            <a:pPr marL="0" indent="0" algn="just" defTabSz="850391">
              <a:spcBef>
                <a:spcPts val="400"/>
              </a:spcBef>
              <a:buSzTx/>
              <a:buNone/>
              <a:defRPr sz="1860">
                <a:solidFill>
                  <a:srgbClr val="006699"/>
                </a:solidFill>
              </a:defRPr>
            </a:pPr>
            <a:r>
              <a:t>Se entiende por trata de personas la captación, el reclutamiento, el transporte, el traslado, la acogida o recepción de personas, recurriendo a la amenaza o al uso de la fuerza u otras formas de coacción, al rapto, al fraude, al engaño, al abuso de poder o de una situación de vulnerabilidad o a la concesión o recepción de pagos o beneficios para obtener el consentimiento de una persona que tenga autoridad sobre otra, con fines de explotación. La trata de personas puede desarrollarse dentro del territorio nacional o implicar la movilización a través de fronteras internacionales. </a:t>
            </a:r>
          </a:p>
        </p:txBody>
      </p:sp>
      <p:pic>
        <p:nvPicPr>
          <p:cNvPr id="57"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58"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idx="4294967295"/>
          </p:nvPr>
        </p:nvSpPr>
        <p:spPr>
          <a:xfrm>
            <a:off x="539750" y="1052512"/>
            <a:ext cx="8229600" cy="868363"/>
          </a:xfrm>
          <a:prstGeom prst="rect">
            <a:avLst/>
          </a:prstGeom>
        </p:spPr>
        <p:txBody>
          <a:bodyPr>
            <a:normAutofit fontScale="100000" lnSpcReduction="0"/>
          </a:bodyPr>
          <a:lstStyle>
            <a:lvl1pPr defTabSz="594359">
              <a:defRPr b="1" sz="2600">
                <a:solidFill>
                  <a:srgbClr val="006699"/>
                </a:solidFill>
              </a:defRPr>
            </a:lvl1pPr>
          </a:lstStyle>
          <a:p>
            <a:pPr/>
            <a:r>
              <a:t>Situaciones de vulnerabilidad que deben ser atendidas</a:t>
            </a:r>
          </a:p>
        </p:txBody>
      </p:sp>
      <p:sp>
        <p:nvSpPr>
          <p:cNvPr id="61" name="Shape 61"/>
          <p:cNvSpPr/>
          <p:nvPr>
            <p:ph type="body" sz="quarter" idx="4294967295"/>
          </p:nvPr>
        </p:nvSpPr>
        <p:spPr>
          <a:xfrm>
            <a:off x="444500" y="3335337"/>
            <a:ext cx="4038600" cy="2881313"/>
          </a:xfrm>
          <a:prstGeom prst="rect">
            <a:avLst/>
          </a:prstGeom>
        </p:spPr>
        <p:txBody>
          <a:bodyPr>
            <a:normAutofit fontScale="100000" lnSpcReduction="0"/>
          </a:bodyPr>
          <a:lstStyle/>
          <a:p>
            <a:pPr marL="628650">
              <a:spcBef>
                <a:spcPts val="400"/>
              </a:spcBef>
              <a:buChar char="•"/>
              <a:defRPr sz="2000">
                <a:solidFill>
                  <a:srgbClr val="006699"/>
                </a:solidFill>
              </a:defRPr>
            </a:pPr>
            <a:r>
              <a:t>Institucionales</a:t>
            </a:r>
          </a:p>
          <a:p>
            <a:pPr indent="-57150">
              <a:spcBef>
                <a:spcPts val="600"/>
              </a:spcBef>
              <a:buSzTx/>
              <a:buNone/>
              <a:defRPr sz="2000">
                <a:solidFill>
                  <a:srgbClr val="006699"/>
                </a:solidFill>
              </a:defRPr>
            </a:pPr>
          </a:p>
          <a:p>
            <a:pPr marL="628650">
              <a:spcBef>
                <a:spcPts val="400"/>
              </a:spcBef>
              <a:buChar char="•"/>
              <a:defRPr sz="2000">
                <a:solidFill>
                  <a:srgbClr val="006699"/>
                </a:solidFill>
              </a:defRPr>
            </a:pPr>
            <a:r>
              <a:t>Oportunidades económicas</a:t>
            </a:r>
          </a:p>
          <a:p>
            <a:pPr indent="-57150">
              <a:spcBef>
                <a:spcPts val="600"/>
              </a:spcBef>
              <a:buSzTx/>
              <a:buNone/>
              <a:defRPr sz="2000">
                <a:solidFill>
                  <a:srgbClr val="006699"/>
                </a:solidFill>
              </a:defRPr>
            </a:pPr>
          </a:p>
          <a:p>
            <a:pPr marL="628650">
              <a:spcBef>
                <a:spcPts val="400"/>
              </a:spcBef>
              <a:buChar char="•"/>
              <a:defRPr sz="2000">
                <a:solidFill>
                  <a:srgbClr val="006699"/>
                </a:solidFill>
              </a:defRPr>
            </a:pPr>
            <a:r>
              <a:t>Ambientales y del entorno</a:t>
            </a:r>
          </a:p>
          <a:p>
            <a:pPr indent="-57150">
              <a:spcBef>
                <a:spcPts val="600"/>
              </a:spcBef>
              <a:buSzTx/>
              <a:buNone/>
              <a:defRPr sz="2000">
                <a:solidFill>
                  <a:srgbClr val="006699"/>
                </a:solidFill>
              </a:defRPr>
            </a:pPr>
          </a:p>
          <a:p>
            <a:pPr marL="628650">
              <a:spcBef>
                <a:spcPts val="400"/>
              </a:spcBef>
              <a:buChar char="•"/>
              <a:defRPr sz="2000">
                <a:solidFill>
                  <a:srgbClr val="006699"/>
                </a:solidFill>
              </a:defRPr>
            </a:pPr>
            <a:r>
              <a:t>Salud</a:t>
            </a:r>
          </a:p>
        </p:txBody>
      </p:sp>
      <p:sp>
        <p:nvSpPr>
          <p:cNvPr id="62" name="Shape 62"/>
          <p:cNvSpPr/>
          <p:nvPr/>
        </p:nvSpPr>
        <p:spPr>
          <a:xfrm>
            <a:off x="4876800" y="3282950"/>
            <a:ext cx="4038600" cy="272084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628650" indent="-342900">
              <a:spcBef>
                <a:spcPts val="400"/>
              </a:spcBef>
              <a:buSzPct val="100000"/>
              <a:buFont typeface="Arial"/>
              <a:buChar char="•"/>
              <a:defRPr sz="2000">
                <a:solidFill>
                  <a:srgbClr val="006699"/>
                </a:solidFill>
              </a:defRPr>
            </a:pPr>
            <a:r>
              <a:t>Educativas</a:t>
            </a:r>
          </a:p>
          <a:p>
            <a:pPr marL="342900" indent="-57150">
              <a:spcBef>
                <a:spcPts val="600"/>
              </a:spcBef>
              <a:defRPr sz="2000">
                <a:solidFill>
                  <a:srgbClr val="006699"/>
                </a:solidFill>
              </a:defRPr>
            </a:pPr>
          </a:p>
          <a:p>
            <a:pPr marL="628650" indent="-342900">
              <a:spcBef>
                <a:spcPts val="400"/>
              </a:spcBef>
              <a:buSzPct val="100000"/>
              <a:buFont typeface="Arial"/>
              <a:buChar char="•"/>
              <a:defRPr sz="2000">
                <a:solidFill>
                  <a:srgbClr val="006699"/>
                </a:solidFill>
              </a:defRPr>
            </a:pPr>
            <a:r>
              <a:t>Inestabilidad política y descontento social</a:t>
            </a:r>
          </a:p>
          <a:p>
            <a:pPr marL="342900" indent="-57150">
              <a:spcBef>
                <a:spcPts val="600"/>
              </a:spcBef>
              <a:defRPr sz="2000">
                <a:solidFill>
                  <a:srgbClr val="006699"/>
                </a:solidFill>
              </a:defRPr>
            </a:pPr>
          </a:p>
          <a:p>
            <a:pPr marL="628650" indent="-342900">
              <a:spcBef>
                <a:spcPts val="400"/>
              </a:spcBef>
              <a:buSzPct val="100000"/>
              <a:buFont typeface="Arial"/>
              <a:buChar char="•"/>
              <a:defRPr sz="2000">
                <a:solidFill>
                  <a:srgbClr val="006699"/>
                </a:solidFill>
              </a:defRPr>
            </a:pPr>
            <a:r>
              <a:t>Expansión de los medios de difusión y las telecomunicaciones</a:t>
            </a:r>
          </a:p>
        </p:txBody>
      </p:sp>
      <p:sp>
        <p:nvSpPr>
          <p:cNvPr id="63" name="Shape 63"/>
          <p:cNvSpPr/>
          <p:nvPr/>
        </p:nvSpPr>
        <p:spPr>
          <a:xfrm>
            <a:off x="539750" y="2060575"/>
            <a:ext cx="8137525"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a:solidFill>
                  <a:srgbClr val="006699"/>
                </a:solidFill>
              </a:defRPr>
            </a:lvl1pPr>
          </a:lstStyle>
          <a:p>
            <a:pPr/>
            <a:r>
              <a:t>La trata de personas es un delito que puede victimizar a diferentes grupos poblacionales. Sin embargo, generalmente en esta población confluyen varias de las siguientes situaciones de vulnerabilidad:</a:t>
            </a:r>
          </a:p>
        </p:txBody>
      </p:sp>
      <p:pic>
        <p:nvPicPr>
          <p:cNvPr id="64"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65"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idx="4294967295"/>
          </p:nvPr>
        </p:nvSpPr>
        <p:spPr>
          <a:xfrm>
            <a:off x="468312" y="981075"/>
            <a:ext cx="8229600" cy="1008063"/>
          </a:xfrm>
          <a:prstGeom prst="rect">
            <a:avLst/>
          </a:prstGeom>
        </p:spPr>
        <p:txBody>
          <a:bodyPr>
            <a:normAutofit fontScale="100000" lnSpcReduction="0"/>
          </a:bodyPr>
          <a:lstStyle>
            <a:lvl1pPr defTabSz="749808">
              <a:defRPr b="1" sz="3116">
                <a:solidFill>
                  <a:srgbClr val="006699"/>
                </a:solidFill>
              </a:defRPr>
            </a:lvl1pPr>
          </a:lstStyle>
          <a:p>
            <a:pPr/>
            <a:r>
              <a:t>Enfoques y principios generales de operativización de la Estrategia</a:t>
            </a:r>
          </a:p>
        </p:txBody>
      </p:sp>
      <p:sp>
        <p:nvSpPr>
          <p:cNvPr id="68" name="Shape 68"/>
          <p:cNvSpPr/>
          <p:nvPr>
            <p:ph type="body" sz="half" idx="4294967295"/>
          </p:nvPr>
        </p:nvSpPr>
        <p:spPr>
          <a:xfrm>
            <a:off x="457200" y="1916112"/>
            <a:ext cx="4038600" cy="4210051"/>
          </a:xfrm>
          <a:prstGeom prst="rect">
            <a:avLst/>
          </a:prstGeom>
        </p:spPr>
        <p:txBody>
          <a:bodyPr>
            <a:normAutofit fontScale="100000" lnSpcReduction="0"/>
          </a:bodyPr>
          <a:lstStyle/>
          <a:p>
            <a:pPr marL="312039" indent="-312039" defTabSz="832104">
              <a:lnSpc>
                <a:spcPct val="80000"/>
              </a:lnSpc>
              <a:spcBef>
                <a:spcPts val="600"/>
              </a:spcBef>
              <a:buSzTx/>
              <a:buNone/>
              <a:defRPr b="1" sz="1820"/>
            </a:pPr>
          </a:p>
          <a:p>
            <a:pPr marL="312039" indent="-312039" defTabSz="832104">
              <a:lnSpc>
                <a:spcPct val="80000"/>
              </a:lnSpc>
              <a:spcBef>
                <a:spcPts val="400"/>
              </a:spcBef>
              <a:buSzTx/>
              <a:buNone/>
              <a:defRPr b="1" sz="1820">
                <a:solidFill>
                  <a:srgbClr val="006699"/>
                </a:solidFill>
              </a:defRPr>
            </a:pPr>
            <a:r>
              <a:t>Enfoques:</a:t>
            </a:r>
          </a:p>
          <a:p>
            <a:pPr marL="312039" indent="-312039" defTabSz="832104">
              <a:lnSpc>
                <a:spcPct val="80000"/>
              </a:lnSpc>
              <a:spcBef>
                <a:spcPts val="600"/>
              </a:spcBef>
              <a:buSzTx/>
              <a:buNone/>
              <a:defRPr sz="1183">
                <a:solidFill>
                  <a:srgbClr val="006699"/>
                </a:solidFill>
              </a:defRPr>
            </a:pPr>
          </a:p>
          <a:p>
            <a:pPr marL="312039" indent="-312039" defTabSz="832104">
              <a:lnSpc>
                <a:spcPct val="80000"/>
              </a:lnSpc>
              <a:spcBef>
                <a:spcPts val="300"/>
              </a:spcBef>
              <a:buChar char="•"/>
              <a:defRPr sz="1638">
                <a:solidFill>
                  <a:srgbClr val="006699"/>
                </a:solidFill>
              </a:defRPr>
            </a:pPr>
            <a:r>
              <a:t>Contextual y generacional</a:t>
            </a:r>
          </a:p>
          <a:p>
            <a:pPr marL="312039" indent="-312039" defTabSz="832104">
              <a:lnSpc>
                <a:spcPct val="80000"/>
              </a:lnSpc>
              <a:spcBef>
                <a:spcPts val="600"/>
              </a:spcBef>
              <a:buChar char="•"/>
              <a:defRPr sz="1183">
                <a:solidFill>
                  <a:srgbClr val="006699"/>
                </a:solidFill>
              </a:defRPr>
            </a:pPr>
          </a:p>
          <a:p>
            <a:pPr marL="312039" indent="-312039" defTabSz="832104">
              <a:lnSpc>
                <a:spcPct val="80000"/>
              </a:lnSpc>
              <a:spcBef>
                <a:spcPts val="300"/>
              </a:spcBef>
              <a:buChar char="•"/>
              <a:defRPr sz="1638">
                <a:solidFill>
                  <a:srgbClr val="006699"/>
                </a:solidFill>
              </a:defRPr>
            </a:pPr>
            <a:r>
              <a:t>De derechos</a:t>
            </a:r>
          </a:p>
          <a:p>
            <a:pPr marL="312039" indent="-312039" defTabSz="832104">
              <a:lnSpc>
                <a:spcPct val="80000"/>
              </a:lnSpc>
              <a:spcBef>
                <a:spcPts val="600"/>
              </a:spcBef>
              <a:buChar char="•"/>
              <a:defRPr sz="1183">
                <a:solidFill>
                  <a:srgbClr val="006699"/>
                </a:solidFill>
              </a:defRPr>
            </a:pPr>
          </a:p>
          <a:p>
            <a:pPr marL="312039" indent="-312039" defTabSz="832104">
              <a:lnSpc>
                <a:spcPct val="80000"/>
              </a:lnSpc>
              <a:spcBef>
                <a:spcPts val="300"/>
              </a:spcBef>
              <a:buChar char="•"/>
              <a:defRPr sz="1638">
                <a:solidFill>
                  <a:srgbClr val="006699"/>
                </a:solidFill>
              </a:defRPr>
            </a:pPr>
            <a:r>
              <a:t>De descentralización</a:t>
            </a:r>
          </a:p>
          <a:p>
            <a:pPr marL="312039" indent="-312039" defTabSz="832104">
              <a:lnSpc>
                <a:spcPct val="80000"/>
              </a:lnSpc>
              <a:spcBef>
                <a:spcPts val="600"/>
              </a:spcBef>
              <a:buChar char="•"/>
              <a:defRPr sz="1001">
                <a:solidFill>
                  <a:srgbClr val="006699"/>
                </a:solidFill>
              </a:defRPr>
            </a:pPr>
          </a:p>
          <a:p>
            <a:pPr marL="312039" indent="-312039" defTabSz="832104">
              <a:lnSpc>
                <a:spcPct val="80000"/>
              </a:lnSpc>
              <a:spcBef>
                <a:spcPts val="300"/>
              </a:spcBef>
              <a:buChar char="•"/>
              <a:defRPr sz="1638">
                <a:solidFill>
                  <a:srgbClr val="006699"/>
                </a:solidFill>
              </a:defRPr>
            </a:pPr>
            <a:r>
              <a:t>De diversidad</a:t>
            </a:r>
          </a:p>
          <a:p>
            <a:pPr marL="312039" indent="-312039" defTabSz="832104">
              <a:lnSpc>
                <a:spcPct val="80000"/>
              </a:lnSpc>
              <a:spcBef>
                <a:spcPts val="600"/>
              </a:spcBef>
              <a:buChar char="•"/>
              <a:defRPr sz="1001">
                <a:solidFill>
                  <a:srgbClr val="006699"/>
                </a:solidFill>
              </a:defRPr>
            </a:pPr>
          </a:p>
          <a:p>
            <a:pPr marL="312039" indent="-312039" defTabSz="832104">
              <a:lnSpc>
                <a:spcPct val="80000"/>
              </a:lnSpc>
              <a:spcBef>
                <a:spcPts val="300"/>
              </a:spcBef>
              <a:buChar char="•"/>
              <a:defRPr sz="1638">
                <a:solidFill>
                  <a:srgbClr val="006699"/>
                </a:solidFill>
              </a:defRPr>
            </a:pPr>
            <a:r>
              <a:t>De exclusión social</a:t>
            </a:r>
          </a:p>
          <a:p>
            <a:pPr marL="312039" indent="-312039" defTabSz="832104">
              <a:lnSpc>
                <a:spcPct val="80000"/>
              </a:lnSpc>
              <a:spcBef>
                <a:spcPts val="600"/>
              </a:spcBef>
              <a:buChar char="•"/>
              <a:defRPr sz="1001">
                <a:solidFill>
                  <a:srgbClr val="006699"/>
                </a:solidFill>
              </a:defRPr>
            </a:pPr>
          </a:p>
          <a:p>
            <a:pPr marL="312039" indent="-312039" defTabSz="832104">
              <a:lnSpc>
                <a:spcPct val="80000"/>
              </a:lnSpc>
              <a:spcBef>
                <a:spcPts val="300"/>
              </a:spcBef>
              <a:buChar char="•"/>
              <a:defRPr sz="1638">
                <a:solidFill>
                  <a:srgbClr val="006699"/>
                </a:solidFill>
              </a:defRPr>
            </a:pPr>
            <a:r>
              <a:t>De género</a:t>
            </a:r>
          </a:p>
          <a:p>
            <a:pPr marL="312039" indent="-312039" defTabSz="832104">
              <a:lnSpc>
                <a:spcPct val="80000"/>
              </a:lnSpc>
              <a:spcBef>
                <a:spcPts val="600"/>
              </a:spcBef>
              <a:buChar char="•"/>
              <a:defRPr sz="1001">
                <a:solidFill>
                  <a:srgbClr val="006699"/>
                </a:solidFill>
              </a:defRPr>
            </a:pPr>
          </a:p>
          <a:p>
            <a:pPr marL="312039" indent="-312039" defTabSz="832104">
              <a:lnSpc>
                <a:spcPct val="80000"/>
              </a:lnSpc>
              <a:spcBef>
                <a:spcPts val="300"/>
              </a:spcBef>
              <a:buChar char="•"/>
              <a:defRPr sz="1638">
                <a:solidFill>
                  <a:srgbClr val="006699"/>
                </a:solidFill>
              </a:defRPr>
            </a:pPr>
            <a:r>
              <a:t>Multicultural</a:t>
            </a:r>
          </a:p>
          <a:p>
            <a:pPr marL="312039" indent="-312039" defTabSz="832104">
              <a:lnSpc>
                <a:spcPct val="80000"/>
              </a:lnSpc>
              <a:spcBef>
                <a:spcPts val="600"/>
              </a:spcBef>
              <a:buChar char="•"/>
              <a:defRPr sz="1001">
                <a:solidFill>
                  <a:srgbClr val="006699"/>
                </a:solidFill>
              </a:defRPr>
            </a:pPr>
          </a:p>
          <a:p>
            <a:pPr marL="312039" indent="-312039" defTabSz="832104">
              <a:lnSpc>
                <a:spcPct val="80000"/>
              </a:lnSpc>
              <a:spcBef>
                <a:spcPts val="300"/>
              </a:spcBef>
              <a:buChar char="•"/>
              <a:defRPr sz="1638">
                <a:solidFill>
                  <a:srgbClr val="006699"/>
                </a:solidFill>
              </a:defRPr>
            </a:pPr>
            <a:r>
              <a:t>De poder</a:t>
            </a:r>
          </a:p>
        </p:txBody>
      </p:sp>
      <p:sp>
        <p:nvSpPr>
          <p:cNvPr id="69" name="Shape 69"/>
          <p:cNvSpPr/>
          <p:nvPr/>
        </p:nvSpPr>
        <p:spPr>
          <a:xfrm>
            <a:off x="4356100" y="2349500"/>
            <a:ext cx="4038600" cy="39933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defRPr b="1" sz="2000">
                <a:solidFill>
                  <a:srgbClr val="006699"/>
                </a:solidFill>
              </a:defRPr>
            </a:pPr>
            <a:r>
              <a:t>Principios:</a:t>
            </a:r>
          </a:p>
          <a:p>
            <a:pPr marL="342900" indent="-342900">
              <a:lnSpc>
                <a:spcPct val="80000"/>
              </a:lnSpc>
              <a:spcBef>
                <a:spcPts val="600"/>
              </a:spcBef>
              <a:buSzPct val="100000"/>
              <a:buFont typeface="Arial"/>
              <a:buChar char="•"/>
              <a:defRPr>
                <a:solidFill>
                  <a:srgbClr val="006699"/>
                </a:solidFill>
              </a:defRPr>
            </a:pPr>
          </a:p>
          <a:p>
            <a:pPr marL="342900" indent="-342900">
              <a:lnSpc>
                <a:spcPct val="80000"/>
              </a:lnSpc>
              <a:spcBef>
                <a:spcPts val="400"/>
              </a:spcBef>
              <a:buSzPct val="100000"/>
              <a:buFont typeface="Arial"/>
              <a:buChar char="•"/>
              <a:defRPr>
                <a:solidFill>
                  <a:srgbClr val="006699"/>
                </a:solidFill>
              </a:defRPr>
            </a:pPr>
            <a:r>
              <a:t> De Protección </a:t>
            </a:r>
          </a:p>
          <a:p>
            <a:pPr marL="342900" indent="-342900">
              <a:lnSpc>
                <a:spcPct val="80000"/>
              </a:lnSpc>
              <a:spcBef>
                <a:spcPts val="600"/>
              </a:spcBef>
              <a:buSzPct val="100000"/>
              <a:buFont typeface="Arial"/>
              <a:buChar char="•"/>
              <a:defRPr>
                <a:solidFill>
                  <a:srgbClr val="006699"/>
                </a:solidFill>
              </a:defRPr>
            </a:pPr>
          </a:p>
          <a:p>
            <a:pPr marL="342900" indent="-342900">
              <a:lnSpc>
                <a:spcPct val="80000"/>
              </a:lnSpc>
              <a:spcBef>
                <a:spcPts val="400"/>
              </a:spcBef>
              <a:buSzPct val="100000"/>
              <a:buFont typeface="Arial"/>
              <a:buChar char="•"/>
              <a:defRPr>
                <a:solidFill>
                  <a:srgbClr val="006699"/>
                </a:solidFill>
              </a:defRPr>
            </a:pPr>
            <a:r>
              <a:t> De Necesidad</a:t>
            </a:r>
          </a:p>
          <a:p>
            <a:pPr marL="342900" indent="-342900">
              <a:lnSpc>
                <a:spcPct val="80000"/>
              </a:lnSpc>
              <a:spcBef>
                <a:spcPts val="600"/>
              </a:spcBef>
              <a:buSzPct val="100000"/>
              <a:buFont typeface="Arial"/>
              <a:buChar char="•"/>
              <a:defRPr>
                <a:solidFill>
                  <a:srgbClr val="006699"/>
                </a:solidFill>
              </a:defRPr>
            </a:pPr>
          </a:p>
          <a:p>
            <a:pPr marL="342900" indent="-342900">
              <a:lnSpc>
                <a:spcPct val="80000"/>
              </a:lnSpc>
              <a:spcBef>
                <a:spcPts val="400"/>
              </a:spcBef>
              <a:buSzPct val="100000"/>
              <a:buFont typeface="Arial"/>
              <a:buChar char="•"/>
              <a:defRPr>
                <a:solidFill>
                  <a:srgbClr val="006699"/>
                </a:solidFill>
              </a:defRPr>
            </a:pPr>
            <a:r>
              <a:t> De Proporcionalidad: Principio de Confidencialidad</a:t>
            </a:r>
          </a:p>
          <a:p>
            <a:pPr marL="342900" indent="-342900">
              <a:lnSpc>
                <a:spcPct val="80000"/>
              </a:lnSpc>
              <a:spcBef>
                <a:spcPts val="600"/>
              </a:spcBef>
              <a:buSzPct val="100000"/>
              <a:buFont typeface="Arial"/>
              <a:buChar char="•"/>
              <a:defRPr>
                <a:solidFill>
                  <a:srgbClr val="006699"/>
                </a:solidFill>
              </a:defRPr>
            </a:pPr>
          </a:p>
          <a:p>
            <a:pPr marL="342900" indent="-342900">
              <a:lnSpc>
                <a:spcPct val="80000"/>
              </a:lnSpc>
              <a:spcBef>
                <a:spcPts val="400"/>
              </a:spcBef>
              <a:buSzPct val="100000"/>
              <a:buFont typeface="Arial"/>
              <a:buChar char="•"/>
              <a:defRPr>
                <a:solidFill>
                  <a:srgbClr val="006699"/>
                </a:solidFill>
              </a:defRPr>
            </a:pPr>
            <a:r>
              <a:t> De Celeridad y Eficiencia</a:t>
            </a:r>
          </a:p>
          <a:p>
            <a:pPr marL="342900" indent="-342900">
              <a:lnSpc>
                <a:spcPct val="80000"/>
              </a:lnSpc>
              <a:spcBef>
                <a:spcPts val="600"/>
              </a:spcBef>
              <a:buSzPct val="100000"/>
              <a:buFont typeface="Arial"/>
              <a:buChar char="•"/>
              <a:defRPr>
                <a:solidFill>
                  <a:srgbClr val="006699"/>
                </a:solidFill>
              </a:defRPr>
            </a:pPr>
          </a:p>
          <a:p>
            <a:pPr marL="342900" indent="-342900">
              <a:lnSpc>
                <a:spcPct val="80000"/>
              </a:lnSpc>
              <a:spcBef>
                <a:spcPts val="400"/>
              </a:spcBef>
              <a:buSzPct val="100000"/>
              <a:buFont typeface="Arial"/>
              <a:buChar char="•"/>
              <a:defRPr>
                <a:solidFill>
                  <a:srgbClr val="006699"/>
                </a:solidFill>
              </a:defRPr>
            </a:pPr>
            <a:r>
              <a:t> De Reciprocidad</a:t>
            </a:r>
          </a:p>
          <a:p>
            <a:pPr marL="342900" indent="-342900">
              <a:lnSpc>
                <a:spcPct val="80000"/>
              </a:lnSpc>
              <a:spcBef>
                <a:spcPts val="600"/>
              </a:spcBef>
              <a:buSzPct val="100000"/>
              <a:buFont typeface="Arial"/>
              <a:buChar char="•"/>
              <a:defRPr>
                <a:solidFill>
                  <a:srgbClr val="006699"/>
                </a:solidFill>
              </a:defRPr>
            </a:pPr>
          </a:p>
          <a:p>
            <a:pPr marL="342900" indent="-342900">
              <a:lnSpc>
                <a:spcPct val="80000"/>
              </a:lnSpc>
              <a:spcBef>
                <a:spcPts val="400"/>
              </a:spcBef>
              <a:buSzPct val="100000"/>
              <a:buFont typeface="Arial"/>
              <a:buChar char="•"/>
            </a:pPr>
            <a:r>
              <a:t> De No Criminalización</a:t>
            </a:r>
          </a:p>
        </p:txBody>
      </p:sp>
      <p:pic>
        <p:nvPicPr>
          <p:cNvPr id="70"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71"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idx="4294967295"/>
          </p:nvPr>
        </p:nvSpPr>
        <p:spPr>
          <a:xfrm>
            <a:off x="539750" y="1052512"/>
            <a:ext cx="8158162" cy="566738"/>
          </a:xfrm>
          <a:prstGeom prst="rect">
            <a:avLst/>
          </a:prstGeom>
        </p:spPr>
        <p:txBody>
          <a:bodyPr>
            <a:normAutofit fontScale="100000" lnSpcReduction="0"/>
          </a:bodyPr>
          <a:lstStyle/>
          <a:p>
            <a:pPr defTabSz="374904">
              <a:defRPr b="1" sz="1640">
                <a:solidFill>
                  <a:srgbClr val="006699"/>
                </a:solidFill>
              </a:defRPr>
            </a:pPr>
            <a:br/>
            <a:r>
              <a:t>Cómo se entiende la Atención Integral</a:t>
            </a:r>
          </a:p>
        </p:txBody>
      </p:sp>
      <p:sp>
        <p:nvSpPr>
          <p:cNvPr id="74" name="Shape 74"/>
          <p:cNvSpPr/>
          <p:nvPr>
            <p:ph type="body" idx="4294967295"/>
          </p:nvPr>
        </p:nvSpPr>
        <p:spPr>
          <a:xfrm>
            <a:off x="539750" y="2276475"/>
            <a:ext cx="8229600" cy="4321175"/>
          </a:xfrm>
          <a:prstGeom prst="rect">
            <a:avLst/>
          </a:prstGeom>
        </p:spPr>
        <p:txBody>
          <a:bodyPr>
            <a:normAutofit fontScale="100000" lnSpcReduction="0"/>
          </a:bodyPr>
          <a:lstStyle/>
          <a:p>
            <a:pPr algn="just">
              <a:lnSpc>
                <a:spcPct val="80000"/>
              </a:lnSpc>
              <a:spcBef>
                <a:spcPts val="400"/>
              </a:spcBef>
              <a:buChar char="•"/>
              <a:defRPr sz="1800">
                <a:solidFill>
                  <a:srgbClr val="006699"/>
                </a:solidFill>
              </a:defRPr>
            </a:pPr>
            <a:r>
              <a:t>Es la pronta y efectiva intervención del conjunto de instituciones comprometidas en el abordaje de la problemática, articulando sus esfuerzos para garantizar a la víctima el restablecimiento del bienestar físico, mental y psicológico, así como el empoderamiento personal para la construcción de un nuevo proyecto de vida y la reinserción social y familiar. </a:t>
            </a:r>
          </a:p>
          <a:p>
            <a:pPr algn="just">
              <a:lnSpc>
                <a:spcPct val="80000"/>
              </a:lnSpc>
              <a:buSzTx/>
              <a:buNone/>
              <a:defRPr sz="1700">
                <a:solidFill>
                  <a:srgbClr val="006699"/>
                </a:solidFill>
              </a:defRPr>
            </a:pPr>
          </a:p>
          <a:p>
            <a:pPr algn="just">
              <a:lnSpc>
                <a:spcPct val="80000"/>
              </a:lnSpc>
              <a:spcBef>
                <a:spcPts val="400"/>
              </a:spcBef>
              <a:buChar char="•"/>
              <a:defRPr sz="1800">
                <a:solidFill>
                  <a:srgbClr val="006699"/>
                </a:solidFill>
              </a:defRPr>
            </a:pPr>
            <a:r>
              <a:t>Se entiende como un proceso individual, permanente en el tiempo y con un carácter descentralizado. </a:t>
            </a:r>
          </a:p>
          <a:p>
            <a:pPr algn="just">
              <a:lnSpc>
                <a:spcPct val="80000"/>
              </a:lnSpc>
              <a:buChar char="•"/>
              <a:defRPr sz="1700">
                <a:solidFill>
                  <a:srgbClr val="006699"/>
                </a:solidFill>
              </a:defRPr>
            </a:pPr>
          </a:p>
          <a:p>
            <a:pPr algn="just">
              <a:lnSpc>
                <a:spcPct val="80000"/>
              </a:lnSpc>
              <a:spcBef>
                <a:spcPts val="400"/>
              </a:spcBef>
              <a:buChar char="•"/>
              <a:defRPr sz="1800">
                <a:solidFill>
                  <a:srgbClr val="006699"/>
                </a:solidFill>
              </a:defRPr>
            </a:pPr>
            <a:r>
              <a:t>Toma en cuenta las características geográficas de los países de la región y las extensas áreas fronterizas existentes; además del carácter de movilidad e invisibilidad de las problemática en cuestión. </a:t>
            </a:r>
          </a:p>
          <a:p>
            <a:pPr algn="just">
              <a:lnSpc>
                <a:spcPct val="80000"/>
              </a:lnSpc>
              <a:buChar char="•"/>
              <a:defRPr sz="1700">
                <a:solidFill>
                  <a:srgbClr val="006699"/>
                </a:solidFill>
              </a:defRPr>
            </a:pPr>
          </a:p>
          <a:p>
            <a:pPr algn="just">
              <a:lnSpc>
                <a:spcPct val="80000"/>
              </a:lnSpc>
              <a:spcBef>
                <a:spcPts val="400"/>
              </a:spcBef>
              <a:buChar char="•"/>
              <a:defRPr sz="1800">
                <a:solidFill>
                  <a:srgbClr val="006699"/>
                </a:solidFill>
              </a:defRPr>
            </a:pPr>
            <a:r>
              <a:t>Es fundamental la participación y autodeterminación de la persona víctima de trata de personas en todo el proceso.</a:t>
            </a:r>
          </a:p>
        </p:txBody>
      </p:sp>
      <p:pic>
        <p:nvPicPr>
          <p:cNvPr id="75" name="image.png"/>
          <p:cNvPicPr>
            <a:picLocks noChangeAspect="1"/>
          </p:cNvPicPr>
          <p:nvPr/>
        </p:nvPicPr>
        <p:blipFill>
          <a:blip r:embed="rId2">
            <a:extLst/>
          </a:blip>
          <a:stretch>
            <a:fillRect/>
          </a:stretch>
        </p:blipFill>
        <p:spPr>
          <a:xfrm>
            <a:off x="0" y="0"/>
            <a:ext cx="2449513" cy="865188"/>
          </a:xfrm>
          <a:prstGeom prst="rect">
            <a:avLst/>
          </a:prstGeom>
          <a:ln w="12700">
            <a:miter lim="400000"/>
          </a:ln>
        </p:spPr>
      </p:pic>
      <p:pic>
        <p:nvPicPr>
          <p:cNvPr id="76" name="image.png"/>
          <p:cNvPicPr>
            <a:picLocks noChangeAspect="1"/>
          </p:cNvPicPr>
          <p:nvPr/>
        </p:nvPicPr>
        <p:blipFill>
          <a:blip r:embed="rId3">
            <a:extLst/>
          </a:blip>
          <a:stretch>
            <a:fillRect/>
          </a:stretch>
        </p:blipFill>
        <p:spPr>
          <a:xfrm>
            <a:off x="8027987" y="6092825"/>
            <a:ext cx="811213" cy="463550"/>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