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3" r:id="rId12"/>
    <p:sldId id="259" r:id="rId13"/>
    <p:sldId id="274" r:id="rId14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Rutas%20de%20esme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9627791563275599E-3"/>
                  <c:y val="-1.041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712985938792494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255583126551302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798180314309E-2"/>
                  <c:y val="-3.12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883374689827E-2"/>
                  <c:y val="-2.6041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88207212311899E-2"/>
                  <c:y val="-3.12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798180314309E-2"/>
                  <c:y val="-3.12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5798180314309E-2"/>
                  <c:y val="-3.6458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9255583126551302E-3"/>
                  <c:y val="-3.12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579818031430799E-2"/>
                  <c:y val="-3.6458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Hoja2!$B$28:$B$37</c:f>
              <c:strCache>
                <c:ptCount val="10"/>
                <c:pt idx="0">
                  <c:v>Cuba</c:v>
                </c:pt>
                <c:pt idx="1">
                  <c:v>Somalia</c:v>
                </c:pt>
                <c:pt idx="2">
                  <c:v>Colombia</c:v>
                </c:pt>
                <c:pt idx="3">
                  <c:v>Ghana</c:v>
                </c:pt>
                <c:pt idx="4">
                  <c:v>Nepal</c:v>
                </c:pt>
                <c:pt idx="5">
                  <c:v>Eritrea</c:v>
                </c:pt>
                <c:pt idx="6">
                  <c:v>Bangladesh</c:v>
                </c:pt>
                <c:pt idx="7">
                  <c:v>Nigeria</c:v>
                </c:pt>
                <c:pt idx="8">
                  <c:v>Ethiopia</c:v>
                </c:pt>
                <c:pt idx="9">
                  <c:v>Ecuador</c:v>
                </c:pt>
              </c:strCache>
            </c:strRef>
          </c:cat>
          <c:val>
            <c:numRef>
              <c:f>Hoja2!$C$28:$C$37</c:f>
              <c:numCache>
                <c:formatCode>General</c:formatCode>
                <c:ptCount val="10"/>
                <c:pt idx="0">
                  <c:v>2799</c:v>
                </c:pt>
                <c:pt idx="1">
                  <c:v>161</c:v>
                </c:pt>
                <c:pt idx="2">
                  <c:v>119</c:v>
                </c:pt>
                <c:pt idx="3">
                  <c:v>60</c:v>
                </c:pt>
                <c:pt idx="4">
                  <c:v>54</c:v>
                </c:pt>
                <c:pt idx="5">
                  <c:v>23</c:v>
                </c:pt>
                <c:pt idx="6">
                  <c:v>19</c:v>
                </c:pt>
                <c:pt idx="7">
                  <c:v>13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022336"/>
        <c:axId val="123040512"/>
        <c:axId val="0"/>
      </c:bar3DChart>
      <c:catAx>
        <c:axId val="123022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040512"/>
        <c:crosses val="autoZero"/>
        <c:auto val="1"/>
        <c:lblAlgn val="ctr"/>
        <c:lblOffset val="100"/>
        <c:noMultiLvlLbl val="0"/>
      </c:catAx>
      <c:valAx>
        <c:axId val="123040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3022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Hombres</c:v>
          </c:tx>
          <c:invertIfNegative val="0"/>
          <c:cat>
            <c:strRef>
              <c:f>Hoja2!$B$52:$B$72</c:f>
              <c:strCache>
                <c:ptCount val="21"/>
                <c:pt idx="0">
                  <c:v>Cuba</c:v>
                </c:pt>
                <c:pt idx="1">
                  <c:v>Somalia</c:v>
                </c:pt>
                <c:pt idx="2">
                  <c:v>Colombia</c:v>
                </c:pt>
                <c:pt idx="3">
                  <c:v>Ghana</c:v>
                </c:pt>
                <c:pt idx="4">
                  <c:v>Nepal</c:v>
                </c:pt>
                <c:pt idx="5">
                  <c:v>Eritrea</c:v>
                </c:pt>
                <c:pt idx="6">
                  <c:v>Bangladesh</c:v>
                </c:pt>
                <c:pt idx="7">
                  <c:v>Nigeria</c:v>
                </c:pt>
                <c:pt idx="8">
                  <c:v>Ethiopia</c:v>
                </c:pt>
                <c:pt idx="9">
                  <c:v>Guinea</c:v>
                </c:pt>
                <c:pt idx="10">
                  <c:v>Camerun</c:v>
                </c:pt>
                <c:pt idx="11">
                  <c:v>Ecuador</c:v>
                </c:pt>
                <c:pt idx="12">
                  <c:v>Togo</c:v>
                </c:pt>
                <c:pt idx="13">
                  <c:v>Costa de Marfil</c:v>
                </c:pt>
                <c:pt idx="14">
                  <c:v>Gambia</c:v>
                </c:pt>
                <c:pt idx="15">
                  <c:v>Jamaica</c:v>
                </c:pt>
                <c:pt idx="16">
                  <c:v>Jordania</c:v>
                </c:pt>
                <c:pt idx="17">
                  <c:v>Pakistan</c:v>
                </c:pt>
                <c:pt idx="18">
                  <c:v>Sahara occidental</c:v>
                </c:pt>
                <c:pt idx="19">
                  <c:v>Senegal</c:v>
                </c:pt>
                <c:pt idx="20">
                  <c:v>Zambia</c:v>
                </c:pt>
              </c:strCache>
            </c:strRef>
          </c:cat>
          <c:val>
            <c:numRef>
              <c:f>Hoja2!$C$52:$C$72</c:f>
              <c:numCache>
                <c:formatCode>General</c:formatCode>
                <c:ptCount val="21"/>
                <c:pt idx="0">
                  <c:v>2103</c:v>
                </c:pt>
                <c:pt idx="1">
                  <c:v>150</c:v>
                </c:pt>
                <c:pt idx="2">
                  <c:v>67</c:v>
                </c:pt>
                <c:pt idx="3">
                  <c:v>56</c:v>
                </c:pt>
                <c:pt idx="4">
                  <c:v>54</c:v>
                </c:pt>
                <c:pt idx="5">
                  <c:v>22</c:v>
                </c:pt>
                <c:pt idx="6">
                  <c:v>19</c:v>
                </c:pt>
                <c:pt idx="7">
                  <c:v>12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v>Mujeres</c:v>
          </c:tx>
          <c:invertIfNegative val="0"/>
          <c:cat>
            <c:strRef>
              <c:f>Hoja2!$B$52:$B$72</c:f>
              <c:strCache>
                <c:ptCount val="21"/>
                <c:pt idx="0">
                  <c:v>Cuba</c:v>
                </c:pt>
                <c:pt idx="1">
                  <c:v>Somalia</c:v>
                </c:pt>
                <c:pt idx="2">
                  <c:v>Colombia</c:v>
                </c:pt>
                <c:pt idx="3">
                  <c:v>Ghana</c:v>
                </c:pt>
                <c:pt idx="4">
                  <c:v>Nepal</c:v>
                </c:pt>
                <c:pt idx="5">
                  <c:v>Eritrea</c:v>
                </c:pt>
                <c:pt idx="6">
                  <c:v>Bangladesh</c:v>
                </c:pt>
                <c:pt idx="7">
                  <c:v>Nigeria</c:v>
                </c:pt>
                <c:pt idx="8">
                  <c:v>Ethiopia</c:v>
                </c:pt>
                <c:pt idx="9">
                  <c:v>Guinea</c:v>
                </c:pt>
                <c:pt idx="10">
                  <c:v>Camerun</c:v>
                </c:pt>
                <c:pt idx="11">
                  <c:v>Ecuador</c:v>
                </c:pt>
                <c:pt idx="12">
                  <c:v>Togo</c:v>
                </c:pt>
                <c:pt idx="13">
                  <c:v>Costa de Marfil</c:v>
                </c:pt>
                <c:pt idx="14">
                  <c:v>Gambia</c:v>
                </c:pt>
                <c:pt idx="15">
                  <c:v>Jamaica</c:v>
                </c:pt>
                <c:pt idx="16">
                  <c:v>Jordania</c:v>
                </c:pt>
                <c:pt idx="17">
                  <c:v>Pakistan</c:v>
                </c:pt>
                <c:pt idx="18">
                  <c:v>Sahara occidental</c:v>
                </c:pt>
                <c:pt idx="19">
                  <c:v>Senegal</c:v>
                </c:pt>
                <c:pt idx="20">
                  <c:v>Zambia</c:v>
                </c:pt>
              </c:strCache>
            </c:strRef>
          </c:cat>
          <c:val>
            <c:numRef>
              <c:f>Hoja2!$D$52:$D$72</c:f>
              <c:numCache>
                <c:formatCode>General</c:formatCode>
                <c:ptCount val="21"/>
                <c:pt idx="0">
                  <c:v>36</c:v>
                </c:pt>
                <c:pt idx="1">
                  <c:v>1</c:v>
                </c:pt>
                <c:pt idx="2">
                  <c:v>0</c:v>
                </c:pt>
                <c:pt idx="3">
                  <c:v>640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955456"/>
        <c:axId val="125957248"/>
        <c:axId val="0"/>
      </c:bar3DChart>
      <c:catAx>
        <c:axId val="12595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957248"/>
        <c:crosses val="autoZero"/>
        <c:auto val="1"/>
        <c:lblAlgn val="ctr"/>
        <c:lblOffset val="100"/>
        <c:noMultiLvlLbl val="0"/>
      </c:catAx>
      <c:valAx>
        <c:axId val="12595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955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Hombres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Hoja2!$B$76:$B$96</c:f>
              <c:strCache>
                <c:ptCount val="7"/>
                <c:pt idx="0">
                  <c:v>Colombia</c:v>
                </c:pt>
                <c:pt idx="1">
                  <c:v>Cuba</c:v>
                </c:pt>
                <c:pt idx="2">
                  <c:v>Ecuador</c:v>
                </c:pt>
                <c:pt idx="3">
                  <c:v>Eritrea</c:v>
                </c:pt>
                <c:pt idx="4">
                  <c:v>Ethiopia</c:v>
                </c:pt>
                <c:pt idx="5">
                  <c:v>Ghana</c:v>
                </c:pt>
                <c:pt idx="6">
                  <c:v>Somalia</c:v>
                </c:pt>
              </c:strCache>
            </c:strRef>
          </c:cat>
          <c:val>
            <c:numRef>
              <c:f>Hoja2!$C$76:$C$96</c:f>
              <c:numCache>
                <c:formatCode>General</c:formatCode>
                <c:ptCount val="7"/>
                <c:pt idx="0">
                  <c:v>8</c:v>
                </c:pt>
                <c:pt idx="1">
                  <c:v>37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v>Mujeres</c:v>
          </c:tx>
          <c:invertIfNegative val="0"/>
          <c:dLbls>
            <c:dLbl>
              <c:idx val="0"/>
              <c:layout>
                <c:manualLayout>
                  <c:x val="5.6022408963585504E-3"/>
                  <c:y val="-4.52669667840716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3706816059759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022408963585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370681605975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0448179271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370681605975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022408963585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Hoja2!$B$76:$B$96</c:f>
              <c:strCache>
                <c:ptCount val="7"/>
                <c:pt idx="0">
                  <c:v>Colombia</c:v>
                </c:pt>
                <c:pt idx="1">
                  <c:v>Cuba</c:v>
                </c:pt>
                <c:pt idx="2">
                  <c:v>Ecuador</c:v>
                </c:pt>
                <c:pt idx="3">
                  <c:v>Eritrea</c:v>
                </c:pt>
                <c:pt idx="4">
                  <c:v>Ethiopia</c:v>
                </c:pt>
                <c:pt idx="5">
                  <c:v>Ghana</c:v>
                </c:pt>
                <c:pt idx="6">
                  <c:v>Somalia</c:v>
                </c:pt>
              </c:strCache>
            </c:strRef>
          </c:cat>
          <c:val>
            <c:numRef>
              <c:f>Hoja2!$D$76:$D$96</c:f>
              <c:numCache>
                <c:formatCode>General</c:formatCode>
                <c:ptCount val="7"/>
                <c:pt idx="0">
                  <c:v>8</c:v>
                </c:pt>
                <c:pt idx="1">
                  <c:v>19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80640"/>
        <c:axId val="83282176"/>
        <c:axId val="0"/>
      </c:bar3DChart>
      <c:catAx>
        <c:axId val="8328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282176"/>
        <c:crosses val="autoZero"/>
        <c:auto val="1"/>
        <c:lblAlgn val="ctr"/>
        <c:lblOffset val="100"/>
        <c:noMultiLvlLbl val="0"/>
      </c:catAx>
      <c:valAx>
        <c:axId val="8328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280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1.918465227817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7386091127099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Hoja2!$B$99:$B$108</c:f>
              <c:strCache>
                <c:ptCount val="10"/>
                <c:pt idx="0">
                  <c:v>Cuba</c:v>
                </c:pt>
                <c:pt idx="1">
                  <c:v>Colombia</c:v>
                </c:pt>
                <c:pt idx="2">
                  <c:v>Somalia</c:v>
                </c:pt>
                <c:pt idx="3">
                  <c:v>Ghana</c:v>
                </c:pt>
                <c:pt idx="4">
                  <c:v>Bangladesh</c:v>
                </c:pt>
                <c:pt idx="5">
                  <c:v>Nigeria</c:v>
                </c:pt>
                <c:pt idx="6">
                  <c:v>Ecuador</c:v>
                </c:pt>
                <c:pt idx="7">
                  <c:v>Eritrea</c:v>
                </c:pt>
                <c:pt idx="8">
                  <c:v>Camerun</c:v>
                </c:pt>
                <c:pt idx="9">
                  <c:v>Ethiopia</c:v>
                </c:pt>
              </c:strCache>
            </c:strRef>
          </c:cat>
          <c:val>
            <c:numRef>
              <c:f>Hoja2!$C$99:$C$108</c:f>
              <c:numCache>
                <c:formatCode>General</c:formatCode>
                <c:ptCount val="10"/>
                <c:pt idx="0">
                  <c:v>371</c:v>
                </c:pt>
                <c:pt idx="1">
                  <c:v>88</c:v>
                </c:pt>
                <c:pt idx="2">
                  <c:v>86</c:v>
                </c:pt>
                <c:pt idx="3">
                  <c:v>11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17504"/>
        <c:axId val="83752064"/>
        <c:axId val="0"/>
      </c:bar3DChart>
      <c:catAx>
        <c:axId val="8371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752064"/>
        <c:crosses val="autoZero"/>
        <c:auto val="1"/>
        <c:lblAlgn val="ctr"/>
        <c:lblOffset val="100"/>
        <c:noMultiLvlLbl val="0"/>
      </c:catAx>
      <c:valAx>
        <c:axId val="8375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717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7.6960076960076998E-3"/>
                  <c:y val="-9.163802978236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960076960077397E-3"/>
                  <c:y val="-4.5819014891179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7200577200577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40019240019299E-3"/>
                  <c:y val="4.58190148911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720057720058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720057720057703E-3"/>
                  <c:y val="-8.40005569188959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7200577200577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77200577200577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7720057720057703E-3"/>
                  <c:y val="-8.40005569188959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Hoja2!$B$122:$B$131</c:f>
              <c:strCache>
                <c:ptCount val="10"/>
                <c:pt idx="0">
                  <c:v>Cuba</c:v>
                </c:pt>
                <c:pt idx="1">
                  <c:v>Somalia</c:v>
                </c:pt>
                <c:pt idx="2">
                  <c:v>Nepal</c:v>
                </c:pt>
                <c:pt idx="3">
                  <c:v>Ghana</c:v>
                </c:pt>
                <c:pt idx="4">
                  <c:v>Colombia</c:v>
                </c:pt>
                <c:pt idx="5">
                  <c:v>Eritrea</c:v>
                </c:pt>
                <c:pt idx="6">
                  <c:v>Bangladesh</c:v>
                </c:pt>
                <c:pt idx="7">
                  <c:v>Ethiopia</c:v>
                </c:pt>
                <c:pt idx="8">
                  <c:v>Nigeria</c:v>
                </c:pt>
                <c:pt idx="9">
                  <c:v>Ecuador</c:v>
                </c:pt>
              </c:strCache>
            </c:strRef>
          </c:cat>
          <c:val>
            <c:numRef>
              <c:f>Hoja2!$C$122:$C$131</c:f>
              <c:numCache>
                <c:formatCode>General</c:formatCode>
                <c:ptCount val="10"/>
                <c:pt idx="0">
                  <c:v>2428</c:v>
                </c:pt>
                <c:pt idx="1">
                  <c:v>75</c:v>
                </c:pt>
                <c:pt idx="2">
                  <c:v>54</c:v>
                </c:pt>
                <c:pt idx="3">
                  <c:v>49</c:v>
                </c:pt>
                <c:pt idx="4">
                  <c:v>25</c:v>
                </c:pt>
                <c:pt idx="5">
                  <c:v>21</c:v>
                </c:pt>
                <c:pt idx="6">
                  <c:v>19</c:v>
                </c:pt>
                <c:pt idx="7">
                  <c:v>9</c:v>
                </c:pt>
                <c:pt idx="8">
                  <c:v>9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817472"/>
        <c:axId val="115831552"/>
        <c:axId val="0"/>
      </c:bar3DChart>
      <c:catAx>
        <c:axId val="11581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5831552"/>
        <c:crosses val="autoZero"/>
        <c:auto val="1"/>
        <c:lblAlgn val="ctr"/>
        <c:lblOffset val="100"/>
        <c:noMultiLvlLbl val="0"/>
      </c:catAx>
      <c:valAx>
        <c:axId val="11583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81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109361329834E-2"/>
                  <c:y val="-3.4904013961605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Nacionalidad!$A$2:$A$11</c:f>
              <c:strCache>
                <c:ptCount val="10"/>
                <c:pt idx="0">
                  <c:v>Cuba</c:v>
                </c:pt>
                <c:pt idx="1">
                  <c:v>Colombia</c:v>
                </c:pt>
                <c:pt idx="2">
                  <c:v>Somalia</c:v>
                </c:pt>
                <c:pt idx="3">
                  <c:v>Ghana</c:v>
                </c:pt>
                <c:pt idx="4">
                  <c:v>Nigeria</c:v>
                </c:pt>
                <c:pt idx="5">
                  <c:v>Nepal</c:v>
                </c:pt>
                <c:pt idx="6">
                  <c:v>Bangladesh</c:v>
                </c:pt>
                <c:pt idx="7">
                  <c:v>Etiopía</c:v>
                </c:pt>
                <c:pt idx="8">
                  <c:v>Cameron</c:v>
                </c:pt>
                <c:pt idx="9">
                  <c:v>Eritrea</c:v>
                </c:pt>
              </c:strCache>
            </c:strRef>
          </c:cat>
          <c:val>
            <c:numRef>
              <c:f>Nacionalidad!$B$2:$B$11</c:f>
              <c:numCache>
                <c:formatCode>General</c:formatCode>
                <c:ptCount val="10"/>
                <c:pt idx="0">
                  <c:v>617</c:v>
                </c:pt>
                <c:pt idx="1">
                  <c:v>311</c:v>
                </c:pt>
                <c:pt idx="2">
                  <c:v>46</c:v>
                </c:pt>
                <c:pt idx="3">
                  <c:v>43</c:v>
                </c:pt>
                <c:pt idx="4">
                  <c:v>14</c:v>
                </c:pt>
                <c:pt idx="5">
                  <c:v>11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069312"/>
        <c:axId val="75070848"/>
        <c:axId val="0"/>
      </c:bar3DChart>
      <c:catAx>
        <c:axId val="7506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5070848"/>
        <c:crosses val="autoZero"/>
        <c:auto val="1"/>
        <c:lblAlgn val="ctr"/>
        <c:lblOffset val="100"/>
        <c:noMultiLvlLbl val="0"/>
      </c:catAx>
      <c:valAx>
        <c:axId val="7507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5069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E92EE86-51E1-492D-8F26-03483C3964FE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CR" alt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0E27F4-5B37-4C02-B40D-532E00DC0BB4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9366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A22FE-AC04-4FBF-83D0-0374F23D3521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08328-36E1-4A3B-B0F0-F720CB108DB6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2616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E1DD4-CC90-43B8-A8DE-AC6D1D7EACEC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7FC65-866D-49F4-B535-4ED56BDDB3B6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8762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0BCC3D-664E-4FFE-B83E-C7F92DA0AC1D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2383-1B61-4113-BF59-09B736035296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2582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BFEE7-D264-426C-A825-E4D4CB73D224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EF0D-CD50-464F-B542-DC8253285298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95305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7C43E-3578-4F53-90D7-545B60C539E3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9EAE-69E2-4732-94EF-10A6886805E7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6560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7BD22-A168-48F9-84D2-64D8385F51D8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A5C2-93E7-4910-A087-D85EDDF7A4AA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01144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769F2-1205-4EB3-958D-414AA026C9BC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D74F-D214-4059-AF1F-52C31500F4E7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48366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72187-4A2E-4813-8B9A-572C8EDA56BF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E94E5-F5BF-4716-8AE2-D4BD22C525FE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9172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338230-4D5D-4651-BF0E-30FCF1036380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3908-9FD7-46A0-9FC3-05E1D32640B1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61920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198D4-1B37-40B5-BA45-28A389B0B627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D4D42-2729-495A-BC26-C70650D4C81C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9979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D7E93-4AB1-498D-926E-80FA5BE3B5B3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6F7DB-1C2C-4212-B642-DDBDC4B42DCC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146667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CR" alt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CR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3C7A9C5-7954-42D1-AE4F-8DD6B91108BA}" type="datetimeFigureOut">
              <a:rPr lang="es-CR" altLang="en-US"/>
              <a:pPr/>
              <a:t>25/11/2014</a:t>
            </a:fld>
            <a:endParaRPr lang="es-CR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A322DC2-EBE9-4326-BBAC-52091190AC03}" type="slidenum">
              <a:rPr lang="es-CR" altLang="en-US"/>
              <a:pPr/>
              <a:t>‹#›</a:t>
            </a:fld>
            <a:endParaRPr lang="es-C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www.crwflags.com/fotw/images/c/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273050"/>
            <a:ext cx="6500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4 Rectángulo"/>
          <p:cNvSpPr>
            <a:spLocks noChangeArrowheads="1"/>
          </p:cNvSpPr>
          <p:nvPr/>
        </p:nvSpPr>
        <p:spPr bwMode="auto">
          <a:xfrm>
            <a:off x="785813" y="1143000"/>
            <a:ext cx="7358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n-US" sz="2800" b="1">
              <a:solidFill>
                <a:srgbClr val="C00000"/>
              </a:solidFill>
              <a:latin typeface="Calibri" pitchFamily="34" charset="0"/>
            </a:endParaRPr>
          </a:p>
          <a:p>
            <a:pPr algn="just" eaLnBrk="1" hangingPunct="1"/>
            <a:endParaRPr lang="en-GB" altLang="en-US" sz="2800">
              <a:latin typeface="Calibri" pitchFamily="34" charset="0"/>
            </a:endParaRPr>
          </a:p>
        </p:txBody>
      </p:sp>
      <p:sp>
        <p:nvSpPr>
          <p:cNvPr id="14339" name="9 Rectángulo"/>
          <p:cNvSpPr>
            <a:spLocks noChangeArrowheads="1"/>
          </p:cNvSpPr>
          <p:nvPr/>
        </p:nvSpPr>
        <p:spPr bwMode="auto">
          <a:xfrm>
            <a:off x="1214438" y="1214438"/>
            <a:ext cx="6715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3200" b="1">
                <a:latin typeface="Calibri" pitchFamily="34" charset="0"/>
              </a:rPr>
              <a:t>General Directorate of Migration and Immigration, Costa Rica</a:t>
            </a:r>
          </a:p>
          <a:p>
            <a:pPr algn="ctr" eaLnBrk="1" hangingPunct="1"/>
            <a:endParaRPr lang="en-GB" altLang="en-US" sz="3200" b="1">
              <a:latin typeface="Calibri" pitchFamily="34" charset="0"/>
            </a:endParaRPr>
          </a:p>
          <a:p>
            <a:pPr algn="ctr" eaLnBrk="1" hangingPunct="1"/>
            <a:r>
              <a:rPr lang="en-GB" altLang="en-US" sz="3200" b="1">
                <a:latin typeface="Calibri" pitchFamily="34" charset="0"/>
              </a:rPr>
              <a:t>Data on Migration Flows at the Southern Border (Paso Canoas)</a:t>
            </a:r>
          </a:p>
          <a:p>
            <a:pPr algn="ctr" eaLnBrk="1" hangingPunct="1"/>
            <a:endParaRPr lang="en-GB" altLang="en-US" sz="3200" b="1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GB" altLang="en-US" sz="1800">
              <a:latin typeface="Calibri" pitchFamily="34" charset="0"/>
            </a:endParaRPr>
          </a:p>
        </p:txBody>
      </p:sp>
      <p:pic>
        <p:nvPicPr>
          <p:cNvPr id="14340" name="5 Imagen" descr="DGME-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071938"/>
            <a:ext cx="3540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9 Rectángulo"/>
          <p:cNvSpPr>
            <a:spLocks noChangeArrowheads="1"/>
          </p:cNvSpPr>
          <p:nvPr/>
        </p:nvSpPr>
        <p:spPr bwMode="auto">
          <a:xfrm>
            <a:off x="2627313" y="6084888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>
                <a:latin typeface="Avenir Light" charset="0"/>
              </a:rPr>
              <a:t>(General Directorate of Migration and Immigration)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GB" altLang="en-US" sz="1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4313" y="1357313"/>
          <a:ext cx="1816100" cy="5240337"/>
        </p:xfrm>
        <a:graphic>
          <a:graphicData uri="http://schemas.openxmlformats.org/drawingml/2006/table">
            <a:tbl>
              <a:tblPr/>
              <a:tblGrid>
                <a:gridCol w="1054100"/>
                <a:gridCol w="762000"/>
              </a:tblGrid>
              <a:tr h="3352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Summoned to</a:t>
                      </a:r>
                      <a:r>
                        <a:rPr lang="en-GB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PPM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2428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Togo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Ivory Coast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Jordan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Western Sahara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621" name="4 CuadroTexto"/>
          <p:cNvSpPr txBox="1">
            <a:spLocks noChangeArrowheads="1"/>
          </p:cNvSpPr>
          <p:nvPr/>
        </p:nvSpPr>
        <p:spPr bwMode="auto">
          <a:xfrm>
            <a:off x="409575" y="0"/>
            <a:ext cx="82978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Total Number of Foreign Nationals Summoned to PPM</a:t>
            </a:r>
          </a:p>
          <a:p>
            <a:pPr algn="ctr" eaLnBrk="1" hangingPunct="1"/>
            <a:r>
              <a:rPr lang="en-GB" altLang="en-US" sz="1800" b="1">
                <a:latin typeface="Calibri" pitchFamily="34" charset="0"/>
              </a:rPr>
              <a:t>January – September 2014</a:t>
            </a:r>
          </a:p>
          <a:p>
            <a:pPr algn="ctr" eaLnBrk="1" hangingPunct="1"/>
            <a:endParaRPr lang="en-GB" altLang="en-US" sz="2800" b="1">
              <a:latin typeface="Calibri" pitchFamily="34" charset="0"/>
            </a:endParaRPr>
          </a:p>
        </p:txBody>
      </p:sp>
      <p:graphicFrame>
        <p:nvGraphicFramePr>
          <p:cNvPr id="6" name="8 Gráfico"/>
          <p:cNvGraphicFramePr/>
          <p:nvPr/>
        </p:nvGraphicFramePr>
        <p:xfrm>
          <a:off x="2357422" y="2857496"/>
          <a:ext cx="6600825" cy="377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2214563" y="1357313"/>
            <a:ext cx="6215062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3624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743325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5" name="8 CuadroTexto"/>
          <p:cNvSpPr txBox="1">
            <a:spLocks noChangeArrowheads="1"/>
          </p:cNvSpPr>
          <p:nvPr/>
        </p:nvSpPr>
        <p:spPr bwMode="auto">
          <a:xfrm>
            <a:off x="2871788" y="785813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latin typeface="Calibri" pitchFamily="34" charset="0"/>
              </a:rPr>
              <a:t>Paso Canoas Regional Delegation</a:t>
            </a:r>
          </a:p>
        </p:txBody>
      </p:sp>
      <p:sp>
        <p:nvSpPr>
          <p:cNvPr id="23626" name="11 Rectángulo"/>
          <p:cNvSpPr>
            <a:spLocks noChangeArrowheads="1"/>
          </p:cNvSpPr>
          <p:nvPr/>
        </p:nvSpPr>
        <p:spPr bwMode="auto">
          <a:xfrm>
            <a:off x="2357438" y="1500188"/>
            <a:ext cx="6072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000">
                <a:latin typeface="Calibri" pitchFamily="34" charset="0"/>
              </a:rPr>
              <a:t>Summoned to the Professional Immigration Police with the aim of continuing the administrative procedures established in Act 8764.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3 CuadroTexto"/>
          <p:cNvSpPr txBox="1">
            <a:spLocks noChangeArrowheads="1"/>
          </p:cNvSpPr>
          <p:nvPr/>
        </p:nvSpPr>
        <p:spPr bwMode="auto">
          <a:xfrm>
            <a:off x="1741488" y="0"/>
            <a:ext cx="5634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Special Immigration Situations Team</a:t>
            </a:r>
          </a:p>
          <a:p>
            <a:pPr algn="ctr" eaLnBrk="1" hangingPunct="1"/>
            <a:r>
              <a:rPr lang="en-GB" altLang="en-US" sz="1800" b="1">
                <a:latin typeface="Calibri" pitchFamily="34" charset="0"/>
              </a:rPr>
              <a:t>2011 – first six months of 2014</a:t>
            </a:r>
          </a:p>
          <a:p>
            <a:pPr algn="ctr" eaLnBrk="1" hangingPunct="1"/>
            <a:endParaRPr lang="en-GB" altLang="en-US" sz="2000" b="1"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2786050" y="1000108"/>
          <a:ext cx="600079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625" y="571500"/>
          <a:ext cx="1857375" cy="5395913"/>
        </p:xfrm>
        <a:graphic>
          <a:graphicData uri="http://schemas.openxmlformats.org/drawingml/2006/table">
            <a:tbl>
              <a:tblPr/>
              <a:tblGrid>
                <a:gridCol w="1201738"/>
                <a:gridCol w="655637"/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Nationality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Cuba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617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Colombia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Somalia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46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Ghana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43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Nigeria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Nepal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Bangladesh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Ethiopia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Cameroon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Eritrea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Nicaragua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Congo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Salvador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Brazil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N.I.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Spain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Sierra Leone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Sri Lanka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Venezuela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Zimbabwe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Afghanistan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Burkina Faso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Ecuador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Honduras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Libya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Mali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Moldova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Dominican Republic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Syria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Syria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Uruguay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General total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1114</a:t>
                      </a: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000" b="1" smtClean="0">
                <a:ea typeface="ＭＳ Ｐゴシック" pitchFamily="34" charset="-128"/>
              </a:rPr>
              <a:t>REGIONAL CONSULTATION GROUP ON MIGRATION (RCGM)</a:t>
            </a:r>
            <a:r>
              <a:rPr lang="en-GB" altLang="en-US" sz="2000" smtClean="0">
                <a:ea typeface="ＭＳ Ｐゴシック" pitchFamily="34" charset="-128"/>
              </a:rPr>
              <a:t/>
            </a:r>
            <a:br>
              <a:rPr lang="en-GB" altLang="en-US" sz="2000" smtClean="0">
                <a:ea typeface="ＭＳ Ｐゴシック" pitchFamily="34" charset="-128"/>
              </a:rPr>
            </a:br>
            <a:r>
              <a:rPr lang="en-GB" altLang="en-US" sz="2000" b="1" smtClean="0">
                <a:ea typeface="ＭＳ Ｐゴシック" pitchFamily="34" charset="-128"/>
              </a:rPr>
              <a:t>REGIONAL CONFERENCE ON MIGRATION (RCM)</a:t>
            </a:r>
            <a:r>
              <a:rPr lang="en-GB" altLang="en-US" sz="2000" smtClean="0">
                <a:ea typeface="ＭＳ Ｐゴシック" pitchFamily="34" charset="-128"/>
              </a:rPr>
              <a:t/>
            </a:r>
            <a:br>
              <a:rPr lang="en-GB" altLang="en-US" sz="2000" smtClean="0">
                <a:ea typeface="ＭＳ Ｐゴシック" pitchFamily="34" charset="-128"/>
              </a:rPr>
            </a:br>
            <a:r>
              <a:rPr lang="en-GB" altLang="en-US" sz="2000" b="1" smtClean="0">
                <a:ea typeface="ＭＳ Ｐゴシック" pitchFamily="34" charset="-128"/>
              </a:rPr>
              <a:t> </a:t>
            </a:r>
            <a:r>
              <a:rPr lang="en-GB" altLang="en-US" sz="2000" smtClean="0">
                <a:ea typeface="ＭＳ Ｐゴシック" pitchFamily="34" charset="-128"/>
              </a:rPr>
              <a:t/>
            </a:r>
            <a:br>
              <a:rPr lang="en-GB" altLang="en-US" sz="2000" smtClean="0">
                <a:ea typeface="ＭＳ Ｐゴシック" pitchFamily="34" charset="-128"/>
              </a:rPr>
            </a:br>
            <a:r>
              <a:rPr lang="en-GB" altLang="en-US" sz="2000" b="1" smtClean="0">
                <a:ea typeface="ＭＳ Ｐゴシック" pitchFamily="34" charset="-128"/>
              </a:rPr>
              <a:t>MATRIX FOR THE SYSTEMATIZATION OF </a:t>
            </a:r>
            <a:br>
              <a:rPr lang="en-GB" altLang="en-US" sz="2000" b="1" smtClean="0">
                <a:ea typeface="ＭＳ Ｐゴシック" pitchFamily="34" charset="-128"/>
              </a:rPr>
            </a:br>
            <a:r>
              <a:rPr lang="en-GB" altLang="en-US" sz="2000" b="1" smtClean="0">
                <a:ea typeface="ＭＳ Ｐゴシック" pitchFamily="34" charset="-128"/>
              </a:rPr>
              <a:t>CUBAN MIGRATION FLOWS IN THE REGION </a:t>
            </a:r>
            <a:br>
              <a:rPr lang="en-GB" altLang="en-US" sz="2000" b="1" smtClean="0">
                <a:ea typeface="ＭＳ Ｐゴシック" pitchFamily="34" charset="-128"/>
              </a:rPr>
            </a:br>
            <a:r>
              <a:rPr lang="en-GB" altLang="en-US" sz="2000" b="1" smtClean="0">
                <a:ea typeface="ＭＳ Ｐゴシック" pitchFamily="34" charset="-128"/>
              </a:rPr>
              <a:t>COSTA RICA, 2014</a:t>
            </a:r>
            <a:r>
              <a:rPr lang="en-GB" altLang="en-US" sz="2000" smtClean="0">
                <a:ea typeface="ＭＳ Ｐゴシック" pitchFamily="34" charset="-128"/>
              </a:rPr>
              <a:t/>
            </a:r>
            <a:br>
              <a:rPr lang="en-GB" altLang="en-US" sz="2000" smtClean="0">
                <a:ea typeface="ＭＳ Ｐゴシック" pitchFamily="34" charset="-128"/>
              </a:rPr>
            </a:br>
            <a:endParaRPr lang="en-GB" altLang="en-US" sz="2000" smtClean="0">
              <a:ea typeface="ＭＳ Ｐゴシック" pitchFamily="34" charset="-128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88" y="2111375"/>
          <a:ext cx="8501062" cy="3887788"/>
        </p:xfrm>
        <a:graphic>
          <a:graphicData uri="http://schemas.openxmlformats.org/drawingml/2006/table">
            <a:tbl>
              <a:tblPr/>
              <a:tblGrid>
                <a:gridCol w="884237"/>
                <a:gridCol w="781050"/>
                <a:gridCol w="739775"/>
                <a:gridCol w="808038"/>
                <a:gridCol w="1050925"/>
                <a:gridCol w="822325"/>
                <a:gridCol w="866775"/>
                <a:gridCol w="858837"/>
                <a:gridCol w="817563"/>
                <a:gridCol w="871537"/>
              </a:tblGrid>
              <a:tr h="4667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MONTH AND YEAR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TYPE OF MIGRATION MOVEMENT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REJECTED AT THE BORDER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DEPORTED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IRREGULAR MIGRANTS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REFUGEE STATUS APPLICANTS **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IDENTIFIED CASES OF TRAFFICKING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IDENTIFIED CASES OF MIGRANT SMUGGLING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SPECIAL MIGRATION SITUATIONS *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0444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INGRESOS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EGRESOS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January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207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February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March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243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276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April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258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223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349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June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228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229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July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278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303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August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239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409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September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544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October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232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469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November*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114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465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Total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2.445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3.715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2.625</a:t>
                      </a:r>
                      <a:endParaRPr kumimoji="0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924" marR="449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ctrTitle"/>
          </p:nvPr>
        </p:nvSpPr>
        <p:spPr>
          <a:xfrm>
            <a:off x="3783013" y="3406775"/>
            <a:ext cx="5075237" cy="131445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www.migracion.go.cr</a:t>
            </a:r>
          </a:p>
        </p:txBody>
      </p:sp>
      <p:pic>
        <p:nvPicPr>
          <p:cNvPr id="26626" name="Picture 2" descr="http://www.mpdc.es/mapas/mapas/costarica/MapaBanderaCosta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714500"/>
            <a:ext cx="20208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49475"/>
            <a:ext cx="36623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rot="5400000">
            <a:off x="2406650" y="3071813"/>
            <a:ext cx="2584450" cy="2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crwflags.com/fotw/images/c/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273050"/>
            <a:ext cx="6500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5 Rectángulo"/>
          <p:cNvSpPr>
            <a:spLocks noChangeArrowheads="1"/>
          </p:cNvSpPr>
          <p:nvPr/>
        </p:nvSpPr>
        <p:spPr bwMode="auto">
          <a:xfrm>
            <a:off x="428625" y="714375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endParaRPr lang="en-GB" altLang="en-US">
              <a:latin typeface="Calibri" pitchFamily="34" charset="0"/>
            </a:endParaRPr>
          </a:p>
          <a:p>
            <a:pPr algn="just"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15363" name="4 Rectángulo"/>
          <p:cNvSpPr>
            <a:spLocks noChangeArrowheads="1"/>
          </p:cNvSpPr>
          <p:nvPr/>
        </p:nvSpPr>
        <p:spPr bwMode="auto">
          <a:xfrm>
            <a:off x="857250" y="1143000"/>
            <a:ext cx="7358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C00000"/>
                </a:solidFill>
                <a:latin typeface="Calibri" pitchFamily="34" charset="0"/>
              </a:rPr>
              <a:t>COSTA RICA </a:t>
            </a:r>
          </a:p>
          <a:p>
            <a:pPr algn="just" eaLnBrk="1" hangingPunct="1"/>
            <a:endParaRPr lang="en-GB" altLang="en-US" sz="2800">
              <a:latin typeface="Calibri" pitchFamily="34" charset="0"/>
            </a:endParaRPr>
          </a:p>
        </p:txBody>
      </p:sp>
      <p:sp>
        <p:nvSpPr>
          <p:cNvPr id="15364" name="6 Rectángulo"/>
          <p:cNvSpPr>
            <a:spLocks noChangeArrowheads="1"/>
          </p:cNvSpPr>
          <p:nvPr/>
        </p:nvSpPr>
        <p:spPr bwMode="auto">
          <a:xfrm>
            <a:off x="642938" y="1857375"/>
            <a:ext cx="75009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GB" altLang="en-US" sz="1600">
                <a:latin typeface="Calibri" pitchFamily="34" charset="0"/>
              </a:rPr>
              <a:t>Historically, Costa Rica has experienced massive flows of immigrants as a result of the ongoing violations of inalienable human rights due to economic, political and social problems affecting the various countries in the world.</a:t>
            </a:r>
          </a:p>
          <a:p>
            <a:pPr algn="just" eaLnBrk="1" hangingPunct="1"/>
            <a:endParaRPr lang="en-GB" altLang="en-US" sz="1600">
              <a:latin typeface="Calibri" pitchFamily="34" charset="0"/>
            </a:endParaRPr>
          </a:p>
          <a:p>
            <a:pPr algn="just" eaLnBrk="1" hangingPunct="1"/>
            <a:r>
              <a:rPr lang="en-GB" altLang="en-US" sz="1600" b="1">
                <a:latin typeface="Calibri" pitchFamily="34" charset="0"/>
              </a:rPr>
              <a:t>1970s</a:t>
            </a:r>
            <a:r>
              <a:rPr lang="en-GB" altLang="en-US" sz="1600">
                <a:latin typeface="Calibri" pitchFamily="34" charset="0"/>
              </a:rPr>
              <a:t>: Massive entry of Central American immigrants;</a:t>
            </a:r>
          </a:p>
          <a:p>
            <a:pPr algn="just" eaLnBrk="1" hangingPunct="1"/>
            <a:endParaRPr lang="en-GB" altLang="en-US" sz="1600">
              <a:latin typeface="Calibri" pitchFamily="34" charset="0"/>
            </a:endParaRPr>
          </a:p>
          <a:p>
            <a:pPr algn="just" eaLnBrk="1" hangingPunct="1"/>
            <a:r>
              <a:rPr lang="en-GB" altLang="en-US" sz="1600" b="1">
                <a:latin typeface="Calibri" pitchFamily="34" charset="0"/>
              </a:rPr>
              <a:t>1990s: </a:t>
            </a:r>
            <a:r>
              <a:rPr lang="en-GB" altLang="en-US" sz="1600">
                <a:latin typeface="Calibri" pitchFamily="34" charset="0"/>
              </a:rPr>
              <a:t>Migration of Nicaraguans as a result of natural disasters; </a:t>
            </a:r>
          </a:p>
          <a:p>
            <a:pPr algn="just" eaLnBrk="1" hangingPunct="1"/>
            <a:endParaRPr lang="en-GB" altLang="en-US" sz="1600">
              <a:latin typeface="Calibri" pitchFamily="34" charset="0"/>
            </a:endParaRPr>
          </a:p>
          <a:p>
            <a:pPr algn="just" eaLnBrk="1" hangingPunct="1"/>
            <a:r>
              <a:rPr lang="en-GB" altLang="en-US" sz="1600" b="1">
                <a:latin typeface="Calibri" pitchFamily="34" charset="0"/>
              </a:rPr>
              <a:t>2002</a:t>
            </a:r>
            <a:r>
              <a:rPr lang="en-GB" altLang="en-US" sz="1600">
                <a:latin typeface="Calibri" pitchFamily="34" charset="0"/>
              </a:rPr>
              <a:t>: An increase in Colombians applying for refugee status;</a:t>
            </a:r>
          </a:p>
          <a:p>
            <a:pPr algn="just" eaLnBrk="1" hangingPunct="1"/>
            <a:endParaRPr lang="en-GB" altLang="en-US" sz="1600">
              <a:latin typeface="Calibri" pitchFamily="34" charset="0"/>
            </a:endParaRPr>
          </a:p>
          <a:p>
            <a:pPr algn="just" eaLnBrk="1" hangingPunct="1"/>
            <a:r>
              <a:rPr lang="en-GB" altLang="en-US" sz="1600" b="1">
                <a:latin typeface="Calibri" pitchFamily="34" charset="0"/>
              </a:rPr>
              <a:t>2008 – 2010</a:t>
            </a:r>
            <a:r>
              <a:rPr lang="en-GB" altLang="en-US" sz="1600">
                <a:latin typeface="Calibri" pitchFamily="34" charset="0"/>
              </a:rPr>
              <a:t>: A significant movement of nationals from Eritrea and Somalia, extra-continental migration flows; </a:t>
            </a:r>
          </a:p>
          <a:p>
            <a:pPr algn="just" eaLnBrk="1" hangingPunct="1"/>
            <a:endParaRPr lang="en-GB" altLang="en-US" sz="1600">
              <a:latin typeface="Calibri" pitchFamily="34" charset="0"/>
            </a:endParaRPr>
          </a:p>
          <a:p>
            <a:pPr algn="just" eaLnBrk="1" hangingPunct="1"/>
            <a:r>
              <a:rPr lang="en-GB" altLang="en-US" sz="1600" b="1">
                <a:latin typeface="Calibri" pitchFamily="34" charset="0"/>
              </a:rPr>
              <a:t>2010 – 2014</a:t>
            </a:r>
            <a:r>
              <a:rPr lang="en-GB" altLang="en-US" sz="1600">
                <a:latin typeface="Calibri" pitchFamily="34" charset="0"/>
              </a:rPr>
              <a:t>: Entry of a very high number of Cuban migrants and ongoing extracontinental migration flows.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1" t="18584" r="4729" b="5275"/>
          <a:stretch>
            <a:fillRect/>
          </a:stretch>
        </p:blipFill>
        <p:spPr bwMode="auto">
          <a:xfrm>
            <a:off x="0" y="142875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5857875" y="6273800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800" b="1">
                <a:latin typeface="Calibri" pitchFamily="34" charset="0"/>
              </a:rPr>
              <a:t>Source: </a:t>
            </a:r>
            <a:r>
              <a:rPr lang="en-GB" altLang="en-US" sz="1800">
                <a:latin typeface="Calibri" pitchFamily="34" charset="0"/>
              </a:rPr>
              <a:t>FLACSO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11 Grupo"/>
          <p:cNvGrpSpPr>
            <a:grpSpLocks/>
          </p:cNvGrpSpPr>
          <p:nvPr/>
        </p:nvGrpSpPr>
        <p:grpSpPr bwMode="auto">
          <a:xfrm>
            <a:off x="134938" y="3556000"/>
            <a:ext cx="7808912" cy="3086100"/>
            <a:chOff x="134925" y="3556000"/>
            <a:chExt cx="7808925" cy="3086100"/>
          </a:xfrm>
        </p:grpSpPr>
        <p:grpSp>
          <p:nvGrpSpPr>
            <p:cNvPr id="17413" name="85 Grupo"/>
            <p:cNvGrpSpPr>
              <a:grpSpLocks/>
            </p:cNvGrpSpPr>
            <p:nvPr/>
          </p:nvGrpSpPr>
          <p:grpSpPr bwMode="auto">
            <a:xfrm>
              <a:off x="5270500" y="3556000"/>
              <a:ext cx="2673350" cy="3086100"/>
              <a:chOff x="5270500" y="3556000"/>
              <a:chExt cx="2673350" cy="3086100"/>
            </a:xfrm>
          </p:grpSpPr>
          <p:sp>
            <p:nvSpPr>
              <p:cNvPr id="23" name="22 Forma libre"/>
              <p:cNvSpPr/>
              <p:nvPr/>
            </p:nvSpPr>
            <p:spPr>
              <a:xfrm>
                <a:off x="5270496" y="3556000"/>
                <a:ext cx="2673354" cy="3086100"/>
              </a:xfrm>
              <a:custGeom>
                <a:avLst/>
                <a:gdLst>
                  <a:gd name="connsiteX0" fmla="*/ 2241550 w 2673350"/>
                  <a:gd name="connsiteY0" fmla="*/ 927100 h 3086100"/>
                  <a:gd name="connsiteX1" fmla="*/ 2305050 w 2673350"/>
                  <a:gd name="connsiteY1" fmla="*/ 914400 h 3086100"/>
                  <a:gd name="connsiteX2" fmla="*/ 2343150 w 2673350"/>
                  <a:gd name="connsiteY2" fmla="*/ 977900 h 3086100"/>
                  <a:gd name="connsiteX3" fmla="*/ 2432050 w 2673350"/>
                  <a:gd name="connsiteY3" fmla="*/ 1022350 h 3086100"/>
                  <a:gd name="connsiteX4" fmla="*/ 2501900 w 2673350"/>
                  <a:gd name="connsiteY4" fmla="*/ 1085850 h 3086100"/>
                  <a:gd name="connsiteX5" fmla="*/ 2584450 w 2673350"/>
                  <a:gd name="connsiteY5" fmla="*/ 1092200 h 3086100"/>
                  <a:gd name="connsiteX6" fmla="*/ 2622550 w 2673350"/>
                  <a:gd name="connsiteY6" fmla="*/ 1130300 h 3086100"/>
                  <a:gd name="connsiteX7" fmla="*/ 2667000 w 2673350"/>
                  <a:gd name="connsiteY7" fmla="*/ 1187450 h 3086100"/>
                  <a:gd name="connsiteX8" fmla="*/ 2673350 w 2673350"/>
                  <a:gd name="connsiteY8" fmla="*/ 1231900 h 3086100"/>
                  <a:gd name="connsiteX9" fmla="*/ 2616200 w 2673350"/>
                  <a:gd name="connsiteY9" fmla="*/ 1276350 h 3086100"/>
                  <a:gd name="connsiteX10" fmla="*/ 2565400 w 2673350"/>
                  <a:gd name="connsiteY10" fmla="*/ 1339850 h 3086100"/>
                  <a:gd name="connsiteX11" fmla="*/ 2419350 w 2673350"/>
                  <a:gd name="connsiteY11" fmla="*/ 1390650 h 3086100"/>
                  <a:gd name="connsiteX12" fmla="*/ 2336800 w 2673350"/>
                  <a:gd name="connsiteY12" fmla="*/ 1422400 h 3086100"/>
                  <a:gd name="connsiteX13" fmla="*/ 2336800 w 2673350"/>
                  <a:gd name="connsiteY13" fmla="*/ 1454150 h 3086100"/>
                  <a:gd name="connsiteX14" fmla="*/ 2349500 w 2673350"/>
                  <a:gd name="connsiteY14" fmla="*/ 1498600 h 3086100"/>
                  <a:gd name="connsiteX15" fmla="*/ 2324100 w 2673350"/>
                  <a:gd name="connsiteY15" fmla="*/ 1555750 h 3086100"/>
                  <a:gd name="connsiteX16" fmla="*/ 2292350 w 2673350"/>
                  <a:gd name="connsiteY16" fmla="*/ 1581150 h 3086100"/>
                  <a:gd name="connsiteX17" fmla="*/ 2292350 w 2673350"/>
                  <a:gd name="connsiteY17" fmla="*/ 1581150 h 3086100"/>
                  <a:gd name="connsiteX18" fmla="*/ 2311400 w 2673350"/>
                  <a:gd name="connsiteY18" fmla="*/ 1695450 h 3086100"/>
                  <a:gd name="connsiteX19" fmla="*/ 2362200 w 2673350"/>
                  <a:gd name="connsiteY19" fmla="*/ 1733550 h 3086100"/>
                  <a:gd name="connsiteX20" fmla="*/ 2425700 w 2673350"/>
                  <a:gd name="connsiteY20" fmla="*/ 1828800 h 3086100"/>
                  <a:gd name="connsiteX21" fmla="*/ 2444750 w 2673350"/>
                  <a:gd name="connsiteY21" fmla="*/ 1885950 h 3086100"/>
                  <a:gd name="connsiteX22" fmla="*/ 2444750 w 2673350"/>
                  <a:gd name="connsiteY22" fmla="*/ 1930400 h 3086100"/>
                  <a:gd name="connsiteX23" fmla="*/ 2463800 w 2673350"/>
                  <a:gd name="connsiteY23" fmla="*/ 1968500 h 3086100"/>
                  <a:gd name="connsiteX24" fmla="*/ 2444750 w 2673350"/>
                  <a:gd name="connsiteY24" fmla="*/ 2025650 h 3086100"/>
                  <a:gd name="connsiteX25" fmla="*/ 2444750 w 2673350"/>
                  <a:gd name="connsiteY25" fmla="*/ 2152650 h 3086100"/>
                  <a:gd name="connsiteX26" fmla="*/ 2349500 w 2673350"/>
                  <a:gd name="connsiteY26" fmla="*/ 2260600 h 3086100"/>
                  <a:gd name="connsiteX27" fmla="*/ 2222500 w 2673350"/>
                  <a:gd name="connsiteY27" fmla="*/ 2317750 h 3086100"/>
                  <a:gd name="connsiteX28" fmla="*/ 2178050 w 2673350"/>
                  <a:gd name="connsiteY28" fmla="*/ 2387600 h 3086100"/>
                  <a:gd name="connsiteX29" fmla="*/ 2133600 w 2673350"/>
                  <a:gd name="connsiteY29" fmla="*/ 2425700 h 3086100"/>
                  <a:gd name="connsiteX30" fmla="*/ 2063750 w 2673350"/>
                  <a:gd name="connsiteY30" fmla="*/ 2470150 h 3086100"/>
                  <a:gd name="connsiteX31" fmla="*/ 2019300 w 2673350"/>
                  <a:gd name="connsiteY31" fmla="*/ 2495550 h 3086100"/>
                  <a:gd name="connsiteX32" fmla="*/ 2038350 w 2673350"/>
                  <a:gd name="connsiteY32" fmla="*/ 2540000 h 3086100"/>
                  <a:gd name="connsiteX33" fmla="*/ 2082800 w 2673350"/>
                  <a:gd name="connsiteY33" fmla="*/ 2559050 h 3086100"/>
                  <a:gd name="connsiteX34" fmla="*/ 2133600 w 2673350"/>
                  <a:gd name="connsiteY34" fmla="*/ 2609850 h 3086100"/>
                  <a:gd name="connsiteX35" fmla="*/ 2165350 w 2673350"/>
                  <a:gd name="connsiteY35" fmla="*/ 2597150 h 3086100"/>
                  <a:gd name="connsiteX36" fmla="*/ 2209800 w 2673350"/>
                  <a:gd name="connsiteY36" fmla="*/ 2609850 h 3086100"/>
                  <a:gd name="connsiteX37" fmla="*/ 2241550 w 2673350"/>
                  <a:gd name="connsiteY37" fmla="*/ 2654300 h 3086100"/>
                  <a:gd name="connsiteX38" fmla="*/ 2273300 w 2673350"/>
                  <a:gd name="connsiteY38" fmla="*/ 2749550 h 3086100"/>
                  <a:gd name="connsiteX39" fmla="*/ 2305050 w 2673350"/>
                  <a:gd name="connsiteY39" fmla="*/ 2768600 h 3086100"/>
                  <a:gd name="connsiteX40" fmla="*/ 2324100 w 2673350"/>
                  <a:gd name="connsiteY40" fmla="*/ 2844800 h 3086100"/>
                  <a:gd name="connsiteX41" fmla="*/ 2324100 w 2673350"/>
                  <a:gd name="connsiteY41" fmla="*/ 2876550 h 3086100"/>
                  <a:gd name="connsiteX42" fmla="*/ 2362200 w 2673350"/>
                  <a:gd name="connsiteY42" fmla="*/ 2940050 h 3086100"/>
                  <a:gd name="connsiteX43" fmla="*/ 2368550 w 2673350"/>
                  <a:gd name="connsiteY43" fmla="*/ 2990850 h 3086100"/>
                  <a:gd name="connsiteX44" fmla="*/ 2349500 w 2673350"/>
                  <a:gd name="connsiteY44" fmla="*/ 3073400 h 3086100"/>
                  <a:gd name="connsiteX45" fmla="*/ 2330450 w 2673350"/>
                  <a:gd name="connsiteY45" fmla="*/ 3086100 h 3086100"/>
                  <a:gd name="connsiteX46" fmla="*/ 2298700 w 2673350"/>
                  <a:gd name="connsiteY46" fmla="*/ 3073400 h 3086100"/>
                  <a:gd name="connsiteX47" fmla="*/ 2324100 w 2673350"/>
                  <a:gd name="connsiteY47" fmla="*/ 3022600 h 3086100"/>
                  <a:gd name="connsiteX48" fmla="*/ 2317750 w 2673350"/>
                  <a:gd name="connsiteY48" fmla="*/ 2914650 h 3086100"/>
                  <a:gd name="connsiteX49" fmla="*/ 2273300 w 2673350"/>
                  <a:gd name="connsiteY49" fmla="*/ 2857500 h 3086100"/>
                  <a:gd name="connsiteX50" fmla="*/ 2228850 w 2673350"/>
                  <a:gd name="connsiteY50" fmla="*/ 2774950 h 3086100"/>
                  <a:gd name="connsiteX51" fmla="*/ 2159000 w 2673350"/>
                  <a:gd name="connsiteY51" fmla="*/ 2679700 h 3086100"/>
                  <a:gd name="connsiteX52" fmla="*/ 2095500 w 2673350"/>
                  <a:gd name="connsiteY52" fmla="*/ 2635250 h 3086100"/>
                  <a:gd name="connsiteX53" fmla="*/ 1936750 w 2673350"/>
                  <a:gd name="connsiteY53" fmla="*/ 2565400 h 3086100"/>
                  <a:gd name="connsiteX54" fmla="*/ 1866900 w 2673350"/>
                  <a:gd name="connsiteY54" fmla="*/ 2508250 h 3086100"/>
                  <a:gd name="connsiteX55" fmla="*/ 1803400 w 2673350"/>
                  <a:gd name="connsiteY55" fmla="*/ 2457450 h 3086100"/>
                  <a:gd name="connsiteX56" fmla="*/ 1790700 w 2673350"/>
                  <a:gd name="connsiteY56" fmla="*/ 2393950 h 3086100"/>
                  <a:gd name="connsiteX57" fmla="*/ 1854200 w 2673350"/>
                  <a:gd name="connsiteY57" fmla="*/ 2336800 h 3086100"/>
                  <a:gd name="connsiteX58" fmla="*/ 1885950 w 2673350"/>
                  <a:gd name="connsiteY58" fmla="*/ 2273300 h 3086100"/>
                  <a:gd name="connsiteX59" fmla="*/ 1892300 w 2673350"/>
                  <a:gd name="connsiteY59" fmla="*/ 2197100 h 3086100"/>
                  <a:gd name="connsiteX60" fmla="*/ 1841500 w 2673350"/>
                  <a:gd name="connsiteY60" fmla="*/ 2133600 h 3086100"/>
                  <a:gd name="connsiteX61" fmla="*/ 1809750 w 2673350"/>
                  <a:gd name="connsiteY61" fmla="*/ 2101850 h 3086100"/>
                  <a:gd name="connsiteX62" fmla="*/ 1841500 w 2673350"/>
                  <a:gd name="connsiteY62" fmla="*/ 2057400 h 3086100"/>
                  <a:gd name="connsiteX63" fmla="*/ 1765300 w 2673350"/>
                  <a:gd name="connsiteY63" fmla="*/ 1917700 h 3086100"/>
                  <a:gd name="connsiteX64" fmla="*/ 1574800 w 2673350"/>
                  <a:gd name="connsiteY64" fmla="*/ 1885950 h 3086100"/>
                  <a:gd name="connsiteX65" fmla="*/ 1473200 w 2673350"/>
                  <a:gd name="connsiteY65" fmla="*/ 1854200 h 3086100"/>
                  <a:gd name="connsiteX66" fmla="*/ 1422400 w 2673350"/>
                  <a:gd name="connsiteY66" fmla="*/ 1822450 h 3086100"/>
                  <a:gd name="connsiteX67" fmla="*/ 1416050 w 2673350"/>
                  <a:gd name="connsiteY67" fmla="*/ 1733550 h 3086100"/>
                  <a:gd name="connsiteX68" fmla="*/ 1301750 w 2673350"/>
                  <a:gd name="connsiteY68" fmla="*/ 1714500 h 3086100"/>
                  <a:gd name="connsiteX69" fmla="*/ 1225550 w 2673350"/>
                  <a:gd name="connsiteY69" fmla="*/ 1727200 h 3086100"/>
                  <a:gd name="connsiteX70" fmla="*/ 1174750 w 2673350"/>
                  <a:gd name="connsiteY70" fmla="*/ 1758950 h 3086100"/>
                  <a:gd name="connsiteX71" fmla="*/ 1098550 w 2673350"/>
                  <a:gd name="connsiteY71" fmla="*/ 1752600 h 3086100"/>
                  <a:gd name="connsiteX72" fmla="*/ 1117600 w 2673350"/>
                  <a:gd name="connsiteY72" fmla="*/ 1816100 h 3086100"/>
                  <a:gd name="connsiteX73" fmla="*/ 1187450 w 2673350"/>
                  <a:gd name="connsiteY73" fmla="*/ 1860550 h 3086100"/>
                  <a:gd name="connsiteX74" fmla="*/ 1206500 w 2673350"/>
                  <a:gd name="connsiteY74" fmla="*/ 1905000 h 3086100"/>
                  <a:gd name="connsiteX75" fmla="*/ 1225550 w 2673350"/>
                  <a:gd name="connsiteY75" fmla="*/ 1949450 h 3086100"/>
                  <a:gd name="connsiteX76" fmla="*/ 1327150 w 2673350"/>
                  <a:gd name="connsiteY76" fmla="*/ 2000250 h 3086100"/>
                  <a:gd name="connsiteX77" fmla="*/ 1454150 w 2673350"/>
                  <a:gd name="connsiteY77" fmla="*/ 2070100 h 3086100"/>
                  <a:gd name="connsiteX78" fmla="*/ 1479550 w 2673350"/>
                  <a:gd name="connsiteY78" fmla="*/ 2095500 h 3086100"/>
                  <a:gd name="connsiteX79" fmla="*/ 1479550 w 2673350"/>
                  <a:gd name="connsiteY79" fmla="*/ 2095500 h 3086100"/>
                  <a:gd name="connsiteX80" fmla="*/ 1536700 w 2673350"/>
                  <a:gd name="connsiteY80" fmla="*/ 2216150 h 3086100"/>
                  <a:gd name="connsiteX81" fmla="*/ 1530350 w 2673350"/>
                  <a:gd name="connsiteY81" fmla="*/ 2260600 h 3086100"/>
                  <a:gd name="connsiteX82" fmla="*/ 1530350 w 2673350"/>
                  <a:gd name="connsiteY82" fmla="*/ 2260600 h 3086100"/>
                  <a:gd name="connsiteX83" fmla="*/ 1549400 w 2673350"/>
                  <a:gd name="connsiteY83" fmla="*/ 2336800 h 3086100"/>
                  <a:gd name="connsiteX84" fmla="*/ 1536700 w 2673350"/>
                  <a:gd name="connsiteY84" fmla="*/ 2393950 h 3086100"/>
                  <a:gd name="connsiteX85" fmla="*/ 1530350 w 2673350"/>
                  <a:gd name="connsiteY85" fmla="*/ 2444750 h 3086100"/>
                  <a:gd name="connsiteX86" fmla="*/ 1485900 w 2673350"/>
                  <a:gd name="connsiteY86" fmla="*/ 2457450 h 3086100"/>
                  <a:gd name="connsiteX87" fmla="*/ 1200150 w 2673350"/>
                  <a:gd name="connsiteY87" fmla="*/ 2343150 h 3086100"/>
                  <a:gd name="connsiteX88" fmla="*/ 1009650 w 2673350"/>
                  <a:gd name="connsiteY88" fmla="*/ 2330450 h 3086100"/>
                  <a:gd name="connsiteX89" fmla="*/ 914400 w 2673350"/>
                  <a:gd name="connsiteY89" fmla="*/ 2311400 h 3086100"/>
                  <a:gd name="connsiteX90" fmla="*/ 825500 w 2673350"/>
                  <a:gd name="connsiteY90" fmla="*/ 2228850 h 3086100"/>
                  <a:gd name="connsiteX91" fmla="*/ 730250 w 2673350"/>
                  <a:gd name="connsiteY91" fmla="*/ 2152650 h 3086100"/>
                  <a:gd name="connsiteX92" fmla="*/ 635000 w 2673350"/>
                  <a:gd name="connsiteY92" fmla="*/ 2063750 h 3086100"/>
                  <a:gd name="connsiteX93" fmla="*/ 584200 w 2673350"/>
                  <a:gd name="connsiteY93" fmla="*/ 2038350 h 3086100"/>
                  <a:gd name="connsiteX94" fmla="*/ 565150 w 2673350"/>
                  <a:gd name="connsiteY94" fmla="*/ 1987550 h 3086100"/>
                  <a:gd name="connsiteX95" fmla="*/ 603250 w 2673350"/>
                  <a:gd name="connsiteY95" fmla="*/ 1892300 h 3086100"/>
                  <a:gd name="connsiteX96" fmla="*/ 635000 w 2673350"/>
                  <a:gd name="connsiteY96" fmla="*/ 1822450 h 3086100"/>
                  <a:gd name="connsiteX97" fmla="*/ 717550 w 2673350"/>
                  <a:gd name="connsiteY97" fmla="*/ 1809750 h 3086100"/>
                  <a:gd name="connsiteX98" fmla="*/ 781050 w 2673350"/>
                  <a:gd name="connsiteY98" fmla="*/ 1714500 h 3086100"/>
                  <a:gd name="connsiteX99" fmla="*/ 774700 w 2673350"/>
                  <a:gd name="connsiteY99" fmla="*/ 1638300 h 3086100"/>
                  <a:gd name="connsiteX100" fmla="*/ 831850 w 2673350"/>
                  <a:gd name="connsiteY100" fmla="*/ 1397000 h 3086100"/>
                  <a:gd name="connsiteX101" fmla="*/ 787400 w 2673350"/>
                  <a:gd name="connsiteY101" fmla="*/ 1238250 h 3086100"/>
                  <a:gd name="connsiteX102" fmla="*/ 762000 w 2673350"/>
                  <a:gd name="connsiteY102" fmla="*/ 1149350 h 3086100"/>
                  <a:gd name="connsiteX103" fmla="*/ 704850 w 2673350"/>
                  <a:gd name="connsiteY103" fmla="*/ 1035050 h 3086100"/>
                  <a:gd name="connsiteX104" fmla="*/ 558800 w 2673350"/>
                  <a:gd name="connsiteY104" fmla="*/ 889000 h 3086100"/>
                  <a:gd name="connsiteX105" fmla="*/ 514350 w 2673350"/>
                  <a:gd name="connsiteY105" fmla="*/ 863600 h 3086100"/>
                  <a:gd name="connsiteX106" fmla="*/ 476250 w 2673350"/>
                  <a:gd name="connsiteY106" fmla="*/ 876300 h 3086100"/>
                  <a:gd name="connsiteX107" fmla="*/ 450850 w 2673350"/>
                  <a:gd name="connsiteY107" fmla="*/ 800100 h 3086100"/>
                  <a:gd name="connsiteX108" fmla="*/ 374650 w 2673350"/>
                  <a:gd name="connsiteY108" fmla="*/ 768350 h 3086100"/>
                  <a:gd name="connsiteX109" fmla="*/ 285750 w 2673350"/>
                  <a:gd name="connsiteY109" fmla="*/ 704850 h 3086100"/>
                  <a:gd name="connsiteX110" fmla="*/ 203200 w 2673350"/>
                  <a:gd name="connsiteY110" fmla="*/ 647700 h 3086100"/>
                  <a:gd name="connsiteX111" fmla="*/ 177800 w 2673350"/>
                  <a:gd name="connsiteY111" fmla="*/ 628650 h 3086100"/>
                  <a:gd name="connsiteX112" fmla="*/ 215900 w 2673350"/>
                  <a:gd name="connsiteY112" fmla="*/ 622300 h 3086100"/>
                  <a:gd name="connsiteX113" fmla="*/ 234950 w 2673350"/>
                  <a:gd name="connsiteY113" fmla="*/ 539750 h 3086100"/>
                  <a:gd name="connsiteX114" fmla="*/ 234950 w 2673350"/>
                  <a:gd name="connsiteY114" fmla="*/ 450850 h 3086100"/>
                  <a:gd name="connsiteX115" fmla="*/ 228600 w 2673350"/>
                  <a:gd name="connsiteY115" fmla="*/ 387350 h 3086100"/>
                  <a:gd name="connsiteX116" fmla="*/ 158750 w 2673350"/>
                  <a:gd name="connsiteY116" fmla="*/ 355600 h 3086100"/>
                  <a:gd name="connsiteX117" fmla="*/ 120650 w 2673350"/>
                  <a:gd name="connsiteY117" fmla="*/ 311150 h 3086100"/>
                  <a:gd name="connsiteX118" fmla="*/ 31750 w 2673350"/>
                  <a:gd name="connsiteY118" fmla="*/ 311150 h 3086100"/>
                  <a:gd name="connsiteX119" fmla="*/ 0 w 2673350"/>
                  <a:gd name="connsiteY119" fmla="*/ 279400 h 3086100"/>
                  <a:gd name="connsiteX120" fmla="*/ 44450 w 2673350"/>
                  <a:gd name="connsiteY120" fmla="*/ 209550 h 3086100"/>
                  <a:gd name="connsiteX121" fmla="*/ 133350 w 2673350"/>
                  <a:gd name="connsiteY121" fmla="*/ 146050 h 3086100"/>
                  <a:gd name="connsiteX122" fmla="*/ 247650 w 2673350"/>
                  <a:gd name="connsiteY122" fmla="*/ 114300 h 3086100"/>
                  <a:gd name="connsiteX123" fmla="*/ 355600 w 2673350"/>
                  <a:gd name="connsiteY123" fmla="*/ 0 h 3086100"/>
                  <a:gd name="connsiteX124" fmla="*/ 476250 w 2673350"/>
                  <a:gd name="connsiteY124" fmla="*/ 50800 h 3086100"/>
                  <a:gd name="connsiteX125" fmla="*/ 603250 w 2673350"/>
                  <a:gd name="connsiteY125" fmla="*/ 31750 h 3086100"/>
                  <a:gd name="connsiteX126" fmla="*/ 654050 w 2673350"/>
                  <a:gd name="connsiteY126" fmla="*/ 38100 h 3086100"/>
                  <a:gd name="connsiteX127" fmla="*/ 723900 w 2673350"/>
                  <a:gd name="connsiteY127" fmla="*/ 31750 h 3086100"/>
                  <a:gd name="connsiteX128" fmla="*/ 768350 w 2673350"/>
                  <a:gd name="connsiteY128" fmla="*/ 69850 h 3086100"/>
                  <a:gd name="connsiteX129" fmla="*/ 819150 w 2673350"/>
                  <a:gd name="connsiteY129" fmla="*/ 95250 h 3086100"/>
                  <a:gd name="connsiteX130" fmla="*/ 863600 w 2673350"/>
                  <a:gd name="connsiteY130" fmla="*/ 127000 h 3086100"/>
                  <a:gd name="connsiteX131" fmla="*/ 908050 w 2673350"/>
                  <a:gd name="connsiteY131" fmla="*/ 171450 h 3086100"/>
                  <a:gd name="connsiteX132" fmla="*/ 946150 w 2673350"/>
                  <a:gd name="connsiteY132" fmla="*/ 196850 h 3086100"/>
                  <a:gd name="connsiteX133" fmla="*/ 1003300 w 2673350"/>
                  <a:gd name="connsiteY133" fmla="*/ 254000 h 3086100"/>
                  <a:gd name="connsiteX134" fmla="*/ 1041400 w 2673350"/>
                  <a:gd name="connsiteY134" fmla="*/ 311150 h 3086100"/>
                  <a:gd name="connsiteX135" fmla="*/ 1149350 w 2673350"/>
                  <a:gd name="connsiteY135" fmla="*/ 381000 h 3086100"/>
                  <a:gd name="connsiteX136" fmla="*/ 1225550 w 2673350"/>
                  <a:gd name="connsiteY136" fmla="*/ 412750 h 3086100"/>
                  <a:gd name="connsiteX137" fmla="*/ 1270000 w 2673350"/>
                  <a:gd name="connsiteY137" fmla="*/ 412750 h 3086100"/>
                  <a:gd name="connsiteX138" fmla="*/ 1314450 w 2673350"/>
                  <a:gd name="connsiteY138" fmla="*/ 368300 h 3086100"/>
                  <a:gd name="connsiteX139" fmla="*/ 1377950 w 2673350"/>
                  <a:gd name="connsiteY139" fmla="*/ 412750 h 3086100"/>
                  <a:gd name="connsiteX140" fmla="*/ 1435100 w 2673350"/>
                  <a:gd name="connsiteY140" fmla="*/ 393700 h 3086100"/>
                  <a:gd name="connsiteX141" fmla="*/ 1536700 w 2673350"/>
                  <a:gd name="connsiteY141" fmla="*/ 419100 h 3086100"/>
                  <a:gd name="connsiteX142" fmla="*/ 1670050 w 2673350"/>
                  <a:gd name="connsiteY142" fmla="*/ 438150 h 3086100"/>
                  <a:gd name="connsiteX143" fmla="*/ 1746250 w 2673350"/>
                  <a:gd name="connsiteY143" fmla="*/ 463550 h 3086100"/>
                  <a:gd name="connsiteX144" fmla="*/ 1790700 w 2673350"/>
                  <a:gd name="connsiteY144" fmla="*/ 495300 h 3086100"/>
                  <a:gd name="connsiteX145" fmla="*/ 1981200 w 2673350"/>
                  <a:gd name="connsiteY145" fmla="*/ 641350 h 3086100"/>
                  <a:gd name="connsiteX146" fmla="*/ 1974850 w 2673350"/>
                  <a:gd name="connsiteY146" fmla="*/ 730250 h 3086100"/>
                  <a:gd name="connsiteX147" fmla="*/ 2012950 w 2673350"/>
                  <a:gd name="connsiteY147" fmla="*/ 781050 h 3086100"/>
                  <a:gd name="connsiteX148" fmla="*/ 2108200 w 2673350"/>
                  <a:gd name="connsiteY148" fmla="*/ 812800 h 3086100"/>
                  <a:gd name="connsiteX149" fmla="*/ 2152650 w 2673350"/>
                  <a:gd name="connsiteY149" fmla="*/ 882650 h 3086100"/>
                  <a:gd name="connsiteX150" fmla="*/ 2241550 w 2673350"/>
                  <a:gd name="connsiteY150" fmla="*/ 92710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2673350" h="3086100">
                    <a:moveTo>
                      <a:pt x="2241550" y="927100"/>
                    </a:moveTo>
                    <a:lnTo>
                      <a:pt x="2305050" y="914400"/>
                    </a:lnTo>
                    <a:lnTo>
                      <a:pt x="2343150" y="977900"/>
                    </a:lnTo>
                    <a:lnTo>
                      <a:pt x="2432050" y="1022350"/>
                    </a:lnTo>
                    <a:lnTo>
                      <a:pt x="2501900" y="1085850"/>
                    </a:lnTo>
                    <a:lnTo>
                      <a:pt x="2584450" y="1092200"/>
                    </a:lnTo>
                    <a:lnTo>
                      <a:pt x="2622550" y="1130300"/>
                    </a:lnTo>
                    <a:lnTo>
                      <a:pt x="2667000" y="1187450"/>
                    </a:lnTo>
                    <a:lnTo>
                      <a:pt x="2673350" y="1231900"/>
                    </a:lnTo>
                    <a:lnTo>
                      <a:pt x="2616200" y="1276350"/>
                    </a:lnTo>
                    <a:lnTo>
                      <a:pt x="2565400" y="1339850"/>
                    </a:lnTo>
                    <a:lnTo>
                      <a:pt x="2419350" y="1390650"/>
                    </a:lnTo>
                    <a:lnTo>
                      <a:pt x="2336800" y="1422400"/>
                    </a:lnTo>
                    <a:lnTo>
                      <a:pt x="2336800" y="1454150"/>
                    </a:lnTo>
                    <a:lnTo>
                      <a:pt x="2349500" y="1498600"/>
                    </a:lnTo>
                    <a:lnTo>
                      <a:pt x="2324100" y="1555750"/>
                    </a:lnTo>
                    <a:lnTo>
                      <a:pt x="2292350" y="1581150"/>
                    </a:lnTo>
                    <a:lnTo>
                      <a:pt x="2292350" y="1581150"/>
                    </a:lnTo>
                    <a:lnTo>
                      <a:pt x="2311400" y="1695450"/>
                    </a:lnTo>
                    <a:lnTo>
                      <a:pt x="2362200" y="1733550"/>
                    </a:lnTo>
                    <a:lnTo>
                      <a:pt x="2425700" y="1828800"/>
                    </a:lnTo>
                    <a:lnTo>
                      <a:pt x="2444750" y="1885950"/>
                    </a:lnTo>
                    <a:lnTo>
                      <a:pt x="2444750" y="1930400"/>
                    </a:lnTo>
                    <a:lnTo>
                      <a:pt x="2463800" y="1968500"/>
                    </a:lnTo>
                    <a:lnTo>
                      <a:pt x="2444750" y="2025650"/>
                    </a:lnTo>
                    <a:lnTo>
                      <a:pt x="2444750" y="2152650"/>
                    </a:lnTo>
                    <a:lnTo>
                      <a:pt x="2349500" y="2260600"/>
                    </a:lnTo>
                    <a:lnTo>
                      <a:pt x="2222500" y="2317750"/>
                    </a:lnTo>
                    <a:lnTo>
                      <a:pt x="2178050" y="2387600"/>
                    </a:lnTo>
                    <a:lnTo>
                      <a:pt x="2133600" y="2425700"/>
                    </a:lnTo>
                    <a:lnTo>
                      <a:pt x="2063750" y="2470150"/>
                    </a:lnTo>
                    <a:lnTo>
                      <a:pt x="2019300" y="2495550"/>
                    </a:lnTo>
                    <a:lnTo>
                      <a:pt x="2038350" y="2540000"/>
                    </a:lnTo>
                    <a:lnTo>
                      <a:pt x="2082800" y="2559050"/>
                    </a:lnTo>
                    <a:lnTo>
                      <a:pt x="2133600" y="2609850"/>
                    </a:lnTo>
                    <a:lnTo>
                      <a:pt x="2165350" y="2597150"/>
                    </a:lnTo>
                    <a:lnTo>
                      <a:pt x="2209800" y="2609850"/>
                    </a:lnTo>
                    <a:lnTo>
                      <a:pt x="2241550" y="2654300"/>
                    </a:lnTo>
                    <a:lnTo>
                      <a:pt x="2273300" y="2749550"/>
                    </a:lnTo>
                    <a:lnTo>
                      <a:pt x="2305050" y="2768600"/>
                    </a:lnTo>
                    <a:lnTo>
                      <a:pt x="2324100" y="2844800"/>
                    </a:lnTo>
                    <a:lnTo>
                      <a:pt x="2324100" y="2876550"/>
                    </a:lnTo>
                    <a:lnTo>
                      <a:pt x="2362200" y="2940050"/>
                    </a:lnTo>
                    <a:lnTo>
                      <a:pt x="2368550" y="2990850"/>
                    </a:lnTo>
                    <a:lnTo>
                      <a:pt x="2349500" y="3073400"/>
                    </a:lnTo>
                    <a:lnTo>
                      <a:pt x="2330450" y="3086100"/>
                    </a:lnTo>
                    <a:lnTo>
                      <a:pt x="2298700" y="3073400"/>
                    </a:lnTo>
                    <a:lnTo>
                      <a:pt x="2324100" y="3022600"/>
                    </a:lnTo>
                    <a:lnTo>
                      <a:pt x="2317750" y="2914650"/>
                    </a:lnTo>
                    <a:lnTo>
                      <a:pt x="2273300" y="2857500"/>
                    </a:lnTo>
                    <a:lnTo>
                      <a:pt x="2228850" y="2774950"/>
                    </a:lnTo>
                    <a:lnTo>
                      <a:pt x="2159000" y="2679700"/>
                    </a:lnTo>
                    <a:lnTo>
                      <a:pt x="2095500" y="2635250"/>
                    </a:lnTo>
                    <a:lnTo>
                      <a:pt x="1936750" y="2565400"/>
                    </a:lnTo>
                    <a:lnTo>
                      <a:pt x="1866900" y="2508250"/>
                    </a:lnTo>
                    <a:lnTo>
                      <a:pt x="1803400" y="2457450"/>
                    </a:lnTo>
                    <a:lnTo>
                      <a:pt x="1790700" y="2393950"/>
                    </a:lnTo>
                    <a:lnTo>
                      <a:pt x="1854200" y="2336800"/>
                    </a:lnTo>
                    <a:lnTo>
                      <a:pt x="1885950" y="2273300"/>
                    </a:lnTo>
                    <a:lnTo>
                      <a:pt x="1892300" y="2197100"/>
                    </a:lnTo>
                    <a:lnTo>
                      <a:pt x="1841500" y="2133600"/>
                    </a:lnTo>
                    <a:lnTo>
                      <a:pt x="1809750" y="2101850"/>
                    </a:lnTo>
                    <a:lnTo>
                      <a:pt x="1841500" y="2057400"/>
                    </a:lnTo>
                    <a:lnTo>
                      <a:pt x="1765300" y="1917700"/>
                    </a:lnTo>
                    <a:lnTo>
                      <a:pt x="1574800" y="1885950"/>
                    </a:lnTo>
                    <a:lnTo>
                      <a:pt x="1473200" y="1854200"/>
                    </a:lnTo>
                    <a:lnTo>
                      <a:pt x="1422400" y="1822450"/>
                    </a:lnTo>
                    <a:lnTo>
                      <a:pt x="1416050" y="1733550"/>
                    </a:lnTo>
                    <a:lnTo>
                      <a:pt x="1301750" y="1714500"/>
                    </a:lnTo>
                    <a:lnTo>
                      <a:pt x="1225550" y="1727200"/>
                    </a:lnTo>
                    <a:lnTo>
                      <a:pt x="1174750" y="1758950"/>
                    </a:lnTo>
                    <a:lnTo>
                      <a:pt x="1098550" y="1752600"/>
                    </a:lnTo>
                    <a:lnTo>
                      <a:pt x="1117600" y="1816100"/>
                    </a:lnTo>
                    <a:lnTo>
                      <a:pt x="1187450" y="1860550"/>
                    </a:lnTo>
                    <a:lnTo>
                      <a:pt x="1206500" y="1905000"/>
                    </a:lnTo>
                    <a:lnTo>
                      <a:pt x="1225550" y="1949450"/>
                    </a:lnTo>
                    <a:lnTo>
                      <a:pt x="1327150" y="2000250"/>
                    </a:lnTo>
                    <a:lnTo>
                      <a:pt x="1454150" y="2070100"/>
                    </a:lnTo>
                    <a:lnTo>
                      <a:pt x="1479550" y="2095500"/>
                    </a:lnTo>
                    <a:lnTo>
                      <a:pt x="1479550" y="2095500"/>
                    </a:lnTo>
                    <a:lnTo>
                      <a:pt x="1536700" y="2216150"/>
                    </a:lnTo>
                    <a:lnTo>
                      <a:pt x="1530350" y="2260600"/>
                    </a:lnTo>
                    <a:lnTo>
                      <a:pt x="1530350" y="2260600"/>
                    </a:lnTo>
                    <a:lnTo>
                      <a:pt x="1549400" y="2336800"/>
                    </a:lnTo>
                    <a:lnTo>
                      <a:pt x="1536700" y="2393950"/>
                    </a:lnTo>
                    <a:lnTo>
                      <a:pt x="1530350" y="2444750"/>
                    </a:lnTo>
                    <a:lnTo>
                      <a:pt x="1485900" y="2457450"/>
                    </a:lnTo>
                    <a:lnTo>
                      <a:pt x="1200150" y="2343150"/>
                    </a:lnTo>
                    <a:lnTo>
                      <a:pt x="1009650" y="2330450"/>
                    </a:lnTo>
                    <a:lnTo>
                      <a:pt x="914400" y="2311400"/>
                    </a:lnTo>
                    <a:lnTo>
                      <a:pt x="825500" y="2228850"/>
                    </a:lnTo>
                    <a:lnTo>
                      <a:pt x="730250" y="2152650"/>
                    </a:lnTo>
                    <a:lnTo>
                      <a:pt x="635000" y="2063750"/>
                    </a:lnTo>
                    <a:lnTo>
                      <a:pt x="584200" y="2038350"/>
                    </a:lnTo>
                    <a:lnTo>
                      <a:pt x="565150" y="1987550"/>
                    </a:lnTo>
                    <a:lnTo>
                      <a:pt x="603250" y="1892300"/>
                    </a:lnTo>
                    <a:lnTo>
                      <a:pt x="635000" y="1822450"/>
                    </a:lnTo>
                    <a:lnTo>
                      <a:pt x="717550" y="1809750"/>
                    </a:lnTo>
                    <a:lnTo>
                      <a:pt x="781050" y="1714500"/>
                    </a:lnTo>
                    <a:lnTo>
                      <a:pt x="774700" y="1638300"/>
                    </a:lnTo>
                    <a:lnTo>
                      <a:pt x="831850" y="1397000"/>
                    </a:lnTo>
                    <a:lnTo>
                      <a:pt x="787400" y="1238250"/>
                    </a:lnTo>
                    <a:lnTo>
                      <a:pt x="762000" y="1149350"/>
                    </a:lnTo>
                    <a:lnTo>
                      <a:pt x="704850" y="1035050"/>
                    </a:lnTo>
                    <a:lnTo>
                      <a:pt x="558800" y="889000"/>
                    </a:lnTo>
                    <a:lnTo>
                      <a:pt x="514350" y="863600"/>
                    </a:lnTo>
                    <a:lnTo>
                      <a:pt x="476250" y="876300"/>
                    </a:lnTo>
                    <a:lnTo>
                      <a:pt x="450850" y="800100"/>
                    </a:lnTo>
                    <a:lnTo>
                      <a:pt x="374650" y="768350"/>
                    </a:lnTo>
                    <a:lnTo>
                      <a:pt x="285750" y="704850"/>
                    </a:lnTo>
                    <a:lnTo>
                      <a:pt x="203200" y="647700"/>
                    </a:lnTo>
                    <a:lnTo>
                      <a:pt x="177800" y="628650"/>
                    </a:lnTo>
                    <a:lnTo>
                      <a:pt x="215900" y="622300"/>
                    </a:lnTo>
                    <a:lnTo>
                      <a:pt x="234950" y="539750"/>
                    </a:lnTo>
                    <a:lnTo>
                      <a:pt x="234950" y="450850"/>
                    </a:lnTo>
                    <a:lnTo>
                      <a:pt x="228600" y="387350"/>
                    </a:lnTo>
                    <a:lnTo>
                      <a:pt x="158750" y="355600"/>
                    </a:lnTo>
                    <a:lnTo>
                      <a:pt x="120650" y="311150"/>
                    </a:lnTo>
                    <a:lnTo>
                      <a:pt x="31750" y="311150"/>
                    </a:lnTo>
                    <a:lnTo>
                      <a:pt x="0" y="279400"/>
                    </a:lnTo>
                    <a:lnTo>
                      <a:pt x="44450" y="209550"/>
                    </a:lnTo>
                    <a:lnTo>
                      <a:pt x="133350" y="146050"/>
                    </a:lnTo>
                    <a:lnTo>
                      <a:pt x="247650" y="114300"/>
                    </a:lnTo>
                    <a:lnTo>
                      <a:pt x="355600" y="0"/>
                    </a:lnTo>
                    <a:lnTo>
                      <a:pt x="476250" y="50800"/>
                    </a:lnTo>
                    <a:lnTo>
                      <a:pt x="603250" y="31750"/>
                    </a:lnTo>
                    <a:lnTo>
                      <a:pt x="654050" y="38100"/>
                    </a:lnTo>
                    <a:lnTo>
                      <a:pt x="723900" y="31750"/>
                    </a:lnTo>
                    <a:lnTo>
                      <a:pt x="768350" y="69850"/>
                    </a:lnTo>
                    <a:lnTo>
                      <a:pt x="819150" y="95250"/>
                    </a:lnTo>
                    <a:lnTo>
                      <a:pt x="863600" y="127000"/>
                    </a:lnTo>
                    <a:lnTo>
                      <a:pt x="908050" y="171450"/>
                    </a:lnTo>
                    <a:lnTo>
                      <a:pt x="946150" y="196850"/>
                    </a:lnTo>
                    <a:lnTo>
                      <a:pt x="1003300" y="254000"/>
                    </a:lnTo>
                    <a:lnTo>
                      <a:pt x="1041400" y="311150"/>
                    </a:lnTo>
                    <a:lnTo>
                      <a:pt x="1149350" y="381000"/>
                    </a:lnTo>
                    <a:lnTo>
                      <a:pt x="1225550" y="412750"/>
                    </a:lnTo>
                    <a:lnTo>
                      <a:pt x="1270000" y="412750"/>
                    </a:lnTo>
                    <a:lnTo>
                      <a:pt x="1314450" y="368300"/>
                    </a:lnTo>
                    <a:lnTo>
                      <a:pt x="1377950" y="412750"/>
                    </a:lnTo>
                    <a:lnTo>
                      <a:pt x="1435100" y="393700"/>
                    </a:lnTo>
                    <a:lnTo>
                      <a:pt x="1536700" y="419100"/>
                    </a:lnTo>
                    <a:lnTo>
                      <a:pt x="1670050" y="438150"/>
                    </a:lnTo>
                    <a:lnTo>
                      <a:pt x="1746250" y="463550"/>
                    </a:lnTo>
                    <a:lnTo>
                      <a:pt x="1790700" y="495300"/>
                    </a:lnTo>
                    <a:lnTo>
                      <a:pt x="1981200" y="641350"/>
                    </a:lnTo>
                    <a:lnTo>
                      <a:pt x="1974850" y="730250"/>
                    </a:lnTo>
                    <a:lnTo>
                      <a:pt x="2012950" y="781050"/>
                    </a:lnTo>
                    <a:lnTo>
                      <a:pt x="2108200" y="812800"/>
                    </a:lnTo>
                    <a:lnTo>
                      <a:pt x="2152650" y="882650"/>
                    </a:lnTo>
                    <a:lnTo>
                      <a:pt x="2241550" y="927100"/>
                    </a:lnTo>
                    <a:close/>
                  </a:path>
                </a:pathLst>
              </a:custGeom>
              <a:solidFill>
                <a:srgbClr val="FFC000">
                  <a:alpha val="63000"/>
                </a:srgb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7418" name="84 CuadroTexto"/>
              <p:cNvSpPr>
                <a:spLocks noChangeArrowheads="1"/>
              </p:cNvSpPr>
              <p:nvPr/>
            </p:nvSpPr>
            <p:spPr bwMode="auto">
              <a:xfrm>
                <a:off x="6858016" y="5229209"/>
                <a:ext cx="714380" cy="2213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700" b="1">
                    <a:latin typeface="Calibri" pitchFamily="34" charset="0"/>
                  </a:rPr>
                  <a:t>Paso Canoas</a:t>
                </a:r>
              </a:p>
            </p:txBody>
          </p:sp>
          <p:pic>
            <p:nvPicPr>
              <p:cNvPr id="17419" name="83 Imagen" descr="DGME-2.gif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599" y="5443537"/>
                <a:ext cx="357189" cy="202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4" name="105 Grupo"/>
            <p:cNvGrpSpPr>
              <a:grpSpLocks/>
            </p:cNvGrpSpPr>
            <p:nvPr/>
          </p:nvGrpSpPr>
          <p:grpSpPr bwMode="auto">
            <a:xfrm>
              <a:off x="134925" y="5255901"/>
              <a:ext cx="1824194" cy="369332"/>
              <a:chOff x="134925" y="5255901"/>
              <a:chExt cx="1824194" cy="369332"/>
            </a:xfrm>
          </p:grpSpPr>
          <p:sp>
            <p:nvSpPr>
              <p:cNvPr id="17415" name="96 Rectángulo"/>
              <p:cNvSpPr>
                <a:spLocks noChangeArrowheads="1"/>
              </p:cNvSpPr>
              <p:nvPr/>
            </p:nvSpPr>
            <p:spPr bwMode="auto">
              <a:xfrm>
                <a:off x="420677" y="5255901"/>
                <a:ext cx="15384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1800">
                    <a:solidFill>
                      <a:schemeClr val="bg1"/>
                    </a:solidFill>
                    <a:latin typeface="Calibri" pitchFamily="34" charset="0"/>
                  </a:rPr>
                  <a:t>Brunca Region</a:t>
                </a:r>
              </a:p>
            </p:txBody>
          </p:sp>
          <p:sp>
            <p:nvSpPr>
              <p:cNvPr id="98" name="97 Rectángulo redondeado"/>
              <p:cNvSpPr/>
              <p:nvPr/>
            </p:nvSpPr>
            <p:spPr>
              <a:xfrm>
                <a:off x="134925" y="5319713"/>
                <a:ext cx="285750" cy="220662"/>
              </a:xfrm>
              <a:prstGeom prst="roundRect">
                <a:avLst/>
              </a:prstGeom>
              <a:solidFill>
                <a:srgbClr val="FFC000">
                  <a:alpha val="63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</p:grpSp>
      <p:sp>
        <p:nvSpPr>
          <p:cNvPr id="17411" name="88 Rectángulo"/>
          <p:cNvSpPr>
            <a:spLocks noChangeArrowheads="1"/>
          </p:cNvSpPr>
          <p:nvPr/>
        </p:nvSpPr>
        <p:spPr bwMode="auto">
          <a:xfrm>
            <a:off x="6542088" y="142875"/>
            <a:ext cx="2068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Calibri" pitchFamily="34" charset="0"/>
              </a:rPr>
              <a:t>Paso Canoas</a:t>
            </a:r>
          </a:p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Calibri" pitchFamily="34" charset="0"/>
              </a:rPr>
              <a:t>Regional Office</a:t>
            </a:r>
          </a:p>
        </p:txBody>
      </p:sp>
      <p:pic>
        <p:nvPicPr>
          <p:cNvPr id="17412" name="115 Imagen" descr="DGME-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42875"/>
            <a:ext cx="1006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938" y="6494463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661025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941888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5296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/>
          <p:cNvSpPr/>
          <p:nvPr/>
        </p:nvSpPr>
        <p:spPr>
          <a:xfrm>
            <a:off x="5067300" y="2273300"/>
            <a:ext cx="849313" cy="4179888"/>
          </a:xfrm>
          <a:custGeom>
            <a:avLst/>
            <a:gdLst>
              <a:gd name="connsiteX0" fmla="*/ 0 w 848783"/>
              <a:gd name="connsiteY0" fmla="*/ 0 h 4076700"/>
              <a:gd name="connsiteX1" fmla="*/ 457200 w 848783"/>
              <a:gd name="connsiteY1" fmla="*/ 711200 h 4076700"/>
              <a:gd name="connsiteX2" fmla="*/ 787400 w 848783"/>
              <a:gd name="connsiteY2" fmla="*/ 1879600 h 4076700"/>
              <a:gd name="connsiteX3" fmla="*/ 825500 w 848783"/>
              <a:gd name="connsiteY3" fmla="*/ 2844800 h 4076700"/>
              <a:gd name="connsiteX4" fmla="*/ 723900 w 848783"/>
              <a:gd name="connsiteY4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83" h="4076700">
                <a:moveTo>
                  <a:pt x="0" y="0"/>
                </a:moveTo>
                <a:cubicBezTo>
                  <a:pt x="162983" y="198966"/>
                  <a:pt x="325967" y="397933"/>
                  <a:pt x="457200" y="711200"/>
                </a:cubicBezTo>
                <a:cubicBezTo>
                  <a:pt x="588433" y="1024467"/>
                  <a:pt x="726017" y="1524000"/>
                  <a:pt x="787400" y="1879600"/>
                </a:cubicBezTo>
                <a:cubicBezTo>
                  <a:pt x="848783" y="2235200"/>
                  <a:pt x="836083" y="2478617"/>
                  <a:pt x="825500" y="2844800"/>
                </a:cubicBezTo>
                <a:cubicBezTo>
                  <a:pt x="814917" y="3210983"/>
                  <a:pt x="738717" y="3886200"/>
                  <a:pt x="723900" y="40767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24" name="23 Conector recto de flecha"/>
          <p:cNvCxnSpPr/>
          <p:nvPr/>
        </p:nvCxnSpPr>
        <p:spPr>
          <a:xfrm flipV="1">
            <a:off x="5795963" y="5867400"/>
            <a:ext cx="554037" cy="585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Forma libre"/>
          <p:cNvSpPr/>
          <p:nvPr/>
        </p:nvSpPr>
        <p:spPr>
          <a:xfrm>
            <a:off x="5511800" y="4940300"/>
            <a:ext cx="914400" cy="698500"/>
          </a:xfrm>
          <a:custGeom>
            <a:avLst/>
            <a:gdLst>
              <a:gd name="connsiteX0" fmla="*/ 914400 w 914400"/>
              <a:gd name="connsiteY0" fmla="*/ 698500 h 698500"/>
              <a:gd name="connsiteX1" fmla="*/ 800100 w 914400"/>
              <a:gd name="connsiteY1" fmla="*/ 431800 h 698500"/>
              <a:gd name="connsiteX2" fmla="*/ 533400 w 914400"/>
              <a:gd name="connsiteY2" fmla="*/ 203200 h 698500"/>
              <a:gd name="connsiteX3" fmla="*/ 317500 w 914400"/>
              <a:gd name="connsiteY3" fmla="*/ 63500 h 698500"/>
              <a:gd name="connsiteX4" fmla="*/ 127000 w 914400"/>
              <a:gd name="connsiteY4" fmla="*/ 0 h 698500"/>
              <a:gd name="connsiteX5" fmla="*/ 0 w 914400"/>
              <a:gd name="connsiteY5" fmla="*/ 63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698500">
                <a:moveTo>
                  <a:pt x="914400" y="698500"/>
                </a:moveTo>
                <a:cubicBezTo>
                  <a:pt x="889000" y="606425"/>
                  <a:pt x="863600" y="514350"/>
                  <a:pt x="800100" y="431800"/>
                </a:cubicBezTo>
                <a:cubicBezTo>
                  <a:pt x="736600" y="349250"/>
                  <a:pt x="613833" y="264583"/>
                  <a:pt x="533400" y="203200"/>
                </a:cubicBezTo>
                <a:cubicBezTo>
                  <a:pt x="452967" y="141817"/>
                  <a:pt x="385233" y="97367"/>
                  <a:pt x="317500" y="63500"/>
                </a:cubicBezTo>
                <a:cubicBezTo>
                  <a:pt x="249767" y="29633"/>
                  <a:pt x="179917" y="0"/>
                  <a:pt x="127000" y="0"/>
                </a:cubicBezTo>
                <a:cubicBezTo>
                  <a:pt x="74083" y="0"/>
                  <a:pt x="37041" y="31750"/>
                  <a:pt x="0" y="635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36" name="35 Conector recto de flecha"/>
          <p:cNvCxnSpPr/>
          <p:nvPr/>
        </p:nvCxnSpPr>
        <p:spPr>
          <a:xfrm flipH="1" flipV="1">
            <a:off x="4775200" y="4826000"/>
            <a:ext cx="517525" cy="2222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 flipV="1">
            <a:off x="2051050" y="2781300"/>
            <a:ext cx="253365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Forma libre"/>
          <p:cNvSpPr/>
          <p:nvPr/>
        </p:nvSpPr>
        <p:spPr>
          <a:xfrm>
            <a:off x="1822450" y="787400"/>
            <a:ext cx="946150" cy="1816100"/>
          </a:xfrm>
          <a:custGeom>
            <a:avLst/>
            <a:gdLst>
              <a:gd name="connsiteX0" fmla="*/ 133350 w 946150"/>
              <a:gd name="connsiteY0" fmla="*/ 1816100 h 1816100"/>
              <a:gd name="connsiteX1" fmla="*/ 19050 w 946150"/>
              <a:gd name="connsiteY1" fmla="*/ 1371600 h 1816100"/>
              <a:gd name="connsiteX2" fmla="*/ 19050 w 946150"/>
              <a:gd name="connsiteY2" fmla="*/ 977900 h 1816100"/>
              <a:gd name="connsiteX3" fmla="*/ 107950 w 946150"/>
              <a:gd name="connsiteY3" fmla="*/ 596900 h 1816100"/>
              <a:gd name="connsiteX4" fmla="*/ 336550 w 946150"/>
              <a:gd name="connsiteY4" fmla="*/ 254000 h 1816100"/>
              <a:gd name="connsiteX5" fmla="*/ 946150 w 946150"/>
              <a:gd name="connsiteY5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150" h="1816100">
                <a:moveTo>
                  <a:pt x="133350" y="1816100"/>
                </a:moveTo>
                <a:cubicBezTo>
                  <a:pt x="85725" y="1663700"/>
                  <a:pt x="38100" y="1511300"/>
                  <a:pt x="19050" y="1371600"/>
                </a:cubicBezTo>
                <a:cubicBezTo>
                  <a:pt x="0" y="1231900"/>
                  <a:pt x="4233" y="1107017"/>
                  <a:pt x="19050" y="977900"/>
                </a:cubicBezTo>
                <a:cubicBezTo>
                  <a:pt x="33867" y="848783"/>
                  <a:pt x="55033" y="717550"/>
                  <a:pt x="107950" y="596900"/>
                </a:cubicBezTo>
                <a:cubicBezTo>
                  <a:pt x="160867" y="476250"/>
                  <a:pt x="196850" y="353483"/>
                  <a:pt x="336550" y="254000"/>
                </a:cubicBezTo>
                <a:cubicBezTo>
                  <a:pt x="476250" y="154517"/>
                  <a:pt x="865717" y="42333"/>
                  <a:pt x="946150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173" name="Picture 5" descr="gif_96_03.gif (5030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80636">
            <a:off x="1150938" y="2347913"/>
            <a:ext cx="76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Gif de Avión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3935" flipH="1">
            <a:off x="4624388" y="1943100"/>
            <a:ext cx="711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37 CuadroTexto"/>
          <p:cNvSpPr txBox="1">
            <a:spLocks noChangeArrowheads="1"/>
          </p:cNvSpPr>
          <p:nvPr/>
        </p:nvSpPr>
        <p:spPr bwMode="auto">
          <a:xfrm>
            <a:off x="6588125" y="5805488"/>
            <a:ext cx="79375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Colombia</a:t>
            </a:r>
          </a:p>
        </p:txBody>
      </p:sp>
      <p:sp>
        <p:nvSpPr>
          <p:cNvPr id="18450" name="38 CuadroTexto"/>
          <p:cNvSpPr txBox="1">
            <a:spLocks noChangeArrowheads="1"/>
          </p:cNvSpPr>
          <p:nvPr/>
        </p:nvSpPr>
        <p:spPr bwMode="auto">
          <a:xfrm>
            <a:off x="5811838" y="6532563"/>
            <a:ext cx="7016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Ecuador</a:t>
            </a:r>
          </a:p>
        </p:txBody>
      </p:sp>
      <p:sp>
        <p:nvSpPr>
          <p:cNvPr id="18451" name="40 CuadroTexto"/>
          <p:cNvSpPr txBox="1">
            <a:spLocks noChangeArrowheads="1"/>
          </p:cNvSpPr>
          <p:nvPr/>
        </p:nvSpPr>
        <p:spPr bwMode="auto">
          <a:xfrm>
            <a:off x="4932363" y="5157788"/>
            <a:ext cx="7016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Panama</a:t>
            </a:r>
          </a:p>
        </p:txBody>
      </p:sp>
      <p:sp>
        <p:nvSpPr>
          <p:cNvPr id="18452" name="41 CuadroTexto"/>
          <p:cNvSpPr txBox="1">
            <a:spLocks noChangeArrowheads="1"/>
          </p:cNvSpPr>
          <p:nvPr/>
        </p:nvSpPr>
        <p:spPr bwMode="auto">
          <a:xfrm>
            <a:off x="4067175" y="4724400"/>
            <a:ext cx="8397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Costa Rica</a:t>
            </a:r>
          </a:p>
        </p:txBody>
      </p:sp>
      <p:sp>
        <p:nvSpPr>
          <p:cNvPr id="18453" name="45 CuadroTexto"/>
          <p:cNvSpPr txBox="1">
            <a:spLocks noChangeArrowheads="1"/>
          </p:cNvSpPr>
          <p:nvPr/>
        </p:nvSpPr>
        <p:spPr bwMode="auto">
          <a:xfrm>
            <a:off x="1979613" y="2205038"/>
            <a:ext cx="652462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Mexico</a:t>
            </a:r>
          </a:p>
        </p:txBody>
      </p:sp>
      <p:sp>
        <p:nvSpPr>
          <p:cNvPr id="18454" name="46 CuadroTexto"/>
          <p:cNvSpPr txBox="1">
            <a:spLocks noChangeArrowheads="1"/>
          </p:cNvSpPr>
          <p:nvPr/>
        </p:nvSpPr>
        <p:spPr bwMode="auto">
          <a:xfrm>
            <a:off x="1285875" y="620713"/>
            <a:ext cx="45402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USA</a:t>
            </a:r>
          </a:p>
        </p:txBody>
      </p:sp>
      <p:sp>
        <p:nvSpPr>
          <p:cNvPr id="18455" name="48 CuadroTexto"/>
          <p:cNvSpPr txBox="1">
            <a:spLocks noChangeArrowheads="1"/>
          </p:cNvSpPr>
          <p:nvPr/>
        </p:nvSpPr>
        <p:spPr bwMode="auto">
          <a:xfrm>
            <a:off x="5643563" y="2143125"/>
            <a:ext cx="5080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Cuba</a:t>
            </a:r>
          </a:p>
        </p:txBody>
      </p:sp>
      <p:sp>
        <p:nvSpPr>
          <p:cNvPr id="18456" name="50 CuadroTexto"/>
          <p:cNvSpPr txBox="1">
            <a:spLocks noChangeArrowheads="1"/>
          </p:cNvSpPr>
          <p:nvPr/>
        </p:nvSpPr>
        <p:spPr bwMode="auto">
          <a:xfrm>
            <a:off x="2068513" y="6350"/>
            <a:ext cx="50942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The Most Frequently Used Route</a:t>
            </a:r>
          </a:p>
          <a:p>
            <a:pPr algn="ctr" eaLnBrk="1" hangingPunct="1"/>
            <a:r>
              <a:rPr lang="en-GB" altLang="en-US" sz="2000" b="1">
                <a:latin typeface="Calibri" pitchFamily="34" charset="0"/>
              </a:rPr>
              <a:t>Cuba-Ecuador-Colombia-Costa Rica</a:t>
            </a:r>
            <a:endParaRPr lang="en-GB" altLang="en-US" sz="1800" b="1">
              <a:latin typeface="Calibri" pitchFamily="34" charset="0"/>
            </a:endParaRPr>
          </a:p>
        </p:txBody>
      </p:sp>
      <p:pic>
        <p:nvPicPr>
          <p:cNvPr id="52" name="Picture 5" descr="gif_96_03.gif (5030 bytes)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71" flipH="1">
            <a:off x="3990975" y="4159250"/>
            <a:ext cx="7000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718 C 0.00729 0.00324 0.0118 0.01366 0.0184 0.03472 C 0.025 0.05579 0.0342 0.08032 0.04201 0.11875 C 0.04982 0.15717 0.06163 0.22199 0.06562 0.26574 C 0.06961 0.30949 0.06701 0.33403 0.06562 0.38125 C 0.06423 0.42847 0.05902 0.51967 0.05781 0.5493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8.14815E-6 L -0.23628 -0.22061 " pathEditMode="relative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0.03125 C 0.02518 0.02013 0.01216 0.00925 0.00695 -0.00926 C 0.00174 -0.02755 0.00435 -0.05487 0.00695 -0.07987 C 0.00955 -0.1051 0.01355 -0.14051 0.02275 -0.16088 C 0.03195 -0.18102 0.05018 -0.19098 0.06198 -0.20116 C 0.07379 -0.21112 0.08039 -0.21621 0.09358 -0.2213 C 0.10678 -0.22639 0.1316 -0.22987 0.1408 -0.23125 " pathEditMode="relative" rAng="0" ptsTypes="aaaaaaA">
                                      <p:cBhvr>
                                        <p:cTn id="3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5 CuadroTexto"/>
          <p:cNvSpPr txBox="1">
            <a:spLocks noChangeArrowheads="1"/>
          </p:cNvSpPr>
          <p:nvPr/>
        </p:nvSpPr>
        <p:spPr bwMode="auto">
          <a:xfrm>
            <a:off x="2784475" y="120173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latin typeface="Calibri" pitchFamily="34" charset="0"/>
              </a:rPr>
              <a:t>Paso Canoas Regional Delegation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50" y="1928813"/>
          <a:ext cx="1752600" cy="4063992"/>
        </p:xfrm>
        <a:graphic>
          <a:graphicData uri="http://schemas.openxmlformats.org/drawingml/2006/table">
            <a:tbl>
              <a:tblPr/>
              <a:tblGrid>
                <a:gridCol w="1017243"/>
                <a:gridCol w="735357"/>
              </a:tblGrid>
              <a:tr h="1930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Nationality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2799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Togo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Ivory Coast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Jordan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Western Sahara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1 Gráfico"/>
          <p:cNvGraphicFramePr/>
          <p:nvPr/>
        </p:nvGraphicFramePr>
        <p:xfrm>
          <a:off x="2232008" y="2643182"/>
          <a:ext cx="6677018" cy="38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530" name="8 CuadroTexto"/>
          <p:cNvSpPr txBox="1">
            <a:spLocks noChangeArrowheads="1"/>
          </p:cNvSpPr>
          <p:nvPr/>
        </p:nvSpPr>
        <p:spPr bwMode="auto">
          <a:xfrm>
            <a:off x="1624013" y="0"/>
            <a:ext cx="56356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000" b="1">
                <a:latin typeface="Calibri" pitchFamily="34" charset="0"/>
              </a:rPr>
              <a:t>Foreign Nationals  Summoned to Refuge and to the </a:t>
            </a:r>
          </a:p>
          <a:p>
            <a:pPr algn="ctr" eaLnBrk="1" hangingPunct="1"/>
            <a:r>
              <a:rPr lang="en-GB" altLang="en-US" sz="2000" b="1">
                <a:latin typeface="Calibri" pitchFamily="34" charset="0"/>
              </a:rPr>
              <a:t>Professional Immigration Police (PPM)</a:t>
            </a:r>
          </a:p>
          <a:p>
            <a:pPr algn="ctr" eaLnBrk="1" hangingPunct="1"/>
            <a:r>
              <a:rPr lang="en-GB" altLang="en-US" sz="2000" b="1">
                <a:latin typeface="Calibri" pitchFamily="34" charset="0"/>
              </a:rPr>
              <a:t>General Total</a:t>
            </a:r>
          </a:p>
          <a:p>
            <a:pPr algn="ctr" eaLnBrk="1" hangingPunct="1"/>
            <a:r>
              <a:rPr lang="en-GB" altLang="en-US" sz="1800" b="1">
                <a:latin typeface="Calibri" pitchFamily="34" charset="0"/>
              </a:rPr>
              <a:t>January – September 2014</a:t>
            </a:r>
          </a:p>
        </p:txBody>
      </p:sp>
      <p:sp>
        <p:nvSpPr>
          <p:cNvPr id="19531" name="9 CuadroTexto"/>
          <p:cNvSpPr txBox="1">
            <a:spLocks noChangeArrowheads="1"/>
          </p:cNvSpPr>
          <p:nvPr/>
        </p:nvSpPr>
        <p:spPr bwMode="auto">
          <a:xfrm>
            <a:off x="2714625" y="1785938"/>
            <a:ext cx="592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>
                <a:latin typeface="Calibri" pitchFamily="34" charset="0"/>
              </a:rPr>
              <a:t> Situation experienced at the southern border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428875" y="1643063"/>
            <a:ext cx="6072188" cy="64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9533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4122738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5 CuadroTexto"/>
          <p:cNvSpPr txBox="1">
            <a:spLocks noChangeArrowheads="1"/>
          </p:cNvSpPr>
          <p:nvPr/>
        </p:nvSpPr>
        <p:spPr bwMode="auto">
          <a:xfrm>
            <a:off x="122238" y="0"/>
            <a:ext cx="88725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Foreign </a:t>
            </a:r>
            <a:r>
              <a:rPr lang="en-GB" altLang="en-US" sz="2800" b="1" u="sng">
                <a:latin typeface="Calibri" pitchFamily="34" charset="0"/>
              </a:rPr>
              <a:t>Senior Citizens</a:t>
            </a:r>
            <a:r>
              <a:rPr lang="en-GB" altLang="en-US" sz="2800" b="1">
                <a:latin typeface="Calibri" pitchFamily="34" charset="0"/>
              </a:rPr>
              <a:t> Summoned to Refuge and the PPM </a:t>
            </a:r>
          </a:p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By Gender</a:t>
            </a:r>
          </a:p>
          <a:p>
            <a:pPr algn="ctr" eaLnBrk="1" hangingPunct="1"/>
            <a:r>
              <a:rPr lang="en-GB" altLang="en-US" sz="1800" b="1">
                <a:latin typeface="Calibri" pitchFamily="34" charset="0"/>
              </a:rPr>
              <a:t>January – September 2014</a:t>
            </a:r>
          </a:p>
          <a:p>
            <a:pPr algn="ctr" eaLnBrk="1" hangingPunct="1"/>
            <a:endParaRPr lang="en-GB" altLang="en-US" sz="2800" b="1"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313" y="1643063"/>
          <a:ext cx="2489200" cy="4981576"/>
        </p:xfrm>
        <a:graphic>
          <a:graphicData uri="http://schemas.openxmlformats.org/drawingml/2006/table">
            <a:tbl>
              <a:tblPr/>
              <a:tblGrid>
                <a:gridCol w="1017587"/>
                <a:gridCol w="735013"/>
                <a:gridCol w="736600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Country</a:t>
                      </a: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Men</a:t>
                      </a: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Women</a:t>
                      </a: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Cuba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2103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Somalia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Colombia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67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Ghana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640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Nepal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54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Eritrea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Bangladesh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19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Nigeria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Ethiopia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Guinea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Cameroon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Ecuador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Togo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Ivory Coast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Gambia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Jamaica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Jordan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Pakistan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Western Sahara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Senegal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Zambia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6 Gráfico"/>
          <p:cNvGraphicFramePr/>
          <p:nvPr/>
        </p:nvGraphicFramePr>
        <p:xfrm>
          <a:off x="2944030" y="1714488"/>
          <a:ext cx="5985688" cy="49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577" name="12 Grupo"/>
          <p:cNvGrpSpPr>
            <a:grpSpLocks/>
          </p:cNvGrpSpPr>
          <p:nvPr/>
        </p:nvGrpSpPr>
        <p:grpSpPr bwMode="auto">
          <a:xfrm>
            <a:off x="3286125" y="6215063"/>
            <a:ext cx="593725" cy="358775"/>
            <a:chOff x="3929058" y="1643050"/>
            <a:chExt cx="593933" cy="358047"/>
          </a:xfrm>
        </p:grpSpPr>
        <p:sp>
          <p:nvSpPr>
            <p:cNvPr id="9" name="8 Rectángulo"/>
            <p:cNvSpPr/>
            <p:nvPr/>
          </p:nvSpPr>
          <p:spPr>
            <a:xfrm>
              <a:off x="3929058" y="1714342"/>
              <a:ext cx="71463" cy="712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929058" y="1866433"/>
              <a:ext cx="71463" cy="7129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583" name="10 CuadroTexto"/>
            <p:cNvSpPr txBox="1">
              <a:spLocks noChangeArrowheads="1"/>
            </p:cNvSpPr>
            <p:nvPr/>
          </p:nvSpPr>
          <p:spPr bwMode="auto">
            <a:xfrm>
              <a:off x="4000496" y="1643050"/>
              <a:ext cx="380702" cy="21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en-US" sz="800" b="1">
                  <a:latin typeface="Calibri" pitchFamily="34" charset="0"/>
                </a:rPr>
                <a:t>Men</a:t>
              </a:r>
            </a:p>
          </p:txBody>
        </p:sp>
        <p:sp>
          <p:nvSpPr>
            <p:cNvPr id="20584" name="11 CuadroTexto"/>
            <p:cNvSpPr txBox="1">
              <a:spLocks noChangeArrowheads="1"/>
            </p:cNvSpPr>
            <p:nvPr/>
          </p:nvSpPr>
          <p:spPr bwMode="auto">
            <a:xfrm>
              <a:off x="4000496" y="1785926"/>
              <a:ext cx="522495" cy="21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en-US" sz="800" b="1">
                  <a:latin typeface="Calibri" pitchFamily="34" charset="0"/>
                </a:rPr>
                <a:t>Women</a:t>
              </a:r>
            </a:p>
          </p:txBody>
        </p:sp>
      </p:grpSp>
      <p:pic>
        <p:nvPicPr>
          <p:cNvPr id="20578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488" y="3973513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9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938" y="4886325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0" name="16 CuadroTexto"/>
          <p:cNvSpPr txBox="1">
            <a:spLocks noChangeArrowheads="1"/>
          </p:cNvSpPr>
          <p:nvPr/>
        </p:nvSpPr>
        <p:spPr bwMode="auto">
          <a:xfrm>
            <a:off x="2871788" y="1130300"/>
            <a:ext cx="335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latin typeface="Calibri" pitchFamily="34" charset="0"/>
              </a:rPr>
              <a:t>Paso Canoas Regional Delegation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5 CuadroTexto"/>
          <p:cNvSpPr txBox="1">
            <a:spLocks noChangeArrowheads="1"/>
          </p:cNvSpPr>
          <p:nvPr/>
        </p:nvSpPr>
        <p:spPr bwMode="auto">
          <a:xfrm>
            <a:off x="168275" y="0"/>
            <a:ext cx="87804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R" altLang="en-US" sz="2800" b="1">
                <a:latin typeface="Calibri" pitchFamily="34" charset="0"/>
              </a:rPr>
              <a:t>Foreign </a:t>
            </a:r>
            <a:r>
              <a:rPr lang="es-CR" altLang="en-US" sz="2800" b="1" u="sng">
                <a:latin typeface="Calibri" pitchFamily="34" charset="0"/>
              </a:rPr>
              <a:t>Boys, Girls and Adolescents</a:t>
            </a:r>
            <a:r>
              <a:rPr lang="es-CR" altLang="en-US" sz="2800" b="1">
                <a:latin typeface="Calibri" pitchFamily="34" charset="0"/>
              </a:rPr>
              <a:t> Summoned to Refuge</a:t>
            </a:r>
          </a:p>
          <a:p>
            <a:pPr algn="ctr" eaLnBrk="1" hangingPunct="1"/>
            <a:r>
              <a:rPr lang="es-CR" altLang="en-US" sz="2800" b="1">
                <a:latin typeface="Calibri" pitchFamily="34" charset="0"/>
              </a:rPr>
              <a:t>By Gender</a:t>
            </a:r>
          </a:p>
          <a:p>
            <a:pPr algn="ctr" eaLnBrk="1" hangingPunct="1"/>
            <a:r>
              <a:rPr lang="es-CR" altLang="en-US" sz="1800" b="1">
                <a:latin typeface="Calibri" pitchFamily="34" charset="0"/>
              </a:rPr>
              <a:t>January – September 2014</a:t>
            </a:r>
            <a:endParaRPr lang="es-ES" altLang="en-US" sz="1800" b="1">
              <a:latin typeface="Calibri" pitchFamily="34" charset="0"/>
            </a:endParaRPr>
          </a:p>
          <a:p>
            <a:pPr algn="ctr" eaLnBrk="1" hangingPunct="1"/>
            <a:endParaRPr lang="es-ES" altLang="en-US" sz="2800" b="1"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88" y="3143250"/>
          <a:ext cx="2435225" cy="2889250"/>
        </p:xfrm>
        <a:graphic>
          <a:graphicData uri="http://schemas.openxmlformats.org/drawingml/2006/table">
            <a:tbl>
              <a:tblPr/>
              <a:tblGrid>
                <a:gridCol w="747712"/>
                <a:gridCol w="809625"/>
                <a:gridCol w="877888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Country </a:t>
                      </a: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Men</a:t>
                      </a: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Women</a:t>
                      </a: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Colombia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Cuba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37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19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Ecuador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Eritrea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Ethiopia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Ghana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Somalia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5 Gráfico"/>
          <p:cNvGraphicFramePr/>
          <p:nvPr/>
        </p:nvGraphicFramePr>
        <p:xfrm>
          <a:off x="2986092" y="3214686"/>
          <a:ext cx="6015064" cy="285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57188" y="1714500"/>
            <a:ext cx="8572500" cy="1071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pic>
        <p:nvPicPr>
          <p:cNvPr id="21546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572000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7" name="10 CuadroTexto"/>
          <p:cNvSpPr txBox="1">
            <a:spLocks noChangeArrowheads="1"/>
          </p:cNvSpPr>
          <p:nvPr/>
        </p:nvSpPr>
        <p:spPr bwMode="auto">
          <a:xfrm>
            <a:off x="2943225" y="1130300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R" altLang="en-US" sz="1800" b="1">
                <a:latin typeface="Calibri" pitchFamily="34" charset="0"/>
              </a:rPr>
              <a:t>Paso Canoas Regional Delegation</a:t>
            </a:r>
            <a:endParaRPr lang="es-ES" altLang="en-US" sz="1800" b="1">
              <a:latin typeface="Calibri" pitchFamily="34" charset="0"/>
            </a:endParaRPr>
          </a:p>
        </p:txBody>
      </p:sp>
      <p:sp>
        <p:nvSpPr>
          <p:cNvPr id="21548" name="11 Rectángulo"/>
          <p:cNvSpPr>
            <a:spLocks noChangeArrowheads="1"/>
          </p:cNvSpPr>
          <p:nvPr/>
        </p:nvSpPr>
        <p:spPr bwMode="auto">
          <a:xfrm>
            <a:off x="357188" y="1928813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altLang="en-US" sz="2000">
                <a:latin typeface="Calibri" pitchFamily="34" charset="0"/>
              </a:rPr>
              <a:t>The groups include accompanied and unaccompanied boys, girls and adolescents, considered by Costa Rica to be at extremely high risk.</a:t>
            </a:r>
            <a:endParaRPr lang="es-CR" alt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88" y="2928938"/>
          <a:ext cx="1816100" cy="3305175"/>
        </p:xfrm>
        <a:graphic>
          <a:graphicData uri="http://schemas.openxmlformats.org/drawingml/2006/table">
            <a:tbl>
              <a:tblPr/>
              <a:tblGrid>
                <a:gridCol w="1054100"/>
                <a:gridCol w="762000"/>
              </a:tblGrid>
              <a:tr h="286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Nationality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70" name="4 CuadroTexto"/>
          <p:cNvSpPr txBox="1">
            <a:spLocks noChangeArrowheads="1"/>
          </p:cNvSpPr>
          <p:nvPr/>
        </p:nvSpPr>
        <p:spPr bwMode="auto">
          <a:xfrm>
            <a:off x="238125" y="0"/>
            <a:ext cx="86407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Total Number of Foreign Nationals Summoned to Refuge </a:t>
            </a:r>
          </a:p>
          <a:p>
            <a:pPr algn="ctr" eaLnBrk="1" hangingPunct="1"/>
            <a:r>
              <a:rPr lang="en-GB" altLang="en-US" sz="1800" b="1">
                <a:latin typeface="Calibri" pitchFamily="34" charset="0"/>
              </a:rPr>
              <a:t>January – September 2014</a:t>
            </a:r>
          </a:p>
          <a:p>
            <a:pPr algn="ctr" eaLnBrk="1" hangingPunct="1"/>
            <a:endParaRPr lang="en-GB" altLang="en-US" sz="2800" b="1">
              <a:latin typeface="Calibri" pitchFamily="34" charset="0"/>
            </a:endParaRPr>
          </a:p>
        </p:txBody>
      </p:sp>
      <p:graphicFrame>
        <p:nvGraphicFramePr>
          <p:cNvPr id="6" name="7 Gráfico"/>
          <p:cNvGraphicFramePr/>
          <p:nvPr/>
        </p:nvGraphicFramePr>
        <p:xfrm>
          <a:off x="2357422" y="2928934"/>
          <a:ext cx="6619875" cy="310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285750" y="1357313"/>
            <a:ext cx="8643938" cy="128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2573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029075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4" name="8 CuadroTexto"/>
          <p:cNvSpPr txBox="1">
            <a:spLocks noChangeArrowheads="1"/>
          </p:cNvSpPr>
          <p:nvPr/>
        </p:nvSpPr>
        <p:spPr bwMode="auto">
          <a:xfrm>
            <a:off x="2871788" y="701675"/>
            <a:ext cx="335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latin typeface="Calibri" pitchFamily="34" charset="0"/>
              </a:rPr>
              <a:t>Paso Canoas Regional Delegation</a:t>
            </a:r>
          </a:p>
        </p:txBody>
      </p:sp>
      <p:sp>
        <p:nvSpPr>
          <p:cNvPr id="22575" name="9 Rectángulo"/>
          <p:cNvSpPr>
            <a:spLocks noChangeArrowheads="1"/>
          </p:cNvSpPr>
          <p:nvPr/>
        </p:nvSpPr>
        <p:spPr bwMode="auto">
          <a:xfrm>
            <a:off x="285750" y="1500188"/>
            <a:ext cx="842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00000"/>
                </a:solidFill>
                <a:latin typeface="Times New Roman" pitchFamily="18" charset="0"/>
              </a:rPr>
              <a:t>Immigrants leave their countries devastated by violence or flee from mandatory military service, poverty, political regimes, natural disasters and human rights violations. </a:t>
            </a:r>
            <a:endParaRPr lang="en-GB" alt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793</Words>
  <Application>Microsoft Office PowerPoint</Application>
  <PresentationFormat>On-screen Show (4:3)</PresentationFormat>
  <Paragraphs>460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ＭＳ Ｐゴシック</vt:lpstr>
      <vt:lpstr>Calibri</vt:lpstr>
      <vt:lpstr>Wingdings</vt:lpstr>
      <vt:lpstr>Avenir Light</vt:lpstr>
      <vt:lpstr>ＭＳ Ｐゴシック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CONSULTATION GROUP ON MIGRATION (RCGM) REGIONAL CONFERENCE ON MIGRATION (RCM)   MATRIX FOR THE SYSTEMATIZATION OF  CUBAN MIGRATION FLOWS IN THE REGION  COSTA RICA, 2014 </vt:lpstr>
      <vt:lpstr>www.migracion.go.cr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PLANIFICACION</dc:creator>
  <cp:lastModifiedBy>RODAS Renán</cp:lastModifiedBy>
  <cp:revision>43</cp:revision>
  <dcterms:created xsi:type="dcterms:W3CDTF">2014-11-24T15:09:45Z</dcterms:created>
  <dcterms:modified xsi:type="dcterms:W3CDTF">2014-11-25T20:39:41Z</dcterms:modified>
</cp:coreProperties>
</file>