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3" r:id="rId12"/>
    <p:sldId id="259" r:id="rId13"/>
    <p:sldId id="274" r:id="rId14"/>
  </p:sldIdLst>
  <p:sldSz cx="9144000" cy="6858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ESTADISTICAS%20CUBANOS%20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ESTADISTICAS%20CUBANOS%2020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ESTADISTICAS%20CUBANOS%20201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ESTADISTICAS%20CUBANOS%202014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ESTADISTICAS%20CUBANOS%20201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lvaradosa\Desktop\Rutas%20de%20esme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4.9627791563275582E-3"/>
                  <c:y val="-1.041666666666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712985938792546E-3"/>
                  <c:y val="-1.5625000000000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25558312655125E-3"/>
                  <c:y val="-1.5625000000000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79818031430943E-2"/>
                  <c:y val="-3.125000000000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888337468982734E-2"/>
                  <c:y val="-2.6041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888207212311861E-2"/>
                  <c:y val="-3.125000000000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79818031430943E-2"/>
                  <c:y val="-3.125000000000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579818031430943E-2"/>
                  <c:y val="-3.6458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925558312655125E-3"/>
                  <c:y val="-3.125000000000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579818031430843E-2"/>
                  <c:y val="-3.6458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Hoja2!$B$28:$B$37</c:f>
              <c:strCache>
                <c:ptCount val="10"/>
                <c:pt idx="0">
                  <c:v>Cuba</c:v>
                </c:pt>
                <c:pt idx="1">
                  <c:v>Somalia</c:v>
                </c:pt>
                <c:pt idx="2">
                  <c:v>Colombia</c:v>
                </c:pt>
                <c:pt idx="3">
                  <c:v>Ghana</c:v>
                </c:pt>
                <c:pt idx="4">
                  <c:v>Nepal</c:v>
                </c:pt>
                <c:pt idx="5">
                  <c:v>Eritrea</c:v>
                </c:pt>
                <c:pt idx="6">
                  <c:v>Bangladesh</c:v>
                </c:pt>
                <c:pt idx="7">
                  <c:v>Nigeria</c:v>
                </c:pt>
                <c:pt idx="8">
                  <c:v>Ethiopia</c:v>
                </c:pt>
                <c:pt idx="9">
                  <c:v>Ecuador</c:v>
                </c:pt>
              </c:strCache>
            </c:strRef>
          </c:cat>
          <c:val>
            <c:numRef>
              <c:f>Hoja2!$C$28:$C$37</c:f>
              <c:numCache>
                <c:formatCode>General</c:formatCode>
                <c:ptCount val="10"/>
                <c:pt idx="0">
                  <c:v>2799</c:v>
                </c:pt>
                <c:pt idx="1">
                  <c:v>161</c:v>
                </c:pt>
                <c:pt idx="2">
                  <c:v>119</c:v>
                </c:pt>
                <c:pt idx="3">
                  <c:v>60</c:v>
                </c:pt>
                <c:pt idx="4">
                  <c:v>54</c:v>
                </c:pt>
                <c:pt idx="5">
                  <c:v>23</c:v>
                </c:pt>
                <c:pt idx="6">
                  <c:v>19</c:v>
                </c:pt>
                <c:pt idx="7">
                  <c:v>13</c:v>
                </c:pt>
                <c:pt idx="8">
                  <c:v>10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400832"/>
        <c:axId val="76234752"/>
        <c:axId val="0"/>
      </c:bar3DChart>
      <c:catAx>
        <c:axId val="69400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6234752"/>
        <c:crosses val="autoZero"/>
        <c:auto val="1"/>
        <c:lblAlgn val="ctr"/>
        <c:lblOffset val="100"/>
        <c:noMultiLvlLbl val="0"/>
      </c:catAx>
      <c:valAx>
        <c:axId val="76234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9400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Hombres</c:v>
          </c:tx>
          <c:invertIfNegative val="0"/>
          <c:cat>
            <c:strRef>
              <c:f>Hoja2!$B$52:$B$72</c:f>
              <c:strCache>
                <c:ptCount val="21"/>
                <c:pt idx="0">
                  <c:v>Cuba</c:v>
                </c:pt>
                <c:pt idx="1">
                  <c:v>Somalia</c:v>
                </c:pt>
                <c:pt idx="2">
                  <c:v>Colombia</c:v>
                </c:pt>
                <c:pt idx="3">
                  <c:v>Ghana</c:v>
                </c:pt>
                <c:pt idx="4">
                  <c:v>Nepal</c:v>
                </c:pt>
                <c:pt idx="5">
                  <c:v>Eritrea</c:v>
                </c:pt>
                <c:pt idx="6">
                  <c:v>Bangladesh</c:v>
                </c:pt>
                <c:pt idx="7">
                  <c:v>Nigeria</c:v>
                </c:pt>
                <c:pt idx="8">
                  <c:v>Ethiopia</c:v>
                </c:pt>
                <c:pt idx="9">
                  <c:v>Guinea</c:v>
                </c:pt>
                <c:pt idx="10">
                  <c:v>Camerun</c:v>
                </c:pt>
                <c:pt idx="11">
                  <c:v>Ecuador</c:v>
                </c:pt>
                <c:pt idx="12">
                  <c:v>Togo</c:v>
                </c:pt>
                <c:pt idx="13">
                  <c:v>Costa de Marfil</c:v>
                </c:pt>
                <c:pt idx="14">
                  <c:v>Gambia</c:v>
                </c:pt>
                <c:pt idx="15">
                  <c:v>Jamaica</c:v>
                </c:pt>
                <c:pt idx="16">
                  <c:v>Jordania</c:v>
                </c:pt>
                <c:pt idx="17">
                  <c:v>Pakistan</c:v>
                </c:pt>
                <c:pt idx="18">
                  <c:v>Sahara occidental</c:v>
                </c:pt>
                <c:pt idx="19">
                  <c:v>Senegal</c:v>
                </c:pt>
                <c:pt idx="20">
                  <c:v>Zambia</c:v>
                </c:pt>
              </c:strCache>
            </c:strRef>
          </c:cat>
          <c:val>
            <c:numRef>
              <c:f>Hoja2!$C$52:$C$72</c:f>
              <c:numCache>
                <c:formatCode>General</c:formatCode>
                <c:ptCount val="21"/>
                <c:pt idx="0">
                  <c:v>2103</c:v>
                </c:pt>
                <c:pt idx="1">
                  <c:v>150</c:v>
                </c:pt>
                <c:pt idx="2">
                  <c:v>67</c:v>
                </c:pt>
                <c:pt idx="3">
                  <c:v>56</c:v>
                </c:pt>
                <c:pt idx="4">
                  <c:v>54</c:v>
                </c:pt>
                <c:pt idx="5">
                  <c:v>22</c:v>
                </c:pt>
                <c:pt idx="6">
                  <c:v>19</c:v>
                </c:pt>
                <c:pt idx="7">
                  <c:v>12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ser>
          <c:idx val="1"/>
          <c:order val="1"/>
          <c:tx>
            <c:v>Mujeres</c:v>
          </c:tx>
          <c:invertIfNegative val="0"/>
          <c:cat>
            <c:strRef>
              <c:f>Hoja2!$B$52:$B$72</c:f>
              <c:strCache>
                <c:ptCount val="21"/>
                <c:pt idx="0">
                  <c:v>Cuba</c:v>
                </c:pt>
                <c:pt idx="1">
                  <c:v>Somalia</c:v>
                </c:pt>
                <c:pt idx="2">
                  <c:v>Colombia</c:v>
                </c:pt>
                <c:pt idx="3">
                  <c:v>Ghana</c:v>
                </c:pt>
                <c:pt idx="4">
                  <c:v>Nepal</c:v>
                </c:pt>
                <c:pt idx="5">
                  <c:v>Eritrea</c:v>
                </c:pt>
                <c:pt idx="6">
                  <c:v>Bangladesh</c:v>
                </c:pt>
                <c:pt idx="7">
                  <c:v>Nigeria</c:v>
                </c:pt>
                <c:pt idx="8">
                  <c:v>Ethiopia</c:v>
                </c:pt>
                <c:pt idx="9">
                  <c:v>Guinea</c:v>
                </c:pt>
                <c:pt idx="10">
                  <c:v>Camerun</c:v>
                </c:pt>
                <c:pt idx="11">
                  <c:v>Ecuador</c:v>
                </c:pt>
                <c:pt idx="12">
                  <c:v>Togo</c:v>
                </c:pt>
                <c:pt idx="13">
                  <c:v>Costa de Marfil</c:v>
                </c:pt>
                <c:pt idx="14">
                  <c:v>Gambia</c:v>
                </c:pt>
                <c:pt idx="15">
                  <c:v>Jamaica</c:v>
                </c:pt>
                <c:pt idx="16">
                  <c:v>Jordania</c:v>
                </c:pt>
                <c:pt idx="17">
                  <c:v>Pakistan</c:v>
                </c:pt>
                <c:pt idx="18">
                  <c:v>Sahara occidental</c:v>
                </c:pt>
                <c:pt idx="19">
                  <c:v>Senegal</c:v>
                </c:pt>
                <c:pt idx="20">
                  <c:v>Zambia</c:v>
                </c:pt>
              </c:strCache>
            </c:strRef>
          </c:cat>
          <c:val>
            <c:numRef>
              <c:f>Hoja2!$D$52:$D$72</c:f>
              <c:numCache>
                <c:formatCode>General</c:formatCode>
                <c:ptCount val="21"/>
                <c:pt idx="0">
                  <c:v>36</c:v>
                </c:pt>
                <c:pt idx="1">
                  <c:v>1</c:v>
                </c:pt>
                <c:pt idx="2">
                  <c:v>0</c:v>
                </c:pt>
                <c:pt idx="3">
                  <c:v>640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532736"/>
        <c:axId val="76542720"/>
        <c:axId val="0"/>
      </c:bar3DChart>
      <c:catAx>
        <c:axId val="7653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76542720"/>
        <c:crosses val="autoZero"/>
        <c:auto val="1"/>
        <c:lblAlgn val="ctr"/>
        <c:lblOffset val="100"/>
        <c:noMultiLvlLbl val="0"/>
      </c:catAx>
      <c:valAx>
        <c:axId val="7654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32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Hombres</c:v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Hoja2!$B$76:$B$96</c:f>
              <c:strCache>
                <c:ptCount val="7"/>
                <c:pt idx="0">
                  <c:v>Colombia</c:v>
                </c:pt>
                <c:pt idx="1">
                  <c:v>Cuba</c:v>
                </c:pt>
                <c:pt idx="2">
                  <c:v>Ecuador</c:v>
                </c:pt>
                <c:pt idx="3">
                  <c:v>Eritrea</c:v>
                </c:pt>
                <c:pt idx="4">
                  <c:v>Ethiopia</c:v>
                </c:pt>
                <c:pt idx="5">
                  <c:v>Ghana</c:v>
                </c:pt>
                <c:pt idx="6">
                  <c:v>Somalia</c:v>
                </c:pt>
              </c:strCache>
            </c:strRef>
          </c:cat>
          <c:val>
            <c:numRef>
              <c:f>Hoja2!$C$76:$C$96</c:f>
              <c:numCache>
                <c:formatCode>General</c:formatCode>
                <c:ptCount val="7"/>
                <c:pt idx="0">
                  <c:v>8</c:v>
                </c:pt>
                <c:pt idx="1">
                  <c:v>37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v>Mujeres</c:v>
          </c:tx>
          <c:invertIfNegative val="0"/>
          <c:dLbls>
            <c:dLbl>
              <c:idx val="0"/>
              <c:layout>
                <c:manualLayout>
                  <c:x val="5.6022408963585504E-3"/>
                  <c:y val="-4.5266966784071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3706816059760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0224089635855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3706816059754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04481792717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3706816059754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0224089635855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Hoja2!$B$76:$B$96</c:f>
              <c:strCache>
                <c:ptCount val="7"/>
                <c:pt idx="0">
                  <c:v>Colombia</c:v>
                </c:pt>
                <c:pt idx="1">
                  <c:v>Cuba</c:v>
                </c:pt>
                <c:pt idx="2">
                  <c:v>Ecuador</c:v>
                </c:pt>
                <c:pt idx="3">
                  <c:v>Eritrea</c:v>
                </c:pt>
                <c:pt idx="4">
                  <c:v>Ethiopia</c:v>
                </c:pt>
                <c:pt idx="5">
                  <c:v>Ghana</c:v>
                </c:pt>
                <c:pt idx="6">
                  <c:v>Somalia</c:v>
                </c:pt>
              </c:strCache>
            </c:strRef>
          </c:cat>
          <c:val>
            <c:numRef>
              <c:f>Hoja2!$D$76:$D$96</c:f>
              <c:numCache>
                <c:formatCode>General</c:formatCode>
                <c:ptCount val="7"/>
                <c:pt idx="0">
                  <c:v>8</c:v>
                </c:pt>
                <c:pt idx="1">
                  <c:v>19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738368"/>
        <c:axId val="77739904"/>
        <c:axId val="0"/>
      </c:bar3DChart>
      <c:catAx>
        <c:axId val="77738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7739904"/>
        <c:crosses val="autoZero"/>
        <c:auto val="1"/>
        <c:lblAlgn val="ctr"/>
        <c:lblOffset val="100"/>
        <c:noMultiLvlLbl val="0"/>
      </c:catAx>
      <c:valAx>
        <c:axId val="77739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738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>
                <c:manualLayout>
                  <c:x val="1.91846522781775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67386091127099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Hoja2!$B$99:$B$108</c:f>
              <c:strCache>
                <c:ptCount val="10"/>
                <c:pt idx="0">
                  <c:v>Cuba</c:v>
                </c:pt>
                <c:pt idx="1">
                  <c:v>Colombia</c:v>
                </c:pt>
                <c:pt idx="2">
                  <c:v>Somalia</c:v>
                </c:pt>
                <c:pt idx="3">
                  <c:v>Ghana</c:v>
                </c:pt>
                <c:pt idx="4">
                  <c:v>Bangladesh</c:v>
                </c:pt>
                <c:pt idx="5">
                  <c:v>Nigeria</c:v>
                </c:pt>
                <c:pt idx="6">
                  <c:v>Ecuador</c:v>
                </c:pt>
                <c:pt idx="7">
                  <c:v>Eritrea</c:v>
                </c:pt>
                <c:pt idx="8">
                  <c:v>Camerun</c:v>
                </c:pt>
                <c:pt idx="9">
                  <c:v>Ethiopia</c:v>
                </c:pt>
              </c:strCache>
            </c:strRef>
          </c:cat>
          <c:val>
            <c:numRef>
              <c:f>Hoja2!$C$99:$C$108</c:f>
              <c:numCache>
                <c:formatCode>General</c:formatCode>
                <c:ptCount val="10"/>
                <c:pt idx="0">
                  <c:v>371</c:v>
                </c:pt>
                <c:pt idx="1">
                  <c:v>88</c:v>
                </c:pt>
                <c:pt idx="2">
                  <c:v>86</c:v>
                </c:pt>
                <c:pt idx="3">
                  <c:v>11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240640"/>
        <c:axId val="80242176"/>
        <c:axId val="0"/>
      </c:bar3DChart>
      <c:catAx>
        <c:axId val="80240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0242176"/>
        <c:crosses val="autoZero"/>
        <c:auto val="1"/>
        <c:lblAlgn val="ctr"/>
        <c:lblOffset val="100"/>
        <c:noMultiLvlLbl val="0"/>
      </c:catAx>
      <c:valAx>
        <c:axId val="80242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02406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>
                <c:manualLayout>
                  <c:x val="7.6960076960077024E-3"/>
                  <c:y val="-9.1638029782360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960076960077414E-3"/>
                  <c:y val="-4.5819014891179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720057720057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240019240019325E-3"/>
                  <c:y val="4.5819014891180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77200577200584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772005772005772E-3"/>
                  <c:y val="-8.40005569188957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7720057720057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7720057720057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772005772005772E-3"/>
                  <c:y val="-8.40005569188957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Hoja2!$B$122:$B$131</c:f>
              <c:strCache>
                <c:ptCount val="10"/>
                <c:pt idx="0">
                  <c:v>Cuba</c:v>
                </c:pt>
                <c:pt idx="1">
                  <c:v>Somalia</c:v>
                </c:pt>
                <c:pt idx="2">
                  <c:v>Nepal</c:v>
                </c:pt>
                <c:pt idx="3">
                  <c:v>Ghana</c:v>
                </c:pt>
                <c:pt idx="4">
                  <c:v>Colombia</c:v>
                </c:pt>
                <c:pt idx="5">
                  <c:v>Eritrea</c:v>
                </c:pt>
                <c:pt idx="6">
                  <c:v>Bangladesh</c:v>
                </c:pt>
                <c:pt idx="7">
                  <c:v>Ethiopia</c:v>
                </c:pt>
                <c:pt idx="8">
                  <c:v>Nigeria</c:v>
                </c:pt>
                <c:pt idx="9">
                  <c:v>Ecuador</c:v>
                </c:pt>
              </c:strCache>
            </c:strRef>
          </c:cat>
          <c:val>
            <c:numRef>
              <c:f>Hoja2!$C$122:$C$131</c:f>
              <c:numCache>
                <c:formatCode>General</c:formatCode>
                <c:ptCount val="10"/>
                <c:pt idx="0">
                  <c:v>2428</c:v>
                </c:pt>
                <c:pt idx="1">
                  <c:v>75</c:v>
                </c:pt>
                <c:pt idx="2">
                  <c:v>54</c:v>
                </c:pt>
                <c:pt idx="3">
                  <c:v>49</c:v>
                </c:pt>
                <c:pt idx="4">
                  <c:v>25</c:v>
                </c:pt>
                <c:pt idx="5">
                  <c:v>21</c:v>
                </c:pt>
                <c:pt idx="6">
                  <c:v>19</c:v>
                </c:pt>
                <c:pt idx="7">
                  <c:v>9</c:v>
                </c:pt>
                <c:pt idx="8">
                  <c:v>9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264576"/>
        <c:axId val="81818752"/>
        <c:axId val="0"/>
      </c:bar3DChart>
      <c:catAx>
        <c:axId val="8026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1818752"/>
        <c:crosses val="autoZero"/>
        <c:auto val="1"/>
        <c:lblAlgn val="ctr"/>
        <c:lblOffset val="100"/>
        <c:noMultiLvlLbl val="0"/>
      </c:catAx>
      <c:valAx>
        <c:axId val="81818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0264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11093613298338E-2"/>
                  <c:y val="-3.4904013961605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Nacionalidad!$A$2:$A$11</c:f>
              <c:strCache>
                <c:ptCount val="10"/>
                <c:pt idx="0">
                  <c:v>Cuba</c:v>
                </c:pt>
                <c:pt idx="1">
                  <c:v>Colombia</c:v>
                </c:pt>
                <c:pt idx="2">
                  <c:v>Somalia</c:v>
                </c:pt>
                <c:pt idx="3">
                  <c:v>Ghana</c:v>
                </c:pt>
                <c:pt idx="4">
                  <c:v>Nigeria</c:v>
                </c:pt>
                <c:pt idx="5">
                  <c:v>Nepal</c:v>
                </c:pt>
                <c:pt idx="6">
                  <c:v>Bangladesh</c:v>
                </c:pt>
                <c:pt idx="7">
                  <c:v>Etiopía</c:v>
                </c:pt>
                <c:pt idx="8">
                  <c:v>Cameron</c:v>
                </c:pt>
                <c:pt idx="9">
                  <c:v>Eritrea</c:v>
                </c:pt>
              </c:strCache>
            </c:strRef>
          </c:cat>
          <c:val>
            <c:numRef>
              <c:f>Nacionalidad!$B$2:$B$11</c:f>
              <c:numCache>
                <c:formatCode>General</c:formatCode>
                <c:ptCount val="10"/>
                <c:pt idx="0">
                  <c:v>617</c:v>
                </c:pt>
                <c:pt idx="1">
                  <c:v>311</c:v>
                </c:pt>
                <c:pt idx="2">
                  <c:v>46</c:v>
                </c:pt>
                <c:pt idx="3">
                  <c:v>43</c:v>
                </c:pt>
                <c:pt idx="4">
                  <c:v>14</c:v>
                </c:pt>
                <c:pt idx="5">
                  <c:v>11</c:v>
                </c:pt>
                <c:pt idx="6">
                  <c:v>10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845248"/>
        <c:axId val="80319232"/>
        <c:axId val="0"/>
      </c:bar3DChart>
      <c:catAx>
        <c:axId val="8184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0319232"/>
        <c:crosses val="autoZero"/>
        <c:auto val="1"/>
        <c:lblAlgn val="ctr"/>
        <c:lblOffset val="100"/>
        <c:noMultiLvlLbl val="0"/>
      </c:catAx>
      <c:valAx>
        <c:axId val="80319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1845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49F77C-3A39-4428-8AA5-130ADA9D71FE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3B492E-92B6-4A27-BD87-94B7E517222C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01298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5EE5-4440-4058-94DD-64217BEF3B56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9D05-BF84-45A9-BFE5-4D176F43614C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3500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EA2E4-DF6C-447D-8132-F5F1F43AEAE7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87006-7749-42C5-B881-480E18B22ECD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0495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4ED7-A10D-4FA9-81D0-4F60994E4151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3001-2FD4-442F-AF9F-D1B893A80DFF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257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1354-6ABF-4941-BD56-211D0715DC43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16D8-2620-47C0-95C3-CC5C6E1DBCE0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7798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1794-5284-4901-9C25-2595235D5699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86DB-E890-4CD0-91D2-81788DE687CC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040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5E90-E13B-43A0-8F30-C0FBE48BCE7F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F1F9-0CBB-4143-BB27-8787CEACA6D7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7923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A1D5-F781-4A54-B196-E4319E23AF2E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3CE9-2E63-46BD-8B32-F8F7909694A1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6737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9247-7E1A-4050-B1F5-8145F82BF9B2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FD41-CC80-4140-92AF-B37CF7B1A066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672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550F-BBC3-40B4-AA29-A1746F113B04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CF76-9CE9-4433-9464-50DBA9CCD629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433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CC12-8C51-496A-9595-1AE4FAF50095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4D05-02C1-4555-81ED-F8B92435B61A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6961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EF096-79FA-4E65-A919-2128D740C9F0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A0AD-7500-41A0-919C-2D40AEF425B4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5256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CR" alt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CR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4FF2CD-61F1-4D3F-B80B-035AD3CC16F4}" type="datetimeFigureOut">
              <a:rPr lang="es-CR"/>
              <a:pPr>
                <a:defRPr/>
              </a:pPr>
              <a:t>25/11/2014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C1AE56-48BB-47CC-9EF6-BFD89A4F8E52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crwflags.com/fotw/images/c/c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273050"/>
            <a:ext cx="65008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4 Rectángulo"/>
          <p:cNvSpPr>
            <a:spLocks noChangeArrowheads="1"/>
          </p:cNvSpPr>
          <p:nvPr/>
        </p:nvSpPr>
        <p:spPr bwMode="auto">
          <a:xfrm>
            <a:off x="785813" y="1143000"/>
            <a:ext cx="7358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R" altLang="en-US" sz="2800" b="1">
              <a:solidFill>
                <a:srgbClr val="C0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R" altLang="en-US" sz="2800"/>
          </a:p>
        </p:txBody>
      </p:sp>
      <p:sp>
        <p:nvSpPr>
          <p:cNvPr id="2052" name="9 Rectángulo"/>
          <p:cNvSpPr>
            <a:spLocks noChangeArrowheads="1"/>
          </p:cNvSpPr>
          <p:nvPr/>
        </p:nvSpPr>
        <p:spPr bwMode="auto">
          <a:xfrm>
            <a:off x="1214438" y="1214438"/>
            <a:ext cx="67151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825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b="1"/>
              <a:t>Dirección General de Migración y Extranjería, Costa Rica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b="1"/>
              <a:t>Datos flujos migratorios frontera Sur (Paso Canoas)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b="1"/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s-MX" altLang="en-US" sz="1800"/>
          </a:p>
        </p:txBody>
      </p:sp>
      <p:pic>
        <p:nvPicPr>
          <p:cNvPr id="2053" name="5 Imagen" descr="DGME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4071938"/>
            <a:ext cx="3540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14313" y="1357313"/>
          <a:ext cx="1816100" cy="5162550"/>
        </p:xfrm>
        <a:graphic>
          <a:graphicData uri="http://schemas.openxmlformats.org/drawingml/2006/table">
            <a:tbl>
              <a:tblPr/>
              <a:tblGrid>
                <a:gridCol w="1054100"/>
                <a:gridCol w="762000"/>
              </a:tblGrid>
              <a:tr h="25690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Citados a PPM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Nepal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Eritrea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Ethiopia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Camerun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Guinea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Costa de Marfil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Jamaica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Jordania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Sahara occidental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Senegal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0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34" name="4 CuadroTexto"/>
          <p:cNvSpPr txBox="1">
            <a:spLocks noChangeArrowheads="1"/>
          </p:cNvSpPr>
          <p:nvPr/>
        </p:nvSpPr>
        <p:spPr bwMode="auto">
          <a:xfrm>
            <a:off x="1704975" y="0"/>
            <a:ext cx="57070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2800" b="1"/>
              <a:t>Total de Extranjeros Citados a la PPM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Enero –Setiembre 2014</a:t>
            </a:r>
            <a:endParaRPr lang="es-ES" altLang="en-US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2800" b="1"/>
          </a:p>
        </p:txBody>
      </p:sp>
      <p:graphicFrame>
        <p:nvGraphicFramePr>
          <p:cNvPr id="6" name="8 Gráfico"/>
          <p:cNvGraphicFramePr/>
          <p:nvPr/>
        </p:nvGraphicFramePr>
        <p:xfrm>
          <a:off x="2357422" y="2857496"/>
          <a:ext cx="6600825" cy="377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2214563" y="1357313"/>
            <a:ext cx="6215062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/>
          </a:p>
        </p:txBody>
      </p:sp>
      <p:pic>
        <p:nvPicPr>
          <p:cNvPr id="11337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588" y="3743325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8" name="8 CuadroTexto"/>
          <p:cNvSpPr txBox="1">
            <a:spLocks noChangeArrowheads="1"/>
          </p:cNvSpPr>
          <p:nvPr/>
        </p:nvSpPr>
        <p:spPr bwMode="auto">
          <a:xfrm>
            <a:off x="2784475" y="785813"/>
            <a:ext cx="364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Delegación Regional de Paso Canoas</a:t>
            </a:r>
            <a:endParaRPr lang="es-ES" altLang="en-US" sz="1800" b="1"/>
          </a:p>
        </p:txBody>
      </p:sp>
      <p:sp>
        <p:nvSpPr>
          <p:cNvPr id="11339" name="11 Rectángulo"/>
          <p:cNvSpPr>
            <a:spLocks noChangeArrowheads="1"/>
          </p:cNvSpPr>
          <p:nvPr/>
        </p:nvSpPr>
        <p:spPr bwMode="auto">
          <a:xfrm>
            <a:off x="2357438" y="1500188"/>
            <a:ext cx="60721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2000"/>
              <a:t>Son citados a la Policía Profesional de Migración con el fin de continuar el trámite administrativo que establece la Ley N°8764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CuadroTexto"/>
          <p:cNvSpPr txBox="1">
            <a:spLocks noChangeArrowheads="1"/>
          </p:cNvSpPr>
          <p:nvPr/>
        </p:nvSpPr>
        <p:spPr bwMode="auto">
          <a:xfrm>
            <a:off x="985838" y="0"/>
            <a:ext cx="71453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2800" b="1"/>
              <a:t>Equipo para Situaciones Migratorias Especiales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2011- primer semestre 2014</a:t>
            </a:r>
            <a:endParaRPr lang="es-ES" altLang="en-US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2000" b="1"/>
          </a:p>
        </p:txBody>
      </p:sp>
      <p:graphicFrame>
        <p:nvGraphicFramePr>
          <p:cNvPr id="6" name="1 Gráfico"/>
          <p:cNvGraphicFramePr/>
          <p:nvPr/>
        </p:nvGraphicFramePr>
        <p:xfrm>
          <a:off x="2786050" y="1000108"/>
          <a:ext cx="600079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8625" y="571500"/>
          <a:ext cx="1857375" cy="5383213"/>
        </p:xfrm>
        <a:graphic>
          <a:graphicData uri="http://schemas.openxmlformats.org/drawingml/2006/table">
            <a:tbl>
              <a:tblPr/>
              <a:tblGrid>
                <a:gridCol w="1202241"/>
                <a:gridCol w="655134"/>
              </a:tblGrid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Cantidad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Nepal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Etiopía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Cameron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Eritrea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Nicaragua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 Salvador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N.I.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España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Sierra Leona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 Lanka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Venezuela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Zimbawe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Afganistán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Burkina Faso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Honduras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Moldova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Rep. Dominicana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Uruguay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l" fontAlgn="b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pPr eaLnBrk="1" hangingPunct="1"/>
            <a:r>
              <a:rPr lang="es-CR" altLang="en-US" sz="2000" b="1" smtClean="0"/>
              <a:t>GRUPO REGIONAL DE CONSULTA SOBRE MIGRACIÓN (GRCM)</a:t>
            </a:r>
            <a:r>
              <a:rPr lang="es-CR" altLang="en-US" sz="2000" smtClean="0"/>
              <a:t/>
            </a:r>
            <a:br>
              <a:rPr lang="es-CR" altLang="en-US" sz="2000" smtClean="0"/>
            </a:br>
            <a:r>
              <a:rPr lang="es-CR" altLang="en-US" sz="2000" b="1" smtClean="0"/>
              <a:t>CONFERENCIA REGIONAL SOBRE MIGRACIÓN (CRM)</a:t>
            </a:r>
            <a:r>
              <a:rPr lang="es-CR" altLang="en-US" sz="2000" smtClean="0"/>
              <a:t/>
            </a:r>
            <a:br>
              <a:rPr lang="es-CR" altLang="en-US" sz="2000" smtClean="0"/>
            </a:br>
            <a:r>
              <a:rPr lang="es-CR" altLang="en-US" sz="2000" b="1" smtClean="0"/>
              <a:t> </a:t>
            </a:r>
            <a:r>
              <a:rPr lang="es-CR" altLang="en-US" sz="2000" smtClean="0"/>
              <a:t/>
            </a:r>
            <a:br>
              <a:rPr lang="es-CR" altLang="en-US" sz="2000" smtClean="0"/>
            </a:br>
            <a:r>
              <a:rPr lang="es-CR" altLang="en-US" sz="2000" b="1" smtClean="0"/>
              <a:t>MATRIZ PARA LA SISTEMATIZACIÓN DE LOS FLUJOS MIGRATORIOS CUBANOS EN LA REGIÓN</a:t>
            </a:r>
            <a:br>
              <a:rPr lang="es-CR" altLang="en-US" sz="2000" b="1" smtClean="0"/>
            </a:br>
            <a:r>
              <a:rPr lang="es-CR" altLang="en-US" sz="2000" b="1" smtClean="0"/>
              <a:t>COSTA RICA, 2014</a:t>
            </a:r>
            <a:r>
              <a:rPr lang="es-CR" altLang="en-US" sz="2000" smtClean="0"/>
              <a:t/>
            </a:r>
            <a:br>
              <a:rPr lang="es-CR" altLang="en-US" sz="2000" smtClean="0"/>
            </a:br>
            <a:endParaRPr lang="es-CR" altLang="en-US" sz="2000" smtClean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57188" y="2111375"/>
          <a:ext cx="8501062" cy="3887788"/>
        </p:xfrm>
        <a:graphic>
          <a:graphicData uri="http://schemas.openxmlformats.org/drawingml/2006/table">
            <a:tbl>
              <a:tblPr/>
              <a:tblGrid>
                <a:gridCol w="884778"/>
                <a:gridCol w="780995"/>
                <a:gridCol w="738668"/>
                <a:gridCol w="809404"/>
                <a:gridCol w="1050022"/>
                <a:gridCol w="822159"/>
                <a:gridCol w="866804"/>
                <a:gridCol w="859267"/>
                <a:gridCol w="818101"/>
                <a:gridCol w="870864"/>
              </a:tblGrid>
              <a:tr h="4670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Calibri"/>
                          <a:ea typeface="Calibri"/>
                          <a:cs typeface="Times New Roman"/>
                        </a:rPr>
                        <a:t>MES Y AÑO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TIPO DE MOVIMIENTO MIGRATORIO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RECHAZOS EN FRONTERA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DEPORTACIONES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CASOS EN CONDICIÓN IRREGULAR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SOLICITUDES DE REFUGIO **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CASOS DE TRATA DETECTADOS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CASOS DE TRÁFICO DETECTADOS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SITUACIONES MIGRATORIAS ESPECIALES*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403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INGRESOS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EGRESOS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7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Enero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304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272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Febrero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190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Marzo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243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276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Abril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258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322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Mayo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223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349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261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Junio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228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321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229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Julio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278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371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Agosto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239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409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Setiembre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191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235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544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Octubre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205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232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469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Noviembre*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114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465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b="1" dirty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s-C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2.445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latin typeface="Calibri"/>
                          <a:ea typeface="Calibri"/>
                          <a:cs typeface="Times New Roman"/>
                        </a:rPr>
                        <a:t>3.715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C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latin typeface="Calibri"/>
                          <a:ea typeface="Calibri"/>
                          <a:cs typeface="Times New Roman"/>
                        </a:rPr>
                        <a:t>2.625</a:t>
                      </a: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ctrTitle"/>
          </p:nvPr>
        </p:nvSpPr>
        <p:spPr>
          <a:xfrm>
            <a:off x="3783013" y="3406775"/>
            <a:ext cx="5075237" cy="1314450"/>
          </a:xfrm>
        </p:spPr>
        <p:txBody>
          <a:bodyPr/>
          <a:lstStyle/>
          <a:p>
            <a:pPr eaLnBrk="1" hangingPunct="1"/>
            <a:r>
              <a:rPr lang="es-CR" altLang="en-US" smtClean="0"/>
              <a:t>www.migracion.go.cr</a:t>
            </a:r>
          </a:p>
        </p:txBody>
      </p:sp>
      <p:pic>
        <p:nvPicPr>
          <p:cNvPr id="14339" name="Picture 2" descr="http://www.mpdc.es/mapas/mapas/costarica/MapaBanderaCostaRic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138" y="1714500"/>
            <a:ext cx="202088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2149475"/>
            <a:ext cx="366236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 rot="5400000">
            <a:off x="2406650" y="3071813"/>
            <a:ext cx="2584450" cy="2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crwflags.com/fotw/images/c/c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273050"/>
            <a:ext cx="65008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5 Rectángulo"/>
          <p:cNvSpPr>
            <a:spLocks noChangeArrowheads="1"/>
          </p:cNvSpPr>
          <p:nvPr/>
        </p:nvSpPr>
        <p:spPr bwMode="auto">
          <a:xfrm>
            <a:off x="428625" y="714375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n-US" sz="2400">
              <a:ea typeface="MS PGothic" pitchFamily="34" charset="-128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R" altLang="en-US" sz="2400">
              <a:ea typeface="MS PGothic" pitchFamily="34" charset="-128"/>
            </a:endParaRPr>
          </a:p>
        </p:txBody>
      </p:sp>
      <p:sp>
        <p:nvSpPr>
          <p:cNvPr id="3076" name="4 Rectángulo"/>
          <p:cNvSpPr>
            <a:spLocks noChangeArrowheads="1"/>
          </p:cNvSpPr>
          <p:nvPr/>
        </p:nvSpPr>
        <p:spPr bwMode="auto">
          <a:xfrm>
            <a:off x="857250" y="1143000"/>
            <a:ext cx="7358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800" b="1">
                <a:solidFill>
                  <a:srgbClr val="C00000"/>
                </a:solidFill>
              </a:rPr>
              <a:t>COSTA RICA </a:t>
            </a:r>
            <a:endParaRPr lang="es-CR" altLang="en-US" sz="2800" b="1">
              <a:solidFill>
                <a:srgbClr val="C0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R" altLang="en-US" sz="2800"/>
          </a:p>
        </p:txBody>
      </p:sp>
      <p:sp>
        <p:nvSpPr>
          <p:cNvPr id="3077" name="6 Rectángulo"/>
          <p:cNvSpPr>
            <a:spLocks noChangeArrowheads="1"/>
          </p:cNvSpPr>
          <p:nvPr/>
        </p:nvSpPr>
        <p:spPr bwMode="auto">
          <a:xfrm>
            <a:off x="642938" y="1857375"/>
            <a:ext cx="75009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R" altLang="en-US" sz="1600"/>
              <a:t>Históricamente Costa Rica ha experimentado flujos masivos de inmigrantes consecuencia de las constantes violaciones a los Derechos inalienables del ser humano, a raíz de los problemas económicos, políticos y sociales por las que atravesamos los diversos países del mundo.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R" altLang="en-US" sz="1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R" altLang="en-US" sz="1600" b="1"/>
              <a:t>Década de los 70</a:t>
            </a:r>
            <a:r>
              <a:rPr lang="es-CR" altLang="en-US" sz="1600"/>
              <a:t>: ingreso masivo de inmigrantes centroamericanos.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R" altLang="en-US" sz="1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R" altLang="en-US" sz="1600" b="1"/>
              <a:t>Década de los 90: </a:t>
            </a:r>
            <a:r>
              <a:rPr lang="es-CR" altLang="en-US" sz="1600"/>
              <a:t>Migración Nicaragüense producto desastres naturales.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R" altLang="en-US" sz="1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R" altLang="en-US" sz="1600" b="1"/>
              <a:t>Periodo 2002</a:t>
            </a:r>
            <a:r>
              <a:rPr lang="es-CR" altLang="en-US" sz="1600"/>
              <a:t>: Incremento  de Colombianos solicitantes de Refugio.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R" altLang="en-US" sz="1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R" altLang="en-US" sz="1600" b="1"/>
              <a:t>Periodo 2008 – 2010</a:t>
            </a:r>
            <a:r>
              <a:rPr lang="es-CR" altLang="en-US" sz="1600"/>
              <a:t>: Movimiento importante de ciudadanos de Eritrea y Somalia, flujos migratorios  extracontinentales.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R" altLang="en-US" sz="1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R" altLang="en-US" sz="1600" b="1"/>
              <a:t>Periodo 2010- 2014</a:t>
            </a:r>
            <a:r>
              <a:rPr lang="es-CR" altLang="en-US" sz="1600"/>
              <a:t>: Ingreso muy alto de migrantes cubanos y flujos continuos de  extracontinentales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1" t="18584" r="4729" b="5275"/>
          <a:stretch>
            <a:fillRect/>
          </a:stretch>
        </p:blipFill>
        <p:spPr bwMode="auto">
          <a:xfrm>
            <a:off x="0" y="142875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2 CuadroTexto"/>
          <p:cNvSpPr txBox="1">
            <a:spLocks noChangeArrowheads="1"/>
          </p:cNvSpPr>
          <p:nvPr/>
        </p:nvSpPr>
        <p:spPr bwMode="auto">
          <a:xfrm>
            <a:off x="5857875" y="6273800"/>
            <a:ext cx="3143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Fuente: </a:t>
            </a:r>
            <a:r>
              <a:rPr lang="es-CR" altLang="en-US" sz="1800"/>
              <a:t>FLACSO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11 Grupo"/>
          <p:cNvGrpSpPr>
            <a:grpSpLocks/>
          </p:cNvGrpSpPr>
          <p:nvPr/>
        </p:nvGrpSpPr>
        <p:grpSpPr bwMode="auto">
          <a:xfrm>
            <a:off x="134938" y="3556000"/>
            <a:ext cx="7808912" cy="3086100"/>
            <a:chOff x="134925" y="3556000"/>
            <a:chExt cx="7808925" cy="3086100"/>
          </a:xfrm>
        </p:grpSpPr>
        <p:grpSp>
          <p:nvGrpSpPr>
            <p:cNvPr id="5126" name="85 Grupo"/>
            <p:cNvGrpSpPr>
              <a:grpSpLocks/>
            </p:cNvGrpSpPr>
            <p:nvPr/>
          </p:nvGrpSpPr>
          <p:grpSpPr bwMode="auto">
            <a:xfrm>
              <a:off x="5270500" y="3556000"/>
              <a:ext cx="2673350" cy="3086100"/>
              <a:chOff x="5270500" y="3556000"/>
              <a:chExt cx="2673350" cy="3086100"/>
            </a:xfrm>
          </p:grpSpPr>
          <p:sp>
            <p:nvSpPr>
              <p:cNvPr id="23" name="22 Forma libre"/>
              <p:cNvSpPr/>
              <p:nvPr/>
            </p:nvSpPr>
            <p:spPr>
              <a:xfrm>
                <a:off x="5270496" y="3556000"/>
                <a:ext cx="2673354" cy="3086100"/>
              </a:xfrm>
              <a:custGeom>
                <a:avLst/>
                <a:gdLst>
                  <a:gd name="connsiteX0" fmla="*/ 2241550 w 2673350"/>
                  <a:gd name="connsiteY0" fmla="*/ 927100 h 3086100"/>
                  <a:gd name="connsiteX1" fmla="*/ 2305050 w 2673350"/>
                  <a:gd name="connsiteY1" fmla="*/ 914400 h 3086100"/>
                  <a:gd name="connsiteX2" fmla="*/ 2343150 w 2673350"/>
                  <a:gd name="connsiteY2" fmla="*/ 977900 h 3086100"/>
                  <a:gd name="connsiteX3" fmla="*/ 2432050 w 2673350"/>
                  <a:gd name="connsiteY3" fmla="*/ 1022350 h 3086100"/>
                  <a:gd name="connsiteX4" fmla="*/ 2501900 w 2673350"/>
                  <a:gd name="connsiteY4" fmla="*/ 1085850 h 3086100"/>
                  <a:gd name="connsiteX5" fmla="*/ 2584450 w 2673350"/>
                  <a:gd name="connsiteY5" fmla="*/ 1092200 h 3086100"/>
                  <a:gd name="connsiteX6" fmla="*/ 2622550 w 2673350"/>
                  <a:gd name="connsiteY6" fmla="*/ 1130300 h 3086100"/>
                  <a:gd name="connsiteX7" fmla="*/ 2667000 w 2673350"/>
                  <a:gd name="connsiteY7" fmla="*/ 1187450 h 3086100"/>
                  <a:gd name="connsiteX8" fmla="*/ 2673350 w 2673350"/>
                  <a:gd name="connsiteY8" fmla="*/ 1231900 h 3086100"/>
                  <a:gd name="connsiteX9" fmla="*/ 2616200 w 2673350"/>
                  <a:gd name="connsiteY9" fmla="*/ 1276350 h 3086100"/>
                  <a:gd name="connsiteX10" fmla="*/ 2565400 w 2673350"/>
                  <a:gd name="connsiteY10" fmla="*/ 1339850 h 3086100"/>
                  <a:gd name="connsiteX11" fmla="*/ 2419350 w 2673350"/>
                  <a:gd name="connsiteY11" fmla="*/ 1390650 h 3086100"/>
                  <a:gd name="connsiteX12" fmla="*/ 2336800 w 2673350"/>
                  <a:gd name="connsiteY12" fmla="*/ 1422400 h 3086100"/>
                  <a:gd name="connsiteX13" fmla="*/ 2336800 w 2673350"/>
                  <a:gd name="connsiteY13" fmla="*/ 1454150 h 3086100"/>
                  <a:gd name="connsiteX14" fmla="*/ 2349500 w 2673350"/>
                  <a:gd name="connsiteY14" fmla="*/ 1498600 h 3086100"/>
                  <a:gd name="connsiteX15" fmla="*/ 2324100 w 2673350"/>
                  <a:gd name="connsiteY15" fmla="*/ 1555750 h 3086100"/>
                  <a:gd name="connsiteX16" fmla="*/ 2292350 w 2673350"/>
                  <a:gd name="connsiteY16" fmla="*/ 1581150 h 3086100"/>
                  <a:gd name="connsiteX17" fmla="*/ 2292350 w 2673350"/>
                  <a:gd name="connsiteY17" fmla="*/ 1581150 h 3086100"/>
                  <a:gd name="connsiteX18" fmla="*/ 2311400 w 2673350"/>
                  <a:gd name="connsiteY18" fmla="*/ 1695450 h 3086100"/>
                  <a:gd name="connsiteX19" fmla="*/ 2362200 w 2673350"/>
                  <a:gd name="connsiteY19" fmla="*/ 1733550 h 3086100"/>
                  <a:gd name="connsiteX20" fmla="*/ 2425700 w 2673350"/>
                  <a:gd name="connsiteY20" fmla="*/ 1828800 h 3086100"/>
                  <a:gd name="connsiteX21" fmla="*/ 2444750 w 2673350"/>
                  <a:gd name="connsiteY21" fmla="*/ 1885950 h 3086100"/>
                  <a:gd name="connsiteX22" fmla="*/ 2444750 w 2673350"/>
                  <a:gd name="connsiteY22" fmla="*/ 1930400 h 3086100"/>
                  <a:gd name="connsiteX23" fmla="*/ 2463800 w 2673350"/>
                  <a:gd name="connsiteY23" fmla="*/ 1968500 h 3086100"/>
                  <a:gd name="connsiteX24" fmla="*/ 2444750 w 2673350"/>
                  <a:gd name="connsiteY24" fmla="*/ 2025650 h 3086100"/>
                  <a:gd name="connsiteX25" fmla="*/ 2444750 w 2673350"/>
                  <a:gd name="connsiteY25" fmla="*/ 2152650 h 3086100"/>
                  <a:gd name="connsiteX26" fmla="*/ 2349500 w 2673350"/>
                  <a:gd name="connsiteY26" fmla="*/ 2260600 h 3086100"/>
                  <a:gd name="connsiteX27" fmla="*/ 2222500 w 2673350"/>
                  <a:gd name="connsiteY27" fmla="*/ 2317750 h 3086100"/>
                  <a:gd name="connsiteX28" fmla="*/ 2178050 w 2673350"/>
                  <a:gd name="connsiteY28" fmla="*/ 2387600 h 3086100"/>
                  <a:gd name="connsiteX29" fmla="*/ 2133600 w 2673350"/>
                  <a:gd name="connsiteY29" fmla="*/ 2425700 h 3086100"/>
                  <a:gd name="connsiteX30" fmla="*/ 2063750 w 2673350"/>
                  <a:gd name="connsiteY30" fmla="*/ 2470150 h 3086100"/>
                  <a:gd name="connsiteX31" fmla="*/ 2019300 w 2673350"/>
                  <a:gd name="connsiteY31" fmla="*/ 2495550 h 3086100"/>
                  <a:gd name="connsiteX32" fmla="*/ 2038350 w 2673350"/>
                  <a:gd name="connsiteY32" fmla="*/ 2540000 h 3086100"/>
                  <a:gd name="connsiteX33" fmla="*/ 2082800 w 2673350"/>
                  <a:gd name="connsiteY33" fmla="*/ 2559050 h 3086100"/>
                  <a:gd name="connsiteX34" fmla="*/ 2133600 w 2673350"/>
                  <a:gd name="connsiteY34" fmla="*/ 2609850 h 3086100"/>
                  <a:gd name="connsiteX35" fmla="*/ 2165350 w 2673350"/>
                  <a:gd name="connsiteY35" fmla="*/ 2597150 h 3086100"/>
                  <a:gd name="connsiteX36" fmla="*/ 2209800 w 2673350"/>
                  <a:gd name="connsiteY36" fmla="*/ 2609850 h 3086100"/>
                  <a:gd name="connsiteX37" fmla="*/ 2241550 w 2673350"/>
                  <a:gd name="connsiteY37" fmla="*/ 2654300 h 3086100"/>
                  <a:gd name="connsiteX38" fmla="*/ 2273300 w 2673350"/>
                  <a:gd name="connsiteY38" fmla="*/ 2749550 h 3086100"/>
                  <a:gd name="connsiteX39" fmla="*/ 2305050 w 2673350"/>
                  <a:gd name="connsiteY39" fmla="*/ 2768600 h 3086100"/>
                  <a:gd name="connsiteX40" fmla="*/ 2324100 w 2673350"/>
                  <a:gd name="connsiteY40" fmla="*/ 2844800 h 3086100"/>
                  <a:gd name="connsiteX41" fmla="*/ 2324100 w 2673350"/>
                  <a:gd name="connsiteY41" fmla="*/ 2876550 h 3086100"/>
                  <a:gd name="connsiteX42" fmla="*/ 2362200 w 2673350"/>
                  <a:gd name="connsiteY42" fmla="*/ 2940050 h 3086100"/>
                  <a:gd name="connsiteX43" fmla="*/ 2368550 w 2673350"/>
                  <a:gd name="connsiteY43" fmla="*/ 2990850 h 3086100"/>
                  <a:gd name="connsiteX44" fmla="*/ 2349500 w 2673350"/>
                  <a:gd name="connsiteY44" fmla="*/ 3073400 h 3086100"/>
                  <a:gd name="connsiteX45" fmla="*/ 2330450 w 2673350"/>
                  <a:gd name="connsiteY45" fmla="*/ 3086100 h 3086100"/>
                  <a:gd name="connsiteX46" fmla="*/ 2298700 w 2673350"/>
                  <a:gd name="connsiteY46" fmla="*/ 3073400 h 3086100"/>
                  <a:gd name="connsiteX47" fmla="*/ 2324100 w 2673350"/>
                  <a:gd name="connsiteY47" fmla="*/ 3022600 h 3086100"/>
                  <a:gd name="connsiteX48" fmla="*/ 2317750 w 2673350"/>
                  <a:gd name="connsiteY48" fmla="*/ 2914650 h 3086100"/>
                  <a:gd name="connsiteX49" fmla="*/ 2273300 w 2673350"/>
                  <a:gd name="connsiteY49" fmla="*/ 2857500 h 3086100"/>
                  <a:gd name="connsiteX50" fmla="*/ 2228850 w 2673350"/>
                  <a:gd name="connsiteY50" fmla="*/ 2774950 h 3086100"/>
                  <a:gd name="connsiteX51" fmla="*/ 2159000 w 2673350"/>
                  <a:gd name="connsiteY51" fmla="*/ 2679700 h 3086100"/>
                  <a:gd name="connsiteX52" fmla="*/ 2095500 w 2673350"/>
                  <a:gd name="connsiteY52" fmla="*/ 2635250 h 3086100"/>
                  <a:gd name="connsiteX53" fmla="*/ 1936750 w 2673350"/>
                  <a:gd name="connsiteY53" fmla="*/ 2565400 h 3086100"/>
                  <a:gd name="connsiteX54" fmla="*/ 1866900 w 2673350"/>
                  <a:gd name="connsiteY54" fmla="*/ 2508250 h 3086100"/>
                  <a:gd name="connsiteX55" fmla="*/ 1803400 w 2673350"/>
                  <a:gd name="connsiteY55" fmla="*/ 2457450 h 3086100"/>
                  <a:gd name="connsiteX56" fmla="*/ 1790700 w 2673350"/>
                  <a:gd name="connsiteY56" fmla="*/ 2393950 h 3086100"/>
                  <a:gd name="connsiteX57" fmla="*/ 1854200 w 2673350"/>
                  <a:gd name="connsiteY57" fmla="*/ 2336800 h 3086100"/>
                  <a:gd name="connsiteX58" fmla="*/ 1885950 w 2673350"/>
                  <a:gd name="connsiteY58" fmla="*/ 2273300 h 3086100"/>
                  <a:gd name="connsiteX59" fmla="*/ 1892300 w 2673350"/>
                  <a:gd name="connsiteY59" fmla="*/ 2197100 h 3086100"/>
                  <a:gd name="connsiteX60" fmla="*/ 1841500 w 2673350"/>
                  <a:gd name="connsiteY60" fmla="*/ 2133600 h 3086100"/>
                  <a:gd name="connsiteX61" fmla="*/ 1809750 w 2673350"/>
                  <a:gd name="connsiteY61" fmla="*/ 2101850 h 3086100"/>
                  <a:gd name="connsiteX62" fmla="*/ 1841500 w 2673350"/>
                  <a:gd name="connsiteY62" fmla="*/ 2057400 h 3086100"/>
                  <a:gd name="connsiteX63" fmla="*/ 1765300 w 2673350"/>
                  <a:gd name="connsiteY63" fmla="*/ 1917700 h 3086100"/>
                  <a:gd name="connsiteX64" fmla="*/ 1574800 w 2673350"/>
                  <a:gd name="connsiteY64" fmla="*/ 1885950 h 3086100"/>
                  <a:gd name="connsiteX65" fmla="*/ 1473200 w 2673350"/>
                  <a:gd name="connsiteY65" fmla="*/ 1854200 h 3086100"/>
                  <a:gd name="connsiteX66" fmla="*/ 1422400 w 2673350"/>
                  <a:gd name="connsiteY66" fmla="*/ 1822450 h 3086100"/>
                  <a:gd name="connsiteX67" fmla="*/ 1416050 w 2673350"/>
                  <a:gd name="connsiteY67" fmla="*/ 1733550 h 3086100"/>
                  <a:gd name="connsiteX68" fmla="*/ 1301750 w 2673350"/>
                  <a:gd name="connsiteY68" fmla="*/ 1714500 h 3086100"/>
                  <a:gd name="connsiteX69" fmla="*/ 1225550 w 2673350"/>
                  <a:gd name="connsiteY69" fmla="*/ 1727200 h 3086100"/>
                  <a:gd name="connsiteX70" fmla="*/ 1174750 w 2673350"/>
                  <a:gd name="connsiteY70" fmla="*/ 1758950 h 3086100"/>
                  <a:gd name="connsiteX71" fmla="*/ 1098550 w 2673350"/>
                  <a:gd name="connsiteY71" fmla="*/ 1752600 h 3086100"/>
                  <a:gd name="connsiteX72" fmla="*/ 1117600 w 2673350"/>
                  <a:gd name="connsiteY72" fmla="*/ 1816100 h 3086100"/>
                  <a:gd name="connsiteX73" fmla="*/ 1187450 w 2673350"/>
                  <a:gd name="connsiteY73" fmla="*/ 1860550 h 3086100"/>
                  <a:gd name="connsiteX74" fmla="*/ 1206500 w 2673350"/>
                  <a:gd name="connsiteY74" fmla="*/ 1905000 h 3086100"/>
                  <a:gd name="connsiteX75" fmla="*/ 1225550 w 2673350"/>
                  <a:gd name="connsiteY75" fmla="*/ 1949450 h 3086100"/>
                  <a:gd name="connsiteX76" fmla="*/ 1327150 w 2673350"/>
                  <a:gd name="connsiteY76" fmla="*/ 2000250 h 3086100"/>
                  <a:gd name="connsiteX77" fmla="*/ 1454150 w 2673350"/>
                  <a:gd name="connsiteY77" fmla="*/ 2070100 h 3086100"/>
                  <a:gd name="connsiteX78" fmla="*/ 1479550 w 2673350"/>
                  <a:gd name="connsiteY78" fmla="*/ 2095500 h 3086100"/>
                  <a:gd name="connsiteX79" fmla="*/ 1479550 w 2673350"/>
                  <a:gd name="connsiteY79" fmla="*/ 2095500 h 3086100"/>
                  <a:gd name="connsiteX80" fmla="*/ 1536700 w 2673350"/>
                  <a:gd name="connsiteY80" fmla="*/ 2216150 h 3086100"/>
                  <a:gd name="connsiteX81" fmla="*/ 1530350 w 2673350"/>
                  <a:gd name="connsiteY81" fmla="*/ 2260600 h 3086100"/>
                  <a:gd name="connsiteX82" fmla="*/ 1530350 w 2673350"/>
                  <a:gd name="connsiteY82" fmla="*/ 2260600 h 3086100"/>
                  <a:gd name="connsiteX83" fmla="*/ 1549400 w 2673350"/>
                  <a:gd name="connsiteY83" fmla="*/ 2336800 h 3086100"/>
                  <a:gd name="connsiteX84" fmla="*/ 1536700 w 2673350"/>
                  <a:gd name="connsiteY84" fmla="*/ 2393950 h 3086100"/>
                  <a:gd name="connsiteX85" fmla="*/ 1530350 w 2673350"/>
                  <a:gd name="connsiteY85" fmla="*/ 2444750 h 3086100"/>
                  <a:gd name="connsiteX86" fmla="*/ 1485900 w 2673350"/>
                  <a:gd name="connsiteY86" fmla="*/ 2457450 h 3086100"/>
                  <a:gd name="connsiteX87" fmla="*/ 1200150 w 2673350"/>
                  <a:gd name="connsiteY87" fmla="*/ 2343150 h 3086100"/>
                  <a:gd name="connsiteX88" fmla="*/ 1009650 w 2673350"/>
                  <a:gd name="connsiteY88" fmla="*/ 2330450 h 3086100"/>
                  <a:gd name="connsiteX89" fmla="*/ 914400 w 2673350"/>
                  <a:gd name="connsiteY89" fmla="*/ 2311400 h 3086100"/>
                  <a:gd name="connsiteX90" fmla="*/ 825500 w 2673350"/>
                  <a:gd name="connsiteY90" fmla="*/ 2228850 h 3086100"/>
                  <a:gd name="connsiteX91" fmla="*/ 730250 w 2673350"/>
                  <a:gd name="connsiteY91" fmla="*/ 2152650 h 3086100"/>
                  <a:gd name="connsiteX92" fmla="*/ 635000 w 2673350"/>
                  <a:gd name="connsiteY92" fmla="*/ 2063750 h 3086100"/>
                  <a:gd name="connsiteX93" fmla="*/ 584200 w 2673350"/>
                  <a:gd name="connsiteY93" fmla="*/ 2038350 h 3086100"/>
                  <a:gd name="connsiteX94" fmla="*/ 565150 w 2673350"/>
                  <a:gd name="connsiteY94" fmla="*/ 1987550 h 3086100"/>
                  <a:gd name="connsiteX95" fmla="*/ 603250 w 2673350"/>
                  <a:gd name="connsiteY95" fmla="*/ 1892300 h 3086100"/>
                  <a:gd name="connsiteX96" fmla="*/ 635000 w 2673350"/>
                  <a:gd name="connsiteY96" fmla="*/ 1822450 h 3086100"/>
                  <a:gd name="connsiteX97" fmla="*/ 717550 w 2673350"/>
                  <a:gd name="connsiteY97" fmla="*/ 1809750 h 3086100"/>
                  <a:gd name="connsiteX98" fmla="*/ 781050 w 2673350"/>
                  <a:gd name="connsiteY98" fmla="*/ 1714500 h 3086100"/>
                  <a:gd name="connsiteX99" fmla="*/ 774700 w 2673350"/>
                  <a:gd name="connsiteY99" fmla="*/ 1638300 h 3086100"/>
                  <a:gd name="connsiteX100" fmla="*/ 831850 w 2673350"/>
                  <a:gd name="connsiteY100" fmla="*/ 1397000 h 3086100"/>
                  <a:gd name="connsiteX101" fmla="*/ 787400 w 2673350"/>
                  <a:gd name="connsiteY101" fmla="*/ 1238250 h 3086100"/>
                  <a:gd name="connsiteX102" fmla="*/ 762000 w 2673350"/>
                  <a:gd name="connsiteY102" fmla="*/ 1149350 h 3086100"/>
                  <a:gd name="connsiteX103" fmla="*/ 704850 w 2673350"/>
                  <a:gd name="connsiteY103" fmla="*/ 1035050 h 3086100"/>
                  <a:gd name="connsiteX104" fmla="*/ 558800 w 2673350"/>
                  <a:gd name="connsiteY104" fmla="*/ 889000 h 3086100"/>
                  <a:gd name="connsiteX105" fmla="*/ 514350 w 2673350"/>
                  <a:gd name="connsiteY105" fmla="*/ 863600 h 3086100"/>
                  <a:gd name="connsiteX106" fmla="*/ 476250 w 2673350"/>
                  <a:gd name="connsiteY106" fmla="*/ 876300 h 3086100"/>
                  <a:gd name="connsiteX107" fmla="*/ 450850 w 2673350"/>
                  <a:gd name="connsiteY107" fmla="*/ 800100 h 3086100"/>
                  <a:gd name="connsiteX108" fmla="*/ 374650 w 2673350"/>
                  <a:gd name="connsiteY108" fmla="*/ 768350 h 3086100"/>
                  <a:gd name="connsiteX109" fmla="*/ 285750 w 2673350"/>
                  <a:gd name="connsiteY109" fmla="*/ 704850 h 3086100"/>
                  <a:gd name="connsiteX110" fmla="*/ 203200 w 2673350"/>
                  <a:gd name="connsiteY110" fmla="*/ 647700 h 3086100"/>
                  <a:gd name="connsiteX111" fmla="*/ 177800 w 2673350"/>
                  <a:gd name="connsiteY111" fmla="*/ 628650 h 3086100"/>
                  <a:gd name="connsiteX112" fmla="*/ 215900 w 2673350"/>
                  <a:gd name="connsiteY112" fmla="*/ 622300 h 3086100"/>
                  <a:gd name="connsiteX113" fmla="*/ 234950 w 2673350"/>
                  <a:gd name="connsiteY113" fmla="*/ 539750 h 3086100"/>
                  <a:gd name="connsiteX114" fmla="*/ 234950 w 2673350"/>
                  <a:gd name="connsiteY114" fmla="*/ 450850 h 3086100"/>
                  <a:gd name="connsiteX115" fmla="*/ 228600 w 2673350"/>
                  <a:gd name="connsiteY115" fmla="*/ 387350 h 3086100"/>
                  <a:gd name="connsiteX116" fmla="*/ 158750 w 2673350"/>
                  <a:gd name="connsiteY116" fmla="*/ 355600 h 3086100"/>
                  <a:gd name="connsiteX117" fmla="*/ 120650 w 2673350"/>
                  <a:gd name="connsiteY117" fmla="*/ 311150 h 3086100"/>
                  <a:gd name="connsiteX118" fmla="*/ 31750 w 2673350"/>
                  <a:gd name="connsiteY118" fmla="*/ 311150 h 3086100"/>
                  <a:gd name="connsiteX119" fmla="*/ 0 w 2673350"/>
                  <a:gd name="connsiteY119" fmla="*/ 279400 h 3086100"/>
                  <a:gd name="connsiteX120" fmla="*/ 44450 w 2673350"/>
                  <a:gd name="connsiteY120" fmla="*/ 209550 h 3086100"/>
                  <a:gd name="connsiteX121" fmla="*/ 133350 w 2673350"/>
                  <a:gd name="connsiteY121" fmla="*/ 146050 h 3086100"/>
                  <a:gd name="connsiteX122" fmla="*/ 247650 w 2673350"/>
                  <a:gd name="connsiteY122" fmla="*/ 114300 h 3086100"/>
                  <a:gd name="connsiteX123" fmla="*/ 355600 w 2673350"/>
                  <a:gd name="connsiteY123" fmla="*/ 0 h 3086100"/>
                  <a:gd name="connsiteX124" fmla="*/ 476250 w 2673350"/>
                  <a:gd name="connsiteY124" fmla="*/ 50800 h 3086100"/>
                  <a:gd name="connsiteX125" fmla="*/ 603250 w 2673350"/>
                  <a:gd name="connsiteY125" fmla="*/ 31750 h 3086100"/>
                  <a:gd name="connsiteX126" fmla="*/ 654050 w 2673350"/>
                  <a:gd name="connsiteY126" fmla="*/ 38100 h 3086100"/>
                  <a:gd name="connsiteX127" fmla="*/ 723900 w 2673350"/>
                  <a:gd name="connsiteY127" fmla="*/ 31750 h 3086100"/>
                  <a:gd name="connsiteX128" fmla="*/ 768350 w 2673350"/>
                  <a:gd name="connsiteY128" fmla="*/ 69850 h 3086100"/>
                  <a:gd name="connsiteX129" fmla="*/ 819150 w 2673350"/>
                  <a:gd name="connsiteY129" fmla="*/ 95250 h 3086100"/>
                  <a:gd name="connsiteX130" fmla="*/ 863600 w 2673350"/>
                  <a:gd name="connsiteY130" fmla="*/ 127000 h 3086100"/>
                  <a:gd name="connsiteX131" fmla="*/ 908050 w 2673350"/>
                  <a:gd name="connsiteY131" fmla="*/ 171450 h 3086100"/>
                  <a:gd name="connsiteX132" fmla="*/ 946150 w 2673350"/>
                  <a:gd name="connsiteY132" fmla="*/ 196850 h 3086100"/>
                  <a:gd name="connsiteX133" fmla="*/ 1003300 w 2673350"/>
                  <a:gd name="connsiteY133" fmla="*/ 254000 h 3086100"/>
                  <a:gd name="connsiteX134" fmla="*/ 1041400 w 2673350"/>
                  <a:gd name="connsiteY134" fmla="*/ 311150 h 3086100"/>
                  <a:gd name="connsiteX135" fmla="*/ 1149350 w 2673350"/>
                  <a:gd name="connsiteY135" fmla="*/ 381000 h 3086100"/>
                  <a:gd name="connsiteX136" fmla="*/ 1225550 w 2673350"/>
                  <a:gd name="connsiteY136" fmla="*/ 412750 h 3086100"/>
                  <a:gd name="connsiteX137" fmla="*/ 1270000 w 2673350"/>
                  <a:gd name="connsiteY137" fmla="*/ 412750 h 3086100"/>
                  <a:gd name="connsiteX138" fmla="*/ 1314450 w 2673350"/>
                  <a:gd name="connsiteY138" fmla="*/ 368300 h 3086100"/>
                  <a:gd name="connsiteX139" fmla="*/ 1377950 w 2673350"/>
                  <a:gd name="connsiteY139" fmla="*/ 412750 h 3086100"/>
                  <a:gd name="connsiteX140" fmla="*/ 1435100 w 2673350"/>
                  <a:gd name="connsiteY140" fmla="*/ 393700 h 3086100"/>
                  <a:gd name="connsiteX141" fmla="*/ 1536700 w 2673350"/>
                  <a:gd name="connsiteY141" fmla="*/ 419100 h 3086100"/>
                  <a:gd name="connsiteX142" fmla="*/ 1670050 w 2673350"/>
                  <a:gd name="connsiteY142" fmla="*/ 438150 h 3086100"/>
                  <a:gd name="connsiteX143" fmla="*/ 1746250 w 2673350"/>
                  <a:gd name="connsiteY143" fmla="*/ 463550 h 3086100"/>
                  <a:gd name="connsiteX144" fmla="*/ 1790700 w 2673350"/>
                  <a:gd name="connsiteY144" fmla="*/ 495300 h 3086100"/>
                  <a:gd name="connsiteX145" fmla="*/ 1981200 w 2673350"/>
                  <a:gd name="connsiteY145" fmla="*/ 641350 h 3086100"/>
                  <a:gd name="connsiteX146" fmla="*/ 1974850 w 2673350"/>
                  <a:gd name="connsiteY146" fmla="*/ 730250 h 3086100"/>
                  <a:gd name="connsiteX147" fmla="*/ 2012950 w 2673350"/>
                  <a:gd name="connsiteY147" fmla="*/ 781050 h 3086100"/>
                  <a:gd name="connsiteX148" fmla="*/ 2108200 w 2673350"/>
                  <a:gd name="connsiteY148" fmla="*/ 812800 h 3086100"/>
                  <a:gd name="connsiteX149" fmla="*/ 2152650 w 2673350"/>
                  <a:gd name="connsiteY149" fmla="*/ 882650 h 3086100"/>
                  <a:gd name="connsiteX150" fmla="*/ 2241550 w 2673350"/>
                  <a:gd name="connsiteY150" fmla="*/ 92710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2673350" h="3086100">
                    <a:moveTo>
                      <a:pt x="2241550" y="927100"/>
                    </a:moveTo>
                    <a:lnTo>
                      <a:pt x="2305050" y="914400"/>
                    </a:lnTo>
                    <a:lnTo>
                      <a:pt x="2343150" y="977900"/>
                    </a:lnTo>
                    <a:lnTo>
                      <a:pt x="2432050" y="1022350"/>
                    </a:lnTo>
                    <a:lnTo>
                      <a:pt x="2501900" y="1085850"/>
                    </a:lnTo>
                    <a:lnTo>
                      <a:pt x="2584450" y="1092200"/>
                    </a:lnTo>
                    <a:lnTo>
                      <a:pt x="2622550" y="1130300"/>
                    </a:lnTo>
                    <a:lnTo>
                      <a:pt x="2667000" y="1187450"/>
                    </a:lnTo>
                    <a:lnTo>
                      <a:pt x="2673350" y="1231900"/>
                    </a:lnTo>
                    <a:lnTo>
                      <a:pt x="2616200" y="1276350"/>
                    </a:lnTo>
                    <a:lnTo>
                      <a:pt x="2565400" y="1339850"/>
                    </a:lnTo>
                    <a:lnTo>
                      <a:pt x="2419350" y="1390650"/>
                    </a:lnTo>
                    <a:lnTo>
                      <a:pt x="2336800" y="1422400"/>
                    </a:lnTo>
                    <a:lnTo>
                      <a:pt x="2336800" y="1454150"/>
                    </a:lnTo>
                    <a:lnTo>
                      <a:pt x="2349500" y="1498600"/>
                    </a:lnTo>
                    <a:lnTo>
                      <a:pt x="2324100" y="1555750"/>
                    </a:lnTo>
                    <a:lnTo>
                      <a:pt x="2292350" y="1581150"/>
                    </a:lnTo>
                    <a:lnTo>
                      <a:pt x="2292350" y="1581150"/>
                    </a:lnTo>
                    <a:lnTo>
                      <a:pt x="2311400" y="1695450"/>
                    </a:lnTo>
                    <a:lnTo>
                      <a:pt x="2362200" y="1733550"/>
                    </a:lnTo>
                    <a:lnTo>
                      <a:pt x="2425700" y="1828800"/>
                    </a:lnTo>
                    <a:lnTo>
                      <a:pt x="2444750" y="1885950"/>
                    </a:lnTo>
                    <a:lnTo>
                      <a:pt x="2444750" y="1930400"/>
                    </a:lnTo>
                    <a:lnTo>
                      <a:pt x="2463800" y="1968500"/>
                    </a:lnTo>
                    <a:lnTo>
                      <a:pt x="2444750" y="2025650"/>
                    </a:lnTo>
                    <a:lnTo>
                      <a:pt x="2444750" y="2152650"/>
                    </a:lnTo>
                    <a:lnTo>
                      <a:pt x="2349500" y="2260600"/>
                    </a:lnTo>
                    <a:lnTo>
                      <a:pt x="2222500" y="2317750"/>
                    </a:lnTo>
                    <a:lnTo>
                      <a:pt x="2178050" y="2387600"/>
                    </a:lnTo>
                    <a:lnTo>
                      <a:pt x="2133600" y="2425700"/>
                    </a:lnTo>
                    <a:lnTo>
                      <a:pt x="2063750" y="2470150"/>
                    </a:lnTo>
                    <a:lnTo>
                      <a:pt x="2019300" y="2495550"/>
                    </a:lnTo>
                    <a:lnTo>
                      <a:pt x="2038350" y="2540000"/>
                    </a:lnTo>
                    <a:lnTo>
                      <a:pt x="2082800" y="2559050"/>
                    </a:lnTo>
                    <a:lnTo>
                      <a:pt x="2133600" y="2609850"/>
                    </a:lnTo>
                    <a:lnTo>
                      <a:pt x="2165350" y="2597150"/>
                    </a:lnTo>
                    <a:lnTo>
                      <a:pt x="2209800" y="2609850"/>
                    </a:lnTo>
                    <a:lnTo>
                      <a:pt x="2241550" y="2654300"/>
                    </a:lnTo>
                    <a:lnTo>
                      <a:pt x="2273300" y="2749550"/>
                    </a:lnTo>
                    <a:lnTo>
                      <a:pt x="2305050" y="2768600"/>
                    </a:lnTo>
                    <a:lnTo>
                      <a:pt x="2324100" y="2844800"/>
                    </a:lnTo>
                    <a:lnTo>
                      <a:pt x="2324100" y="2876550"/>
                    </a:lnTo>
                    <a:lnTo>
                      <a:pt x="2362200" y="2940050"/>
                    </a:lnTo>
                    <a:lnTo>
                      <a:pt x="2368550" y="2990850"/>
                    </a:lnTo>
                    <a:lnTo>
                      <a:pt x="2349500" y="3073400"/>
                    </a:lnTo>
                    <a:lnTo>
                      <a:pt x="2330450" y="3086100"/>
                    </a:lnTo>
                    <a:lnTo>
                      <a:pt x="2298700" y="3073400"/>
                    </a:lnTo>
                    <a:lnTo>
                      <a:pt x="2324100" y="3022600"/>
                    </a:lnTo>
                    <a:lnTo>
                      <a:pt x="2317750" y="2914650"/>
                    </a:lnTo>
                    <a:lnTo>
                      <a:pt x="2273300" y="2857500"/>
                    </a:lnTo>
                    <a:lnTo>
                      <a:pt x="2228850" y="2774950"/>
                    </a:lnTo>
                    <a:lnTo>
                      <a:pt x="2159000" y="2679700"/>
                    </a:lnTo>
                    <a:lnTo>
                      <a:pt x="2095500" y="2635250"/>
                    </a:lnTo>
                    <a:lnTo>
                      <a:pt x="1936750" y="2565400"/>
                    </a:lnTo>
                    <a:lnTo>
                      <a:pt x="1866900" y="2508250"/>
                    </a:lnTo>
                    <a:lnTo>
                      <a:pt x="1803400" y="2457450"/>
                    </a:lnTo>
                    <a:lnTo>
                      <a:pt x="1790700" y="2393950"/>
                    </a:lnTo>
                    <a:lnTo>
                      <a:pt x="1854200" y="2336800"/>
                    </a:lnTo>
                    <a:lnTo>
                      <a:pt x="1885950" y="2273300"/>
                    </a:lnTo>
                    <a:lnTo>
                      <a:pt x="1892300" y="2197100"/>
                    </a:lnTo>
                    <a:lnTo>
                      <a:pt x="1841500" y="2133600"/>
                    </a:lnTo>
                    <a:lnTo>
                      <a:pt x="1809750" y="2101850"/>
                    </a:lnTo>
                    <a:lnTo>
                      <a:pt x="1841500" y="2057400"/>
                    </a:lnTo>
                    <a:lnTo>
                      <a:pt x="1765300" y="1917700"/>
                    </a:lnTo>
                    <a:lnTo>
                      <a:pt x="1574800" y="1885950"/>
                    </a:lnTo>
                    <a:lnTo>
                      <a:pt x="1473200" y="1854200"/>
                    </a:lnTo>
                    <a:lnTo>
                      <a:pt x="1422400" y="1822450"/>
                    </a:lnTo>
                    <a:lnTo>
                      <a:pt x="1416050" y="1733550"/>
                    </a:lnTo>
                    <a:lnTo>
                      <a:pt x="1301750" y="1714500"/>
                    </a:lnTo>
                    <a:lnTo>
                      <a:pt x="1225550" y="1727200"/>
                    </a:lnTo>
                    <a:lnTo>
                      <a:pt x="1174750" y="1758950"/>
                    </a:lnTo>
                    <a:lnTo>
                      <a:pt x="1098550" y="1752600"/>
                    </a:lnTo>
                    <a:lnTo>
                      <a:pt x="1117600" y="1816100"/>
                    </a:lnTo>
                    <a:lnTo>
                      <a:pt x="1187450" y="1860550"/>
                    </a:lnTo>
                    <a:lnTo>
                      <a:pt x="1206500" y="1905000"/>
                    </a:lnTo>
                    <a:lnTo>
                      <a:pt x="1225550" y="1949450"/>
                    </a:lnTo>
                    <a:lnTo>
                      <a:pt x="1327150" y="2000250"/>
                    </a:lnTo>
                    <a:lnTo>
                      <a:pt x="1454150" y="2070100"/>
                    </a:lnTo>
                    <a:lnTo>
                      <a:pt x="1479550" y="2095500"/>
                    </a:lnTo>
                    <a:lnTo>
                      <a:pt x="1479550" y="2095500"/>
                    </a:lnTo>
                    <a:lnTo>
                      <a:pt x="1536700" y="2216150"/>
                    </a:lnTo>
                    <a:lnTo>
                      <a:pt x="1530350" y="2260600"/>
                    </a:lnTo>
                    <a:lnTo>
                      <a:pt x="1530350" y="2260600"/>
                    </a:lnTo>
                    <a:lnTo>
                      <a:pt x="1549400" y="2336800"/>
                    </a:lnTo>
                    <a:lnTo>
                      <a:pt x="1536700" y="2393950"/>
                    </a:lnTo>
                    <a:lnTo>
                      <a:pt x="1530350" y="2444750"/>
                    </a:lnTo>
                    <a:lnTo>
                      <a:pt x="1485900" y="2457450"/>
                    </a:lnTo>
                    <a:lnTo>
                      <a:pt x="1200150" y="2343150"/>
                    </a:lnTo>
                    <a:lnTo>
                      <a:pt x="1009650" y="2330450"/>
                    </a:lnTo>
                    <a:lnTo>
                      <a:pt x="914400" y="2311400"/>
                    </a:lnTo>
                    <a:lnTo>
                      <a:pt x="825500" y="2228850"/>
                    </a:lnTo>
                    <a:lnTo>
                      <a:pt x="730250" y="2152650"/>
                    </a:lnTo>
                    <a:lnTo>
                      <a:pt x="635000" y="2063750"/>
                    </a:lnTo>
                    <a:lnTo>
                      <a:pt x="584200" y="2038350"/>
                    </a:lnTo>
                    <a:lnTo>
                      <a:pt x="565150" y="1987550"/>
                    </a:lnTo>
                    <a:lnTo>
                      <a:pt x="603250" y="1892300"/>
                    </a:lnTo>
                    <a:lnTo>
                      <a:pt x="635000" y="1822450"/>
                    </a:lnTo>
                    <a:lnTo>
                      <a:pt x="717550" y="1809750"/>
                    </a:lnTo>
                    <a:lnTo>
                      <a:pt x="781050" y="1714500"/>
                    </a:lnTo>
                    <a:lnTo>
                      <a:pt x="774700" y="1638300"/>
                    </a:lnTo>
                    <a:lnTo>
                      <a:pt x="831850" y="1397000"/>
                    </a:lnTo>
                    <a:lnTo>
                      <a:pt x="787400" y="1238250"/>
                    </a:lnTo>
                    <a:lnTo>
                      <a:pt x="762000" y="1149350"/>
                    </a:lnTo>
                    <a:lnTo>
                      <a:pt x="704850" y="1035050"/>
                    </a:lnTo>
                    <a:lnTo>
                      <a:pt x="558800" y="889000"/>
                    </a:lnTo>
                    <a:lnTo>
                      <a:pt x="514350" y="863600"/>
                    </a:lnTo>
                    <a:lnTo>
                      <a:pt x="476250" y="876300"/>
                    </a:lnTo>
                    <a:lnTo>
                      <a:pt x="450850" y="800100"/>
                    </a:lnTo>
                    <a:lnTo>
                      <a:pt x="374650" y="768350"/>
                    </a:lnTo>
                    <a:lnTo>
                      <a:pt x="285750" y="704850"/>
                    </a:lnTo>
                    <a:lnTo>
                      <a:pt x="203200" y="647700"/>
                    </a:lnTo>
                    <a:lnTo>
                      <a:pt x="177800" y="628650"/>
                    </a:lnTo>
                    <a:lnTo>
                      <a:pt x="215900" y="622300"/>
                    </a:lnTo>
                    <a:lnTo>
                      <a:pt x="234950" y="539750"/>
                    </a:lnTo>
                    <a:lnTo>
                      <a:pt x="234950" y="450850"/>
                    </a:lnTo>
                    <a:lnTo>
                      <a:pt x="228600" y="387350"/>
                    </a:lnTo>
                    <a:lnTo>
                      <a:pt x="158750" y="355600"/>
                    </a:lnTo>
                    <a:lnTo>
                      <a:pt x="120650" y="311150"/>
                    </a:lnTo>
                    <a:lnTo>
                      <a:pt x="31750" y="311150"/>
                    </a:lnTo>
                    <a:lnTo>
                      <a:pt x="0" y="279400"/>
                    </a:lnTo>
                    <a:lnTo>
                      <a:pt x="44450" y="209550"/>
                    </a:lnTo>
                    <a:lnTo>
                      <a:pt x="133350" y="146050"/>
                    </a:lnTo>
                    <a:lnTo>
                      <a:pt x="247650" y="114300"/>
                    </a:lnTo>
                    <a:lnTo>
                      <a:pt x="355600" y="0"/>
                    </a:lnTo>
                    <a:lnTo>
                      <a:pt x="476250" y="50800"/>
                    </a:lnTo>
                    <a:lnTo>
                      <a:pt x="603250" y="31750"/>
                    </a:lnTo>
                    <a:lnTo>
                      <a:pt x="654050" y="38100"/>
                    </a:lnTo>
                    <a:lnTo>
                      <a:pt x="723900" y="31750"/>
                    </a:lnTo>
                    <a:lnTo>
                      <a:pt x="768350" y="69850"/>
                    </a:lnTo>
                    <a:lnTo>
                      <a:pt x="819150" y="95250"/>
                    </a:lnTo>
                    <a:lnTo>
                      <a:pt x="863600" y="127000"/>
                    </a:lnTo>
                    <a:lnTo>
                      <a:pt x="908050" y="171450"/>
                    </a:lnTo>
                    <a:lnTo>
                      <a:pt x="946150" y="196850"/>
                    </a:lnTo>
                    <a:lnTo>
                      <a:pt x="1003300" y="254000"/>
                    </a:lnTo>
                    <a:lnTo>
                      <a:pt x="1041400" y="311150"/>
                    </a:lnTo>
                    <a:lnTo>
                      <a:pt x="1149350" y="381000"/>
                    </a:lnTo>
                    <a:lnTo>
                      <a:pt x="1225550" y="412750"/>
                    </a:lnTo>
                    <a:lnTo>
                      <a:pt x="1270000" y="412750"/>
                    </a:lnTo>
                    <a:lnTo>
                      <a:pt x="1314450" y="368300"/>
                    </a:lnTo>
                    <a:lnTo>
                      <a:pt x="1377950" y="412750"/>
                    </a:lnTo>
                    <a:lnTo>
                      <a:pt x="1435100" y="393700"/>
                    </a:lnTo>
                    <a:lnTo>
                      <a:pt x="1536700" y="419100"/>
                    </a:lnTo>
                    <a:lnTo>
                      <a:pt x="1670050" y="438150"/>
                    </a:lnTo>
                    <a:lnTo>
                      <a:pt x="1746250" y="463550"/>
                    </a:lnTo>
                    <a:lnTo>
                      <a:pt x="1790700" y="495300"/>
                    </a:lnTo>
                    <a:lnTo>
                      <a:pt x="1981200" y="641350"/>
                    </a:lnTo>
                    <a:lnTo>
                      <a:pt x="1974850" y="730250"/>
                    </a:lnTo>
                    <a:lnTo>
                      <a:pt x="2012950" y="781050"/>
                    </a:lnTo>
                    <a:lnTo>
                      <a:pt x="2108200" y="812800"/>
                    </a:lnTo>
                    <a:lnTo>
                      <a:pt x="2152650" y="882650"/>
                    </a:lnTo>
                    <a:lnTo>
                      <a:pt x="2241550" y="927100"/>
                    </a:lnTo>
                    <a:close/>
                  </a:path>
                </a:pathLst>
              </a:custGeom>
              <a:solidFill>
                <a:srgbClr val="FFC000">
                  <a:alpha val="63000"/>
                </a:srgb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R" dirty="0"/>
              </a:p>
            </p:txBody>
          </p:sp>
          <p:sp>
            <p:nvSpPr>
              <p:cNvPr id="5131" name="84 CuadroTexto"/>
              <p:cNvSpPr>
                <a:spLocks noChangeArrowheads="1"/>
              </p:cNvSpPr>
              <p:nvPr/>
            </p:nvSpPr>
            <p:spPr bwMode="auto">
              <a:xfrm>
                <a:off x="6858016" y="5229209"/>
                <a:ext cx="714380" cy="22133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CR" altLang="en-US" sz="700" b="1"/>
                  <a:t>Paso Canoas</a:t>
                </a:r>
              </a:p>
            </p:txBody>
          </p:sp>
          <p:pic>
            <p:nvPicPr>
              <p:cNvPr id="5132" name="83 Imagen" descr="DGME-2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599" y="5443537"/>
                <a:ext cx="357189" cy="202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" name="105 Grupo"/>
            <p:cNvGrpSpPr>
              <a:grpSpLocks/>
            </p:cNvGrpSpPr>
            <p:nvPr/>
          </p:nvGrpSpPr>
          <p:grpSpPr bwMode="auto">
            <a:xfrm>
              <a:off x="134925" y="5255901"/>
              <a:ext cx="1820596" cy="369332"/>
              <a:chOff x="134925" y="5255901"/>
              <a:chExt cx="1820596" cy="369332"/>
            </a:xfrm>
          </p:grpSpPr>
          <p:sp>
            <p:nvSpPr>
              <p:cNvPr id="5128" name="96 Rectángulo"/>
              <p:cNvSpPr>
                <a:spLocks noChangeArrowheads="1"/>
              </p:cNvSpPr>
              <p:nvPr/>
            </p:nvSpPr>
            <p:spPr bwMode="auto">
              <a:xfrm>
                <a:off x="420677" y="5255901"/>
                <a:ext cx="15348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n-US" sz="1800">
                    <a:solidFill>
                      <a:schemeClr val="bg1"/>
                    </a:solidFill>
                  </a:rPr>
                  <a:t>Región Brunca</a:t>
                </a:r>
                <a:endParaRPr lang="es-CR" alt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97 Rectángulo redondeado"/>
              <p:cNvSpPr/>
              <p:nvPr/>
            </p:nvSpPr>
            <p:spPr>
              <a:xfrm>
                <a:off x="134925" y="5319713"/>
                <a:ext cx="285750" cy="220662"/>
              </a:xfrm>
              <a:prstGeom prst="roundRect">
                <a:avLst/>
              </a:prstGeom>
              <a:solidFill>
                <a:srgbClr val="FFC000">
                  <a:alpha val="63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R"/>
              </a:p>
            </p:txBody>
          </p:sp>
        </p:grpSp>
      </p:grpSp>
      <p:sp>
        <p:nvSpPr>
          <p:cNvPr id="5124" name="88 Rectángulo"/>
          <p:cNvSpPr>
            <a:spLocks noChangeArrowheads="1"/>
          </p:cNvSpPr>
          <p:nvPr/>
        </p:nvSpPr>
        <p:spPr bwMode="auto">
          <a:xfrm>
            <a:off x="6473825" y="142875"/>
            <a:ext cx="2205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chemeClr val="bg1"/>
                </a:solidFill>
              </a:rPr>
              <a:t>Oficina Regional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chemeClr val="bg1"/>
                </a:solidFill>
              </a:rPr>
              <a:t>Paso Canoas</a:t>
            </a:r>
            <a:endParaRPr lang="es-CR" altLang="en-US" sz="2400">
              <a:solidFill>
                <a:schemeClr val="bg1"/>
              </a:solidFill>
            </a:endParaRPr>
          </a:p>
        </p:txBody>
      </p:sp>
      <p:pic>
        <p:nvPicPr>
          <p:cNvPr id="5125" name="115 Imagen" descr="DGME-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42875"/>
            <a:ext cx="1006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938" y="6494463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5661025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941888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652963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636838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orma libre"/>
          <p:cNvSpPr/>
          <p:nvPr/>
        </p:nvSpPr>
        <p:spPr>
          <a:xfrm>
            <a:off x="5067300" y="2273300"/>
            <a:ext cx="849313" cy="4179888"/>
          </a:xfrm>
          <a:custGeom>
            <a:avLst/>
            <a:gdLst>
              <a:gd name="connsiteX0" fmla="*/ 0 w 848783"/>
              <a:gd name="connsiteY0" fmla="*/ 0 h 4076700"/>
              <a:gd name="connsiteX1" fmla="*/ 457200 w 848783"/>
              <a:gd name="connsiteY1" fmla="*/ 711200 h 4076700"/>
              <a:gd name="connsiteX2" fmla="*/ 787400 w 848783"/>
              <a:gd name="connsiteY2" fmla="*/ 1879600 h 4076700"/>
              <a:gd name="connsiteX3" fmla="*/ 825500 w 848783"/>
              <a:gd name="connsiteY3" fmla="*/ 2844800 h 4076700"/>
              <a:gd name="connsiteX4" fmla="*/ 723900 w 848783"/>
              <a:gd name="connsiteY4" fmla="*/ 40767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83" h="4076700">
                <a:moveTo>
                  <a:pt x="0" y="0"/>
                </a:moveTo>
                <a:cubicBezTo>
                  <a:pt x="162983" y="198966"/>
                  <a:pt x="325967" y="397933"/>
                  <a:pt x="457200" y="711200"/>
                </a:cubicBezTo>
                <a:cubicBezTo>
                  <a:pt x="588433" y="1024467"/>
                  <a:pt x="726017" y="1524000"/>
                  <a:pt x="787400" y="1879600"/>
                </a:cubicBezTo>
                <a:cubicBezTo>
                  <a:pt x="848783" y="2235200"/>
                  <a:pt x="836083" y="2478617"/>
                  <a:pt x="825500" y="2844800"/>
                </a:cubicBezTo>
                <a:cubicBezTo>
                  <a:pt x="814917" y="3210983"/>
                  <a:pt x="738717" y="3886200"/>
                  <a:pt x="723900" y="40767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4" name="23 Conector recto de flecha"/>
          <p:cNvCxnSpPr/>
          <p:nvPr/>
        </p:nvCxnSpPr>
        <p:spPr>
          <a:xfrm flipV="1">
            <a:off x="5795963" y="5867400"/>
            <a:ext cx="554037" cy="585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Forma libre"/>
          <p:cNvSpPr/>
          <p:nvPr/>
        </p:nvSpPr>
        <p:spPr>
          <a:xfrm>
            <a:off x="5511800" y="4940300"/>
            <a:ext cx="914400" cy="698500"/>
          </a:xfrm>
          <a:custGeom>
            <a:avLst/>
            <a:gdLst>
              <a:gd name="connsiteX0" fmla="*/ 914400 w 914400"/>
              <a:gd name="connsiteY0" fmla="*/ 698500 h 698500"/>
              <a:gd name="connsiteX1" fmla="*/ 800100 w 914400"/>
              <a:gd name="connsiteY1" fmla="*/ 431800 h 698500"/>
              <a:gd name="connsiteX2" fmla="*/ 533400 w 914400"/>
              <a:gd name="connsiteY2" fmla="*/ 203200 h 698500"/>
              <a:gd name="connsiteX3" fmla="*/ 317500 w 914400"/>
              <a:gd name="connsiteY3" fmla="*/ 63500 h 698500"/>
              <a:gd name="connsiteX4" fmla="*/ 127000 w 914400"/>
              <a:gd name="connsiteY4" fmla="*/ 0 h 698500"/>
              <a:gd name="connsiteX5" fmla="*/ 0 w 914400"/>
              <a:gd name="connsiteY5" fmla="*/ 63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698500">
                <a:moveTo>
                  <a:pt x="914400" y="698500"/>
                </a:moveTo>
                <a:cubicBezTo>
                  <a:pt x="889000" y="606425"/>
                  <a:pt x="863600" y="514350"/>
                  <a:pt x="800100" y="431800"/>
                </a:cubicBezTo>
                <a:cubicBezTo>
                  <a:pt x="736600" y="349250"/>
                  <a:pt x="613833" y="264583"/>
                  <a:pt x="533400" y="203200"/>
                </a:cubicBezTo>
                <a:cubicBezTo>
                  <a:pt x="452967" y="141817"/>
                  <a:pt x="385233" y="97367"/>
                  <a:pt x="317500" y="63500"/>
                </a:cubicBezTo>
                <a:cubicBezTo>
                  <a:pt x="249767" y="29633"/>
                  <a:pt x="179917" y="0"/>
                  <a:pt x="127000" y="0"/>
                </a:cubicBezTo>
                <a:cubicBezTo>
                  <a:pt x="74083" y="0"/>
                  <a:pt x="37041" y="31750"/>
                  <a:pt x="0" y="6350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36" name="35 Conector recto de flecha"/>
          <p:cNvCxnSpPr/>
          <p:nvPr/>
        </p:nvCxnSpPr>
        <p:spPr>
          <a:xfrm flipH="1" flipV="1">
            <a:off x="4775200" y="4826000"/>
            <a:ext cx="517525" cy="22225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H="1" flipV="1">
            <a:off x="2051050" y="2781300"/>
            <a:ext cx="2533650" cy="1866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8" name="Picture 9" descr="eff2_07.gif (4089 bytes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692150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Forma libre"/>
          <p:cNvSpPr/>
          <p:nvPr/>
        </p:nvSpPr>
        <p:spPr>
          <a:xfrm>
            <a:off x="1822450" y="787400"/>
            <a:ext cx="946150" cy="1816100"/>
          </a:xfrm>
          <a:custGeom>
            <a:avLst/>
            <a:gdLst>
              <a:gd name="connsiteX0" fmla="*/ 133350 w 946150"/>
              <a:gd name="connsiteY0" fmla="*/ 1816100 h 1816100"/>
              <a:gd name="connsiteX1" fmla="*/ 19050 w 946150"/>
              <a:gd name="connsiteY1" fmla="*/ 1371600 h 1816100"/>
              <a:gd name="connsiteX2" fmla="*/ 19050 w 946150"/>
              <a:gd name="connsiteY2" fmla="*/ 977900 h 1816100"/>
              <a:gd name="connsiteX3" fmla="*/ 107950 w 946150"/>
              <a:gd name="connsiteY3" fmla="*/ 596900 h 1816100"/>
              <a:gd name="connsiteX4" fmla="*/ 336550 w 946150"/>
              <a:gd name="connsiteY4" fmla="*/ 254000 h 1816100"/>
              <a:gd name="connsiteX5" fmla="*/ 946150 w 946150"/>
              <a:gd name="connsiteY5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150" h="1816100">
                <a:moveTo>
                  <a:pt x="133350" y="1816100"/>
                </a:moveTo>
                <a:cubicBezTo>
                  <a:pt x="85725" y="1663700"/>
                  <a:pt x="38100" y="1511300"/>
                  <a:pt x="19050" y="1371600"/>
                </a:cubicBezTo>
                <a:cubicBezTo>
                  <a:pt x="0" y="1231900"/>
                  <a:pt x="4233" y="1107017"/>
                  <a:pt x="19050" y="977900"/>
                </a:cubicBezTo>
                <a:cubicBezTo>
                  <a:pt x="33867" y="848783"/>
                  <a:pt x="55033" y="717550"/>
                  <a:pt x="107950" y="596900"/>
                </a:cubicBezTo>
                <a:cubicBezTo>
                  <a:pt x="160867" y="476250"/>
                  <a:pt x="196850" y="353483"/>
                  <a:pt x="336550" y="254000"/>
                </a:cubicBezTo>
                <a:cubicBezTo>
                  <a:pt x="476250" y="154517"/>
                  <a:pt x="865717" y="42333"/>
                  <a:pt x="946150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7173" name="Picture 5" descr="gif_96_03.gif (5030 bytes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80636">
            <a:off x="1150938" y="2347913"/>
            <a:ext cx="762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Gif de Avión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53935" flipH="1">
            <a:off x="4624388" y="1943100"/>
            <a:ext cx="711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37 CuadroTexto"/>
          <p:cNvSpPr txBox="1">
            <a:spLocks noChangeArrowheads="1"/>
          </p:cNvSpPr>
          <p:nvPr/>
        </p:nvSpPr>
        <p:spPr bwMode="auto">
          <a:xfrm>
            <a:off x="6588125" y="5805488"/>
            <a:ext cx="79375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200" b="1"/>
              <a:t>Colombia</a:t>
            </a:r>
            <a:endParaRPr lang="es-ES" altLang="en-US" sz="1200" b="1"/>
          </a:p>
        </p:txBody>
      </p:sp>
      <p:sp>
        <p:nvSpPr>
          <p:cNvPr id="6163" name="38 CuadroTexto"/>
          <p:cNvSpPr txBox="1">
            <a:spLocks noChangeArrowheads="1"/>
          </p:cNvSpPr>
          <p:nvPr/>
        </p:nvSpPr>
        <p:spPr bwMode="auto">
          <a:xfrm>
            <a:off x="5811838" y="6532563"/>
            <a:ext cx="70167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200" b="1"/>
              <a:t>Ecuador</a:t>
            </a:r>
            <a:endParaRPr lang="es-ES" altLang="en-US" sz="1200" b="1"/>
          </a:p>
        </p:txBody>
      </p:sp>
      <p:sp>
        <p:nvSpPr>
          <p:cNvPr id="6164" name="40 CuadroTexto"/>
          <p:cNvSpPr txBox="1">
            <a:spLocks noChangeArrowheads="1"/>
          </p:cNvSpPr>
          <p:nvPr/>
        </p:nvSpPr>
        <p:spPr bwMode="auto">
          <a:xfrm>
            <a:off x="4932363" y="5157788"/>
            <a:ext cx="696912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200" b="1"/>
              <a:t>Panamá</a:t>
            </a:r>
            <a:endParaRPr lang="es-ES" altLang="en-US" sz="1200" b="1"/>
          </a:p>
        </p:txBody>
      </p:sp>
      <p:sp>
        <p:nvSpPr>
          <p:cNvPr id="6165" name="41 CuadroTexto"/>
          <p:cNvSpPr txBox="1">
            <a:spLocks noChangeArrowheads="1"/>
          </p:cNvSpPr>
          <p:nvPr/>
        </p:nvSpPr>
        <p:spPr bwMode="auto">
          <a:xfrm>
            <a:off x="4067175" y="4724400"/>
            <a:ext cx="438150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200" b="1"/>
              <a:t>C.R.</a:t>
            </a:r>
            <a:endParaRPr lang="es-ES" altLang="en-US" sz="1200" b="1"/>
          </a:p>
        </p:txBody>
      </p:sp>
      <p:sp>
        <p:nvSpPr>
          <p:cNvPr id="6166" name="45 CuadroTexto"/>
          <p:cNvSpPr txBox="1">
            <a:spLocks noChangeArrowheads="1"/>
          </p:cNvSpPr>
          <p:nvPr/>
        </p:nvSpPr>
        <p:spPr bwMode="auto">
          <a:xfrm>
            <a:off x="1979613" y="2205038"/>
            <a:ext cx="649287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200" b="1"/>
              <a:t>México</a:t>
            </a:r>
            <a:endParaRPr lang="es-ES" altLang="en-US" sz="1200" b="1"/>
          </a:p>
        </p:txBody>
      </p:sp>
      <p:sp>
        <p:nvSpPr>
          <p:cNvPr id="6167" name="46 CuadroTexto"/>
          <p:cNvSpPr txBox="1">
            <a:spLocks noChangeArrowheads="1"/>
          </p:cNvSpPr>
          <p:nvPr/>
        </p:nvSpPr>
        <p:spPr bwMode="auto">
          <a:xfrm>
            <a:off x="1285875" y="620713"/>
            <a:ext cx="53657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200" b="1"/>
              <a:t>EEUU</a:t>
            </a:r>
            <a:endParaRPr lang="es-ES" altLang="en-US" sz="1200" b="1"/>
          </a:p>
        </p:txBody>
      </p:sp>
      <p:sp>
        <p:nvSpPr>
          <p:cNvPr id="6168" name="48 CuadroTexto"/>
          <p:cNvSpPr txBox="1">
            <a:spLocks noChangeArrowheads="1"/>
          </p:cNvSpPr>
          <p:nvPr/>
        </p:nvSpPr>
        <p:spPr bwMode="auto">
          <a:xfrm>
            <a:off x="5643563" y="2143125"/>
            <a:ext cx="5080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200" b="1"/>
              <a:t>Cuba</a:t>
            </a:r>
            <a:endParaRPr lang="es-ES" altLang="en-US" sz="1200" b="1"/>
          </a:p>
        </p:txBody>
      </p:sp>
      <p:sp>
        <p:nvSpPr>
          <p:cNvPr id="6169" name="50 CuadroTexto"/>
          <p:cNvSpPr txBox="1">
            <a:spLocks noChangeArrowheads="1"/>
          </p:cNvSpPr>
          <p:nvPr/>
        </p:nvSpPr>
        <p:spPr bwMode="auto">
          <a:xfrm>
            <a:off x="2659063" y="0"/>
            <a:ext cx="39131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/>
              <a:t>Ruta más utilizada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000" b="1"/>
              <a:t>Cuba-Ecuador-Colombia-Costa Rica</a:t>
            </a:r>
            <a:endParaRPr lang="es-CR" altLang="en-US" sz="1800" b="1"/>
          </a:p>
        </p:txBody>
      </p:sp>
      <p:pic>
        <p:nvPicPr>
          <p:cNvPr id="52" name="Picture 5" descr="gif_96_03.gif (5030 bytes)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871" flipH="1">
            <a:off x="3990975" y="4159250"/>
            <a:ext cx="7000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718 C 0.00729 0.00324 0.0118 0.01366 0.0184 0.03472 C 0.025 0.05579 0.0342 0.08032 0.04201 0.11875 C 0.04982 0.15717 0.06163 0.22199 0.06562 0.26574 C 0.06961 0.30949 0.06701 0.33403 0.06562 0.38125 C 0.06423 0.42847 0.05902 0.51967 0.05781 0.5493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8.14815E-6 L -0.23628 -0.22061 " pathEditMode="relative" ptsTypes="AA"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0.03125 C 0.02518 0.02013 0.01216 0.00925 0.00695 -0.00926 C 0.00174 -0.02755 0.00435 -0.05487 0.00695 -0.07987 C 0.00955 -0.1051 0.01355 -0.14051 0.02275 -0.16088 C 0.03195 -0.18102 0.05018 -0.19098 0.06198 -0.20116 C 0.07379 -0.21112 0.08039 -0.21621 0.09358 -0.2213 C 0.10678 -0.22639 0.1316 -0.22987 0.1408 -0.23125 " pathEditMode="relative" rAng="0" ptsTypes="aaaaaaA">
                                      <p:cBhvr>
                                        <p:cTn id="3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CuadroTexto"/>
          <p:cNvSpPr txBox="1">
            <a:spLocks noChangeArrowheads="1"/>
          </p:cNvSpPr>
          <p:nvPr/>
        </p:nvSpPr>
        <p:spPr bwMode="auto">
          <a:xfrm>
            <a:off x="2784475" y="1201738"/>
            <a:ext cx="364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Delegación Regional de Paso Canoas</a:t>
            </a:r>
            <a:endParaRPr lang="es-ES" altLang="en-US" sz="1800" b="1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85750" y="1928813"/>
          <a:ext cx="1752600" cy="4063992"/>
        </p:xfrm>
        <a:graphic>
          <a:graphicData uri="http://schemas.openxmlformats.org/drawingml/2006/table">
            <a:tbl>
              <a:tblPr/>
              <a:tblGrid>
                <a:gridCol w="1017243"/>
                <a:gridCol w="735357"/>
              </a:tblGrid>
              <a:tr h="19308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Nacionalidad</a:t>
                      </a:r>
                      <a:endParaRPr lang="es-C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Nepal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Eritrea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Ethiopia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Camerun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Guinea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Costa de Marfil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Jamaica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Jordania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Sahara occidental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Senegal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8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1 Gráfico"/>
          <p:cNvGraphicFramePr/>
          <p:nvPr/>
        </p:nvGraphicFramePr>
        <p:xfrm>
          <a:off x="2232008" y="2643182"/>
          <a:ext cx="6677018" cy="384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43" name="8 CuadroTexto"/>
          <p:cNvSpPr txBox="1">
            <a:spLocks noChangeArrowheads="1"/>
          </p:cNvSpPr>
          <p:nvPr/>
        </p:nvSpPr>
        <p:spPr bwMode="auto">
          <a:xfrm>
            <a:off x="1487488" y="0"/>
            <a:ext cx="59086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2000" b="1"/>
              <a:t>Extranjeros Citados a Refugio y a la Policía Profesional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2000" b="1"/>
              <a:t> de Migración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2000" b="1"/>
              <a:t>Total General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Enero –Setiembre 2014</a:t>
            </a:r>
            <a:endParaRPr lang="es-ES" altLang="en-US" sz="1800" b="1"/>
          </a:p>
        </p:txBody>
      </p:sp>
      <p:sp>
        <p:nvSpPr>
          <p:cNvPr id="7244" name="9 CuadroTexto"/>
          <p:cNvSpPr txBox="1">
            <a:spLocks noChangeArrowheads="1"/>
          </p:cNvSpPr>
          <p:nvPr/>
        </p:nvSpPr>
        <p:spPr bwMode="auto">
          <a:xfrm>
            <a:off x="2714625" y="1785938"/>
            <a:ext cx="5929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2000"/>
              <a:t> Situación que se presenta en nuestra frontera Sur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428875" y="1643063"/>
            <a:ext cx="6072188" cy="64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/>
          </a:p>
        </p:txBody>
      </p:sp>
      <p:pic>
        <p:nvPicPr>
          <p:cNvPr id="7246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213" y="4122738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CuadroTexto"/>
          <p:cNvSpPr txBox="1">
            <a:spLocks noChangeArrowheads="1"/>
          </p:cNvSpPr>
          <p:nvPr/>
        </p:nvSpPr>
        <p:spPr bwMode="auto">
          <a:xfrm>
            <a:off x="787400" y="0"/>
            <a:ext cx="75422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2800" b="1"/>
              <a:t>Extranjeros </a:t>
            </a:r>
            <a:r>
              <a:rPr lang="es-CR" altLang="en-US" sz="2800" b="1" u="sng"/>
              <a:t>Mayores </a:t>
            </a:r>
            <a:r>
              <a:rPr lang="es-CR" altLang="en-US" sz="2800" b="1"/>
              <a:t>Citados a Refugio y a la PPM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2800" b="1"/>
              <a:t>Según sexo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Enero –Setiembre 2014</a:t>
            </a:r>
            <a:endParaRPr lang="es-ES" altLang="en-US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2800" b="1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313" y="1643063"/>
          <a:ext cx="2489199" cy="4992680"/>
        </p:xfrm>
        <a:graphic>
          <a:graphicData uri="http://schemas.openxmlformats.org/drawingml/2006/table">
            <a:tbl>
              <a:tblPr/>
              <a:tblGrid>
                <a:gridCol w="1017751"/>
                <a:gridCol w="735724"/>
                <a:gridCol w="735724"/>
              </a:tblGrid>
              <a:tr h="23721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País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Hombres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Mujeres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Nepal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Eritrea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Ethiopia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Guinea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Camerun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Costa de Marfil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Jamaica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Jordania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Sahara occidental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13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Senegal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1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6 Gráfico"/>
          <p:cNvGraphicFramePr/>
          <p:nvPr/>
        </p:nvGraphicFramePr>
        <p:xfrm>
          <a:off x="2944030" y="1714488"/>
          <a:ext cx="5985688" cy="490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290" name="12 Grupo"/>
          <p:cNvGrpSpPr>
            <a:grpSpLocks/>
          </p:cNvGrpSpPr>
          <p:nvPr/>
        </p:nvGrpSpPr>
        <p:grpSpPr bwMode="auto">
          <a:xfrm>
            <a:off x="3286125" y="6215063"/>
            <a:ext cx="638175" cy="358775"/>
            <a:chOff x="3929058" y="1643050"/>
            <a:chExt cx="637619" cy="358320"/>
          </a:xfrm>
        </p:grpSpPr>
        <p:sp>
          <p:nvSpPr>
            <p:cNvPr id="9" name="8 Rectángulo"/>
            <p:cNvSpPr/>
            <p:nvPr/>
          </p:nvSpPr>
          <p:spPr>
            <a:xfrm>
              <a:off x="3929058" y="1714396"/>
              <a:ext cx="71376" cy="713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R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929058" y="1866603"/>
              <a:ext cx="71376" cy="7134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R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296" name="10 CuadroTexto"/>
            <p:cNvSpPr txBox="1">
              <a:spLocks noChangeArrowheads="1"/>
            </p:cNvSpPr>
            <p:nvPr/>
          </p:nvSpPr>
          <p:spPr bwMode="auto">
            <a:xfrm>
              <a:off x="4000496" y="1643050"/>
              <a:ext cx="5661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R" altLang="en-US" sz="800" b="1"/>
                <a:t>Hombres</a:t>
              </a:r>
            </a:p>
          </p:txBody>
        </p:sp>
        <p:sp>
          <p:nvSpPr>
            <p:cNvPr id="8297" name="11 CuadroTexto"/>
            <p:cNvSpPr txBox="1">
              <a:spLocks noChangeArrowheads="1"/>
            </p:cNvSpPr>
            <p:nvPr/>
          </p:nvSpPr>
          <p:spPr bwMode="auto">
            <a:xfrm>
              <a:off x="4000496" y="1785926"/>
              <a:ext cx="53572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R" altLang="en-US" sz="800" b="1"/>
                <a:t>Mujeres</a:t>
              </a:r>
            </a:p>
          </p:txBody>
        </p:sp>
      </p:grpSp>
      <p:pic>
        <p:nvPicPr>
          <p:cNvPr id="8291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488" y="3973513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2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938" y="4886325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3" name="16 CuadroTexto"/>
          <p:cNvSpPr txBox="1">
            <a:spLocks noChangeArrowheads="1"/>
          </p:cNvSpPr>
          <p:nvPr/>
        </p:nvSpPr>
        <p:spPr bwMode="auto">
          <a:xfrm>
            <a:off x="2784475" y="1130300"/>
            <a:ext cx="364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Delegación Regional de Paso Canoas</a:t>
            </a:r>
            <a:endParaRPr lang="es-ES" altLang="en-US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CuadroTexto"/>
          <p:cNvSpPr txBox="1">
            <a:spLocks noChangeArrowheads="1"/>
          </p:cNvSpPr>
          <p:nvPr/>
        </p:nvSpPr>
        <p:spPr bwMode="auto">
          <a:xfrm>
            <a:off x="1911350" y="0"/>
            <a:ext cx="52943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2800" b="1"/>
              <a:t>Extranjeros </a:t>
            </a:r>
            <a:r>
              <a:rPr lang="es-CR" altLang="en-US" sz="2800" b="1" u="sng"/>
              <a:t>PME </a:t>
            </a:r>
            <a:r>
              <a:rPr lang="es-CR" altLang="en-US" sz="2800" b="1"/>
              <a:t>Citados a Refugio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2800" b="1"/>
              <a:t>Según sexo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Enero –Setiembre 2014</a:t>
            </a:r>
            <a:endParaRPr lang="es-ES" altLang="en-US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2800" b="1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7188" y="3143250"/>
          <a:ext cx="2435224" cy="2890836"/>
        </p:xfrm>
        <a:graphic>
          <a:graphicData uri="http://schemas.openxmlformats.org/drawingml/2006/table">
            <a:tbl>
              <a:tblPr/>
              <a:tblGrid>
                <a:gridCol w="748250"/>
                <a:gridCol w="809748"/>
                <a:gridCol w="877226"/>
              </a:tblGrid>
              <a:tr h="37706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País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Hombres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Mujeres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Eritrea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Ethiopia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5 Gráfico"/>
          <p:cNvGraphicFramePr/>
          <p:nvPr/>
        </p:nvGraphicFramePr>
        <p:xfrm>
          <a:off x="2986092" y="3214686"/>
          <a:ext cx="6015064" cy="285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57188" y="1714500"/>
            <a:ext cx="8572500" cy="1071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/>
          </a:p>
        </p:txBody>
      </p:sp>
      <p:pic>
        <p:nvPicPr>
          <p:cNvPr id="9259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572000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0" name="10 CuadroTexto"/>
          <p:cNvSpPr txBox="1">
            <a:spLocks noChangeArrowheads="1"/>
          </p:cNvSpPr>
          <p:nvPr/>
        </p:nvSpPr>
        <p:spPr bwMode="auto">
          <a:xfrm>
            <a:off x="2784475" y="1130300"/>
            <a:ext cx="364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Delegación Regional de Paso Canoas</a:t>
            </a:r>
            <a:endParaRPr lang="es-ES" altLang="en-US" sz="1800" b="1"/>
          </a:p>
        </p:txBody>
      </p:sp>
      <p:sp>
        <p:nvSpPr>
          <p:cNvPr id="9261" name="11 Rectángulo"/>
          <p:cNvSpPr>
            <a:spLocks noChangeArrowheads="1"/>
          </p:cNvSpPr>
          <p:nvPr/>
        </p:nvSpPr>
        <p:spPr bwMode="auto">
          <a:xfrm>
            <a:off x="357188" y="1928813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000"/>
              <a:t>Dentro de los grupos se encuentran Personas Menores de edad acompañadas y no acompañadas consideradas por CR de altísimo Riesgo. </a:t>
            </a:r>
            <a:endParaRPr lang="es-CR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57188" y="2928938"/>
          <a:ext cx="1816100" cy="3305175"/>
        </p:xfrm>
        <a:graphic>
          <a:graphicData uri="http://schemas.openxmlformats.org/drawingml/2006/table">
            <a:tbl>
              <a:tblPr/>
              <a:tblGrid>
                <a:gridCol w="1054100"/>
                <a:gridCol w="762000"/>
              </a:tblGrid>
              <a:tr h="28681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Nacionalidad</a:t>
                      </a:r>
                      <a:endParaRPr lang="es-C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Cuba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Eritrea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Camerun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Ethiopia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12"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3" name="4 CuadroTexto"/>
          <p:cNvSpPr txBox="1">
            <a:spLocks noChangeArrowheads="1"/>
          </p:cNvSpPr>
          <p:nvPr/>
        </p:nvSpPr>
        <p:spPr bwMode="auto">
          <a:xfrm>
            <a:off x="1660525" y="0"/>
            <a:ext cx="57959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2800" b="1"/>
              <a:t>Total de Extranjeros Citados a Refugio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Enero –Setiembre 2014</a:t>
            </a:r>
            <a:endParaRPr lang="es-ES" altLang="en-US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2800" b="1"/>
          </a:p>
        </p:txBody>
      </p:sp>
      <p:graphicFrame>
        <p:nvGraphicFramePr>
          <p:cNvPr id="6" name="7 Gráfico"/>
          <p:cNvGraphicFramePr/>
          <p:nvPr/>
        </p:nvGraphicFramePr>
        <p:xfrm>
          <a:off x="2357422" y="2928934"/>
          <a:ext cx="6619875" cy="310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285750" y="1357313"/>
            <a:ext cx="8643938" cy="1285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/>
          </a:p>
        </p:txBody>
      </p:sp>
      <p:pic>
        <p:nvPicPr>
          <p:cNvPr id="10286" name="Picture 4" descr="Imagen Indicador abajo de Flechas Web Abajo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575" y="4029075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7" name="8 CuadroTexto"/>
          <p:cNvSpPr txBox="1">
            <a:spLocks noChangeArrowheads="1"/>
          </p:cNvSpPr>
          <p:nvPr/>
        </p:nvSpPr>
        <p:spPr bwMode="auto">
          <a:xfrm>
            <a:off x="2784475" y="701675"/>
            <a:ext cx="364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n-US" sz="1800" b="1"/>
              <a:t>Delegación Regional de Paso Canoas</a:t>
            </a:r>
            <a:endParaRPr lang="es-ES" altLang="en-US" sz="1800" b="1"/>
          </a:p>
        </p:txBody>
      </p:sp>
      <p:sp>
        <p:nvSpPr>
          <p:cNvPr id="10288" name="9 Rectángulo"/>
          <p:cNvSpPr>
            <a:spLocks noChangeArrowheads="1"/>
          </p:cNvSpPr>
          <p:nvPr/>
        </p:nvSpPr>
        <p:spPr bwMode="auto">
          <a:xfrm>
            <a:off x="285750" y="1500188"/>
            <a:ext cx="8429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000">
                <a:solidFill>
                  <a:srgbClr val="000000"/>
                </a:solidFill>
                <a:latin typeface="Times New Roman" pitchFamily="18" charset="0"/>
              </a:rPr>
              <a:t>Los inmigrantes  salen  de sus  países devastados por la violencia,  huyen del servicio militar obligatorio, la pobreza, los regímenes políticos,  por los desastres naturales, por las violaciones a sus derechos humanos.</a:t>
            </a:r>
            <a:endParaRPr lang="es-CR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794</Words>
  <Application>Microsoft Office PowerPoint</Application>
  <PresentationFormat>On-screen Show (4:3)</PresentationFormat>
  <Paragraphs>459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GRUPO REGIONAL DE CONSULTA SOBRE MIGRACIÓN (GRCM) CONFERENCIA REGIONAL SOBRE MIGRACIÓN (CRM)   MATRIZ PARA LA SISTEMATIZACIÓN DE LOS FLUJOS MIGRATORIOS CUBANOS EN LA REGIÓN COSTA RICA, 2014 </vt:lpstr>
      <vt:lpstr>www.migracion.go.cr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PLANIFICACION</dc:creator>
  <cp:lastModifiedBy>RODAS Renán</cp:lastModifiedBy>
  <cp:revision>29</cp:revision>
  <dcterms:created xsi:type="dcterms:W3CDTF">2014-11-24T15:09:45Z</dcterms:created>
  <dcterms:modified xsi:type="dcterms:W3CDTF">2014-11-25T20:39:06Z</dcterms:modified>
</cp:coreProperties>
</file>