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6858000" type="screen4x3"/>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a:defRPr>
        <a:latin typeface="Calibri"/>
        <a:ea typeface="Calibri"/>
        <a:cs typeface="Calibri"/>
        <a:sym typeface="Calibri"/>
      </a:defRPr>
    </a:lvl6pPr>
    <a:lvl7pPr>
      <a:defRPr>
        <a:latin typeface="Calibri"/>
        <a:ea typeface="Calibri"/>
        <a:cs typeface="Calibri"/>
        <a:sym typeface="Calibri"/>
      </a:defRPr>
    </a:lvl7pPr>
    <a:lvl8pPr>
      <a:defRPr>
        <a:latin typeface="Calibri"/>
        <a:ea typeface="Calibri"/>
        <a:cs typeface="Calibri"/>
        <a:sym typeface="Calibri"/>
      </a:defRPr>
    </a:lvl8pPr>
    <a:lvl9pPr>
      <a:defRPr>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DE6D2"/>
          </a:solidFill>
        </a:fill>
      </a:tcStyle>
    </a:wholeTbl>
    <a:band2H>
      <a:tcTxStyle/>
      <a:tcStyle>
        <a:tcBdr/>
        <a:fill>
          <a:solidFill>
            <a:srgbClr val="F6F3EA"/>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EB96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EB96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EB966"/>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ADFD5"/>
          </a:solidFill>
        </a:fill>
      </a:tcStyle>
    </a:wholeTbl>
    <a:band2H>
      <a:tcTxStyle/>
      <a:tcStyle>
        <a:tcBdr/>
        <a:fill>
          <a:solidFill>
            <a:srgbClr val="EDEFEB"/>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D9F78"/>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D9F78"/>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D9F78"/>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EB966"/>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CEB966"/>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hape 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 name="Shape 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258951784"/>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 name="Shape 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98989"/>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indent="457200" algn="ctr">
        <a:defRPr sz="4400">
          <a:latin typeface="Calibri"/>
          <a:ea typeface="Calibri"/>
          <a:cs typeface="Calibri"/>
          <a:sym typeface="Calibri"/>
        </a:defRPr>
      </a:lvl6pPr>
      <a:lvl7pPr indent="914400" algn="ctr">
        <a:defRPr sz="4400">
          <a:latin typeface="Calibri"/>
          <a:ea typeface="Calibri"/>
          <a:cs typeface="Calibri"/>
          <a:sym typeface="Calibri"/>
        </a:defRPr>
      </a:lvl7pPr>
      <a:lvl8pPr indent="1371600" algn="ctr">
        <a:defRPr sz="4400">
          <a:latin typeface="Calibri"/>
          <a:ea typeface="Calibri"/>
          <a:cs typeface="Calibri"/>
          <a:sym typeface="Calibri"/>
        </a:defRPr>
      </a:lvl8pPr>
      <a:lvl9pPr indent="1828800"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235200" indent="-406400">
        <a:spcBef>
          <a:spcPts val="700"/>
        </a:spcBef>
        <a:buSzPct val="100000"/>
        <a:buFont typeface="Arial"/>
        <a:buChar char="»"/>
        <a:defRPr sz="3200">
          <a:latin typeface="Calibri"/>
          <a:ea typeface="Calibri"/>
          <a:cs typeface="Calibri"/>
          <a:sym typeface="Calibri"/>
        </a:defRPr>
      </a:lvl5pPr>
      <a:lvl6pPr marL="2692400" indent="-406400">
        <a:spcBef>
          <a:spcPts val="700"/>
        </a:spcBef>
        <a:buSzPct val="100000"/>
        <a:buFont typeface="Arial"/>
        <a:buChar char="•"/>
        <a:defRPr sz="3200">
          <a:latin typeface="Calibri"/>
          <a:ea typeface="Calibri"/>
          <a:cs typeface="Calibri"/>
          <a:sym typeface="Calibri"/>
        </a:defRPr>
      </a:lvl6pPr>
      <a:lvl7pPr marL="3149600" indent="-406400">
        <a:spcBef>
          <a:spcPts val="700"/>
        </a:spcBef>
        <a:buSzPct val="100000"/>
        <a:buFont typeface="Arial"/>
        <a:buChar char="•"/>
        <a:defRPr sz="3200">
          <a:latin typeface="Calibri"/>
          <a:ea typeface="Calibri"/>
          <a:cs typeface="Calibri"/>
          <a:sym typeface="Calibri"/>
        </a:defRPr>
      </a:lvl7pPr>
      <a:lvl8pPr marL="3606800" indent="-406400">
        <a:spcBef>
          <a:spcPts val="700"/>
        </a:spcBef>
        <a:buSzPct val="100000"/>
        <a:buFont typeface="Arial"/>
        <a:buChar char="•"/>
        <a:defRPr sz="3200">
          <a:latin typeface="Calibri"/>
          <a:ea typeface="Calibri"/>
          <a:cs typeface="Calibri"/>
          <a:sym typeface="Calibri"/>
        </a:defRPr>
      </a:lvl8pPr>
      <a:lvl9pPr marL="4064000" indent="-406400">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algn="r">
        <a:defRPr sz="1200">
          <a:solidFill>
            <a:schemeClr val="tx1"/>
          </a:solidFill>
          <a:latin typeface="+mn-lt"/>
          <a:ea typeface="+mn-ea"/>
          <a:cs typeface="+mn-cs"/>
          <a:sym typeface="Calibri"/>
        </a:defRPr>
      </a:lvl6pPr>
      <a:lvl7pPr algn="r">
        <a:defRPr sz="1200">
          <a:solidFill>
            <a:schemeClr val="tx1"/>
          </a:solidFill>
          <a:latin typeface="+mn-lt"/>
          <a:ea typeface="+mn-ea"/>
          <a:cs typeface="+mn-cs"/>
          <a:sym typeface="Calibri"/>
        </a:defRPr>
      </a:lvl7pPr>
      <a:lvl8pPr algn="r">
        <a:defRPr sz="1200">
          <a:solidFill>
            <a:schemeClr val="tx1"/>
          </a:solidFill>
          <a:latin typeface="+mn-lt"/>
          <a:ea typeface="+mn-ea"/>
          <a:cs typeface="+mn-cs"/>
          <a:sym typeface="Calibri"/>
        </a:defRPr>
      </a:lvl8pPr>
      <a:lvl9pPr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29.jpe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png"/><Relationship Id="rId7" Type="http://schemas.openxmlformats.org/officeDocument/2006/relationships/image" Target="../media/image48.png"/><Relationship Id="rId12" Type="http://schemas.openxmlformats.org/officeDocument/2006/relationships/image" Target="../media/image5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52.jpeg"/><Relationship Id="rId5" Type="http://schemas.openxmlformats.org/officeDocument/2006/relationships/image" Target="../media/image46.png"/><Relationship Id="rId10" Type="http://schemas.openxmlformats.org/officeDocument/2006/relationships/image" Target="../media/image51.jpeg"/><Relationship Id="rId4" Type="http://schemas.openxmlformats.org/officeDocument/2006/relationships/image" Target="../media/image45.png"/><Relationship Id="rId9"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2.png"/><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5.png"/></Relationships>
</file>

<file path=ppt/slides/_rels/slide3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9.png"/></Relationships>
</file>

<file path=ppt/slides/_rels/slide4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83.png"/><Relationship Id="rId2" Type="http://schemas.openxmlformats.org/officeDocument/2006/relationships/image" Target="../media/image62.png"/><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57.png"/></Relationships>
</file>

<file path=ppt/slides/_rels/slide4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mailto:cameza@inami.gob.mx" TargetMode="External"/><Relationship Id="rId2" Type="http://schemas.openxmlformats.org/officeDocument/2006/relationships/image" Target="../media/image62.png"/><Relationship Id="rId1" Type="http://schemas.openxmlformats.org/officeDocument/2006/relationships/slideLayout" Target="../slideLayouts/slideLayout1.xml"/><Relationship Id="rId5" Type="http://schemas.openxmlformats.org/officeDocument/2006/relationships/hyperlink" Target="mailto:cperezt@segob.gob.mx" TargetMode="External"/><Relationship Id="rId4" Type="http://schemas.openxmlformats.org/officeDocument/2006/relationships/hyperlink" Target="mailto:fabecerra@segob.gob.mx"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
          <p:cNvGrpSpPr/>
          <p:nvPr/>
        </p:nvGrpSpPr>
        <p:grpSpPr>
          <a:xfrm>
            <a:off x="431799" y="260350"/>
            <a:ext cx="6788151" cy="6048375"/>
            <a:chOff x="0" y="0"/>
            <a:chExt cx="6788150" cy="6048374"/>
          </a:xfrm>
        </p:grpSpPr>
        <p:pic>
          <p:nvPicPr>
            <p:cNvPr id="8" name="image.jpg"/>
            <p:cNvPicPr/>
            <p:nvPr/>
          </p:nvPicPr>
          <p:blipFill>
            <a:blip r:embed="rId2" cstate="email">
              <a:extLst>
                <a:ext uri="{28A0092B-C50C-407E-A947-70E740481C1C}">
                  <a14:useLocalDpi xmlns:a14="http://schemas.microsoft.com/office/drawing/2010/main"/>
                </a:ext>
              </a:extLst>
            </a:blip>
            <a:stretch>
              <a:fillRect/>
            </a:stretch>
          </p:blipFill>
          <p:spPr>
            <a:xfrm>
              <a:off x="-1" y="0"/>
              <a:ext cx="3979865" cy="695325"/>
            </a:xfrm>
            <a:prstGeom prst="rect">
              <a:avLst/>
            </a:prstGeom>
            <a:ln w="12700" cap="flat">
              <a:noFill/>
              <a:miter lim="400000"/>
            </a:ln>
            <a:effectLst>
              <a:outerShdw blurRad="50800" dist="50800" dir="5400000" rotWithShape="0">
                <a:srgbClr val="A6A6A6"/>
              </a:outerShdw>
            </a:effectLst>
          </p:spPr>
        </p:pic>
        <p:pic>
          <p:nvPicPr>
            <p:cNvPr id="9" name="image.png"/>
            <p:cNvPicPr/>
            <p:nvPr/>
          </p:nvPicPr>
          <p:blipFill>
            <a:blip r:embed="rId3" cstate="email">
              <a:extLst>
                <a:ext uri="{28A0092B-C50C-407E-A947-70E740481C1C}">
                  <a14:useLocalDpi xmlns:a14="http://schemas.microsoft.com/office/drawing/2010/main"/>
                </a:ext>
              </a:extLst>
            </a:blip>
            <a:stretch>
              <a:fillRect/>
            </a:stretch>
          </p:blipFill>
          <p:spPr>
            <a:xfrm>
              <a:off x="1746882" y="1008050"/>
              <a:ext cx="5041268" cy="5040325"/>
            </a:xfrm>
            <a:prstGeom prst="rect">
              <a:avLst/>
            </a:prstGeom>
            <a:ln w="12700" cap="flat">
              <a:noFill/>
              <a:miter lim="400000"/>
            </a:ln>
            <a:effectLst/>
          </p:spPr>
        </p:pic>
      </p:grpSp>
      <p:sp>
        <p:nvSpPr>
          <p:cNvPr id="11" name="Shape 11"/>
          <p:cNvSpPr/>
          <p:nvPr/>
        </p:nvSpPr>
        <p:spPr>
          <a:xfrm>
            <a:off x="4933949" y="476250"/>
            <a:ext cx="4572002" cy="345440"/>
          </a:xfrm>
          <a:prstGeom prst="rect">
            <a:avLst/>
          </a:prstGeom>
          <a:ln w="12700">
            <a:miter lim="400000"/>
          </a:ln>
          <a:effectLst>
            <a:outerShdw blurRad="50800" dist="50800" dir="5400000" rotWithShape="0">
              <a:srgbClr val="D9D9D9"/>
            </a:outerShdw>
          </a:effectLst>
          <a:extLst>
            <a:ext uri="{C572A759-6A51-4108-AA02-DFA0A04FC94B}">
              <ma14:wrappingTextBoxFlag xmlns="" xmlns:ma14="http://schemas.microsoft.com/office/mac/drawingml/2011/main" val="1"/>
            </a:ext>
          </a:extLst>
        </p:spPr>
        <p:txBody>
          <a:bodyPr lIns="0" tIns="0" rIns="0" bIns="0">
            <a:spAutoFit/>
          </a:bodyPr>
          <a:lstStyle/>
          <a:p>
            <a:pPr lvl="0">
              <a:tabLst>
                <a:tab pos="990600" algn="r"/>
                <a:tab pos="2806700" algn="r"/>
                <a:tab pos="5600700" algn="r"/>
              </a:tabLst>
            </a:pPr>
            <a:r>
              <a:rPr sz="900" b="1"/>
              <a:t>Subsecretaría de Población, Migración y Asuntos Religiosos</a:t>
            </a:r>
          </a:p>
          <a:p>
            <a:pPr lvl="0">
              <a:tabLst>
                <a:tab pos="990600" algn="r"/>
                <a:tab pos="2806700" algn="r"/>
                <a:tab pos="5600700" algn="r"/>
              </a:tabLst>
            </a:pPr>
            <a:r>
              <a:rPr sz="900" b="1"/>
              <a:t>Coordinación General de la Comisión Mexicana de Ayuda a Refugiados</a:t>
            </a:r>
          </a:p>
        </p:txBody>
      </p:sp>
      <p:sp>
        <p:nvSpPr>
          <p:cNvPr id="12" name="Shape 12"/>
          <p:cNvSpPr/>
          <p:nvPr/>
        </p:nvSpPr>
        <p:spPr>
          <a:xfrm>
            <a:off x="431800" y="1052512"/>
            <a:ext cx="8251826" cy="1"/>
          </a:xfrm>
          <a:prstGeom prst="line">
            <a:avLst/>
          </a:prstGeom>
          <a:ln w="25400">
            <a:solidFill>
              <a:srgbClr val="006800"/>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13" name="Shape 13"/>
          <p:cNvSpPr/>
          <p:nvPr/>
        </p:nvSpPr>
        <p:spPr>
          <a:xfrm>
            <a:off x="1042987" y="1125537"/>
            <a:ext cx="7899401" cy="1"/>
          </a:xfrm>
          <a:prstGeom prst="line">
            <a:avLst/>
          </a:prstGeom>
          <a:ln w="25400">
            <a:solidFill>
              <a:srgbClr val="A50021"/>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14" name="Shape 14"/>
          <p:cNvSpPr>
            <a:spLocks noGrp="1"/>
          </p:cNvSpPr>
          <p:nvPr>
            <p:ph type="title" idx="4294967295"/>
          </p:nvPr>
        </p:nvSpPr>
        <p:spPr>
          <a:xfrm>
            <a:off x="911225" y="3068637"/>
            <a:ext cx="7772400" cy="94773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defTabSz="832104">
              <a:defRPr sz="2912" b="1">
                <a:solidFill>
                  <a:srgbClr val="595959"/>
                </a:solidFill>
                <a:effectLst>
                  <a:outerShdw blurRad="11557" dist="23114" dir="2700000" rotWithShape="0">
                    <a:srgbClr val="DDDDDD"/>
                  </a:outerShdw>
                </a:effectLst>
              </a:defRPr>
            </a:lvl1pPr>
          </a:lstStyle>
          <a:p>
            <a:pPr lvl="0">
              <a:defRPr sz="1800" b="0">
                <a:solidFill>
                  <a:srgbClr val="000000"/>
                </a:solidFill>
                <a:effectLst/>
              </a:defRPr>
            </a:pPr>
            <a:r>
              <a:rPr sz="2912" b="1">
                <a:solidFill>
                  <a:srgbClr val="595959"/>
                </a:solidFill>
                <a:effectLst>
                  <a:outerShdw blurRad="11557" dist="23114" dir="2700000" rotWithShape="0">
                    <a:srgbClr val="DDDDDD"/>
                  </a:outerShdw>
                </a:effectLst>
              </a:rPr>
              <a:t>COMISIÓN MEXICANA DE AYUDA A REFUGIADOS (COMAR)</a:t>
            </a:r>
          </a:p>
        </p:txBody>
      </p:sp>
      <p:sp>
        <p:nvSpPr>
          <p:cNvPr id="15" name="Shape 15"/>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1</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2"/>
          <p:cNvGrpSpPr/>
          <p:nvPr/>
        </p:nvGrpSpPr>
        <p:grpSpPr>
          <a:xfrm>
            <a:off x="431799" y="260350"/>
            <a:ext cx="6788151" cy="6048375"/>
            <a:chOff x="0" y="0"/>
            <a:chExt cx="6788150" cy="6048374"/>
          </a:xfrm>
        </p:grpSpPr>
        <p:pic>
          <p:nvPicPr>
            <p:cNvPr id="150" name="image.jpg"/>
            <p:cNvPicPr/>
            <p:nvPr/>
          </p:nvPicPr>
          <p:blipFill>
            <a:blip r:embed="rId2" cstate="email">
              <a:extLst>
                <a:ext uri="{28A0092B-C50C-407E-A947-70E740481C1C}">
                  <a14:useLocalDpi xmlns:a14="http://schemas.microsoft.com/office/drawing/2010/main"/>
                </a:ext>
              </a:extLst>
            </a:blip>
            <a:stretch>
              <a:fillRect/>
            </a:stretch>
          </p:blipFill>
          <p:spPr>
            <a:xfrm>
              <a:off x="-1" y="0"/>
              <a:ext cx="3979865" cy="695325"/>
            </a:xfrm>
            <a:prstGeom prst="rect">
              <a:avLst/>
            </a:prstGeom>
            <a:ln w="12700" cap="flat">
              <a:noFill/>
              <a:miter lim="400000"/>
            </a:ln>
            <a:effectLst>
              <a:outerShdw blurRad="50800" dist="50800" dir="5400000" rotWithShape="0">
                <a:srgbClr val="A6A6A6"/>
              </a:outerShdw>
            </a:effectLst>
          </p:spPr>
        </p:pic>
        <p:pic>
          <p:nvPicPr>
            <p:cNvPr id="151" name="image.png"/>
            <p:cNvPicPr/>
            <p:nvPr/>
          </p:nvPicPr>
          <p:blipFill>
            <a:blip r:embed="rId3" cstate="email">
              <a:extLst>
                <a:ext uri="{28A0092B-C50C-407E-A947-70E740481C1C}">
                  <a14:useLocalDpi xmlns:a14="http://schemas.microsoft.com/office/drawing/2010/main"/>
                </a:ext>
              </a:extLst>
            </a:blip>
            <a:stretch>
              <a:fillRect/>
            </a:stretch>
          </p:blipFill>
          <p:spPr>
            <a:xfrm>
              <a:off x="1746882" y="1008050"/>
              <a:ext cx="5041268" cy="5040325"/>
            </a:xfrm>
            <a:prstGeom prst="rect">
              <a:avLst/>
            </a:prstGeom>
            <a:ln w="12700" cap="flat">
              <a:noFill/>
              <a:miter lim="400000"/>
            </a:ln>
            <a:effectLst/>
          </p:spPr>
        </p:pic>
      </p:grpSp>
      <p:sp>
        <p:nvSpPr>
          <p:cNvPr id="153" name="Shape 153"/>
          <p:cNvSpPr/>
          <p:nvPr/>
        </p:nvSpPr>
        <p:spPr>
          <a:xfrm>
            <a:off x="4933949" y="476250"/>
            <a:ext cx="4572002" cy="345440"/>
          </a:xfrm>
          <a:prstGeom prst="rect">
            <a:avLst/>
          </a:prstGeom>
          <a:ln w="12700">
            <a:miter lim="400000"/>
          </a:ln>
          <a:effectLst>
            <a:outerShdw blurRad="50800" dist="50800" dir="5400000" rotWithShape="0">
              <a:srgbClr val="D9D9D9"/>
            </a:outerShdw>
          </a:effectLst>
          <a:extLst>
            <a:ext uri="{C572A759-6A51-4108-AA02-DFA0A04FC94B}">
              <ma14:wrappingTextBoxFlag xmlns="" xmlns:ma14="http://schemas.microsoft.com/office/mac/drawingml/2011/main" val="1"/>
            </a:ext>
          </a:extLst>
        </p:spPr>
        <p:txBody>
          <a:bodyPr lIns="0" tIns="0" rIns="0" bIns="0">
            <a:spAutoFit/>
          </a:bodyPr>
          <a:lstStyle/>
          <a:p>
            <a:pPr lvl="0">
              <a:tabLst>
                <a:tab pos="990600" algn="r"/>
                <a:tab pos="2806700" algn="r"/>
                <a:tab pos="5600700" algn="r"/>
              </a:tabLst>
            </a:pPr>
            <a:r>
              <a:rPr sz="900" b="1"/>
              <a:t>Subsecretaría de Población, Migración y Asuntos Religiosos</a:t>
            </a:r>
          </a:p>
          <a:p>
            <a:pPr lvl="0">
              <a:tabLst>
                <a:tab pos="990600" algn="r"/>
                <a:tab pos="2806700" algn="r"/>
                <a:tab pos="5600700" algn="r"/>
              </a:tabLst>
            </a:pPr>
            <a:r>
              <a:rPr sz="900" b="1"/>
              <a:t>Coordinación General de la Comisión Mexicana de Ayuda a Refugiados</a:t>
            </a:r>
          </a:p>
        </p:txBody>
      </p:sp>
      <p:sp>
        <p:nvSpPr>
          <p:cNvPr id="154" name="Shape 154"/>
          <p:cNvSpPr/>
          <p:nvPr/>
        </p:nvSpPr>
        <p:spPr>
          <a:xfrm>
            <a:off x="431800" y="1052512"/>
            <a:ext cx="8251826" cy="1"/>
          </a:xfrm>
          <a:prstGeom prst="line">
            <a:avLst/>
          </a:prstGeom>
          <a:ln w="25400">
            <a:solidFill>
              <a:srgbClr val="006800"/>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155" name="Shape 155"/>
          <p:cNvSpPr/>
          <p:nvPr/>
        </p:nvSpPr>
        <p:spPr>
          <a:xfrm>
            <a:off x="1042987" y="1125537"/>
            <a:ext cx="7899401" cy="1"/>
          </a:xfrm>
          <a:prstGeom prst="line">
            <a:avLst/>
          </a:prstGeom>
          <a:ln w="25400">
            <a:solidFill>
              <a:srgbClr val="A50021"/>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grpSp>
        <p:nvGrpSpPr>
          <p:cNvPr id="158" name="Group 158"/>
          <p:cNvGrpSpPr/>
          <p:nvPr/>
        </p:nvGrpSpPr>
        <p:grpSpPr>
          <a:xfrm>
            <a:off x="1054100" y="1543050"/>
            <a:ext cx="1420813" cy="646113"/>
            <a:chOff x="0" y="0"/>
            <a:chExt cx="1420812" cy="646112"/>
          </a:xfrm>
        </p:grpSpPr>
        <p:pic>
          <p:nvPicPr>
            <p:cNvPr id="156" name="image.png"/>
            <p:cNvPicPr/>
            <p:nvPr/>
          </p:nvPicPr>
          <p:blipFill>
            <a:blip r:embed="rId4" cstate="email">
              <a:extLst>
                <a:ext uri="{28A0092B-C50C-407E-A947-70E740481C1C}">
                  <a14:useLocalDpi xmlns:a14="http://schemas.microsoft.com/office/drawing/2010/main"/>
                </a:ext>
              </a:extLst>
            </a:blip>
            <a:stretch>
              <a:fillRect/>
            </a:stretch>
          </p:blipFill>
          <p:spPr>
            <a:xfrm>
              <a:off x="0" y="0"/>
              <a:ext cx="1420813" cy="646113"/>
            </a:xfrm>
            <a:prstGeom prst="rect">
              <a:avLst/>
            </a:prstGeom>
            <a:ln w="12700" cap="flat">
              <a:noFill/>
              <a:miter lim="400000"/>
            </a:ln>
            <a:effectLst/>
          </p:spPr>
        </p:pic>
        <p:sp>
          <p:nvSpPr>
            <p:cNvPr id="157" name="Shape 157"/>
            <p:cNvSpPr/>
            <p:nvPr/>
          </p:nvSpPr>
          <p:spPr>
            <a:xfrm>
              <a:off x="57150" y="67786"/>
              <a:ext cx="1309688" cy="3835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000" b="1">
                  <a:solidFill>
                    <a:srgbClr val="FFFFFF"/>
                  </a:solidFill>
                </a:defRPr>
              </a:lvl1pPr>
            </a:lstStyle>
            <a:p>
              <a:pPr lvl="0">
                <a:defRPr sz="1800" b="0">
                  <a:solidFill>
                    <a:srgbClr val="000000"/>
                  </a:solidFill>
                </a:defRPr>
              </a:pPr>
              <a:r>
                <a:rPr sz="2000" b="1">
                  <a:solidFill>
                    <a:srgbClr val="FFFFFF"/>
                  </a:solidFill>
                </a:rPr>
                <a:t>Registro</a:t>
              </a:r>
            </a:p>
          </p:txBody>
        </p:sp>
      </p:grpSp>
      <p:grpSp>
        <p:nvGrpSpPr>
          <p:cNvPr id="161" name="Group 161"/>
          <p:cNvGrpSpPr/>
          <p:nvPr/>
        </p:nvGrpSpPr>
        <p:grpSpPr>
          <a:xfrm>
            <a:off x="596900" y="1543050"/>
            <a:ext cx="609600" cy="646113"/>
            <a:chOff x="0" y="0"/>
            <a:chExt cx="609600" cy="646112"/>
          </a:xfrm>
        </p:grpSpPr>
        <p:pic>
          <p:nvPicPr>
            <p:cNvPr id="159" name="image.png"/>
            <p:cNvPicPr/>
            <p:nvPr/>
          </p:nvPicPr>
          <p:blipFill>
            <a:blip r:embed="rId5" cstate="email">
              <a:extLst>
                <a:ext uri="{28A0092B-C50C-407E-A947-70E740481C1C}">
                  <a14:useLocalDpi xmlns:a14="http://schemas.microsoft.com/office/drawing/2010/main"/>
                </a:ext>
              </a:extLst>
            </a:blip>
            <a:stretch>
              <a:fillRect/>
            </a:stretch>
          </p:blipFill>
          <p:spPr>
            <a:xfrm>
              <a:off x="0" y="0"/>
              <a:ext cx="609600" cy="646113"/>
            </a:xfrm>
            <a:prstGeom prst="rect">
              <a:avLst/>
            </a:prstGeom>
            <a:ln w="12700" cap="flat">
              <a:noFill/>
              <a:miter lim="400000"/>
            </a:ln>
            <a:effectLst/>
          </p:spPr>
        </p:pic>
        <p:sp>
          <p:nvSpPr>
            <p:cNvPr id="160" name="Shape 160"/>
            <p:cNvSpPr/>
            <p:nvPr/>
          </p:nvSpPr>
          <p:spPr>
            <a:xfrm>
              <a:off x="96837" y="67786"/>
              <a:ext cx="417513" cy="3835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000" b="1">
                  <a:solidFill>
                    <a:srgbClr val="FFFFFF"/>
                  </a:solidFill>
                </a:defRPr>
              </a:lvl1pPr>
            </a:lstStyle>
            <a:p>
              <a:pPr lvl="0">
                <a:defRPr sz="1800" b="0">
                  <a:solidFill>
                    <a:srgbClr val="000000"/>
                  </a:solidFill>
                </a:defRPr>
              </a:pPr>
              <a:r>
                <a:rPr sz="2000" b="1">
                  <a:solidFill>
                    <a:srgbClr val="FFFFFF"/>
                  </a:solidFill>
                </a:rPr>
                <a:t>2.</a:t>
              </a:r>
            </a:p>
          </p:txBody>
        </p:sp>
      </p:grpSp>
      <p:sp>
        <p:nvSpPr>
          <p:cNvPr id="162" name="Shape 162"/>
          <p:cNvSpPr/>
          <p:nvPr/>
        </p:nvSpPr>
        <p:spPr>
          <a:xfrm>
            <a:off x="693737" y="2216150"/>
            <a:ext cx="4124326" cy="3596640"/>
          </a:xfrm>
          <a:prstGeom prst="rect">
            <a:avLst/>
          </a:prstGeom>
          <a:ln w="12700">
            <a:miter lim="400000"/>
          </a:ln>
          <a:effectLst>
            <a:outerShdw blurRad="50800" dist="50800" dir="5400000" rotWithShape="0">
              <a:srgbClr val="A6A6A6"/>
            </a:outerShdw>
          </a:effectLst>
          <a:extLst>
            <a:ext uri="{C572A759-6A51-4108-AA02-DFA0A04FC94B}">
              <ma14:wrappingTextBoxFlag xmlns="" xmlns:ma14="http://schemas.microsoft.com/office/mac/drawingml/2011/main" val="1"/>
            </a:ext>
          </a:extLst>
        </p:spPr>
        <p:txBody>
          <a:bodyPr lIns="0" tIns="0" rIns="0" bIns="0">
            <a:spAutoFit/>
          </a:bodyPr>
          <a:lstStyle/>
          <a:p>
            <a:pPr lvl="0"/>
            <a:r>
              <a:rPr sz="2000" b="1">
                <a:solidFill>
                  <a:srgbClr val="A50021"/>
                </a:solidFill>
              </a:rPr>
              <a:t>Admisión de la solicitud  (30 días hábiles)</a:t>
            </a:r>
          </a:p>
          <a:p>
            <a:pPr lvl="0"/>
            <a:endParaRPr sz="2000" b="1">
              <a:solidFill>
                <a:srgbClr val="3E8EA9"/>
              </a:solidFill>
            </a:endParaRPr>
          </a:p>
          <a:p>
            <a:pPr lvl="0">
              <a:buSzPct val="100000"/>
              <a:buFont typeface="Wingdings"/>
              <a:buChar char="❑"/>
            </a:pPr>
            <a:r>
              <a:rPr sz="2000"/>
              <a:t>Acuerdo de Admisión; </a:t>
            </a:r>
          </a:p>
          <a:p>
            <a:pPr lvl="0"/>
            <a:endParaRPr sz="2000"/>
          </a:p>
          <a:p>
            <a:pPr lvl="0">
              <a:buSzPct val="100000"/>
              <a:buFont typeface="Wingdings"/>
              <a:buChar char="❑"/>
            </a:pPr>
            <a:r>
              <a:rPr sz="2000"/>
              <a:t>Asignación de Clave Única de Refugiado;</a:t>
            </a:r>
          </a:p>
          <a:p>
            <a:pPr lvl="0">
              <a:buSzPct val="100000"/>
              <a:buFont typeface="Wingdings"/>
              <a:buChar char="❑"/>
            </a:pPr>
            <a:endParaRPr sz="2000"/>
          </a:p>
          <a:p>
            <a:pPr lvl="0">
              <a:buSzPct val="100000"/>
              <a:buFont typeface="Wingdings"/>
              <a:buChar char="❑"/>
            </a:pPr>
            <a:r>
              <a:rPr sz="2000"/>
              <a:t>Emisión de Constancia de Trámite;</a:t>
            </a:r>
          </a:p>
          <a:p>
            <a:pPr lvl="0">
              <a:buSzPct val="100000"/>
              <a:buFont typeface="Wingdings"/>
              <a:buChar char="❑"/>
            </a:pPr>
            <a:endParaRPr sz="2000"/>
          </a:p>
          <a:p>
            <a:pPr lvl="0">
              <a:buSzPct val="100000"/>
              <a:buFont typeface="Wingdings"/>
              <a:buChar char="❑"/>
            </a:pPr>
            <a:r>
              <a:rPr sz="2000"/>
              <a:t>Formulario de Información;</a:t>
            </a:r>
          </a:p>
        </p:txBody>
      </p:sp>
      <p:sp>
        <p:nvSpPr>
          <p:cNvPr id="163" name="Shape 163"/>
          <p:cNvSpPr/>
          <p:nvPr/>
        </p:nvSpPr>
        <p:spPr>
          <a:xfrm>
            <a:off x="4962525" y="2543175"/>
            <a:ext cx="4124325" cy="3304540"/>
          </a:xfrm>
          <a:prstGeom prst="rect">
            <a:avLst/>
          </a:prstGeom>
          <a:ln w="12700">
            <a:miter lim="400000"/>
          </a:ln>
          <a:effectLst>
            <a:outerShdw blurRad="50800" dist="50800" dir="5400000" rotWithShape="0">
              <a:srgbClr val="A6A6A6"/>
            </a:outerShdw>
          </a:effectLst>
          <a:extLst>
            <a:ext uri="{C572A759-6A51-4108-AA02-DFA0A04FC94B}">
              <ma14:wrappingTextBoxFlag xmlns="" xmlns:ma14="http://schemas.microsoft.com/office/mac/drawingml/2011/main" val="1"/>
            </a:ext>
          </a:extLst>
        </p:spPr>
        <p:txBody>
          <a:bodyPr lIns="0" tIns="0" rIns="0" bIns="0">
            <a:spAutoFit/>
          </a:bodyPr>
          <a:lstStyle/>
          <a:p>
            <a:pPr marL="285750" lvl="0" indent="-285750">
              <a:buSzPct val="100000"/>
              <a:buFont typeface="Wingdings"/>
              <a:buChar char="❑"/>
            </a:pPr>
            <a:endParaRPr sz="2000"/>
          </a:p>
          <a:p>
            <a:pPr marL="317500" lvl="0" indent="-317500">
              <a:buSzPct val="100000"/>
              <a:buFont typeface="Wingdings"/>
              <a:buChar char="❑"/>
            </a:pPr>
            <a:r>
              <a:rPr sz="2000"/>
              <a:t>Notificación de derechos y obligaciones;</a:t>
            </a:r>
          </a:p>
          <a:p>
            <a:pPr marL="285750" lvl="0" indent="-285750">
              <a:buSzPct val="100000"/>
              <a:buFont typeface="Wingdings"/>
              <a:buChar char="❑"/>
            </a:pPr>
            <a:endParaRPr sz="2000"/>
          </a:p>
          <a:p>
            <a:pPr marL="317500" lvl="0" indent="-317500">
              <a:buSzPct val="100000"/>
              <a:buFont typeface="Wingdings"/>
              <a:buChar char="❑"/>
            </a:pPr>
            <a:r>
              <a:rPr sz="2000"/>
              <a:t>Explicación del procedimiento</a:t>
            </a:r>
          </a:p>
          <a:p>
            <a:pPr marL="285750" lvl="0" indent="-285750">
              <a:buSzPct val="100000"/>
              <a:buFont typeface="Wingdings"/>
              <a:buChar char="❑"/>
            </a:pPr>
            <a:endParaRPr sz="2000"/>
          </a:p>
          <a:p>
            <a:pPr marL="317500" lvl="0" indent="-317500">
              <a:buSzPct val="100000"/>
              <a:buFont typeface="Wingdings"/>
              <a:buChar char="❑"/>
            </a:pPr>
            <a:r>
              <a:rPr sz="2000"/>
              <a:t>Acreditación de la identidad y documentación probatoria;</a:t>
            </a:r>
          </a:p>
          <a:p>
            <a:pPr marL="285750" lvl="0" indent="-285750">
              <a:buSzPct val="100000"/>
              <a:buFont typeface="Wingdings"/>
              <a:buChar char="❑"/>
            </a:pPr>
            <a:endParaRPr sz="2000"/>
          </a:p>
          <a:p>
            <a:pPr marL="317500" lvl="0" indent="-317500">
              <a:buSzPct val="100000"/>
              <a:buFont typeface="Wingdings"/>
              <a:buChar char="❑"/>
            </a:pPr>
            <a:r>
              <a:rPr sz="2000"/>
              <a:t>Aviso al INM;</a:t>
            </a:r>
          </a:p>
        </p:txBody>
      </p:sp>
      <p:sp>
        <p:nvSpPr>
          <p:cNvPr id="164" name="Shape 164"/>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11</a:t>
            </a:r>
          </a:p>
        </p:txBody>
      </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58"/>
                                        </p:tgtEl>
                                        <p:attrNameLst>
                                          <p:attrName>style.visibility</p:attrName>
                                        </p:attrNameLst>
                                      </p:cBhvr>
                                      <p:to>
                                        <p:strVal val="visible"/>
                                      </p:to>
                                    </p:set>
                                    <p:anim calcmode="lin" valueType="num">
                                      <p:cBhvr>
                                        <p:cTn id="7" dur="500" fill="hold"/>
                                        <p:tgtEl>
                                          <p:spTgt spid="158"/>
                                        </p:tgtEl>
                                        <p:attrNameLst>
                                          <p:attrName>ppt_x</p:attrName>
                                        </p:attrNameLst>
                                      </p:cBhvr>
                                      <p:tavLst>
                                        <p:tav tm="0">
                                          <p:val>
                                            <p:strVal val="#ppt_x"/>
                                          </p:val>
                                        </p:tav>
                                        <p:tav tm="100000">
                                          <p:val>
                                            <p:strVal val="#ppt_x"/>
                                          </p:val>
                                        </p:tav>
                                      </p:tavLst>
                                    </p:anim>
                                    <p:anim calcmode="lin" valueType="num">
                                      <p:cBhvr>
                                        <p:cTn id="8" dur="500" fill="hold"/>
                                        <p:tgtEl>
                                          <p:spTgt spid="1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2" nodeType="afterEffect">
                                  <p:stCondLst>
                                    <p:cond delay="0"/>
                                  </p:stCondLst>
                                  <p:iterate>
                                    <p:tmAbs val="0"/>
                                  </p:iterate>
                                  <p:childTnLst>
                                    <p:set>
                                      <p:cBhvr>
                                        <p:cTn id="11" fill="hold"/>
                                        <p:tgtEl>
                                          <p:spTgt spid="161"/>
                                        </p:tgtEl>
                                        <p:attrNameLst>
                                          <p:attrName>style.visibility</p:attrName>
                                        </p:attrNameLst>
                                      </p:cBhvr>
                                      <p:to>
                                        <p:strVal val="visible"/>
                                      </p:to>
                                    </p:set>
                                    <p:anim calcmode="lin" valueType="num">
                                      <p:cBhvr>
                                        <p:cTn id="12" dur="500" fill="hold"/>
                                        <p:tgtEl>
                                          <p:spTgt spid="161"/>
                                        </p:tgtEl>
                                        <p:attrNameLst>
                                          <p:attrName>ppt_x</p:attrName>
                                        </p:attrNameLst>
                                      </p:cBhvr>
                                      <p:tavLst>
                                        <p:tav tm="0">
                                          <p:val>
                                            <p:strVal val="#ppt_x"/>
                                          </p:val>
                                        </p:tav>
                                        <p:tav tm="100000">
                                          <p:val>
                                            <p:strVal val="#ppt_x"/>
                                          </p:val>
                                        </p:tav>
                                      </p:tavLst>
                                    </p:anim>
                                    <p:anim calcmode="lin" valueType="num">
                                      <p:cBhvr>
                                        <p:cTn id="13" dur="500" fill="hold"/>
                                        <p:tgtEl>
                                          <p:spTgt spid="16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3" nodeType="clickEffect">
                                  <p:stCondLst>
                                    <p:cond delay="0"/>
                                  </p:stCondLst>
                                  <p:iterate>
                                    <p:tmAbs val="0"/>
                                  </p:iterate>
                                  <p:childTnLst>
                                    <p:set>
                                      <p:cBhvr>
                                        <p:cTn id="17" fill="hold"/>
                                        <p:tgtEl>
                                          <p:spTgt spid="162"/>
                                        </p:tgtEl>
                                        <p:attrNameLst>
                                          <p:attrName>style.visibility</p:attrName>
                                        </p:attrNameLst>
                                      </p:cBhvr>
                                      <p:to>
                                        <p:strVal val="visible"/>
                                      </p:to>
                                    </p:set>
                                    <p:anim calcmode="lin" valueType="num">
                                      <p:cBhvr>
                                        <p:cTn id="18" dur="1000" fill="hold"/>
                                        <p:tgtEl>
                                          <p:spTgt spid="162"/>
                                        </p:tgtEl>
                                        <p:attrNameLst>
                                          <p:attrName>ppt_w</p:attrName>
                                        </p:attrNameLst>
                                      </p:cBhvr>
                                      <p:tavLst>
                                        <p:tav tm="0">
                                          <p:val>
                                            <p:fltVal val="0"/>
                                          </p:val>
                                        </p:tav>
                                        <p:tav tm="100000">
                                          <p:val>
                                            <p:strVal val="#ppt_w"/>
                                          </p:val>
                                        </p:tav>
                                      </p:tavLst>
                                    </p:anim>
                                    <p:anim calcmode="lin" valueType="num">
                                      <p:cBhvr>
                                        <p:cTn id="19" dur="1000" fill="hold"/>
                                        <p:tgtEl>
                                          <p:spTgt spid="162"/>
                                        </p:tgtEl>
                                        <p:attrNameLst>
                                          <p:attrName>ppt_h</p:attrName>
                                        </p:attrNameLst>
                                      </p:cBhvr>
                                      <p:tavLst>
                                        <p:tav tm="0">
                                          <p:val>
                                            <p:fltVal val="0"/>
                                          </p:val>
                                        </p:tav>
                                        <p:tav tm="100000">
                                          <p:val>
                                            <p:strVal val="#ppt_h"/>
                                          </p:val>
                                        </p:tav>
                                      </p:tavLst>
                                    </p:anim>
                                    <p:anim calcmode="lin" valueType="num">
                                      <p:cBhvr>
                                        <p:cTn id="20" dur="1000" fill="hold"/>
                                        <p:tgtEl>
                                          <p:spTgt spid="162"/>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4" nodeType="clickEffect">
                                  <p:stCondLst>
                                    <p:cond delay="0"/>
                                  </p:stCondLst>
                                  <p:iterate>
                                    <p:tmAbs val="0"/>
                                  </p:iterate>
                                  <p:childTnLst>
                                    <p:set>
                                      <p:cBhvr>
                                        <p:cTn id="25" fill="hold"/>
                                        <p:tgtEl>
                                          <p:spTgt spid="163"/>
                                        </p:tgtEl>
                                        <p:attrNameLst>
                                          <p:attrName>style.visibility</p:attrName>
                                        </p:attrNameLst>
                                      </p:cBhvr>
                                      <p:to>
                                        <p:strVal val="visible"/>
                                      </p:to>
                                    </p:set>
                                    <p:anim calcmode="lin" valueType="num">
                                      <p:cBhvr>
                                        <p:cTn id="26" dur="1000" fill="hold"/>
                                        <p:tgtEl>
                                          <p:spTgt spid="163"/>
                                        </p:tgtEl>
                                        <p:attrNameLst>
                                          <p:attrName>ppt_w</p:attrName>
                                        </p:attrNameLst>
                                      </p:cBhvr>
                                      <p:tavLst>
                                        <p:tav tm="0">
                                          <p:val>
                                            <p:fltVal val="0"/>
                                          </p:val>
                                        </p:tav>
                                        <p:tav tm="100000">
                                          <p:val>
                                            <p:strVal val="#ppt_w"/>
                                          </p:val>
                                        </p:tav>
                                      </p:tavLst>
                                    </p:anim>
                                    <p:anim calcmode="lin" valueType="num">
                                      <p:cBhvr>
                                        <p:cTn id="27" dur="1000" fill="hold"/>
                                        <p:tgtEl>
                                          <p:spTgt spid="163"/>
                                        </p:tgtEl>
                                        <p:attrNameLst>
                                          <p:attrName>ppt_h</p:attrName>
                                        </p:attrNameLst>
                                      </p:cBhvr>
                                      <p:tavLst>
                                        <p:tav tm="0">
                                          <p:val>
                                            <p:fltVal val="0"/>
                                          </p:val>
                                        </p:tav>
                                        <p:tav tm="100000">
                                          <p:val>
                                            <p:strVal val="#ppt_h"/>
                                          </p:val>
                                        </p:tav>
                                      </p:tavLst>
                                    </p:anim>
                                    <p:anim calcmode="lin" valueType="num">
                                      <p:cBhvr>
                                        <p:cTn id="28" dur="1000" fill="hold"/>
                                        <p:tgtEl>
                                          <p:spTgt spid="163"/>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6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1" animBg="1" advAuto="0"/>
      <p:bldP spid="161" grpId="2" animBg="1" advAuto="0"/>
      <p:bldP spid="162" grpId="3" animBg="1" advAuto="0"/>
      <p:bldP spid="163" grpId="4"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8" name="Group 168"/>
          <p:cNvGrpSpPr/>
          <p:nvPr/>
        </p:nvGrpSpPr>
        <p:grpSpPr>
          <a:xfrm>
            <a:off x="431799" y="260350"/>
            <a:ext cx="6788151" cy="6048375"/>
            <a:chOff x="0" y="0"/>
            <a:chExt cx="6788150" cy="6048374"/>
          </a:xfrm>
        </p:grpSpPr>
        <p:pic>
          <p:nvPicPr>
            <p:cNvPr id="166" name="image.jpg"/>
            <p:cNvPicPr/>
            <p:nvPr/>
          </p:nvPicPr>
          <p:blipFill>
            <a:blip r:embed="rId2" cstate="email">
              <a:extLst>
                <a:ext uri="{28A0092B-C50C-407E-A947-70E740481C1C}">
                  <a14:useLocalDpi xmlns:a14="http://schemas.microsoft.com/office/drawing/2010/main"/>
                </a:ext>
              </a:extLst>
            </a:blip>
            <a:stretch>
              <a:fillRect/>
            </a:stretch>
          </p:blipFill>
          <p:spPr>
            <a:xfrm>
              <a:off x="-1" y="0"/>
              <a:ext cx="3979865" cy="695325"/>
            </a:xfrm>
            <a:prstGeom prst="rect">
              <a:avLst/>
            </a:prstGeom>
            <a:ln w="12700" cap="flat">
              <a:noFill/>
              <a:miter lim="400000"/>
            </a:ln>
            <a:effectLst>
              <a:outerShdw blurRad="50800" dist="50800" dir="5400000" rotWithShape="0">
                <a:srgbClr val="A6A6A6"/>
              </a:outerShdw>
            </a:effectLst>
          </p:spPr>
        </p:pic>
        <p:pic>
          <p:nvPicPr>
            <p:cNvPr id="167" name="image.png"/>
            <p:cNvPicPr/>
            <p:nvPr/>
          </p:nvPicPr>
          <p:blipFill>
            <a:blip r:embed="rId3" cstate="email">
              <a:extLst>
                <a:ext uri="{28A0092B-C50C-407E-A947-70E740481C1C}">
                  <a14:useLocalDpi xmlns:a14="http://schemas.microsoft.com/office/drawing/2010/main"/>
                </a:ext>
              </a:extLst>
            </a:blip>
            <a:stretch>
              <a:fillRect/>
            </a:stretch>
          </p:blipFill>
          <p:spPr>
            <a:xfrm>
              <a:off x="1746882" y="1008050"/>
              <a:ext cx="5041268" cy="5040325"/>
            </a:xfrm>
            <a:prstGeom prst="rect">
              <a:avLst/>
            </a:prstGeom>
            <a:ln w="12700" cap="flat">
              <a:noFill/>
              <a:miter lim="400000"/>
            </a:ln>
            <a:effectLst/>
          </p:spPr>
        </p:pic>
      </p:grpSp>
      <p:sp>
        <p:nvSpPr>
          <p:cNvPr id="169" name="Shape 169"/>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12</a:t>
            </a:r>
          </a:p>
        </p:txBody>
      </p:sp>
      <p:sp>
        <p:nvSpPr>
          <p:cNvPr id="170" name="Shape 170"/>
          <p:cNvSpPr/>
          <p:nvPr/>
        </p:nvSpPr>
        <p:spPr>
          <a:xfrm>
            <a:off x="4933949" y="476250"/>
            <a:ext cx="4572002" cy="345440"/>
          </a:xfrm>
          <a:prstGeom prst="rect">
            <a:avLst/>
          </a:prstGeom>
          <a:ln w="12700">
            <a:miter lim="400000"/>
          </a:ln>
          <a:effectLst>
            <a:outerShdw blurRad="50800" dist="50800" dir="5400000" rotWithShape="0">
              <a:srgbClr val="D9D9D9"/>
            </a:outerShdw>
          </a:effectLst>
          <a:extLst>
            <a:ext uri="{C572A759-6A51-4108-AA02-DFA0A04FC94B}">
              <ma14:wrappingTextBoxFlag xmlns="" xmlns:ma14="http://schemas.microsoft.com/office/mac/drawingml/2011/main" val="1"/>
            </a:ext>
          </a:extLst>
        </p:spPr>
        <p:txBody>
          <a:bodyPr lIns="0" tIns="0" rIns="0" bIns="0">
            <a:spAutoFit/>
          </a:bodyPr>
          <a:lstStyle/>
          <a:p>
            <a:pPr lvl="0">
              <a:tabLst>
                <a:tab pos="990600" algn="r"/>
                <a:tab pos="2806700" algn="r"/>
                <a:tab pos="5600700" algn="r"/>
              </a:tabLst>
            </a:pPr>
            <a:r>
              <a:rPr sz="900" b="1"/>
              <a:t>Subsecretaría de Población, Migración y Asuntos Religiosos</a:t>
            </a:r>
          </a:p>
          <a:p>
            <a:pPr lvl="0">
              <a:tabLst>
                <a:tab pos="990600" algn="r"/>
                <a:tab pos="2806700" algn="r"/>
                <a:tab pos="5600700" algn="r"/>
              </a:tabLst>
            </a:pPr>
            <a:r>
              <a:rPr sz="900" b="1"/>
              <a:t>Coordinación General de la Comisión Mexicana de Ayuda a Refugiados</a:t>
            </a:r>
          </a:p>
        </p:txBody>
      </p:sp>
      <p:sp>
        <p:nvSpPr>
          <p:cNvPr id="171" name="Shape 171"/>
          <p:cNvSpPr/>
          <p:nvPr/>
        </p:nvSpPr>
        <p:spPr>
          <a:xfrm>
            <a:off x="431800" y="1052512"/>
            <a:ext cx="8251826" cy="1"/>
          </a:xfrm>
          <a:prstGeom prst="line">
            <a:avLst/>
          </a:prstGeom>
          <a:ln w="25400">
            <a:solidFill>
              <a:srgbClr val="006800"/>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172" name="Shape 172"/>
          <p:cNvSpPr/>
          <p:nvPr/>
        </p:nvSpPr>
        <p:spPr>
          <a:xfrm>
            <a:off x="1042987" y="1125537"/>
            <a:ext cx="7899401" cy="1"/>
          </a:xfrm>
          <a:prstGeom prst="line">
            <a:avLst/>
          </a:prstGeom>
          <a:ln w="25400">
            <a:solidFill>
              <a:srgbClr val="A50021"/>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173" name="Shape 173"/>
          <p:cNvSpPr/>
          <p:nvPr/>
        </p:nvSpPr>
        <p:spPr>
          <a:xfrm>
            <a:off x="755650" y="2482850"/>
            <a:ext cx="3114675" cy="4180840"/>
          </a:xfrm>
          <a:prstGeom prst="rect">
            <a:avLst/>
          </a:prstGeom>
          <a:ln w="12700">
            <a:miter lim="400000"/>
          </a:ln>
          <a:effectLst>
            <a:outerShdw blurRad="50800" dist="50800" dir="5400000" rotWithShape="0">
              <a:srgbClr val="A6A6A6"/>
            </a:outerShdw>
          </a:effectLst>
          <a:extLst>
            <a:ext uri="{C572A759-6A51-4108-AA02-DFA0A04FC94B}">
              <ma14:wrappingTextBoxFlag xmlns="" xmlns:ma14="http://schemas.microsoft.com/office/mac/drawingml/2011/main" val="1"/>
            </a:ext>
          </a:extLst>
        </p:spPr>
        <p:txBody>
          <a:bodyPr lIns="0" tIns="0" rIns="0" bIns="0">
            <a:spAutoFit/>
          </a:bodyPr>
          <a:lstStyle/>
          <a:p>
            <a:pPr marL="178593" lvl="0" indent="-178593">
              <a:buSzPct val="100000"/>
              <a:buFont typeface="Wingdings"/>
              <a:buChar char="❑"/>
            </a:pPr>
            <a:r>
              <a:rPr sz="2000" b="1"/>
              <a:t>No devolución		</a:t>
            </a:r>
          </a:p>
          <a:p>
            <a:pPr marL="178593" lvl="0" indent="-178593">
              <a:buSzPct val="100000"/>
              <a:buFont typeface="Wingdings"/>
              <a:buChar char="❑"/>
            </a:pPr>
            <a:r>
              <a:rPr sz="2000" b="1"/>
              <a:t>Confidencialidad	</a:t>
            </a:r>
          </a:p>
          <a:p>
            <a:pPr marL="178593" lvl="0" indent="-178593">
              <a:buSzPct val="100000"/>
              <a:buFont typeface="Wingdings"/>
              <a:buChar char="❑"/>
            </a:pPr>
            <a:r>
              <a:rPr sz="2000" b="1"/>
              <a:t>No discriminación	</a:t>
            </a:r>
          </a:p>
          <a:p>
            <a:pPr marL="178593" lvl="0" indent="-178593">
              <a:buSzPct val="100000"/>
              <a:buFont typeface="Wingdings"/>
              <a:buChar char="❑"/>
            </a:pPr>
            <a:r>
              <a:rPr sz="2000" b="1"/>
              <a:t>Derecho a la información</a:t>
            </a:r>
          </a:p>
          <a:p>
            <a:pPr marL="178593" lvl="0" indent="-178593">
              <a:buSzPct val="100000"/>
              <a:buFont typeface="Wingdings"/>
              <a:buChar char="❑"/>
            </a:pPr>
            <a:r>
              <a:rPr sz="2000" b="1"/>
              <a:t>Entrevista personal	</a:t>
            </a:r>
          </a:p>
          <a:p>
            <a:pPr marL="178593" lvl="0" indent="-178593">
              <a:buSzPct val="100000"/>
              <a:buFont typeface="Wingdings"/>
              <a:buChar char="❑"/>
            </a:pPr>
            <a:r>
              <a:rPr sz="2000" b="1"/>
              <a:t>Apoyo de un intérprete</a:t>
            </a:r>
          </a:p>
          <a:p>
            <a:pPr marL="178593" lvl="0" indent="-178593">
              <a:buSzPct val="100000"/>
              <a:buFont typeface="Wingdings"/>
              <a:buChar char="❑"/>
            </a:pPr>
            <a:r>
              <a:rPr sz="2000" b="1"/>
              <a:t>Gratuidad del procedimiento	</a:t>
            </a:r>
          </a:p>
          <a:p>
            <a:pPr marL="178593" lvl="0" indent="-178593">
              <a:buSzPct val="100000"/>
              <a:buFont typeface="Wingdings"/>
              <a:buChar char="❑"/>
            </a:pPr>
            <a:r>
              <a:rPr sz="2000" b="1"/>
              <a:t>Representación legal	</a:t>
            </a:r>
          </a:p>
          <a:p>
            <a:pPr marL="178593" lvl="0" indent="-178593">
              <a:buSzPct val="100000"/>
              <a:buFont typeface="Wingdings"/>
              <a:buChar char="❑"/>
            </a:pPr>
            <a:r>
              <a:rPr sz="2000" b="1"/>
              <a:t>Recurso de revisión	</a:t>
            </a:r>
          </a:p>
        </p:txBody>
      </p:sp>
      <p:grpSp>
        <p:nvGrpSpPr>
          <p:cNvPr id="176" name="Group 176"/>
          <p:cNvGrpSpPr/>
          <p:nvPr/>
        </p:nvGrpSpPr>
        <p:grpSpPr>
          <a:xfrm>
            <a:off x="719137" y="1603375"/>
            <a:ext cx="1530351" cy="639763"/>
            <a:chOff x="0" y="0"/>
            <a:chExt cx="1530350" cy="639762"/>
          </a:xfrm>
        </p:grpSpPr>
        <p:pic>
          <p:nvPicPr>
            <p:cNvPr id="174" name="image.png"/>
            <p:cNvPicPr/>
            <p:nvPr/>
          </p:nvPicPr>
          <p:blipFill>
            <a:blip r:embed="rId4" cstate="email">
              <a:extLst>
                <a:ext uri="{28A0092B-C50C-407E-A947-70E740481C1C}">
                  <a14:useLocalDpi xmlns:a14="http://schemas.microsoft.com/office/drawing/2010/main"/>
                </a:ext>
              </a:extLst>
            </a:blip>
            <a:stretch>
              <a:fillRect/>
            </a:stretch>
          </p:blipFill>
          <p:spPr>
            <a:xfrm>
              <a:off x="0" y="0"/>
              <a:ext cx="1530350" cy="639763"/>
            </a:xfrm>
            <a:prstGeom prst="rect">
              <a:avLst/>
            </a:prstGeom>
            <a:ln w="12700" cap="flat">
              <a:noFill/>
              <a:miter lim="400000"/>
            </a:ln>
            <a:effectLst/>
          </p:spPr>
        </p:pic>
        <p:sp>
          <p:nvSpPr>
            <p:cNvPr id="175" name="Shape 175"/>
            <p:cNvSpPr/>
            <p:nvPr/>
          </p:nvSpPr>
          <p:spPr>
            <a:xfrm>
              <a:off x="114300" y="57150"/>
              <a:ext cx="1362075" cy="3835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2000" b="1">
                  <a:solidFill>
                    <a:srgbClr val="FFFFFF"/>
                  </a:solidFill>
                </a:defRPr>
              </a:lvl1pPr>
            </a:lstStyle>
            <a:p>
              <a:pPr lvl="0">
                <a:defRPr sz="1800" b="0">
                  <a:solidFill>
                    <a:srgbClr val="000000"/>
                  </a:solidFill>
                </a:defRPr>
              </a:pPr>
              <a:r>
                <a:rPr sz="2000" b="1">
                  <a:solidFill>
                    <a:srgbClr val="FFFFFF"/>
                  </a:solidFill>
                </a:rPr>
                <a:t>Derechos</a:t>
              </a:r>
            </a:p>
          </p:txBody>
        </p:sp>
      </p:grpSp>
      <p:grpSp>
        <p:nvGrpSpPr>
          <p:cNvPr id="179" name="Group 179"/>
          <p:cNvGrpSpPr/>
          <p:nvPr/>
        </p:nvGrpSpPr>
        <p:grpSpPr>
          <a:xfrm>
            <a:off x="4962525" y="1603375"/>
            <a:ext cx="1773238" cy="732791"/>
            <a:chOff x="0" y="0"/>
            <a:chExt cx="1773237" cy="732790"/>
          </a:xfrm>
        </p:grpSpPr>
        <p:pic>
          <p:nvPicPr>
            <p:cNvPr id="177" name="image.png"/>
            <p:cNvPicPr/>
            <p:nvPr/>
          </p:nvPicPr>
          <p:blipFill>
            <a:blip r:embed="rId5" cstate="email">
              <a:extLst>
                <a:ext uri="{28A0092B-C50C-407E-A947-70E740481C1C}">
                  <a14:useLocalDpi xmlns:a14="http://schemas.microsoft.com/office/drawing/2010/main"/>
                </a:ext>
              </a:extLst>
            </a:blip>
            <a:stretch>
              <a:fillRect/>
            </a:stretch>
          </p:blipFill>
          <p:spPr>
            <a:xfrm>
              <a:off x="0" y="0"/>
              <a:ext cx="1773238" cy="639763"/>
            </a:xfrm>
            <a:prstGeom prst="rect">
              <a:avLst/>
            </a:prstGeom>
            <a:ln w="12700" cap="flat">
              <a:noFill/>
              <a:miter lim="400000"/>
            </a:ln>
            <a:effectLst/>
          </p:spPr>
        </p:pic>
        <p:sp>
          <p:nvSpPr>
            <p:cNvPr id="178" name="Shape 178"/>
            <p:cNvSpPr/>
            <p:nvPr/>
          </p:nvSpPr>
          <p:spPr>
            <a:xfrm>
              <a:off x="114300" y="57150"/>
              <a:ext cx="1582738" cy="6756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2000" b="1">
                  <a:solidFill>
                    <a:srgbClr val="FFFFFF"/>
                  </a:solidFill>
                </a:defRPr>
              </a:lvl1pPr>
            </a:lstStyle>
            <a:p>
              <a:pPr lvl="0">
                <a:defRPr sz="1800" b="0">
                  <a:solidFill>
                    <a:srgbClr val="000000"/>
                  </a:solidFill>
                </a:defRPr>
              </a:pPr>
              <a:r>
                <a:rPr sz="2000" b="1">
                  <a:solidFill>
                    <a:srgbClr val="FFFFFF"/>
                  </a:solidFill>
                </a:rPr>
                <a:t>Obligaciones</a:t>
              </a:r>
            </a:p>
          </p:txBody>
        </p:sp>
      </p:grpSp>
      <p:sp>
        <p:nvSpPr>
          <p:cNvPr id="180" name="Shape 180"/>
          <p:cNvSpPr/>
          <p:nvPr/>
        </p:nvSpPr>
        <p:spPr>
          <a:xfrm>
            <a:off x="4932362" y="2636837"/>
            <a:ext cx="3455988" cy="3596641"/>
          </a:xfrm>
          <a:prstGeom prst="rect">
            <a:avLst/>
          </a:prstGeom>
          <a:ln w="12700">
            <a:miter lim="400000"/>
          </a:ln>
          <a:effectLst>
            <a:outerShdw blurRad="50800" dist="50800" dir="5400000" rotWithShape="0">
              <a:srgbClr val="A6A6A6"/>
            </a:outerShdw>
          </a:effectLst>
          <a:extLst>
            <a:ext uri="{C572A759-6A51-4108-AA02-DFA0A04FC94B}">
              <ma14:wrappingTextBoxFlag xmlns="" xmlns:ma14="http://schemas.microsoft.com/office/mac/drawingml/2011/main" val="1"/>
            </a:ext>
          </a:extLst>
        </p:spPr>
        <p:txBody>
          <a:bodyPr lIns="0" tIns="0" rIns="0" bIns="0">
            <a:spAutoFit/>
          </a:bodyPr>
          <a:lstStyle/>
          <a:p>
            <a:pPr marL="178593" lvl="0" indent="-178593">
              <a:buSzPct val="100000"/>
              <a:buFont typeface="Wingdings"/>
              <a:buChar char="❑"/>
            </a:pPr>
            <a:r>
              <a:rPr sz="2000" b="1"/>
              <a:t>Dar información verídica y completa	</a:t>
            </a:r>
          </a:p>
          <a:p>
            <a:pPr marL="285750" lvl="0" indent="-285750">
              <a:buSzPct val="100000"/>
              <a:buFont typeface="Wingdings"/>
              <a:buChar char="❑"/>
            </a:pPr>
            <a:endParaRPr sz="2000" b="1"/>
          </a:p>
          <a:p>
            <a:pPr marL="178593" lvl="0" indent="-178593">
              <a:buSzPct val="100000"/>
              <a:buFont typeface="Wingdings"/>
              <a:buChar char="❑"/>
            </a:pPr>
            <a:r>
              <a:rPr sz="2000" b="1"/>
              <a:t>Firmar semanalmente </a:t>
            </a:r>
            <a:r>
              <a:rPr sz="2000" b="1">
                <a:solidFill>
                  <a:srgbClr val="A50021"/>
                </a:solidFill>
              </a:rPr>
              <a:t>(Abandonos)</a:t>
            </a:r>
          </a:p>
          <a:p>
            <a:pPr marL="285750" lvl="0" indent="-285750">
              <a:buSzPct val="100000"/>
              <a:buFont typeface="Wingdings"/>
              <a:buChar char="❑"/>
            </a:pPr>
            <a:endParaRPr sz="2000" b="1"/>
          </a:p>
          <a:p>
            <a:pPr marL="178593" lvl="0" indent="-178593">
              <a:buSzPct val="100000"/>
              <a:buFont typeface="Wingdings"/>
              <a:buChar char="❑"/>
            </a:pPr>
            <a:r>
              <a:rPr sz="2000" b="1"/>
              <a:t>Acreditar identidad</a:t>
            </a:r>
          </a:p>
          <a:p>
            <a:pPr marL="285750" lvl="0" indent="-285750">
              <a:buSzPct val="100000"/>
              <a:buFont typeface="Wingdings"/>
              <a:buChar char="❑"/>
            </a:pPr>
            <a:endParaRPr sz="2000" b="1"/>
          </a:p>
          <a:p>
            <a:pPr marL="178593" lvl="0" indent="-178593">
              <a:buSzPct val="100000"/>
              <a:buFont typeface="Wingdings"/>
              <a:buChar char="❑"/>
            </a:pPr>
            <a:r>
              <a:rPr sz="2000" b="1"/>
              <a:t>Permanecer en la entidad donde solicitó</a:t>
            </a:r>
          </a:p>
          <a:p>
            <a:pPr marL="285750" lvl="0" indent="-285750">
              <a:buSzPct val="100000"/>
              <a:buFont typeface="Wingdings"/>
              <a:buChar char="❑"/>
            </a:pPr>
            <a:endParaRPr sz="2000" b="1"/>
          </a:p>
        </p:txBody>
      </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76"/>
                                        </p:tgtEl>
                                        <p:attrNameLst>
                                          <p:attrName>style.visibility</p:attrName>
                                        </p:attrNameLst>
                                      </p:cBhvr>
                                      <p:to>
                                        <p:strVal val="visible"/>
                                      </p:to>
                                    </p:set>
                                    <p:anim calcmode="lin" valueType="num">
                                      <p:cBhvr>
                                        <p:cTn id="7" dur="500" fill="hold"/>
                                        <p:tgtEl>
                                          <p:spTgt spid="176"/>
                                        </p:tgtEl>
                                        <p:attrNameLst>
                                          <p:attrName>ppt_x</p:attrName>
                                        </p:attrNameLst>
                                      </p:cBhvr>
                                      <p:tavLst>
                                        <p:tav tm="0">
                                          <p:val>
                                            <p:strVal val="#ppt_x"/>
                                          </p:val>
                                        </p:tav>
                                        <p:tav tm="100000">
                                          <p:val>
                                            <p:strVal val="#ppt_x"/>
                                          </p:val>
                                        </p:tav>
                                      </p:tavLst>
                                    </p:anim>
                                    <p:anim calcmode="lin" valueType="num">
                                      <p:cBhvr>
                                        <p:cTn id="8" dur="500" fill="hold"/>
                                        <p:tgtEl>
                                          <p:spTgt spid="1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2" nodeType="clickEffect">
                                  <p:stCondLst>
                                    <p:cond delay="0"/>
                                  </p:stCondLst>
                                  <p:iterate>
                                    <p:tmAbs val="0"/>
                                  </p:iterate>
                                  <p:childTnLst>
                                    <p:set>
                                      <p:cBhvr>
                                        <p:cTn id="12" fill="hold"/>
                                        <p:tgtEl>
                                          <p:spTgt spid="173"/>
                                        </p:tgtEl>
                                        <p:attrNameLst>
                                          <p:attrName>style.visibility</p:attrName>
                                        </p:attrNameLst>
                                      </p:cBhvr>
                                      <p:to>
                                        <p:strVal val="visible"/>
                                      </p:to>
                                    </p:set>
                                    <p:anim calcmode="lin" valueType="num">
                                      <p:cBhvr>
                                        <p:cTn id="13" dur="1000" fill="hold"/>
                                        <p:tgtEl>
                                          <p:spTgt spid="173"/>
                                        </p:tgtEl>
                                        <p:attrNameLst>
                                          <p:attrName>ppt_w</p:attrName>
                                        </p:attrNameLst>
                                      </p:cBhvr>
                                      <p:tavLst>
                                        <p:tav tm="0">
                                          <p:val>
                                            <p:fltVal val="0"/>
                                          </p:val>
                                        </p:tav>
                                        <p:tav tm="100000">
                                          <p:val>
                                            <p:strVal val="#ppt_w"/>
                                          </p:val>
                                        </p:tav>
                                      </p:tavLst>
                                    </p:anim>
                                    <p:anim calcmode="lin" valueType="num">
                                      <p:cBhvr>
                                        <p:cTn id="14" dur="1000" fill="hold"/>
                                        <p:tgtEl>
                                          <p:spTgt spid="173"/>
                                        </p:tgtEl>
                                        <p:attrNameLst>
                                          <p:attrName>ppt_h</p:attrName>
                                        </p:attrNameLst>
                                      </p:cBhvr>
                                      <p:tavLst>
                                        <p:tav tm="0">
                                          <p:val>
                                            <p:fltVal val="0"/>
                                          </p:val>
                                        </p:tav>
                                        <p:tav tm="100000">
                                          <p:val>
                                            <p:strVal val="#ppt_h"/>
                                          </p:val>
                                        </p:tav>
                                      </p:tavLst>
                                    </p:anim>
                                    <p:anim calcmode="lin" valueType="num">
                                      <p:cBhvr>
                                        <p:cTn id="15" dur="1000" fill="hold"/>
                                        <p:tgtEl>
                                          <p:spTgt spid="17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7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3" nodeType="clickEffect">
                                  <p:stCondLst>
                                    <p:cond delay="0"/>
                                  </p:stCondLst>
                                  <p:iterate>
                                    <p:tmAbs val="0"/>
                                  </p:iterate>
                                  <p:childTnLst>
                                    <p:set>
                                      <p:cBhvr>
                                        <p:cTn id="20" fill="hold"/>
                                        <p:tgtEl>
                                          <p:spTgt spid="179"/>
                                        </p:tgtEl>
                                        <p:attrNameLst>
                                          <p:attrName>style.visibility</p:attrName>
                                        </p:attrNameLst>
                                      </p:cBhvr>
                                      <p:to>
                                        <p:strVal val="visible"/>
                                      </p:to>
                                    </p:set>
                                    <p:anim calcmode="lin" valueType="num">
                                      <p:cBhvr>
                                        <p:cTn id="21" dur="500" fill="hold"/>
                                        <p:tgtEl>
                                          <p:spTgt spid="179"/>
                                        </p:tgtEl>
                                        <p:attrNameLst>
                                          <p:attrName>ppt_x</p:attrName>
                                        </p:attrNameLst>
                                      </p:cBhvr>
                                      <p:tavLst>
                                        <p:tav tm="0">
                                          <p:val>
                                            <p:strVal val="#ppt_x"/>
                                          </p:val>
                                        </p:tav>
                                        <p:tav tm="100000">
                                          <p:val>
                                            <p:strVal val="#ppt_x"/>
                                          </p:val>
                                        </p:tav>
                                      </p:tavLst>
                                    </p:anim>
                                    <p:anim calcmode="lin" valueType="num">
                                      <p:cBhvr>
                                        <p:cTn id="22" dur="500" fill="hold"/>
                                        <p:tgtEl>
                                          <p:spTgt spid="17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4" nodeType="clickEffect">
                                  <p:stCondLst>
                                    <p:cond delay="0"/>
                                  </p:stCondLst>
                                  <p:iterate>
                                    <p:tmAbs val="0"/>
                                  </p:iterate>
                                  <p:childTnLst>
                                    <p:set>
                                      <p:cBhvr>
                                        <p:cTn id="26" fill="hold"/>
                                        <p:tgtEl>
                                          <p:spTgt spid="180"/>
                                        </p:tgtEl>
                                        <p:attrNameLst>
                                          <p:attrName>style.visibility</p:attrName>
                                        </p:attrNameLst>
                                      </p:cBhvr>
                                      <p:to>
                                        <p:strVal val="visible"/>
                                      </p:to>
                                    </p:set>
                                    <p:anim calcmode="lin" valueType="num">
                                      <p:cBhvr>
                                        <p:cTn id="27" dur="1000" fill="hold"/>
                                        <p:tgtEl>
                                          <p:spTgt spid="180"/>
                                        </p:tgtEl>
                                        <p:attrNameLst>
                                          <p:attrName>ppt_w</p:attrName>
                                        </p:attrNameLst>
                                      </p:cBhvr>
                                      <p:tavLst>
                                        <p:tav tm="0">
                                          <p:val>
                                            <p:fltVal val="0"/>
                                          </p:val>
                                        </p:tav>
                                        <p:tav tm="100000">
                                          <p:val>
                                            <p:strVal val="#ppt_w"/>
                                          </p:val>
                                        </p:tav>
                                      </p:tavLst>
                                    </p:anim>
                                    <p:anim calcmode="lin" valueType="num">
                                      <p:cBhvr>
                                        <p:cTn id="28" dur="1000" fill="hold"/>
                                        <p:tgtEl>
                                          <p:spTgt spid="180"/>
                                        </p:tgtEl>
                                        <p:attrNameLst>
                                          <p:attrName>ppt_h</p:attrName>
                                        </p:attrNameLst>
                                      </p:cBhvr>
                                      <p:tavLst>
                                        <p:tav tm="0">
                                          <p:val>
                                            <p:fltVal val="0"/>
                                          </p:val>
                                        </p:tav>
                                        <p:tav tm="100000">
                                          <p:val>
                                            <p:strVal val="#ppt_h"/>
                                          </p:val>
                                        </p:tav>
                                      </p:tavLst>
                                    </p:anim>
                                    <p:anim calcmode="lin" valueType="num">
                                      <p:cBhvr>
                                        <p:cTn id="29" dur="1000" fill="hold"/>
                                        <p:tgtEl>
                                          <p:spTgt spid="180"/>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8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2" animBg="1" advAuto="0"/>
      <p:bldP spid="176" grpId="1" animBg="1" advAuto="0"/>
      <p:bldP spid="179" grpId="3" animBg="1" advAuto="0"/>
      <p:bldP spid="180" grpId="4"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 name="Group 184"/>
          <p:cNvGrpSpPr/>
          <p:nvPr/>
        </p:nvGrpSpPr>
        <p:grpSpPr>
          <a:xfrm>
            <a:off x="431799" y="260350"/>
            <a:ext cx="6788151" cy="6048375"/>
            <a:chOff x="0" y="0"/>
            <a:chExt cx="6788150" cy="6048374"/>
          </a:xfrm>
        </p:grpSpPr>
        <p:pic>
          <p:nvPicPr>
            <p:cNvPr id="182" name="image.jpg"/>
            <p:cNvPicPr/>
            <p:nvPr/>
          </p:nvPicPr>
          <p:blipFill>
            <a:blip r:embed="rId2" cstate="email">
              <a:extLst>
                <a:ext uri="{28A0092B-C50C-407E-A947-70E740481C1C}">
                  <a14:useLocalDpi xmlns:a14="http://schemas.microsoft.com/office/drawing/2010/main"/>
                </a:ext>
              </a:extLst>
            </a:blip>
            <a:stretch>
              <a:fillRect/>
            </a:stretch>
          </p:blipFill>
          <p:spPr>
            <a:xfrm>
              <a:off x="-1" y="0"/>
              <a:ext cx="3979865" cy="695325"/>
            </a:xfrm>
            <a:prstGeom prst="rect">
              <a:avLst/>
            </a:prstGeom>
            <a:ln w="12700" cap="flat">
              <a:noFill/>
              <a:miter lim="400000"/>
            </a:ln>
            <a:effectLst>
              <a:outerShdw blurRad="50800" dist="50800" dir="5400000" rotWithShape="0">
                <a:srgbClr val="A6A6A6"/>
              </a:outerShdw>
            </a:effectLst>
          </p:spPr>
        </p:pic>
        <p:pic>
          <p:nvPicPr>
            <p:cNvPr id="183" name="image.png"/>
            <p:cNvPicPr/>
            <p:nvPr/>
          </p:nvPicPr>
          <p:blipFill>
            <a:blip r:embed="rId3" cstate="email">
              <a:extLst>
                <a:ext uri="{28A0092B-C50C-407E-A947-70E740481C1C}">
                  <a14:useLocalDpi xmlns:a14="http://schemas.microsoft.com/office/drawing/2010/main"/>
                </a:ext>
              </a:extLst>
            </a:blip>
            <a:stretch>
              <a:fillRect/>
            </a:stretch>
          </p:blipFill>
          <p:spPr>
            <a:xfrm>
              <a:off x="1746882" y="1008050"/>
              <a:ext cx="5041268" cy="5040325"/>
            </a:xfrm>
            <a:prstGeom prst="rect">
              <a:avLst/>
            </a:prstGeom>
            <a:ln w="12700" cap="flat">
              <a:noFill/>
              <a:miter lim="400000"/>
            </a:ln>
            <a:effectLst/>
          </p:spPr>
        </p:pic>
      </p:grpSp>
      <p:sp>
        <p:nvSpPr>
          <p:cNvPr id="185" name="Shape 185"/>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13</a:t>
            </a:r>
          </a:p>
        </p:txBody>
      </p:sp>
      <p:sp>
        <p:nvSpPr>
          <p:cNvPr id="186" name="Shape 186"/>
          <p:cNvSpPr/>
          <p:nvPr/>
        </p:nvSpPr>
        <p:spPr>
          <a:xfrm>
            <a:off x="4933949" y="476250"/>
            <a:ext cx="4572002" cy="345440"/>
          </a:xfrm>
          <a:prstGeom prst="rect">
            <a:avLst/>
          </a:prstGeom>
          <a:ln w="12700">
            <a:miter lim="400000"/>
          </a:ln>
          <a:effectLst>
            <a:outerShdw blurRad="50800" dist="50800" dir="5400000" rotWithShape="0">
              <a:srgbClr val="D9D9D9"/>
            </a:outerShdw>
          </a:effectLst>
          <a:extLst>
            <a:ext uri="{C572A759-6A51-4108-AA02-DFA0A04FC94B}">
              <ma14:wrappingTextBoxFlag xmlns="" xmlns:ma14="http://schemas.microsoft.com/office/mac/drawingml/2011/main" val="1"/>
            </a:ext>
          </a:extLst>
        </p:spPr>
        <p:txBody>
          <a:bodyPr lIns="0" tIns="0" rIns="0" bIns="0">
            <a:spAutoFit/>
          </a:bodyPr>
          <a:lstStyle/>
          <a:p>
            <a:pPr lvl="0">
              <a:tabLst>
                <a:tab pos="990600" algn="r"/>
                <a:tab pos="2806700" algn="r"/>
                <a:tab pos="5600700" algn="r"/>
              </a:tabLst>
            </a:pPr>
            <a:r>
              <a:rPr sz="900" b="1"/>
              <a:t>Subsecretaría de Población, Migración y Asuntos Religiosos</a:t>
            </a:r>
          </a:p>
          <a:p>
            <a:pPr lvl="0">
              <a:tabLst>
                <a:tab pos="990600" algn="r"/>
                <a:tab pos="2806700" algn="r"/>
                <a:tab pos="5600700" algn="r"/>
              </a:tabLst>
            </a:pPr>
            <a:r>
              <a:rPr sz="900" b="1"/>
              <a:t>Coordinación General de la Comisión Mexicana de Ayuda a Refugiados</a:t>
            </a:r>
          </a:p>
        </p:txBody>
      </p:sp>
      <p:sp>
        <p:nvSpPr>
          <p:cNvPr id="187" name="Shape 187"/>
          <p:cNvSpPr/>
          <p:nvPr/>
        </p:nvSpPr>
        <p:spPr>
          <a:xfrm>
            <a:off x="431800" y="1052512"/>
            <a:ext cx="8251826" cy="1"/>
          </a:xfrm>
          <a:prstGeom prst="line">
            <a:avLst/>
          </a:prstGeom>
          <a:ln w="25400">
            <a:solidFill>
              <a:srgbClr val="006800"/>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188" name="Shape 188"/>
          <p:cNvSpPr/>
          <p:nvPr/>
        </p:nvSpPr>
        <p:spPr>
          <a:xfrm>
            <a:off x="1042987" y="1125537"/>
            <a:ext cx="7899401" cy="1"/>
          </a:xfrm>
          <a:prstGeom prst="line">
            <a:avLst/>
          </a:prstGeom>
          <a:ln w="25400">
            <a:solidFill>
              <a:srgbClr val="A50021"/>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grpSp>
        <p:nvGrpSpPr>
          <p:cNvPr id="191" name="Group 191"/>
          <p:cNvGrpSpPr/>
          <p:nvPr/>
        </p:nvGrpSpPr>
        <p:grpSpPr>
          <a:xfrm>
            <a:off x="719137" y="1603375"/>
            <a:ext cx="2968626" cy="732791"/>
            <a:chOff x="0" y="0"/>
            <a:chExt cx="2968625" cy="732790"/>
          </a:xfrm>
        </p:grpSpPr>
        <p:pic>
          <p:nvPicPr>
            <p:cNvPr id="189" name="image.png"/>
            <p:cNvPicPr/>
            <p:nvPr/>
          </p:nvPicPr>
          <p:blipFill>
            <a:blip r:embed="rId4" cstate="email">
              <a:extLst>
                <a:ext uri="{28A0092B-C50C-407E-A947-70E740481C1C}">
                  <a14:useLocalDpi xmlns:a14="http://schemas.microsoft.com/office/drawing/2010/main"/>
                </a:ext>
              </a:extLst>
            </a:blip>
            <a:stretch>
              <a:fillRect/>
            </a:stretch>
          </p:blipFill>
          <p:spPr>
            <a:xfrm>
              <a:off x="0" y="0"/>
              <a:ext cx="2968625" cy="639763"/>
            </a:xfrm>
            <a:prstGeom prst="rect">
              <a:avLst/>
            </a:prstGeom>
            <a:ln w="12700" cap="flat">
              <a:noFill/>
              <a:miter lim="400000"/>
            </a:ln>
            <a:effectLst/>
          </p:spPr>
        </p:pic>
        <p:sp>
          <p:nvSpPr>
            <p:cNvPr id="190" name="Shape 190"/>
            <p:cNvSpPr/>
            <p:nvPr/>
          </p:nvSpPr>
          <p:spPr>
            <a:xfrm>
              <a:off x="114300" y="57150"/>
              <a:ext cx="2801938" cy="6756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2000" b="1">
                  <a:solidFill>
                    <a:srgbClr val="FFFFFF"/>
                  </a:solidFill>
                </a:defRPr>
              </a:lvl1pPr>
            </a:lstStyle>
            <a:p>
              <a:pPr lvl="0">
                <a:defRPr sz="1800" b="0">
                  <a:solidFill>
                    <a:srgbClr val="000000"/>
                  </a:solidFill>
                </a:defRPr>
              </a:pPr>
              <a:r>
                <a:rPr sz="2000" b="1">
                  <a:solidFill>
                    <a:srgbClr val="FFFFFF"/>
                  </a:solidFill>
                </a:rPr>
                <a:t>Ejemplar de Constancia</a:t>
              </a:r>
            </a:p>
          </p:txBody>
        </p:sp>
      </p:grpSp>
      <p:pic>
        <p:nvPicPr>
          <p:cNvPr id="192" name="Constancia1.jpg" descr="C:\Users\cperezt\AppData\Local\Microsoft\Windows\Temporary Internet Files\Content.Outlook\BAJQZU7S\Constancia1.jpg"/>
          <p:cNvPicPr/>
          <p:nvPr/>
        </p:nvPicPr>
        <p:blipFill>
          <a:blip r:embed="rId5" cstate="email">
            <a:extLst>
              <a:ext uri="{28A0092B-C50C-407E-A947-70E740481C1C}">
                <a14:useLocalDpi xmlns:a14="http://schemas.microsoft.com/office/drawing/2010/main"/>
              </a:ext>
            </a:extLst>
          </a:blip>
          <a:stretch>
            <a:fillRect/>
          </a:stretch>
        </p:blipFill>
        <p:spPr>
          <a:xfrm>
            <a:off x="2747962" y="2276475"/>
            <a:ext cx="3327401" cy="4376738"/>
          </a:xfrm>
          <a:prstGeom prst="rect">
            <a:avLst/>
          </a:prstGeom>
          <a:ln w="12700">
            <a:miter lim="400000"/>
          </a:ln>
          <a:effectLst>
            <a:outerShdw blurRad="292100" dist="139700" dir="2700000" rotWithShape="0">
              <a:srgbClr val="333333">
                <a:alpha val="64999"/>
              </a:srgbClr>
            </a:outerShdw>
          </a:effectLst>
        </p:spPr>
      </p:pic>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91"/>
                                        </p:tgtEl>
                                        <p:attrNameLst>
                                          <p:attrName>style.visibility</p:attrName>
                                        </p:attrNameLst>
                                      </p:cBhvr>
                                      <p:to>
                                        <p:strVal val="visible"/>
                                      </p:to>
                                    </p:set>
                                    <p:anim calcmode="lin" valueType="num">
                                      <p:cBhvr>
                                        <p:cTn id="7" dur="500" fill="hold"/>
                                        <p:tgtEl>
                                          <p:spTgt spid="191"/>
                                        </p:tgtEl>
                                        <p:attrNameLst>
                                          <p:attrName>ppt_x</p:attrName>
                                        </p:attrNameLst>
                                      </p:cBhvr>
                                      <p:tavLst>
                                        <p:tav tm="0">
                                          <p:val>
                                            <p:strVal val="#ppt_x"/>
                                          </p:val>
                                        </p:tav>
                                        <p:tav tm="100000">
                                          <p:val>
                                            <p:strVal val="#ppt_x"/>
                                          </p:val>
                                        </p:tav>
                                      </p:tavLst>
                                    </p:anim>
                                    <p:anim calcmode="lin" valueType="num">
                                      <p:cBhvr>
                                        <p:cTn id="8" dur="500" fill="hold"/>
                                        <p:tgtEl>
                                          <p:spTgt spid="19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8" fill="hold" grpId="2" nodeType="clickEffect">
                                  <p:stCondLst>
                                    <p:cond delay="0"/>
                                  </p:stCondLst>
                                  <p:iterate>
                                    <p:tmAbs val="0"/>
                                  </p:iterate>
                                  <p:childTnLst>
                                    <p:set>
                                      <p:cBhvr>
                                        <p:cTn id="12" fill="hold"/>
                                        <p:tgtEl>
                                          <p:spTgt spid="192"/>
                                        </p:tgtEl>
                                        <p:attrNameLst>
                                          <p:attrName>style.visibility</p:attrName>
                                        </p:attrNameLst>
                                      </p:cBhvr>
                                      <p:to>
                                        <p:strVal val="visible"/>
                                      </p:to>
                                    </p:set>
                                    <p:anim calcmode="lin" valueType="num">
                                      <p:cBhvr>
                                        <p:cTn id="13" dur="4000" fill="hold"/>
                                        <p:tgtEl>
                                          <p:spTgt spid="192"/>
                                        </p:tgtEl>
                                        <p:attrNameLst>
                                          <p:attrName>ppt_x</p:attrName>
                                        </p:attrNameLst>
                                      </p:cBhvr>
                                      <p:tavLst>
                                        <p:tav tm="0">
                                          <p:val>
                                            <p:strVal val="#ppt_x-#ppt_w/2"/>
                                          </p:val>
                                        </p:tav>
                                        <p:tav tm="100000">
                                          <p:val>
                                            <p:strVal val="#ppt_x"/>
                                          </p:val>
                                        </p:tav>
                                      </p:tavLst>
                                    </p:anim>
                                    <p:anim calcmode="lin" valueType="num">
                                      <p:cBhvr>
                                        <p:cTn id="14" dur="4000" fill="hold"/>
                                        <p:tgtEl>
                                          <p:spTgt spid="192"/>
                                        </p:tgtEl>
                                        <p:attrNameLst>
                                          <p:attrName>ppt_y</p:attrName>
                                        </p:attrNameLst>
                                      </p:cBhvr>
                                      <p:tavLst>
                                        <p:tav tm="0">
                                          <p:val>
                                            <p:strVal val="#ppt_y"/>
                                          </p:val>
                                        </p:tav>
                                        <p:tav tm="100000">
                                          <p:val>
                                            <p:strVal val="#ppt_y"/>
                                          </p:val>
                                        </p:tav>
                                      </p:tavLst>
                                    </p:anim>
                                    <p:anim calcmode="lin" valueType="num">
                                      <p:cBhvr>
                                        <p:cTn id="15" dur="4000" fill="hold"/>
                                        <p:tgtEl>
                                          <p:spTgt spid="192"/>
                                        </p:tgtEl>
                                        <p:attrNameLst>
                                          <p:attrName>ppt_w</p:attrName>
                                        </p:attrNameLst>
                                      </p:cBhvr>
                                      <p:tavLst>
                                        <p:tav tm="0">
                                          <p:val>
                                            <p:fltVal val="0"/>
                                          </p:val>
                                        </p:tav>
                                        <p:tav tm="100000">
                                          <p:val>
                                            <p:strVal val="#ppt_w"/>
                                          </p:val>
                                        </p:tav>
                                      </p:tavLst>
                                    </p:anim>
                                    <p:anim calcmode="lin" valueType="num">
                                      <p:cBhvr>
                                        <p:cTn id="16" dur="4000" fill="hold"/>
                                        <p:tgtEl>
                                          <p:spTgt spid="19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1" animBg="1" advAuto="0"/>
      <p:bldP spid="192" grpId="2"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6" name="Group 196"/>
          <p:cNvGrpSpPr/>
          <p:nvPr/>
        </p:nvGrpSpPr>
        <p:grpSpPr>
          <a:xfrm>
            <a:off x="431799" y="260350"/>
            <a:ext cx="6788151" cy="6048375"/>
            <a:chOff x="0" y="0"/>
            <a:chExt cx="6788150" cy="6048374"/>
          </a:xfrm>
        </p:grpSpPr>
        <p:pic>
          <p:nvPicPr>
            <p:cNvPr id="194" name="image.jpg"/>
            <p:cNvPicPr/>
            <p:nvPr/>
          </p:nvPicPr>
          <p:blipFill>
            <a:blip r:embed="rId2" cstate="email">
              <a:extLst>
                <a:ext uri="{28A0092B-C50C-407E-A947-70E740481C1C}">
                  <a14:useLocalDpi xmlns:a14="http://schemas.microsoft.com/office/drawing/2010/main"/>
                </a:ext>
              </a:extLst>
            </a:blip>
            <a:stretch>
              <a:fillRect/>
            </a:stretch>
          </p:blipFill>
          <p:spPr>
            <a:xfrm>
              <a:off x="-1" y="0"/>
              <a:ext cx="3979865" cy="695325"/>
            </a:xfrm>
            <a:prstGeom prst="rect">
              <a:avLst/>
            </a:prstGeom>
            <a:ln w="12700" cap="flat">
              <a:noFill/>
              <a:miter lim="400000"/>
            </a:ln>
            <a:effectLst>
              <a:outerShdw blurRad="50800" dist="50800" dir="5400000" rotWithShape="0">
                <a:srgbClr val="A6A6A6"/>
              </a:outerShdw>
            </a:effectLst>
          </p:spPr>
        </p:pic>
        <p:pic>
          <p:nvPicPr>
            <p:cNvPr id="195" name="image.png"/>
            <p:cNvPicPr/>
            <p:nvPr/>
          </p:nvPicPr>
          <p:blipFill>
            <a:blip r:embed="rId3" cstate="email">
              <a:extLst>
                <a:ext uri="{28A0092B-C50C-407E-A947-70E740481C1C}">
                  <a14:useLocalDpi xmlns:a14="http://schemas.microsoft.com/office/drawing/2010/main"/>
                </a:ext>
              </a:extLst>
            </a:blip>
            <a:stretch>
              <a:fillRect/>
            </a:stretch>
          </p:blipFill>
          <p:spPr>
            <a:xfrm>
              <a:off x="1746882" y="1008050"/>
              <a:ext cx="5041268" cy="5040325"/>
            </a:xfrm>
            <a:prstGeom prst="rect">
              <a:avLst/>
            </a:prstGeom>
            <a:ln w="12700" cap="flat">
              <a:noFill/>
              <a:miter lim="400000"/>
            </a:ln>
            <a:effectLst/>
          </p:spPr>
        </p:pic>
      </p:grpSp>
      <p:sp>
        <p:nvSpPr>
          <p:cNvPr id="197" name="Shape 197"/>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14</a:t>
            </a:r>
          </a:p>
        </p:txBody>
      </p:sp>
      <p:sp>
        <p:nvSpPr>
          <p:cNvPr id="198" name="Shape 198"/>
          <p:cNvSpPr/>
          <p:nvPr/>
        </p:nvSpPr>
        <p:spPr>
          <a:xfrm>
            <a:off x="4933949" y="476250"/>
            <a:ext cx="4572002" cy="345440"/>
          </a:xfrm>
          <a:prstGeom prst="rect">
            <a:avLst/>
          </a:prstGeom>
          <a:ln w="12700">
            <a:miter lim="400000"/>
          </a:ln>
          <a:effectLst>
            <a:outerShdw blurRad="50800" dist="50800" dir="5400000" rotWithShape="0">
              <a:srgbClr val="D9D9D9"/>
            </a:outerShdw>
          </a:effectLst>
          <a:extLst>
            <a:ext uri="{C572A759-6A51-4108-AA02-DFA0A04FC94B}">
              <ma14:wrappingTextBoxFlag xmlns="" xmlns:ma14="http://schemas.microsoft.com/office/mac/drawingml/2011/main" val="1"/>
            </a:ext>
          </a:extLst>
        </p:spPr>
        <p:txBody>
          <a:bodyPr lIns="0" tIns="0" rIns="0" bIns="0">
            <a:spAutoFit/>
          </a:bodyPr>
          <a:lstStyle/>
          <a:p>
            <a:pPr lvl="0">
              <a:tabLst>
                <a:tab pos="990600" algn="r"/>
                <a:tab pos="2806700" algn="r"/>
                <a:tab pos="5600700" algn="r"/>
              </a:tabLst>
            </a:pPr>
            <a:r>
              <a:rPr sz="900" b="1"/>
              <a:t>Subsecretaría de Población, Migración y Asuntos Religiosos</a:t>
            </a:r>
          </a:p>
          <a:p>
            <a:pPr lvl="0">
              <a:tabLst>
                <a:tab pos="990600" algn="r"/>
                <a:tab pos="2806700" algn="r"/>
                <a:tab pos="5600700" algn="r"/>
              </a:tabLst>
            </a:pPr>
            <a:r>
              <a:rPr sz="900" b="1"/>
              <a:t>Coordinación General de la Comisión Mexicana de Ayuda a Refugiados</a:t>
            </a:r>
          </a:p>
        </p:txBody>
      </p:sp>
      <p:sp>
        <p:nvSpPr>
          <p:cNvPr id="199" name="Shape 199"/>
          <p:cNvSpPr/>
          <p:nvPr/>
        </p:nvSpPr>
        <p:spPr>
          <a:xfrm>
            <a:off x="431800" y="1052512"/>
            <a:ext cx="8251826" cy="1"/>
          </a:xfrm>
          <a:prstGeom prst="line">
            <a:avLst/>
          </a:prstGeom>
          <a:ln w="25400">
            <a:solidFill>
              <a:srgbClr val="006800"/>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200" name="Shape 200"/>
          <p:cNvSpPr/>
          <p:nvPr/>
        </p:nvSpPr>
        <p:spPr>
          <a:xfrm>
            <a:off x="1042987" y="1125537"/>
            <a:ext cx="7899401" cy="1"/>
          </a:xfrm>
          <a:prstGeom prst="line">
            <a:avLst/>
          </a:prstGeom>
          <a:ln w="25400">
            <a:solidFill>
              <a:srgbClr val="A50021"/>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grpSp>
        <p:nvGrpSpPr>
          <p:cNvPr id="203" name="Group 203"/>
          <p:cNvGrpSpPr/>
          <p:nvPr/>
        </p:nvGrpSpPr>
        <p:grpSpPr>
          <a:xfrm>
            <a:off x="719137" y="1603375"/>
            <a:ext cx="2968626" cy="732791"/>
            <a:chOff x="0" y="0"/>
            <a:chExt cx="2968625" cy="732790"/>
          </a:xfrm>
        </p:grpSpPr>
        <p:pic>
          <p:nvPicPr>
            <p:cNvPr id="201" name="image.png"/>
            <p:cNvPicPr/>
            <p:nvPr/>
          </p:nvPicPr>
          <p:blipFill>
            <a:blip r:embed="rId4" cstate="email">
              <a:extLst>
                <a:ext uri="{28A0092B-C50C-407E-A947-70E740481C1C}">
                  <a14:useLocalDpi xmlns:a14="http://schemas.microsoft.com/office/drawing/2010/main"/>
                </a:ext>
              </a:extLst>
            </a:blip>
            <a:stretch>
              <a:fillRect/>
            </a:stretch>
          </p:blipFill>
          <p:spPr>
            <a:xfrm>
              <a:off x="0" y="0"/>
              <a:ext cx="2968625" cy="639763"/>
            </a:xfrm>
            <a:prstGeom prst="rect">
              <a:avLst/>
            </a:prstGeom>
            <a:ln w="12700" cap="flat">
              <a:noFill/>
              <a:miter lim="400000"/>
            </a:ln>
            <a:effectLst/>
          </p:spPr>
        </p:pic>
        <p:sp>
          <p:nvSpPr>
            <p:cNvPr id="202" name="Shape 202"/>
            <p:cNvSpPr/>
            <p:nvPr/>
          </p:nvSpPr>
          <p:spPr>
            <a:xfrm>
              <a:off x="114300" y="57150"/>
              <a:ext cx="2801938" cy="6756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2000" b="1">
                  <a:solidFill>
                    <a:srgbClr val="FFFFFF"/>
                  </a:solidFill>
                </a:defRPr>
              </a:lvl1pPr>
            </a:lstStyle>
            <a:p>
              <a:pPr lvl="0">
                <a:defRPr sz="1800" b="0">
                  <a:solidFill>
                    <a:srgbClr val="000000"/>
                  </a:solidFill>
                </a:defRPr>
              </a:pPr>
              <a:r>
                <a:rPr sz="2000" b="1">
                  <a:solidFill>
                    <a:srgbClr val="FFFFFF"/>
                  </a:solidFill>
                </a:rPr>
                <a:t>Ejemplar de Constancia</a:t>
              </a:r>
            </a:p>
          </p:txBody>
        </p:sp>
      </p:grpSp>
      <p:pic>
        <p:nvPicPr>
          <p:cNvPr id="204" name="Constancia1.jpg" descr="C:\Users\cperezt\AppData\Local\Microsoft\Windows\Temporary Internet Files\Content.Outlook\BAJQZU7S\Constancia1.jpg"/>
          <p:cNvPicPr/>
          <p:nvPr/>
        </p:nvPicPr>
        <p:blipFill>
          <a:blip r:embed="rId5" cstate="email">
            <a:extLst>
              <a:ext uri="{28A0092B-C50C-407E-A947-70E740481C1C}">
                <a14:useLocalDpi xmlns:a14="http://schemas.microsoft.com/office/drawing/2010/main"/>
              </a:ext>
            </a:extLst>
          </a:blip>
          <a:stretch>
            <a:fillRect/>
          </a:stretch>
        </p:blipFill>
        <p:spPr>
          <a:xfrm>
            <a:off x="2747962" y="2276475"/>
            <a:ext cx="3327401" cy="4376738"/>
          </a:xfrm>
          <a:prstGeom prst="rect">
            <a:avLst/>
          </a:prstGeom>
          <a:ln w="12700">
            <a:miter lim="400000"/>
          </a:ln>
          <a:effectLst>
            <a:outerShdw blurRad="292100" dist="139700" dir="2700000" rotWithShape="0">
              <a:srgbClr val="333333">
                <a:alpha val="64999"/>
              </a:srgbClr>
            </a:outerShdw>
          </a:effectLst>
        </p:spPr>
      </p:pic>
      <p:pic>
        <p:nvPicPr>
          <p:cNvPr id="205" name="Constancia1.jpg" descr="C:\Users\cperezt\AppData\Local\Microsoft\Windows\Temporary Internet Files\Content.Outlook\BAJQZU7S\Constancia1.jpg"/>
          <p:cNvPicPr/>
          <p:nvPr/>
        </p:nvPicPr>
        <p:blipFill>
          <a:blip r:embed="rId6" cstate="email">
            <a:extLst>
              <a:ext uri="{28A0092B-C50C-407E-A947-70E740481C1C}">
                <a14:useLocalDpi xmlns:a14="http://schemas.microsoft.com/office/drawing/2010/main"/>
              </a:ext>
            </a:extLst>
          </a:blip>
          <a:srcRect/>
          <a:stretch>
            <a:fillRect/>
          </a:stretch>
        </p:blipFill>
        <p:spPr>
          <a:xfrm>
            <a:off x="2747962" y="2276474"/>
            <a:ext cx="3328988" cy="476252"/>
          </a:xfrm>
          <a:prstGeom prst="rect">
            <a:avLst/>
          </a:prstGeom>
          <a:ln w="12700">
            <a:miter lim="400000"/>
          </a:ln>
        </p:spPr>
      </p:pic>
      <p:pic>
        <p:nvPicPr>
          <p:cNvPr id="206" name="Constancia1.jpg" descr="C:\Users\cperezt\AppData\Local\Microsoft\Windows\Temporary Internet Files\Content.Outlook\BAJQZU7S\Constancia1.jpg"/>
          <p:cNvPicPr/>
          <p:nvPr/>
        </p:nvPicPr>
        <p:blipFill>
          <a:blip r:embed="rId7" cstate="email">
            <a:extLst>
              <a:ext uri="{28A0092B-C50C-407E-A947-70E740481C1C}">
                <a14:useLocalDpi xmlns:a14="http://schemas.microsoft.com/office/drawing/2010/main"/>
              </a:ext>
            </a:extLst>
          </a:blip>
          <a:srcRect/>
          <a:stretch>
            <a:fillRect/>
          </a:stretch>
        </p:blipFill>
        <p:spPr>
          <a:xfrm>
            <a:off x="2747962" y="6362699"/>
            <a:ext cx="3328988" cy="290514"/>
          </a:xfrm>
          <a:prstGeom prst="rect">
            <a:avLst/>
          </a:prstGeom>
          <a:ln w="12700">
            <a:miter lim="400000"/>
          </a:ln>
        </p:spPr>
      </p:pic>
    </p:spTree>
  </p:cSld>
  <p:clrMapOvr>
    <a:masterClrMapping/>
  </p:clrMapOvr>
  <p:transition spd="slow">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0" name="Group 210"/>
          <p:cNvGrpSpPr/>
          <p:nvPr/>
        </p:nvGrpSpPr>
        <p:grpSpPr>
          <a:xfrm>
            <a:off x="431799" y="260350"/>
            <a:ext cx="6788151" cy="6048375"/>
            <a:chOff x="0" y="0"/>
            <a:chExt cx="6788150" cy="6048374"/>
          </a:xfrm>
        </p:grpSpPr>
        <p:pic>
          <p:nvPicPr>
            <p:cNvPr id="208" name="image.jpg"/>
            <p:cNvPicPr/>
            <p:nvPr/>
          </p:nvPicPr>
          <p:blipFill>
            <a:blip r:embed="rId2" cstate="email">
              <a:extLst>
                <a:ext uri="{28A0092B-C50C-407E-A947-70E740481C1C}">
                  <a14:useLocalDpi xmlns:a14="http://schemas.microsoft.com/office/drawing/2010/main"/>
                </a:ext>
              </a:extLst>
            </a:blip>
            <a:stretch>
              <a:fillRect/>
            </a:stretch>
          </p:blipFill>
          <p:spPr>
            <a:xfrm>
              <a:off x="-1" y="0"/>
              <a:ext cx="3979865" cy="695325"/>
            </a:xfrm>
            <a:prstGeom prst="rect">
              <a:avLst/>
            </a:prstGeom>
            <a:ln w="12700" cap="flat">
              <a:noFill/>
              <a:miter lim="400000"/>
            </a:ln>
            <a:effectLst>
              <a:outerShdw blurRad="50800" dist="50800" dir="5400000" rotWithShape="0">
                <a:srgbClr val="A6A6A6"/>
              </a:outerShdw>
            </a:effectLst>
          </p:spPr>
        </p:pic>
        <p:pic>
          <p:nvPicPr>
            <p:cNvPr id="209" name="image.png"/>
            <p:cNvPicPr/>
            <p:nvPr/>
          </p:nvPicPr>
          <p:blipFill>
            <a:blip r:embed="rId3" cstate="email">
              <a:extLst>
                <a:ext uri="{28A0092B-C50C-407E-A947-70E740481C1C}">
                  <a14:useLocalDpi xmlns:a14="http://schemas.microsoft.com/office/drawing/2010/main"/>
                </a:ext>
              </a:extLst>
            </a:blip>
            <a:stretch>
              <a:fillRect/>
            </a:stretch>
          </p:blipFill>
          <p:spPr>
            <a:xfrm>
              <a:off x="1746882" y="1008050"/>
              <a:ext cx="5041268" cy="5040325"/>
            </a:xfrm>
            <a:prstGeom prst="rect">
              <a:avLst/>
            </a:prstGeom>
            <a:ln w="12700" cap="flat">
              <a:noFill/>
              <a:miter lim="400000"/>
            </a:ln>
            <a:effectLst/>
          </p:spPr>
        </p:pic>
      </p:grpSp>
      <p:sp>
        <p:nvSpPr>
          <p:cNvPr id="211" name="Shape 211"/>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15</a:t>
            </a:r>
          </a:p>
        </p:txBody>
      </p:sp>
      <p:sp>
        <p:nvSpPr>
          <p:cNvPr id="212" name="Shape 212"/>
          <p:cNvSpPr/>
          <p:nvPr/>
        </p:nvSpPr>
        <p:spPr>
          <a:xfrm>
            <a:off x="4933949" y="476250"/>
            <a:ext cx="4572002" cy="345440"/>
          </a:xfrm>
          <a:prstGeom prst="rect">
            <a:avLst/>
          </a:prstGeom>
          <a:ln w="12700">
            <a:miter lim="400000"/>
          </a:ln>
          <a:effectLst>
            <a:outerShdw blurRad="50800" dist="50800" dir="5400000" rotWithShape="0">
              <a:srgbClr val="D9D9D9"/>
            </a:outerShdw>
          </a:effectLst>
          <a:extLst>
            <a:ext uri="{C572A759-6A51-4108-AA02-DFA0A04FC94B}">
              <ma14:wrappingTextBoxFlag xmlns="" xmlns:ma14="http://schemas.microsoft.com/office/mac/drawingml/2011/main" val="1"/>
            </a:ext>
          </a:extLst>
        </p:spPr>
        <p:txBody>
          <a:bodyPr lIns="0" tIns="0" rIns="0" bIns="0">
            <a:spAutoFit/>
          </a:bodyPr>
          <a:lstStyle/>
          <a:p>
            <a:pPr lvl="0">
              <a:tabLst>
                <a:tab pos="990600" algn="r"/>
                <a:tab pos="2806700" algn="r"/>
                <a:tab pos="5600700" algn="r"/>
              </a:tabLst>
            </a:pPr>
            <a:r>
              <a:rPr sz="900" b="1"/>
              <a:t>Subsecretaría de Población, Migración y Asuntos Religiosos</a:t>
            </a:r>
          </a:p>
          <a:p>
            <a:pPr lvl="0">
              <a:tabLst>
                <a:tab pos="990600" algn="r"/>
                <a:tab pos="2806700" algn="r"/>
                <a:tab pos="5600700" algn="r"/>
              </a:tabLst>
            </a:pPr>
            <a:r>
              <a:rPr sz="900" b="1"/>
              <a:t>Coordinación General de la Comisión Mexicana de Ayuda a Refugiados</a:t>
            </a:r>
          </a:p>
        </p:txBody>
      </p:sp>
      <p:sp>
        <p:nvSpPr>
          <p:cNvPr id="213" name="Shape 213"/>
          <p:cNvSpPr/>
          <p:nvPr/>
        </p:nvSpPr>
        <p:spPr>
          <a:xfrm>
            <a:off x="431800" y="1052512"/>
            <a:ext cx="8251826" cy="1"/>
          </a:xfrm>
          <a:prstGeom prst="line">
            <a:avLst/>
          </a:prstGeom>
          <a:ln w="25400">
            <a:solidFill>
              <a:srgbClr val="006800"/>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214" name="Shape 214"/>
          <p:cNvSpPr/>
          <p:nvPr/>
        </p:nvSpPr>
        <p:spPr>
          <a:xfrm>
            <a:off x="1042987" y="1125537"/>
            <a:ext cx="7899401" cy="1"/>
          </a:xfrm>
          <a:prstGeom prst="line">
            <a:avLst/>
          </a:prstGeom>
          <a:ln w="25400">
            <a:solidFill>
              <a:srgbClr val="A50021"/>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grpSp>
        <p:nvGrpSpPr>
          <p:cNvPr id="217" name="Group 217"/>
          <p:cNvGrpSpPr/>
          <p:nvPr/>
        </p:nvGrpSpPr>
        <p:grpSpPr>
          <a:xfrm>
            <a:off x="1011237" y="1676400"/>
            <a:ext cx="1487488" cy="639763"/>
            <a:chOff x="0" y="0"/>
            <a:chExt cx="1487487" cy="639762"/>
          </a:xfrm>
        </p:grpSpPr>
        <p:pic>
          <p:nvPicPr>
            <p:cNvPr id="215" name="image.png"/>
            <p:cNvPicPr/>
            <p:nvPr/>
          </p:nvPicPr>
          <p:blipFill>
            <a:blip r:embed="rId4" cstate="email">
              <a:extLst>
                <a:ext uri="{28A0092B-C50C-407E-A947-70E740481C1C}">
                  <a14:useLocalDpi xmlns:a14="http://schemas.microsoft.com/office/drawing/2010/main"/>
                </a:ext>
              </a:extLst>
            </a:blip>
            <a:stretch>
              <a:fillRect/>
            </a:stretch>
          </p:blipFill>
          <p:spPr>
            <a:xfrm>
              <a:off x="0" y="0"/>
              <a:ext cx="1487488" cy="639763"/>
            </a:xfrm>
            <a:prstGeom prst="rect">
              <a:avLst/>
            </a:prstGeom>
            <a:ln w="12700" cap="flat">
              <a:noFill/>
              <a:miter lim="400000"/>
            </a:ln>
            <a:effectLst/>
          </p:spPr>
        </p:pic>
        <p:sp>
          <p:nvSpPr>
            <p:cNvPr id="216" name="Shape 216"/>
            <p:cNvSpPr/>
            <p:nvPr/>
          </p:nvSpPr>
          <p:spPr>
            <a:xfrm>
              <a:off x="88900" y="63023"/>
              <a:ext cx="1311275" cy="3835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000" b="1">
                  <a:solidFill>
                    <a:srgbClr val="FFFFFF"/>
                  </a:solidFill>
                </a:defRPr>
              </a:lvl1pPr>
            </a:lstStyle>
            <a:p>
              <a:pPr lvl="0">
                <a:defRPr sz="1800" b="0">
                  <a:solidFill>
                    <a:srgbClr val="000000"/>
                  </a:solidFill>
                </a:defRPr>
              </a:pPr>
              <a:r>
                <a:rPr sz="2000" b="1">
                  <a:solidFill>
                    <a:srgbClr val="FFFFFF"/>
                  </a:solidFill>
                </a:rPr>
                <a:t>Entrevista</a:t>
              </a:r>
            </a:p>
          </p:txBody>
        </p:sp>
      </p:grpSp>
      <p:sp>
        <p:nvSpPr>
          <p:cNvPr id="218" name="Shape 218"/>
          <p:cNvSpPr/>
          <p:nvPr/>
        </p:nvSpPr>
        <p:spPr>
          <a:xfrm>
            <a:off x="684212" y="2243137"/>
            <a:ext cx="8135938" cy="2428241"/>
          </a:xfrm>
          <a:prstGeom prst="rect">
            <a:avLst/>
          </a:prstGeom>
          <a:ln w="12700">
            <a:miter lim="400000"/>
          </a:ln>
          <a:effectLst>
            <a:outerShdw blurRad="50800" dist="50800" dir="5400000" rotWithShape="0">
              <a:srgbClr val="A6A6A6"/>
            </a:outerShdw>
          </a:effectLst>
          <a:extLst>
            <a:ext uri="{C572A759-6A51-4108-AA02-DFA0A04FC94B}">
              <ma14:wrappingTextBoxFlag xmlns="" xmlns:ma14="http://schemas.microsoft.com/office/mac/drawingml/2011/main" val="1"/>
            </a:ext>
          </a:extLst>
        </p:spPr>
        <p:txBody>
          <a:bodyPr lIns="0" tIns="0" rIns="0" bIns="0">
            <a:spAutoFit/>
          </a:bodyPr>
          <a:lstStyle/>
          <a:p>
            <a:pPr lvl="0"/>
            <a:endParaRPr sz="2000"/>
          </a:p>
          <a:p>
            <a:pPr lvl="0"/>
            <a:endParaRPr sz="2000"/>
          </a:p>
          <a:p>
            <a:pPr lvl="0" algn="just">
              <a:buSzPct val="100000"/>
              <a:buFont typeface="Wingdings"/>
              <a:buChar char="❑"/>
            </a:pPr>
            <a:r>
              <a:rPr sz="2000"/>
              <a:t>Estudio previo de la </a:t>
            </a:r>
            <a:r>
              <a:rPr sz="2000" b="1"/>
              <a:t>información objetiva </a:t>
            </a:r>
            <a:r>
              <a:rPr sz="2000"/>
              <a:t>del país de origen;</a:t>
            </a:r>
          </a:p>
          <a:p>
            <a:pPr lvl="0" algn="just">
              <a:buSzPct val="100000"/>
              <a:buFont typeface="Wingdings"/>
              <a:buChar char="❑"/>
            </a:pPr>
            <a:endParaRPr sz="2000"/>
          </a:p>
          <a:p>
            <a:pPr lvl="0" algn="just">
              <a:buSzPct val="100000"/>
              <a:buFont typeface="Wingdings"/>
              <a:buChar char="❑"/>
            </a:pPr>
            <a:r>
              <a:rPr sz="2000" b="1"/>
              <a:t>Oportunidad del solicitante de ser oído, aclarar dudas e inconsistencias</a:t>
            </a:r>
            <a:r>
              <a:rPr sz="2000"/>
              <a:t>, dar detalle de los hechos y comentar información adicional no incluida en formulario;</a:t>
            </a:r>
          </a:p>
        </p:txBody>
      </p:sp>
      <p:grpSp>
        <p:nvGrpSpPr>
          <p:cNvPr id="221" name="Group 221"/>
          <p:cNvGrpSpPr/>
          <p:nvPr/>
        </p:nvGrpSpPr>
        <p:grpSpPr>
          <a:xfrm>
            <a:off x="585787" y="1676400"/>
            <a:ext cx="609601" cy="639763"/>
            <a:chOff x="0" y="0"/>
            <a:chExt cx="609600" cy="639762"/>
          </a:xfrm>
        </p:grpSpPr>
        <p:pic>
          <p:nvPicPr>
            <p:cNvPr id="219" name="image.png"/>
            <p:cNvPicPr/>
            <p:nvPr/>
          </p:nvPicPr>
          <p:blipFill>
            <a:blip r:embed="rId5" cstate="email">
              <a:extLst>
                <a:ext uri="{28A0092B-C50C-407E-A947-70E740481C1C}">
                  <a14:useLocalDpi xmlns:a14="http://schemas.microsoft.com/office/drawing/2010/main"/>
                </a:ext>
              </a:extLst>
            </a:blip>
            <a:stretch>
              <a:fillRect/>
            </a:stretch>
          </p:blipFill>
          <p:spPr>
            <a:xfrm>
              <a:off x="0" y="0"/>
              <a:ext cx="609600" cy="639763"/>
            </a:xfrm>
            <a:prstGeom prst="rect">
              <a:avLst/>
            </a:prstGeom>
            <a:ln w="12700" cap="flat">
              <a:noFill/>
              <a:miter lim="400000"/>
            </a:ln>
            <a:effectLst/>
          </p:spPr>
        </p:pic>
        <p:sp>
          <p:nvSpPr>
            <p:cNvPr id="220" name="Shape 220"/>
            <p:cNvSpPr/>
            <p:nvPr/>
          </p:nvSpPr>
          <p:spPr>
            <a:xfrm>
              <a:off x="98425" y="63023"/>
              <a:ext cx="415925" cy="3835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000" b="1">
                  <a:solidFill>
                    <a:srgbClr val="FFFFFF"/>
                  </a:solidFill>
                </a:defRPr>
              </a:lvl1pPr>
            </a:lstStyle>
            <a:p>
              <a:pPr lvl="0">
                <a:defRPr sz="1800" b="0">
                  <a:solidFill>
                    <a:srgbClr val="000000"/>
                  </a:solidFill>
                </a:defRPr>
              </a:pPr>
              <a:r>
                <a:rPr sz="2000" b="1">
                  <a:solidFill>
                    <a:srgbClr val="FFFFFF"/>
                  </a:solidFill>
                </a:rPr>
                <a:t>3.</a:t>
              </a:r>
            </a:p>
          </p:txBody>
        </p:sp>
      </p:gr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17"/>
                                        </p:tgtEl>
                                        <p:attrNameLst>
                                          <p:attrName>style.visibility</p:attrName>
                                        </p:attrNameLst>
                                      </p:cBhvr>
                                      <p:to>
                                        <p:strVal val="visible"/>
                                      </p:to>
                                    </p:set>
                                    <p:anim calcmode="lin" valueType="num">
                                      <p:cBhvr>
                                        <p:cTn id="7" dur="500" fill="hold"/>
                                        <p:tgtEl>
                                          <p:spTgt spid="217"/>
                                        </p:tgtEl>
                                        <p:attrNameLst>
                                          <p:attrName>ppt_x</p:attrName>
                                        </p:attrNameLst>
                                      </p:cBhvr>
                                      <p:tavLst>
                                        <p:tav tm="0">
                                          <p:val>
                                            <p:strVal val="#ppt_x"/>
                                          </p:val>
                                        </p:tav>
                                        <p:tav tm="100000">
                                          <p:val>
                                            <p:strVal val="#ppt_x"/>
                                          </p:val>
                                        </p:tav>
                                      </p:tavLst>
                                    </p:anim>
                                    <p:anim calcmode="lin" valueType="num">
                                      <p:cBhvr>
                                        <p:cTn id="8" dur="500" fill="hold"/>
                                        <p:tgtEl>
                                          <p:spTgt spid="2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2" nodeType="afterEffect">
                                  <p:stCondLst>
                                    <p:cond delay="0"/>
                                  </p:stCondLst>
                                  <p:iterate>
                                    <p:tmAbs val="0"/>
                                  </p:iterate>
                                  <p:childTnLst>
                                    <p:set>
                                      <p:cBhvr>
                                        <p:cTn id="11" fill="hold"/>
                                        <p:tgtEl>
                                          <p:spTgt spid="221"/>
                                        </p:tgtEl>
                                        <p:attrNameLst>
                                          <p:attrName>style.visibility</p:attrName>
                                        </p:attrNameLst>
                                      </p:cBhvr>
                                      <p:to>
                                        <p:strVal val="visible"/>
                                      </p:to>
                                    </p:set>
                                    <p:anim calcmode="lin" valueType="num">
                                      <p:cBhvr>
                                        <p:cTn id="12" dur="500" fill="hold"/>
                                        <p:tgtEl>
                                          <p:spTgt spid="221"/>
                                        </p:tgtEl>
                                        <p:attrNameLst>
                                          <p:attrName>ppt_x</p:attrName>
                                        </p:attrNameLst>
                                      </p:cBhvr>
                                      <p:tavLst>
                                        <p:tav tm="0">
                                          <p:val>
                                            <p:strVal val="#ppt_x"/>
                                          </p:val>
                                        </p:tav>
                                        <p:tav tm="100000">
                                          <p:val>
                                            <p:strVal val="#ppt_x"/>
                                          </p:val>
                                        </p:tav>
                                      </p:tavLst>
                                    </p:anim>
                                    <p:anim calcmode="lin" valueType="num">
                                      <p:cBhvr>
                                        <p:cTn id="13" dur="500" fill="hold"/>
                                        <p:tgtEl>
                                          <p:spTgt spid="22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3" nodeType="clickEffect">
                                  <p:stCondLst>
                                    <p:cond delay="0"/>
                                  </p:stCondLst>
                                  <p:iterate>
                                    <p:tmAbs val="0"/>
                                  </p:iterate>
                                  <p:childTnLst>
                                    <p:set>
                                      <p:cBhvr>
                                        <p:cTn id="17" fill="hold"/>
                                        <p:tgtEl>
                                          <p:spTgt spid="218"/>
                                        </p:tgtEl>
                                        <p:attrNameLst>
                                          <p:attrName>style.visibility</p:attrName>
                                        </p:attrNameLst>
                                      </p:cBhvr>
                                      <p:to>
                                        <p:strVal val="visible"/>
                                      </p:to>
                                    </p:set>
                                    <p:anim calcmode="lin" valueType="num">
                                      <p:cBhvr>
                                        <p:cTn id="18" dur="1000" fill="hold"/>
                                        <p:tgtEl>
                                          <p:spTgt spid="218"/>
                                        </p:tgtEl>
                                        <p:attrNameLst>
                                          <p:attrName>ppt_w</p:attrName>
                                        </p:attrNameLst>
                                      </p:cBhvr>
                                      <p:tavLst>
                                        <p:tav tm="0">
                                          <p:val>
                                            <p:fltVal val="0"/>
                                          </p:val>
                                        </p:tav>
                                        <p:tav tm="100000">
                                          <p:val>
                                            <p:strVal val="#ppt_w"/>
                                          </p:val>
                                        </p:tav>
                                      </p:tavLst>
                                    </p:anim>
                                    <p:anim calcmode="lin" valueType="num">
                                      <p:cBhvr>
                                        <p:cTn id="19" dur="1000" fill="hold"/>
                                        <p:tgtEl>
                                          <p:spTgt spid="218"/>
                                        </p:tgtEl>
                                        <p:attrNameLst>
                                          <p:attrName>ppt_h</p:attrName>
                                        </p:attrNameLst>
                                      </p:cBhvr>
                                      <p:tavLst>
                                        <p:tav tm="0">
                                          <p:val>
                                            <p:fltVal val="0"/>
                                          </p:val>
                                        </p:tav>
                                        <p:tav tm="100000">
                                          <p:val>
                                            <p:strVal val="#ppt_h"/>
                                          </p:val>
                                        </p:tav>
                                      </p:tavLst>
                                    </p:anim>
                                    <p:anim calcmode="lin" valueType="num">
                                      <p:cBhvr>
                                        <p:cTn id="20" dur="1000" fill="hold"/>
                                        <p:tgtEl>
                                          <p:spTgt spid="21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2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1" animBg="1" advAuto="0"/>
      <p:bldP spid="218" grpId="3" animBg="1" advAuto="0"/>
      <p:bldP spid="221" grpId="2"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 name="Group 225"/>
          <p:cNvGrpSpPr/>
          <p:nvPr/>
        </p:nvGrpSpPr>
        <p:grpSpPr>
          <a:xfrm>
            <a:off x="431799" y="260350"/>
            <a:ext cx="6788151" cy="6048375"/>
            <a:chOff x="0" y="0"/>
            <a:chExt cx="6788150" cy="6048374"/>
          </a:xfrm>
        </p:grpSpPr>
        <p:pic>
          <p:nvPicPr>
            <p:cNvPr id="223" name="image.jpg"/>
            <p:cNvPicPr/>
            <p:nvPr/>
          </p:nvPicPr>
          <p:blipFill>
            <a:blip r:embed="rId2" cstate="email">
              <a:extLst>
                <a:ext uri="{28A0092B-C50C-407E-A947-70E740481C1C}">
                  <a14:useLocalDpi xmlns:a14="http://schemas.microsoft.com/office/drawing/2010/main"/>
                </a:ext>
              </a:extLst>
            </a:blip>
            <a:stretch>
              <a:fillRect/>
            </a:stretch>
          </p:blipFill>
          <p:spPr>
            <a:xfrm>
              <a:off x="-1" y="0"/>
              <a:ext cx="3979865" cy="695325"/>
            </a:xfrm>
            <a:prstGeom prst="rect">
              <a:avLst/>
            </a:prstGeom>
            <a:ln w="12700" cap="flat">
              <a:noFill/>
              <a:miter lim="400000"/>
            </a:ln>
            <a:effectLst>
              <a:outerShdw blurRad="50800" dist="50800" dir="5400000" rotWithShape="0">
                <a:srgbClr val="A6A6A6"/>
              </a:outerShdw>
            </a:effectLst>
          </p:spPr>
        </p:pic>
        <p:pic>
          <p:nvPicPr>
            <p:cNvPr id="224" name="image.png"/>
            <p:cNvPicPr/>
            <p:nvPr/>
          </p:nvPicPr>
          <p:blipFill>
            <a:blip r:embed="rId3" cstate="email">
              <a:extLst>
                <a:ext uri="{28A0092B-C50C-407E-A947-70E740481C1C}">
                  <a14:useLocalDpi xmlns:a14="http://schemas.microsoft.com/office/drawing/2010/main"/>
                </a:ext>
              </a:extLst>
            </a:blip>
            <a:stretch>
              <a:fillRect/>
            </a:stretch>
          </p:blipFill>
          <p:spPr>
            <a:xfrm>
              <a:off x="1746882" y="1008050"/>
              <a:ext cx="5041268" cy="5040325"/>
            </a:xfrm>
            <a:prstGeom prst="rect">
              <a:avLst/>
            </a:prstGeom>
            <a:ln w="12700" cap="flat">
              <a:noFill/>
              <a:miter lim="400000"/>
            </a:ln>
            <a:effectLst/>
          </p:spPr>
        </p:pic>
      </p:grpSp>
      <p:sp>
        <p:nvSpPr>
          <p:cNvPr id="226" name="Shape 226"/>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16</a:t>
            </a:r>
          </a:p>
        </p:txBody>
      </p:sp>
      <p:sp>
        <p:nvSpPr>
          <p:cNvPr id="227" name="Shape 227"/>
          <p:cNvSpPr/>
          <p:nvPr/>
        </p:nvSpPr>
        <p:spPr>
          <a:xfrm>
            <a:off x="4933949" y="476250"/>
            <a:ext cx="4572002" cy="345440"/>
          </a:xfrm>
          <a:prstGeom prst="rect">
            <a:avLst/>
          </a:prstGeom>
          <a:ln w="12700">
            <a:miter lim="400000"/>
          </a:ln>
          <a:effectLst>
            <a:outerShdw blurRad="50800" dist="50800" dir="5400000" rotWithShape="0">
              <a:srgbClr val="D9D9D9"/>
            </a:outerShdw>
          </a:effectLst>
          <a:extLst>
            <a:ext uri="{C572A759-6A51-4108-AA02-DFA0A04FC94B}">
              <ma14:wrappingTextBoxFlag xmlns="" xmlns:ma14="http://schemas.microsoft.com/office/mac/drawingml/2011/main" val="1"/>
            </a:ext>
          </a:extLst>
        </p:spPr>
        <p:txBody>
          <a:bodyPr lIns="0" tIns="0" rIns="0" bIns="0">
            <a:spAutoFit/>
          </a:bodyPr>
          <a:lstStyle/>
          <a:p>
            <a:pPr lvl="0">
              <a:tabLst>
                <a:tab pos="990600" algn="r"/>
                <a:tab pos="2806700" algn="r"/>
                <a:tab pos="5600700" algn="r"/>
              </a:tabLst>
            </a:pPr>
            <a:r>
              <a:rPr sz="900" b="1"/>
              <a:t>Subsecretaría de Población, Migración y Asuntos Religiosos</a:t>
            </a:r>
          </a:p>
          <a:p>
            <a:pPr lvl="0">
              <a:tabLst>
                <a:tab pos="990600" algn="r"/>
                <a:tab pos="2806700" algn="r"/>
                <a:tab pos="5600700" algn="r"/>
              </a:tabLst>
            </a:pPr>
            <a:r>
              <a:rPr sz="900" b="1"/>
              <a:t>Coordinación General de la Comisión Mexicana de Ayuda a Refugiados</a:t>
            </a:r>
          </a:p>
        </p:txBody>
      </p:sp>
      <p:sp>
        <p:nvSpPr>
          <p:cNvPr id="228" name="Shape 228"/>
          <p:cNvSpPr/>
          <p:nvPr/>
        </p:nvSpPr>
        <p:spPr>
          <a:xfrm>
            <a:off x="431800" y="1052512"/>
            <a:ext cx="8251826" cy="1"/>
          </a:xfrm>
          <a:prstGeom prst="line">
            <a:avLst/>
          </a:prstGeom>
          <a:ln w="25400">
            <a:solidFill>
              <a:srgbClr val="006800"/>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229" name="Shape 229"/>
          <p:cNvSpPr/>
          <p:nvPr/>
        </p:nvSpPr>
        <p:spPr>
          <a:xfrm>
            <a:off x="1042987" y="1125537"/>
            <a:ext cx="7899401" cy="1"/>
          </a:xfrm>
          <a:prstGeom prst="line">
            <a:avLst/>
          </a:prstGeom>
          <a:ln w="25400">
            <a:solidFill>
              <a:srgbClr val="A50021"/>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grpSp>
        <p:nvGrpSpPr>
          <p:cNvPr id="232" name="Group 232"/>
          <p:cNvGrpSpPr/>
          <p:nvPr/>
        </p:nvGrpSpPr>
        <p:grpSpPr>
          <a:xfrm>
            <a:off x="835025" y="1374298"/>
            <a:ext cx="2328863" cy="722790"/>
            <a:chOff x="0" y="0"/>
            <a:chExt cx="2328862" cy="722788"/>
          </a:xfrm>
        </p:grpSpPr>
        <p:pic>
          <p:nvPicPr>
            <p:cNvPr id="230" name="image.png"/>
            <p:cNvPicPr/>
            <p:nvPr/>
          </p:nvPicPr>
          <p:blipFill>
            <a:blip r:embed="rId4" cstate="email">
              <a:extLst>
                <a:ext uri="{28A0092B-C50C-407E-A947-70E740481C1C}">
                  <a14:useLocalDpi xmlns:a14="http://schemas.microsoft.com/office/drawing/2010/main"/>
                </a:ext>
              </a:extLst>
            </a:blip>
            <a:stretch>
              <a:fillRect/>
            </a:stretch>
          </p:blipFill>
          <p:spPr>
            <a:xfrm>
              <a:off x="0" y="76676"/>
              <a:ext cx="2328863" cy="646113"/>
            </a:xfrm>
            <a:prstGeom prst="rect">
              <a:avLst/>
            </a:prstGeom>
            <a:ln w="12700" cap="flat">
              <a:noFill/>
              <a:miter lim="400000"/>
            </a:ln>
            <a:effectLst/>
          </p:spPr>
        </p:pic>
        <p:sp>
          <p:nvSpPr>
            <p:cNvPr id="231" name="Shape 231"/>
            <p:cNvSpPr/>
            <p:nvPr/>
          </p:nvSpPr>
          <p:spPr>
            <a:xfrm>
              <a:off x="117475" y="0"/>
              <a:ext cx="2098675" cy="6756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000" b="1">
                  <a:solidFill>
                    <a:srgbClr val="FFFFFF"/>
                  </a:solidFill>
                </a:defRPr>
              </a:lvl1pPr>
            </a:lstStyle>
            <a:p>
              <a:pPr lvl="0">
                <a:defRPr sz="1800" b="0">
                  <a:solidFill>
                    <a:srgbClr val="000000"/>
                  </a:solidFill>
                </a:defRPr>
              </a:pPr>
              <a:r>
                <a:rPr sz="2000" b="1">
                  <a:solidFill>
                    <a:srgbClr val="FFFFFF"/>
                  </a:solidFill>
                </a:rPr>
                <a:t>Resolución escrita</a:t>
              </a:r>
            </a:p>
          </p:txBody>
        </p:sp>
      </p:grpSp>
      <p:grpSp>
        <p:nvGrpSpPr>
          <p:cNvPr id="235" name="Group 235"/>
          <p:cNvGrpSpPr/>
          <p:nvPr/>
        </p:nvGrpSpPr>
        <p:grpSpPr>
          <a:xfrm>
            <a:off x="444500" y="1450975"/>
            <a:ext cx="609600" cy="646113"/>
            <a:chOff x="0" y="0"/>
            <a:chExt cx="609600" cy="646112"/>
          </a:xfrm>
        </p:grpSpPr>
        <p:pic>
          <p:nvPicPr>
            <p:cNvPr id="233" name="image.png"/>
            <p:cNvPicPr/>
            <p:nvPr/>
          </p:nvPicPr>
          <p:blipFill>
            <a:blip r:embed="rId5" cstate="email">
              <a:extLst>
                <a:ext uri="{28A0092B-C50C-407E-A947-70E740481C1C}">
                  <a14:useLocalDpi xmlns:a14="http://schemas.microsoft.com/office/drawing/2010/main"/>
                </a:ext>
              </a:extLst>
            </a:blip>
            <a:stretch>
              <a:fillRect/>
            </a:stretch>
          </p:blipFill>
          <p:spPr>
            <a:xfrm>
              <a:off x="0" y="0"/>
              <a:ext cx="609600" cy="646113"/>
            </a:xfrm>
            <a:prstGeom prst="rect">
              <a:avLst/>
            </a:prstGeom>
            <a:ln w="12700" cap="flat">
              <a:noFill/>
              <a:miter lim="400000"/>
            </a:ln>
            <a:effectLst/>
          </p:spPr>
        </p:pic>
        <p:sp>
          <p:nvSpPr>
            <p:cNvPr id="234" name="Shape 234"/>
            <p:cNvSpPr/>
            <p:nvPr/>
          </p:nvSpPr>
          <p:spPr>
            <a:xfrm>
              <a:off x="95250" y="69373"/>
              <a:ext cx="417513" cy="3835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000" b="1">
                  <a:solidFill>
                    <a:srgbClr val="FFFFFF"/>
                  </a:solidFill>
                </a:defRPr>
              </a:lvl1pPr>
            </a:lstStyle>
            <a:p>
              <a:pPr lvl="0">
                <a:defRPr sz="1800" b="0">
                  <a:solidFill>
                    <a:srgbClr val="000000"/>
                  </a:solidFill>
                </a:defRPr>
              </a:pPr>
              <a:r>
                <a:rPr sz="2000" b="1">
                  <a:solidFill>
                    <a:srgbClr val="FFFFFF"/>
                  </a:solidFill>
                </a:rPr>
                <a:t>4.</a:t>
              </a:r>
            </a:p>
          </p:txBody>
        </p:sp>
      </p:grpSp>
      <p:sp>
        <p:nvSpPr>
          <p:cNvPr id="236" name="Shape 236"/>
          <p:cNvSpPr/>
          <p:nvPr/>
        </p:nvSpPr>
        <p:spPr>
          <a:xfrm>
            <a:off x="539750" y="2420937"/>
            <a:ext cx="8143875" cy="4180841"/>
          </a:xfrm>
          <a:prstGeom prst="rect">
            <a:avLst/>
          </a:prstGeom>
          <a:ln w="12700">
            <a:miter lim="400000"/>
          </a:ln>
          <a:effectLst>
            <a:outerShdw blurRad="50800" dist="50800" dir="5400000" rotWithShape="0">
              <a:srgbClr val="A6A6A6"/>
            </a:outerShdw>
          </a:effectLst>
          <a:extLst>
            <a:ext uri="{C572A759-6A51-4108-AA02-DFA0A04FC94B}">
              <ma14:wrappingTextBoxFlag xmlns="" xmlns:ma14="http://schemas.microsoft.com/office/mac/drawingml/2011/main" val="1"/>
            </a:ext>
          </a:extLst>
        </p:spPr>
        <p:txBody>
          <a:bodyPr lIns="0" tIns="0" rIns="0" bIns="0">
            <a:spAutoFit/>
          </a:bodyPr>
          <a:lstStyle/>
          <a:p>
            <a:pPr marL="317500" lvl="0" indent="-317500" algn="just">
              <a:buSzPct val="100000"/>
              <a:buFont typeface="Wingdings"/>
              <a:buChar char="❑"/>
            </a:pPr>
            <a:r>
              <a:rPr sz="2000"/>
              <a:t>Se analiza </a:t>
            </a:r>
            <a:r>
              <a:rPr sz="2000" b="1"/>
              <a:t>si se encuadra en los supuestos de reconocimiento;</a:t>
            </a:r>
            <a:r>
              <a:rPr sz="2000"/>
              <a:t> </a:t>
            </a:r>
          </a:p>
          <a:p>
            <a:pPr marL="285750" lvl="0" indent="-285750" algn="just"/>
            <a:endParaRPr sz="2000"/>
          </a:p>
          <a:p>
            <a:pPr marL="317500" lvl="0" indent="-317500" algn="just">
              <a:buSzPct val="100000"/>
              <a:buFont typeface="Wingdings"/>
              <a:buChar char="❑"/>
            </a:pPr>
            <a:r>
              <a:rPr sz="2000"/>
              <a:t>Estar </a:t>
            </a:r>
            <a:r>
              <a:rPr sz="2000" b="1"/>
              <a:t>fundadas</a:t>
            </a:r>
            <a:r>
              <a:rPr sz="2000"/>
              <a:t> y </a:t>
            </a:r>
            <a:r>
              <a:rPr sz="2000" b="1"/>
              <a:t>motivadas</a:t>
            </a:r>
            <a:r>
              <a:rPr sz="2000"/>
              <a:t>;</a:t>
            </a:r>
          </a:p>
          <a:p>
            <a:pPr marL="285750" lvl="0" indent="-285750" algn="just">
              <a:buSzPct val="100000"/>
              <a:buFont typeface="Wingdings"/>
              <a:buChar char="❑"/>
            </a:pPr>
            <a:endParaRPr sz="2000"/>
          </a:p>
          <a:p>
            <a:pPr marL="317500" lvl="0" indent="-317500" algn="just">
              <a:buSzPct val="100000"/>
              <a:buFont typeface="Wingdings"/>
              <a:buChar char="❑"/>
            </a:pPr>
            <a:r>
              <a:rPr sz="2000"/>
              <a:t>Emitirse en un término no mayor a </a:t>
            </a:r>
            <a:r>
              <a:rPr sz="2000" b="1"/>
              <a:t>45 días hábiles</a:t>
            </a:r>
            <a:r>
              <a:rPr sz="2000"/>
              <a:t>;</a:t>
            </a:r>
          </a:p>
          <a:p>
            <a:pPr marL="285750" lvl="0" indent="-285750" algn="just">
              <a:buSzPct val="100000"/>
              <a:buFont typeface="Wingdings"/>
              <a:buChar char="❑"/>
            </a:pPr>
            <a:endParaRPr sz="2000"/>
          </a:p>
          <a:p>
            <a:pPr marL="317500" lvl="0" indent="-317500" algn="just">
              <a:buSzPct val="100000"/>
              <a:buFont typeface="Wingdings"/>
              <a:buChar char="❑"/>
            </a:pPr>
            <a:r>
              <a:rPr sz="2000"/>
              <a:t>Si no es refugiado, </a:t>
            </a:r>
            <a:r>
              <a:rPr sz="2000" b="1"/>
              <a:t>debe estudiarse si necesita </a:t>
            </a:r>
            <a:r>
              <a:rPr sz="2000" b="1" u="sng"/>
              <a:t>protección complementaria</a:t>
            </a:r>
            <a:r>
              <a:rPr sz="2000"/>
              <a:t>;</a:t>
            </a:r>
          </a:p>
          <a:p>
            <a:pPr marL="285750" lvl="0" indent="-285750" algn="just">
              <a:buSzPct val="100000"/>
              <a:buFont typeface="Wingdings"/>
              <a:buChar char="❑"/>
            </a:pPr>
            <a:endParaRPr sz="2000"/>
          </a:p>
          <a:p>
            <a:pPr marL="317500" lvl="0" indent="-317500" algn="just">
              <a:buSzPct val="100000"/>
              <a:buFont typeface="Wingdings"/>
              <a:buChar char="❑"/>
            </a:pPr>
            <a:r>
              <a:rPr sz="2000"/>
              <a:t>Deben notificarse en un término de </a:t>
            </a:r>
            <a:r>
              <a:rPr sz="2000" b="1"/>
              <a:t>10 días hábiles máximo</a:t>
            </a:r>
            <a:r>
              <a:rPr sz="2000"/>
              <a:t>;</a:t>
            </a:r>
          </a:p>
          <a:p>
            <a:pPr marL="285750" lvl="0" indent="-285750" algn="just">
              <a:buSzPct val="100000"/>
              <a:buFont typeface="Wingdings"/>
              <a:buChar char="❑"/>
            </a:pPr>
            <a:endParaRPr sz="2000"/>
          </a:p>
          <a:p>
            <a:pPr marL="317500" lvl="0" indent="-317500" algn="just">
              <a:buSzPct val="100000"/>
              <a:buFont typeface="Wingdings"/>
              <a:buChar char="❑"/>
            </a:pPr>
            <a:r>
              <a:rPr sz="2000"/>
              <a:t>Pueden ser </a:t>
            </a:r>
            <a:r>
              <a:rPr sz="2000" b="1"/>
              <a:t>reconocidos, no reconocidos o protección complementaria</a:t>
            </a:r>
            <a:r>
              <a:rPr sz="2000"/>
              <a:t>.</a:t>
            </a:r>
          </a:p>
        </p:txBody>
      </p:sp>
      <p:sp>
        <p:nvSpPr>
          <p:cNvPr id="237" name="Shape 237"/>
          <p:cNvSpPr/>
          <p:nvPr/>
        </p:nvSpPr>
        <p:spPr>
          <a:xfrm>
            <a:off x="8459787" y="5805487"/>
            <a:ext cx="223807" cy="360313"/>
          </a:xfrm>
          <a:custGeom>
            <a:avLst/>
            <a:gdLst/>
            <a:ahLst/>
            <a:cxnLst>
              <a:cxn ang="0">
                <a:pos x="wd2" y="hd2"/>
              </a:cxn>
              <a:cxn ang="5400000">
                <a:pos x="wd2" y="hd2"/>
              </a:cxn>
              <a:cxn ang="10800000">
                <a:pos x="wd2" y="hd2"/>
              </a:cxn>
              <a:cxn ang="16200000">
                <a:pos x="wd2" y="hd2"/>
              </a:cxn>
            </a:cxnLst>
            <a:rect l="0" t="0"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path>
            </a:pathLst>
          </a:custGeom>
          <a:solidFill>
            <a:srgbClr val="006800"/>
          </a:solidFill>
          <a:ln w="25400">
            <a:solidFill>
              <a:srgbClr val="978749"/>
            </a:solidFill>
            <a:round/>
          </a:ln>
        </p:spPr>
        <p:txBody>
          <a:bodyPr lIns="0" tIns="0" rIns="0" bIns="0" anchor="ctr"/>
          <a:lstStyle/>
          <a:p>
            <a:pPr lvl="0" algn="ctr">
              <a:defRPr>
                <a:solidFill>
                  <a:srgbClr val="FFFFFF"/>
                </a:solidFill>
              </a:defRPr>
            </a:pPr>
            <a:endParaRPr/>
          </a:p>
        </p:txBody>
      </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32"/>
                                        </p:tgtEl>
                                        <p:attrNameLst>
                                          <p:attrName>style.visibility</p:attrName>
                                        </p:attrNameLst>
                                      </p:cBhvr>
                                      <p:to>
                                        <p:strVal val="visible"/>
                                      </p:to>
                                    </p:set>
                                    <p:anim calcmode="lin" valueType="num">
                                      <p:cBhvr>
                                        <p:cTn id="7" dur="500" fill="hold"/>
                                        <p:tgtEl>
                                          <p:spTgt spid="232"/>
                                        </p:tgtEl>
                                        <p:attrNameLst>
                                          <p:attrName>ppt_x</p:attrName>
                                        </p:attrNameLst>
                                      </p:cBhvr>
                                      <p:tavLst>
                                        <p:tav tm="0">
                                          <p:val>
                                            <p:strVal val="#ppt_x"/>
                                          </p:val>
                                        </p:tav>
                                        <p:tav tm="100000">
                                          <p:val>
                                            <p:strVal val="#ppt_x"/>
                                          </p:val>
                                        </p:tav>
                                      </p:tavLst>
                                    </p:anim>
                                    <p:anim calcmode="lin" valueType="num">
                                      <p:cBhvr>
                                        <p:cTn id="8" dur="500" fill="hold"/>
                                        <p:tgtEl>
                                          <p:spTgt spid="2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2" nodeType="afterEffect">
                                  <p:stCondLst>
                                    <p:cond delay="0"/>
                                  </p:stCondLst>
                                  <p:iterate>
                                    <p:tmAbs val="0"/>
                                  </p:iterate>
                                  <p:childTnLst>
                                    <p:set>
                                      <p:cBhvr>
                                        <p:cTn id="11" fill="hold"/>
                                        <p:tgtEl>
                                          <p:spTgt spid="235"/>
                                        </p:tgtEl>
                                        <p:attrNameLst>
                                          <p:attrName>style.visibility</p:attrName>
                                        </p:attrNameLst>
                                      </p:cBhvr>
                                      <p:to>
                                        <p:strVal val="visible"/>
                                      </p:to>
                                    </p:set>
                                    <p:anim calcmode="lin" valueType="num">
                                      <p:cBhvr>
                                        <p:cTn id="12" dur="500" fill="hold"/>
                                        <p:tgtEl>
                                          <p:spTgt spid="235"/>
                                        </p:tgtEl>
                                        <p:attrNameLst>
                                          <p:attrName>ppt_x</p:attrName>
                                        </p:attrNameLst>
                                      </p:cBhvr>
                                      <p:tavLst>
                                        <p:tav tm="0">
                                          <p:val>
                                            <p:strVal val="#ppt_x"/>
                                          </p:val>
                                        </p:tav>
                                        <p:tav tm="100000">
                                          <p:val>
                                            <p:strVal val="#ppt_x"/>
                                          </p:val>
                                        </p:tav>
                                      </p:tavLst>
                                    </p:anim>
                                    <p:anim calcmode="lin" valueType="num">
                                      <p:cBhvr>
                                        <p:cTn id="13" dur="500" fill="hold"/>
                                        <p:tgtEl>
                                          <p:spTgt spid="23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3" nodeType="clickEffect">
                                  <p:stCondLst>
                                    <p:cond delay="0"/>
                                  </p:stCondLst>
                                  <p:iterate>
                                    <p:tmAbs val="0"/>
                                  </p:iterate>
                                  <p:childTnLst>
                                    <p:set>
                                      <p:cBhvr>
                                        <p:cTn id="17" fill="hold"/>
                                        <p:tgtEl>
                                          <p:spTgt spid="236"/>
                                        </p:tgtEl>
                                        <p:attrNameLst>
                                          <p:attrName>style.visibility</p:attrName>
                                        </p:attrNameLst>
                                      </p:cBhvr>
                                      <p:to>
                                        <p:strVal val="visible"/>
                                      </p:to>
                                    </p:set>
                                    <p:anim calcmode="lin" valueType="num">
                                      <p:cBhvr>
                                        <p:cTn id="18" dur="1000" fill="hold"/>
                                        <p:tgtEl>
                                          <p:spTgt spid="236"/>
                                        </p:tgtEl>
                                        <p:attrNameLst>
                                          <p:attrName>ppt_w</p:attrName>
                                        </p:attrNameLst>
                                      </p:cBhvr>
                                      <p:tavLst>
                                        <p:tav tm="0">
                                          <p:val>
                                            <p:fltVal val="0"/>
                                          </p:val>
                                        </p:tav>
                                        <p:tav tm="100000">
                                          <p:val>
                                            <p:strVal val="#ppt_w"/>
                                          </p:val>
                                        </p:tav>
                                      </p:tavLst>
                                    </p:anim>
                                    <p:anim calcmode="lin" valueType="num">
                                      <p:cBhvr>
                                        <p:cTn id="19" dur="1000" fill="hold"/>
                                        <p:tgtEl>
                                          <p:spTgt spid="236"/>
                                        </p:tgtEl>
                                        <p:attrNameLst>
                                          <p:attrName>ppt_h</p:attrName>
                                        </p:attrNameLst>
                                      </p:cBhvr>
                                      <p:tavLst>
                                        <p:tav tm="0">
                                          <p:val>
                                            <p:fltVal val="0"/>
                                          </p:val>
                                        </p:tav>
                                        <p:tav tm="100000">
                                          <p:val>
                                            <p:strVal val="#ppt_h"/>
                                          </p:val>
                                        </p:tav>
                                      </p:tavLst>
                                    </p:anim>
                                    <p:anim calcmode="lin" valueType="num">
                                      <p:cBhvr>
                                        <p:cTn id="20" dur="1000" fill="hold"/>
                                        <p:tgtEl>
                                          <p:spTgt spid="236"/>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23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1" animBg="1" advAuto="0"/>
      <p:bldP spid="235" grpId="2" animBg="1" advAuto="0"/>
      <p:bldP spid="236" grpId="3"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1" name="Group 241"/>
          <p:cNvGrpSpPr/>
          <p:nvPr/>
        </p:nvGrpSpPr>
        <p:grpSpPr>
          <a:xfrm>
            <a:off x="431799" y="260350"/>
            <a:ext cx="6788151" cy="6048375"/>
            <a:chOff x="0" y="0"/>
            <a:chExt cx="6788150" cy="6048374"/>
          </a:xfrm>
        </p:grpSpPr>
        <p:pic>
          <p:nvPicPr>
            <p:cNvPr id="239" name="image.jpg"/>
            <p:cNvPicPr/>
            <p:nvPr/>
          </p:nvPicPr>
          <p:blipFill>
            <a:blip r:embed="rId2" cstate="email">
              <a:extLst>
                <a:ext uri="{28A0092B-C50C-407E-A947-70E740481C1C}">
                  <a14:useLocalDpi xmlns:a14="http://schemas.microsoft.com/office/drawing/2010/main"/>
                </a:ext>
              </a:extLst>
            </a:blip>
            <a:stretch>
              <a:fillRect/>
            </a:stretch>
          </p:blipFill>
          <p:spPr>
            <a:xfrm>
              <a:off x="-1" y="0"/>
              <a:ext cx="3979865" cy="695325"/>
            </a:xfrm>
            <a:prstGeom prst="rect">
              <a:avLst/>
            </a:prstGeom>
            <a:ln w="12700" cap="flat">
              <a:noFill/>
              <a:miter lim="400000"/>
            </a:ln>
            <a:effectLst>
              <a:outerShdw blurRad="50800" dist="50800" dir="5400000" rotWithShape="0">
                <a:srgbClr val="A6A6A6"/>
              </a:outerShdw>
            </a:effectLst>
          </p:spPr>
        </p:pic>
        <p:pic>
          <p:nvPicPr>
            <p:cNvPr id="240" name="image.png"/>
            <p:cNvPicPr/>
            <p:nvPr/>
          </p:nvPicPr>
          <p:blipFill>
            <a:blip r:embed="rId3" cstate="email">
              <a:extLst>
                <a:ext uri="{28A0092B-C50C-407E-A947-70E740481C1C}">
                  <a14:useLocalDpi xmlns:a14="http://schemas.microsoft.com/office/drawing/2010/main"/>
                </a:ext>
              </a:extLst>
            </a:blip>
            <a:stretch>
              <a:fillRect/>
            </a:stretch>
          </p:blipFill>
          <p:spPr>
            <a:xfrm>
              <a:off x="1746882" y="1008050"/>
              <a:ext cx="5041268" cy="5040325"/>
            </a:xfrm>
            <a:prstGeom prst="rect">
              <a:avLst/>
            </a:prstGeom>
            <a:ln w="12700" cap="flat">
              <a:noFill/>
              <a:miter lim="400000"/>
            </a:ln>
            <a:effectLst/>
          </p:spPr>
        </p:pic>
      </p:grpSp>
      <p:sp>
        <p:nvSpPr>
          <p:cNvPr id="242" name="Shape 242"/>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17</a:t>
            </a:r>
          </a:p>
        </p:txBody>
      </p:sp>
      <p:sp>
        <p:nvSpPr>
          <p:cNvPr id="243" name="Shape 243"/>
          <p:cNvSpPr/>
          <p:nvPr/>
        </p:nvSpPr>
        <p:spPr>
          <a:xfrm>
            <a:off x="4933949" y="476250"/>
            <a:ext cx="4572002" cy="345440"/>
          </a:xfrm>
          <a:prstGeom prst="rect">
            <a:avLst/>
          </a:prstGeom>
          <a:ln w="12700">
            <a:miter lim="400000"/>
          </a:ln>
          <a:effectLst>
            <a:outerShdw blurRad="50800" dist="50800" dir="5400000" rotWithShape="0">
              <a:srgbClr val="D9D9D9"/>
            </a:outerShdw>
          </a:effectLst>
          <a:extLst>
            <a:ext uri="{C572A759-6A51-4108-AA02-DFA0A04FC94B}">
              <ma14:wrappingTextBoxFlag xmlns="" xmlns:ma14="http://schemas.microsoft.com/office/mac/drawingml/2011/main" val="1"/>
            </a:ext>
          </a:extLst>
        </p:spPr>
        <p:txBody>
          <a:bodyPr lIns="0" tIns="0" rIns="0" bIns="0">
            <a:spAutoFit/>
          </a:bodyPr>
          <a:lstStyle/>
          <a:p>
            <a:pPr lvl="0">
              <a:tabLst>
                <a:tab pos="990600" algn="r"/>
                <a:tab pos="2806700" algn="r"/>
                <a:tab pos="5600700" algn="r"/>
              </a:tabLst>
            </a:pPr>
            <a:r>
              <a:rPr sz="900" b="1"/>
              <a:t>Subsecretaría de Población, Migración y Asuntos Religiosos</a:t>
            </a:r>
          </a:p>
          <a:p>
            <a:pPr lvl="0">
              <a:tabLst>
                <a:tab pos="990600" algn="r"/>
                <a:tab pos="2806700" algn="r"/>
                <a:tab pos="5600700" algn="r"/>
              </a:tabLst>
            </a:pPr>
            <a:r>
              <a:rPr sz="900" b="1"/>
              <a:t>Coordinación General de la Comisión Mexicana de Ayuda a Refugiados</a:t>
            </a:r>
          </a:p>
        </p:txBody>
      </p:sp>
      <p:sp>
        <p:nvSpPr>
          <p:cNvPr id="244" name="Shape 244"/>
          <p:cNvSpPr/>
          <p:nvPr/>
        </p:nvSpPr>
        <p:spPr>
          <a:xfrm>
            <a:off x="431800" y="1052512"/>
            <a:ext cx="8251826" cy="1"/>
          </a:xfrm>
          <a:prstGeom prst="line">
            <a:avLst/>
          </a:prstGeom>
          <a:ln w="25400">
            <a:solidFill>
              <a:srgbClr val="006800"/>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245" name="Shape 245"/>
          <p:cNvSpPr/>
          <p:nvPr/>
        </p:nvSpPr>
        <p:spPr>
          <a:xfrm>
            <a:off x="1042987" y="1125537"/>
            <a:ext cx="7899401" cy="1"/>
          </a:xfrm>
          <a:prstGeom prst="line">
            <a:avLst/>
          </a:prstGeom>
          <a:ln w="25400">
            <a:solidFill>
              <a:srgbClr val="A50021"/>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246" name="Shape 246"/>
          <p:cNvSpPr>
            <a:spLocks noGrp="1"/>
          </p:cNvSpPr>
          <p:nvPr>
            <p:ph type="title" idx="4294967295"/>
          </p:nvPr>
        </p:nvSpPr>
        <p:spPr>
          <a:xfrm>
            <a:off x="765175" y="1268412"/>
            <a:ext cx="5822950" cy="431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l" defTabSz="740663">
              <a:defRPr sz="2268" b="1">
                <a:solidFill>
                  <a:srgbClr val="595959"/>
                </a:solidFill>
                <a:effectLst>
                  <a:outerShdw blurRad="10287" dist="20574" dir="2700000" rotWithShape="0">
                    <a:srgbClr val="DDDDDD"/>
                  </a:outerShdw>
                </a:effectLst>
              </a:defRPr>
            </a:lvl1pPr>
          </a:lstStyle>
          <a:p>
            <a:pPr lvl="0">
              <a:defRPr sz="1800" b="0">
                <a:solidFill>
                  <a:srgbClr val="000000"/>
                </a:solidFill>
                <a:effectLst/>
              </a:defRPr>
            </a:pPr>
            <a:r>
              <a:rPr sz="2268" b="1">
                <a:solidFill>
                  <a:srgbClr val="595959"/>
                </a:solidFill>
                <a:effectLst>
                  <a:outerShdw blurRad="10287" dist="20574" dir="2700000" rotWithShape="0">
                    <a:srgbClr val="DDDDDD"/>
                  </a:outerShdw>
                </a:effectLst>
              </a:rPr>
              <a:t>De la Protección Complementaria</a:t>
            </a:r>
          </a:p>
        </p:txBody>
      </p:sp>
      <p:sp>
        <p:nvSpPr>
          <p:cNvPr id="247" name="Shape 247"/>
          <p:cNvSpPr/>
          <p:nvPr/>
        </p:nvSpPr>
        <p:spPr>
          <a:xfrm>
            <a:off x="755650" y="2060575"/>
            <a:ext cx="7927975" cy="3825240"/>
          </a:xfrm>
          <a:prstGeom prst="rect">
            <a:avLst/>
          </a:prstGeom>
          <a:ln w="12700">
            <a:miter lim="400000"/>
          </a:ln>
          <a:effectLst>
            <a:outerShdw blurRad="50800" dist="50800" dir="5400000" rotWithShape="0">
              <a:srgbClr val="A6A6A6"/>
            </a:outerShdw>
          </a:effectLst>
          <a:extLst>
            <a:ext uri="{C572A759-6A51-4108-AA02-DFA0A04FC94B}">
              <ma14:wrappingTextBoxFlag xmlns="" xmlns:ma14="http://schemas.microsoft.com/office/mac/drawingml/2011/main" val="1"/>
            </a:ext>
          </a:extLst>
        </p:spPr>
        <p:txBody>
          <a:bodyPr lIns="0" tIns="0" rIns="0" bIns="0">
            <a:spAutoFit/>
          </a:bodyPr>
          <a:lstStyle/>
          <a:p>
            <a:pPr lvl="0" algn="just"/>
            <a:r>
              <a:t>En términos del artículo </a:t>
            </a:r>
            <a:r>
              <a:rPr b="1"/>
              <a:t>2 fracción VII</a:t>
            </a:r>
            <a:r>
              <a:t>, con relación a los artículos 28 y 29, todos de la </a:t>
            </a:r>
            <a:r>
              <a:rPr b="1"/>
              <a:t>Ley Sobre Refugiados, Protección Complementaria y Asilo Político</a:t>
            </a:r>
            <a:r>
              <a:t>, una vez expuestos los argumentos por los cuales se considera que el solicitante </a:t>
            </a:r>
            <a:r>
              <a:rPr b="1"/>
              <a:t>no reúne los requisitos para ser reconocido como refugiado, es necesario evaluar si el mismo requiere PROTECCIÓN COMPLEMENTARIA</a:t>
            </a:r>
            <a:r>
              <a:t>. </a:t>
            </a:r>
          </a:p>
          <a:p>
            <a:pPr lvl="0" algn="just"/>
            <a:endParaRPr/>
          </a:p>
          <a:p>
            <a:pPr lvl="0" algn="just"/>
            <a:r>
              <a:t>Al respecto, el artículo 48 del Reglamento de la Ley, señala que “(…) La Coordinación podrá otorgar protección complementaria al extranjero que, no encontrándose dentro de los supuestos del artículo 13 de la Ley, requiera </a:t>
            </a:r>
            <a:r>
              <a:rPr b="1"/>
              <a:t>protección para no ser devuelto al territorio de otro país en donde su vida peligre o en donde existan razones fundadas para creer que estaría en peligro de ser sometido a tortura u otros tratos o penas crueles, inhumanos o degradantes</a:t>
            </a:r>
            <a:r>
              <a:t>,(…)”.</a:t>
            </a:r>
          </a:p>
        </p:txBody>
      </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246"/>
                                        </p:tgtEl>
                                        <p:attrNameLst>
                                          <p:attrName>style.visibility</p:attrName>
                                        </p:attrNameLst>
                                      </p:cBhvr>
                                      <p:to>
                                        <p:strVal val="visible"/>
                                      </p:to>
                                    </p:set>
                                    <p:anim calcmode="lin" valueType="num">
                                      <p:cBhvr>
                                        <p:cTn id="7" dur="1000" fill="hold"/>
                                        <p:tgtEl>
                                          <p:spTgt spid="246"/>
                                        </p:tgtEl>
                                        <p:attrNameLst>
                                          <p:attrName>ppt_x</p:attrName>
                                        </p:attrNameLst>
                                      </p:cBhvr>
                                      <p:tavLst>
                                        <p:tav tm="0">
                                          <p:val>
                                            <p:strVal val="0-#ppt_w/2"/>
                                          </p:val>
                                        </p:tav>
                                        <p:tav tm="100000">
                                          <p:val>
                                            <p:strVal val="#ppt_x"/>
                                          </p:val>
                                        </p:tav>
                                      </p:tavLst>
                                    </p:anim>
                                    <p:anim calcmode="lin" valueType="num">
                                      <p:cBhvr>
                                        <p:cTn id="8" dur="1000" fill="hold"/>
                                        <p:tgtEl>
                                          <p:spTgt spid="2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247"/>
                                        </p:tgtEl>
                                        <p:attrNameLst>
                                          <p:attrName>style.visibility</p:attrName>
                                        </p:attrNameLst>
                                      </p:cBhvr>
                                      <p:to>
                                        <p:strVal val="visible"/>
                                      </p:to>
                                    </p:set>
                                    <p:anim calcmode="lin" valueType="num">
                                      <p:cBhvr>
                                        <p:cTn id="13" dur="1000" fill="hold"/>
                                        <p:tgtEl>
                                          <p:spTgt spid="247"/>
                                        </p:tgtEl>
                                        <p:attrNameLst>
                                          <p:attrName>ppt_x</p:attrName>
                                        </p:attrNameLst>
                                      </p:cBhvr>
                                      <p:tavLst>
                                        <p:tav tm="0">
                                          <p:val>
                                            <p:strVal val="0-#ppt_w/2"/>
                                          </p:val>
                                        </p:tav>
                                        <p:tav tm="100000">
                                          <p:val>
                                            <p:strVal val="#ppt_x"/>
                                          </p:val>
                                        </p:tav>
                                      </p:tavLst>
                                    </p:anim>
                                    <p:anim calcmode="lin" valueType="num">
                                      <p:cBhvr>
                                        <p:cTn id="14" dur="1000" fill="hold"/>
                                        <p:tgtEl>
                                          <p:spTgt spid="2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1" animBg="1" advAuto="0"/>
      <p:bldP spid="247" grpId="2"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1"/>
          <p:cNvGrpSpPr/>
          <p:nvPr/>
        </p:nvGrpSpPr>
        <p:grpSpPr>
          <a:xfrm>
            <a:off x="431799" y="260350"/>
            <a:ext cx="6788151" cy="6048375"/>
            <a:chOff x="0" y="0"/>
            <a:chExt cx="6788150" cy="6048374"/>
          </a:xfrm>
        </p:grpSpPr>
        <p:pic>
          <p:nvPicPr>
            <p:cNvPr id="249" name="image.jpg"/>
            <p:cNvPicPr/>
            <p:nvPr/>
          </p:nvPicPr>
          <p:blipFill>
            <a:blip r:embed="rId2" cstate="email">
              <a:extLst>
                <a:ext uri="{28A0092B-C50C-407E-A947-70E740481C1C}">
                  <a14:useLocalDpi xmlns:a14="http://schemas.microsoft.com/office/drawing/2010/main"/>
                </a:ext>
              </a:extLst>
            </a:blip>
            <a:stretch>
              <a:fillRect/>
            </a:stretch>
          </p:blipFill>
          <p:spPr>
            <a:xfrm>
              <a:off x="-1" y="0"/>
              <a:ext cx="3979865" cy="695325"/>
            </a:xfrm>
            <a:prstGeom prst="rect">
              <a:avLst/>
            </a:prstGeom>
            <a:ln w="12700" cap="flat">
              <a:noFill/>
              <a:miter lim="400000"/>
            </a:ln>
            <a:effectLst>
              <a:outerShdw blurRad="50800" dist="50800" dir="5400000" rotWithShape="0">
                <a:srgbClr val="A6A6A6"/>
              </a:outerShdw>
            </a:effectLst>
          </p:spPr>
        </p:pic>
        <p:pic>
          <p:nvPicPr>
            <p:cNvPr id="250" name="image.png"/>
            <p:cNvPicPr/>
            <p:nvPr/>
          </p:nvPicPr>
          <p:blipFill>
            <a:blip r:embed="rId3" cstate="email">
              <a:extLst>
                <a:ext uri="{28A0092B-C50C-407E-A947-70E740481C1C}">
                  <a14:useLocalDpi xmlns:a14="http://schemas.microsoft.com/office/drawing/2010/main"/>
                </a:ext>
              </a:extLst>
            </a:blip>
            <a:stretch>
              <a:fillRect/>
            </a:stretch>
          </p:blipFill>
          <p:spPr>
            <a:xfrm>
              <a:off x="1746882" y="1008050"/>
              <a:ext cx="5041268" cy="5040325"/>
            </a:xfrm>
            <a:prstGeom prst="rect">
              <a:avLst/>
            </a:prstGeom>
            <a:ln w="12700" cap="flat">
              <a:noFill/>
              <a:miter lim="400000"/>
            </a:ln>
            <a:effectLst/>
          </p:spPr>
        </p:pic>
      </p:grpSp>
      <p:sp>
        <p:nvSpPr>
          <p:cNvPr id="252" name="Shape 252"/>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18</a:t>
            </a:r>
          </a:p>
        </p:txBody>
      </p:sp>
      <p:sp>
        <p:nvSpPr>
          <p:cNvPr id="253" name="Shape 253"/>
          <p:cNvSpPr/>
          <p:nvPr/>
        </p:nvSpPr>
        <p:spPr>
          <a:xfrm>
            <a:off x="4933949" y="476250"/>
            <a:ext cx="4572002" cy="345440"/>
          </a:xfrm>
          <a:prstGeom prst="rect">
            <a:avLst/>
          </a:prstGeom>
          <a:ln w="12700">
            <a:miter lim="400000"/>
          </a:ln>
          <a:effectLst>
            <a:outerShdw blurRad="50800" dist="50800" dir="5400000" rotWithShape="0">
              <a:srgbClr val="D9D9D9"/>
            </a:outerShdw>
          </a:effectLst>
          <a:extLst>
            <a:ext uri="{C572A759-6A51-4108-AA02-DFA0A04FC94B}">
              <ma14:wrappingTextBoxFlag xmlns="" xmlns:ma14="http://schemas.microsoft.com/office/mac/drawingml/2011/main" val="1"/>
            </a:ext>
          </a:extLst>
        </p:spPr>
        <p:txBody>
          <a:bodyPr lIns="0" tIns="0" rIns="0" bIns="0">
            <a:spAutoFit/>
          </a:bodyPr>
          <a:lstStyle/>
          <a:p>
            <a:pPr lvl="0">
              <a:tabLst>
                <a:tab pos="990600" algn="r"/>
                <a:tab pos="2806700" algn="r"/>
                <a:tab pos="5600700" algn="r"/>
              </a:tabLst>
            </a:pPr>
            <a:r>
              <a:rPr sz="900" b="1"/>
              <a:t>Subsecretaría de Población, Migración y Asuntos Religiosos</a:t>
            </a:r>
          </a:p>
          <a:p>
            <a:pPr lvl="0">
              <a:tabLst>
                <a:tab pos="990600" algn="r"/>
                <a:tab pos="2806700" algn="r"/>
                <a:tab pos="5600700" algn="r"/>
              </a:tabLst>
            </a:pPr>
            <a:r>
              <a:rPr sz="900" b="1"/>
              <a:t>Coordinación General de la Comisión Mexicana de Ayuda a Refugiados</a:t>
            </a:r>
          </a:p>
        </p:txBody>
      </p:sp>
      <p:sp>
        <p:nvSpPr>
          <p:cNvPr id="254" name="Shape 254"/>
          <p:cNvSpPr/>
          <p:nvPr/>
        </p:nvSpPr>
        <p:spPr>
          <a:xfrm>
            <a:off x="431800" y="1052512"/>
            <a:ext cx="8251826" cy="1"/>
          </a:xfrm>
          <a:prstGeom prst="line">
            <a:avLst/>
          </a:prstGeom>
          <a:ln w="25400">
            <a:solidFill>
              <a:srgbClr val="006800"/>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255" name="Shape 255"/>
          <p:cNvSpPr/>
          <p:nvPr/>
        </p:nvSpPr>
        <p:spPr>
          <a:xfrm>
            <a:off x="1042987" y="1125537"/>
            <a:ext cx="7899401" cy="1"/>
          </a:xfrm>
          <a:prstGeom prst="line">
            <a:avLst/>
          </a:prstGeom>
          <a:ln w="25400">
            <a:solidFill>
              <a:srgbClr val="A50021"/>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grpSp>
        <p:nvGrpSpPr>
          <p:cNvPr id="258" name="Group 258"/>
          <p:cNvGrpSpPr/>
          <p:nvPr/>
        </p:nvGrpSpPr>
        <p:grpSpPr>
          <a:xfrm>
            <a:off x="1206500" y="1311275"/>
            <a:ext cx="2627313" cy="639763"/>
            <a:chOff x="0" y="0"/>
            <a:chExt cx="2627312" cy="639762"/>
          </a:xfrm>
        </p:grpSpPr>
        <p:pic>
          <p:nvPicPr>
            <p:cNvPr id="256" name="image.png"/>
            <p:cNvPicPr/>
            <p:nvPr/>
          </p:nvPicPr>
          <p:blipFill>
            <a:blip r:embed="rId4" cstate="email">
              <a:extLst>
                <a:ext uri="{28A0092B-C50C-407E-A947-70E740481C1C}">
                  <a14:useLocalDpi xmlns:a14="http://schemas.microsoft.com/office/drawing/2010/main"/>
                </a:ext>
              </a:extLst>
            </a:blip>
            <a:stretch>
              <a:fillRect/>
            </a:stretch>
          </p:blipFill>
          <p:spPr>
            <a:xfrm>
              <a:off x="0" y="0"/>
              <a:ext cx="2627313" cy="639763"/>
            </a:xfrm>
            <a:prstGeom prst="rect">
              <a:avLst/>
            </a:prstGeom>
            <a:ln w="12700" cap="flat">
              <a:noFill/>
              <a:miter lim="400000"/>
            </a:ln>
            <a:effectLst/>
          </p:spPr>
        </p:pic>
        <p:sp>
          <p:nvSpPr>
            <p:cNvPr id="257" name="Shape 257"/>
            <p:cNvSpPr/>
            <p:nvPr/>
          </p:nvSpPr>
          <p:spPr>
            <a:xfrm>
              <a:off x="52387" y="66198"/>
              <a:ext cx="2520951" cy="3835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000" b="1">
                  <a:solidFill>
                    <a:srgbClr val="FFFFFF"/>
                  </a:solidFill>
                </a:defRPr>
              </a:lvl1pPr>
            </a:lstStyle>
            <a:p>
              <a:pPr lvl="0">
                <a:defRPr sz="1800" b="0">
                  <a:solidFill>
                    <a:srgbClr val="000000"/>
                  </a:solidFill>
                </a:defRPr>
              </a:pPr>
              <a:r>
                <a:rPr sz="2000" b="1">
                  <a:solidFill>
                    <a:srgbClr val="FFFFFF"/>
                  </a:solidFill>
                </a:rPr>
                <a:t>Recurso de Revisión</a:t>
              </a:r>
            </a:p>
          </p:txBody>
        </p:sp>
      </p:grpSp>
      <p:grpSp>
        <p:nvGrpSpPr>
          <p:cNvPr id="261" name="Group 261"/>
          <p:cNvGrpSpPr/>
          <p:nvPr/>
        </p:nvGrpSpPr>
        <p:grpSpPr>
          <a:xfrm>
            <a:off x="742950" y="1311275"/>
            <a:ext cx="609600" cy="639763"/>
            <a:chOff x="0" y="0"/>
            <a:chExt cx="609600" cy="639762"/>
          </a:xfrm>
        </p:grpSpPr>
        <p:pic>
          <p:nvPicPr>
            <p:cNvPr id="259" name="image.png"/>
            <p:cNvPicPr/>
            <p:nvPr/>
          </p:nvPicPr>
          <p:blipFill>
            <a:blip r:embed="rId5" cstate="email">
              <a:extLst>
                <a:ext uri="{28A0092B-C50C-407E-A947-70E740481C1C}">
                  <a14:useLocalDpi xmlns:a14="http://schemas.microsoft.com/office/drawing/2010/main"/>
                </a:ext>
              </a:extLst>
            </a:blip>
            <a:stretch>
              <a:fillRect/>
            </a:stretch>
          </p:blipFill>
          <p:spPr>
            <a:xfrm>
              <a:off x="0" y="0"/>
              <a:ext cx="609600" cy="639763"/>
            </a:xfrm>
            <a:prstGeom prst="rect">
              <a:avLst/>
            </a:prstGeom>
            <a:ln w="12700" cap="flat">
              <a:noFill/>
              <a:miter lim="400000"/>
            </a:ln>
            <a:effectLst/>
          </p:spPr>
        </p:pic>
        <p:sp>
          <p:nvSpPr>
            <p:cNvPr id="260" name="Shape 260"/>
            <p:cNvSpPr/>
            <p:nvPr/>
          </p:nvSpPr>
          <p:spPr>
            <a:xfrm>
              <a:off x="100012" y="64611"/>
              <a:ext cx="415926" cy="3835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000" b="1">
                  <a:solidFill>
                    <a:srgbClr val="FFFFFF"/>
                  </a:solidFill>
                </a:defRPr>
              </a:lvl1pPr>
            </a:lstStyle>
            <a:p>
              <a:pPr lvl="0">
                <a:defRPr sz="1800" b="0">
                  <a:solidFill>
                    <a:srgbClr val="000000"/>
                  </a:solidFill>
                </a:defRPr>
              </a:pPr>
              <a:r>
                <a:rPr sz="2000" b="1">
                  <a:solidFill>
                    <a:srgbClr val="FFFFFF"/>
                  </a:solidFill>
                </a:rPr>
                <a:t>5.</a:t>
              </a:r>
            </a:p>
          </p:txBody>
        </p:sp>
      </p:grpSp>
      <p:grpSp>
        <p:nvGrpSpPr>
          <p:cNvPr id="264" name="Group 264"/>
          <p:cNvGrpSpPr/>
          <p:nvPr/>
        </p:nvGrpSpPr>
        <p:grpSpPr>
          <a:xfrm>
            <a:off x="725487" y="1931987"/>
            <a:ext cx="7491413" cy="1858963"/>
            <a:chOff x="0" y="0"/>
            <a:chExt cx="7491412" cy="1858962"/>
          </a:xfrm>
        </p:grpSpPr>
        <p:pic>
          <p:nvPicPr>
            <p:cNvPr id="262" name="image.png"/>
            <p:cNvPicPr/>
            <p:nvPr/>
          </p:nvPicPr>
          <p:blipFill>
            <a:blip r:embed="rId6" cstate="email">
              <a:extLst>
                <a:ext uri="{28A0092B-C50C-407E-A947-70E740481C1C}">
                  <a14:useLocalDpi xmlns:a14="http://schemas.microsoft.com/office/drawing/2010/main"/>
                </a:ext>
              </a:extLst>
            </a:blip>
            <a:stretch>
              <a:fillRect/>
            </a:stretch>
          </p:blipFill>
          <p:spPr>
            <a:xfrm>
              <a:off x="0" y="0"/>
              <a:ext cx="7491413" cy="1858963"/>
            </a:xfrm>
            <a:prstGeom prst="rect">
              <a:avLst/>
            </a:prstGeom>
            <a:ln w="12700" cap="flat">
              <a:noFill/>
              <a:miter lim="400000"/>
            </a:ln>
            <a:effectLst/>
          </p:spPr>
        </p:pic>
        <p:sp>
          <p:nvSpPr>
            <p:cNvPr id="263" name="Shape 263"/>
            <p:cNvSpPr/>
            <p:nvPr/>
          </p:nvSpPr>
          <p:spPr>
            <a:xfrm>
              <a:off x="101600" y="58737"/>
              <a:ext cx="7273925" cy="15519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marL="317500" lvl="0" indent="-317500" algn="just">
                <a:buClr>
                  <a:srgbClr val="FFFFFF"/>
                </a:buClr>
                <a:buSzPct val="100000"/>
                <a:buFont typeface="Wingdings"/>
                <a:buChar char="❑"/>
              </a:pPr>
              <a:r>
                <a:rPr sz="2000" b="1">
                  <a:solidFill>
                    <a:srgbClr val="FFFFFF"/>
                  </a:solidFill>
                </a:rPr>
                <a:t>CONTRA: </a:t>
              </a:r>
              <a:r>
                <a:rPr sz="2000">
                  <a:solidFill>
                    <a:srgbClr val="FFFFFF"/>
                  </a:solidFill>
                </a:rPr>
                <a:t>Resoluciones de las autoridades administrativas que pongan fin al procedimiento administrativo, a una instancia o resuelvan un expediente. (ART. 83 LFPA) (</a:t>
              </a:r>
              <a:r>
                <a:rPr sz="2000" i="1">
                  <a:solidFill>
                    <a:srgbClr val="FFFFFF"/>
                  </a:solidFill>
                </a:rPr>
                <a:t>inadmisibilidad por extemporánea, reunificación familiar, cesación, cancelación, revocación o retiro</a:t>
              </a:r>
              <a:r>
                <a:rPr sz="2000">
                  <a:solidFill>
                    <a:srgbClr val="FFFFFF"/>
                  </a:solidFill>
                </a:rPr>
                <a:t>) </a:t>
              </a:r>
            </a:p>
          </p:txBody>
        </p:sp>
      </p:grpSp>
      <p:grpSp>
        <p:nvGrpSpPr>
          <p:cNvPr id="267" name="Group 267"/>
          <p:cNvGrpSpPr/>
          <p:nvPr/>
        </p:nvGrpSpPr>
        <p:grpSpPr>
          <a:xfrm>
            <a:off x="725487" y="3743325"/>
            <a:ext cx="7491413" cy="1249363"/>
            <a:chOff x="0" y="0"/>
            <a:chExt cx="7491412" cy="1249362"/>
          </a:xfrm>
        </p:grpSpPr>
        <p:pic>
          <p:nvPicPr>
            <p:cNvPr id="265" name="image.png"/>
            <p:cNvPicPr/>
            <p:nvPr/>
          </p:nvPicPr>
          <p:blipFill>
            <a:blip r:embed="rId7" cstate="email">
              <a:extLst>
                <a:ext uri="{28A0092B-C50C-407E-A947-70E740481C1C}">
                  <a14:useLocalDpi xmlns:a14="http://schemas.microsoft.com/office/drawing/2010/main"/>
                </a:ext>
              </a:extLst>
            </a:blip>
            <a:stretch>
              <a:fillRect/>
            </a:stretch>
          </p:blipFill>
          <p:spPr>
            <a:xfrm>
              <a:off x="0" y="0"/>
              <a:ext cx="7491413" cy="1249363"/>
            </a:xfrm>
            <a:prstGeom prst="rect">
              <a:avLst/>
            </a:prstGeom>
            <a:ln w="12700" cap="flat">
              <a:noFill/>
              <a:miter lim="400000"/>
            </a:ln>
            <a:effectLst/>
          </p:spPr>
        </p:pic>
        <p:sp>
          <p:nvSpPr>
            <p:cNvPr id="266" name="Shape 266"/>
            <p:cNvSpPr/>
            <p:nvPr/>
          </p:nvSpPr>
          <p:spPr>
            <a:xfrm>
              <a:off x="101600" y="57150"/>
              <a:ext cx="7273925" cy="9677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marL="317500" lvl="0" indent="-317500" algn="just">
                <a:buClr>
                  <a:srgbClr val="FFFFFF"/>
                </a:buClr>
                <a:buSzPct val="100000"/>
                <a:buFont typeface="Wingdings"/>
                <a:buChar char="❑"/>
              </a:pPr>
              <a:r>
                <a:rPr sz="2000" b="1">
                  <a:solidFill>
                    <a:srgbClr val="FFFFFF"/>
                  </a:solidFill>
                </a:rPr>
                <a:t>PLAZO PARA INTERPONERLO: </a:t>
              </a:r>
              <a:r>
                <a:rPr sz="2000">
                  <a:solidFill>
                    <a:srgbClr val="FFFFFF"/>
                  </a:solidFill>
                </a:rPr>
                <a:t>15 días contado a partir del día siguiente a aquél en que hubiere surtido efectos la notificación de la resolución que se recurra. (ART, 85 LFPA)</a:t>
              </a:r>
            </a:p>
          </p:txBody>
        </p:sp>
      </p:grpSp>
      <p:grpSp>
        <p:nvGrpSpPr>
          <p:cNvPr id="270" name="Group 270"/>
          <p:cNvGrpSpPr/>
          <p:nvPr/>
        </p:nvGrpSpPr>
        <p:grpSpPr>
          <a:xfrm>
            <a:off x="725487" y="4895850"/>
            <a:ext cx="7491413" cy="944563"/>
            <a:chOff x="0" y="0"/>
            <a:chExt cx="7491412" cy="944562"/>
          </a:xfrm>
        </p:grpSpPr>
        <p:pic>
          <p:nvPicPr>
            <p:cNvPr id="268" name="image.png"/>
            <p:cNvPicPr/>
            <p:nvPr/>
          </p:nvPicPr>
          <p:blipFill>
            <a:blip r:embed="rId8" cstate="email">
              <a:extLst>
                <a:ext uri="{28A0092B-C50C-407E-A947-70E740481C1C}">
                  <a14:useLocalDpi xmlns:a14="http://schemas.microsoft.com/office/drawing/2010/main"/>
                </a:ext>
              </a:extLst>
            </a:blip>
            <a:stretch>
              <a:fillRect/>
            </a:stretch>
          </p:blipFill>
          <p:spPr>
            <a:xfrm>
              <a:off x="0" y="0"/>
              <a:ext cx="7491413" cy="944563"/>
            </a:xfrm>
            <a:prstGeom prst="rect">
              <a:avLst/>
            </a:prstGeom>
            <a:ln w="12700" cap="flat">
              <a:noFill/>
              <a:miter lim="400000"/>
            </a:ln>
            <a:effectLst/>
          </p:spPr>
        </p:pic>
        <p:sp>
          <p:nvSpPr>
            <p:cNvPr id="269" name="Shape 269"/>
            <p:cNvSpPr/>
            <p:nvPr/>
          </p:nvSpPr>
          <p:spPr>
            <a:xfrm>
              <a:off x="101600" y="57150"/>
              <a:ext cx="7273925" cy="6756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marL="317500" indent="-317500" algn="just">
                <a:buClr>
                  <a:srgbClr val="FFFFFF"/>
                </a:buClr>
                <a:buSzPct val="100000"/>
                <a:buFont typeface="Wingdings"/>
                <a:buChar char="❑"/>
                <a:defRPr sz="2000" b="1">
                  <a:solidFill>
                    <a:srgbClr val="FFFFFF"/>
                  </a:solidFill>
                </a:defRPr>
              </a:lvl1pPr>
            </a:lstStyle>
            <a:p>
              <a:pPr lvl="0">
                <a:defRPr sz="1800" b="0">
                  <a:solidFill>
                    <a:srgbClr val="000000"/>
                  </a:solidFill>
                </a:defRPr>
              </a:pPr>
              <a:r>
                <a:rPr sz="2000" b="1">
                  <a:solidFill>
                    <a:srgbClr val="FFFFFF"/>
                  </a:solidFill>
                </a:rPr>
                <a:t>La interposición del recurso suspenderá la ejecución del acto impugnado</a:t>
              </a:r>
            </a:p>
          </p:txBody>
        </p:sp>
      </p:gr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58"/>
                                        </p:tgtEl>
                                        <p:attrNameLst>
                                          <p:attrName>style.visibility</p:attrName>
                                        </p:attrNameLst>
                                      </p:cBhvr>
                                      <p:to>
                                        <p:strVal val="visible"/>
                                      </p:to>
                                    </p:set>
                                    <p:anim calcmode="lin" valueType="num">
                                      <p:cBhvr>
                                        <p:cTn id="7" dur="500" fill="hold"/>
                                        <p:tgtEl>
                                          <p:spTgt spid="258"/>
                                        </p:tgtEl>
                                        <p:attrNameLst>
                                          <p:attrName>ppt_x</p:attrName>
                                        </p:attrNameLst>
                                      </p:cBhvr>
                                      <p:tavLst>
                                        <p:tav tm="0">
                                          <p:val>
                                            <p:strVal val="#ppt_x"/>
                                          </p:val>
                                        </p:tav>
                                        <p:tav tm="100000">
                                          <p:val>
                                            <p:strVal val="#ppt_x"/>
                                          </p:val>
                                        </p:tav>
                                      </p:tavLst>
                                    </p:anim>
                                    <p:anim calcmode="lin" valueType="num">
                                      <p:cBhvr>
                                        <p:cTn id="8" dur="500" fill="hold"/>
                                        <p:tgtEl>
                                          <p:spTgt spid="2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2" nodeType="afterEffect">
                                  <p:stCondLst>
                                    <p:cond delay="0"/>
                                  </p:stCondLst>
                                  <p:iterate>
                                    <p:tmAbs val="0"/>
                                  </p:iterate>
                                  <p:childTnLst>
                                    <p:set>
                                      <p:cBhvr>
                                        <p:cTn id="11" fill="hold"/>
                                        <p:tgtEl>
                                          <p:spTgt spid="261"/>
                                        </p:tgtEl>
                                        <p:attrNameLst>
                                          <p:attrName>style.visibility</p:attrName>
                                        </p:attrNameLst>
                                      </p:cBhvr>
                                      <p:to>
                                        <p:strVal val="visible"/>
                                      </p:to>
                                    </p:set>
                                    <p:anim calcmode="lin" valueType="num">
                                      <p:cBhvr>
                                        <p:cTn id="12" dur="500" fill="hold"/>
                                        <p:tgtEl>
                                          <p:spTgt spid="261"/>
                                        </p:tgtEl>
                                        <p:attrNameLst>
                                          <p:attrName>ppt_x</p:attrName>
                                        </p:attrNameLst>
                                      </p:cBhvr>
                                      <p:tavLst>
                                        <p:tav tm="0">
                                          <p:val>
                                            <p:strVal val="#ppt_x"/>
                                          </p:val>
                                        </p:tav>
                                        <p:tav tm="100000">
                                          <p:val>
                                            <p:strVal val="#ppt_x"/>
                                          </p:val>
                                        </p:tav>
                                      </p:tavLst>
                                    </p:anim>
                                    <p:anim calcmode="lin" valueType="num">
                                      <p:cBhvr>
                                        <p:cTn id="13" dur="500" fill="hold"/>
                                        <p:tgtEl>
                                          <p:spTgt spid="26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3" nodeType="clickEffect">
                                  <p:stCondLst>
                                    <p:cond delay="0"/>
                                  </p:stCondLst>
                                  <p:iterate>
                                    <p:tmAbs val="0"/>
                                  </p:iterate>
                                  <p:childTnLst>
                                    <p:set>
                                      <p:cBhvr>
                                        <p:cTn id="17" fill="hold"/>
                                        <p:tgtEl>
                                          <p:spTgt spid="264"/>
                                        </p:tgtEl>
                                        <p:attrNameLst>
                                          <p:attrName>style.visibility</p:attrName>
                                        </p:attrNameLst>
                                      </p:cBhvr>
                                      <p:to>
                                        <p:strVal val="visible"/>
                                      </p:to>
                                    </p:set>
                                    <p:animEffect transition="in" filter="box(in)">
                                      <p:cBhvr>
                                        <p:cTn id="18" dur="2000"/>
                                        <p:tgtEl>
                                          <p:spTgt spid="26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4" nodeType="clickEffect">
                                  <p:stCondLst>
                                    <p:cond delay="0"/>
                                  </p:stCondLst>
                                  <p:iterate>
                                    <p:tmAbs val="0"/>
                                  </p:iterate>
                                  <p:childTnLst>
                                    <p:set>
                                      <p:cBhvr>
                                        <p:cTn id="22" fill="hold"/>
                                        <p:tgtEl>
                                          <p:spTgt spid="267"/>
                                        </p:tgtEl>
                                        <p:attrNameLst>
                                          <p:attrName>style.visibility</p:attrName>
                                        </p:attrNameLst>
                                      </p:cBhvr>
                                      <p:to>
                                        <p:strVal val="visible"/>
                                      </p:to>
                                    </p:set>
                                    <p:animEffect transition="in" filter="box(in)">
                                      <p:cBhvr>
                                        <p:cTn id="23" dur="2000"/>
                                        <p:tgtEl>
                                          <p:spTgt spid="267"/>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5" nodeType="clickEffect">
                                  <p:stCondLst>
                                    <p:cond delay="0"/>
                                  </p:stCondLst>
                                  <p:iterate>
                                    <p:tmAbs val="0"/>
                                  </p:iterate>
                                  <p:childTnLst>
                                    <p:set>
                                      <p:cBhvr>
                                        <p:cTn id="27" fill="hold"/>
                                        <p:tgtEl>
                                          <p:spTgt spid="270"/>
                                        </p:tgtEl>
                                        <p:attrNameLst>
                                          <p:attrName>style.visibility</p:attrName>
                                        </p:attrNameLst>
                                      </p:cBhvr>
                                      <p:to>
                                        <p:strVal val="visible"/>
                                      </p:to>
                                    </p:set>
                                    <p:animEffect transition="in" filter="box(in)">
                                      <p:cBhvr>
                                        <p:cTn id="28" dur="20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1" animBg="1" advAuto="0"/>
      <p:bldP spid="261" grpId="2" animBg="1" advAuto="0"/>
      <p:bldP spid="264" grpId="3" animBg="1" advAuto="0"/>
      <p:bldP spid="267" grpId="4" animBg="1" advAuto="0"/>
      <p:bldP spid="270" grpId="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4" name="Group 274"/>
          <p:cNvGrpSpPr/>
          <p:nvPr/>
        </p:nvGrpSpPr>
        <p:grpSpPr>
          <a:xfrm>
            <a:off x="431799" y="260350"/>
            <a:ext cx="6788151" cy="6048375"/>
            <a:chOff x="0" y="0"/>
            <a:chExt cx="6788150" cy="6048374"/>
          </a:xfrm>
        </p:grpSpPr>
        <p:pic>
          <p:nvPicPr>
            <p:cNvPr id="272" name="image.jpg"/>
            <p:cNvPicPr/>
            <p:nvPr/>
          </p:nvPicPr>
          <p:blipFill>
            <a:blip r:embed="rId2" cstate="email">
              <a:extLst>
                <a:ext uri="{28A0092B-C50C-407E-A947-70E740481C1C}">
                  <a14:useLocalDpi xmlns:a14="http://schemas.microsoft.com/office/drawing/2010/main"/>
                </a:ext>
              </a:extLst>
            </a:blip>
            <a:stretch>
              <a:fillRect/>
            </a:stretch>
          </p:blipFill>
          <p:spPr>
            <a:xfrm>
              <a:off x="-1" y="0"/>
              <a:ext cx="3979865" cy="695325"/>
            </a:xfrm>
            <a:prstGeom prst="rect">
              <a:avLst/>
            </a:prstGeom>
            <a:ln w="12700" cap="flat">
              <a:noFill/>
              <a:miter lim="400000"/>
            </a:ln>
            <a:effectLst>
              <a:outerShdw blurRad="50800" dist="50800" dir="5400000" rotWithShape="0">
                <a:srgbClr val="A6A6A6"/>
              </a:outerShdw>
            </a:effectLst>
          </p:spPr>
        </p:pic>
        <p:pic>
          <p:nvPicPr>
            <p:cNvPr id="273" name="image.png"/>
            <p:cNvPicPr/>
            <p:nvPr/>
          </p:nvPicPr>
          <p:blipFill>
            <a:blip r:embed="rId3" cstate="email">
              <a:extLst>
                <a:ext uri="{28A0092B-C50C-407E-A947-70E740481C1C}">
                  <a14:useLocalDpi xmlns:a14="http://schemas.microsoft.com/office/drawing/2010/main"/>
                </a:ext>
              </a:extLst>
            </a:blip>
            <a:stretch>
              <a:fillRect/>
            </a:stretch>
          </p:blipFill>
          <p:spPr>
            <a:xfrm>
              <a:off x="1746882" y="1008050"/>
              <a:ext cx="5041268" cy="5040325"/>
            </a:xfrm>
            <a:prstGeom prst="rect">
              <a:avLst/>
            </a:prstGeom>
            <a:ln w="12700" cap="flat">
              <a:noFill/>
              <a:miter lim="400000"/>
            </a:ln>
            <a:effectLst/>
          </p:spPr>
        </p:pic>
      </p:grpSp>
      <p:sp>
        <p:nvSpPr>
          <p:cNvPr id="275" name="Shape 275"/>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19</a:t>
            </a:r>
          </a:p>
        </p:txBody>
      </p:sp>
      <p:sp>
        <p:nvSpPr>
          <p:cNvPr id="276" name="Shape 276"/>
          <p:cNvSpPr/>
          <p:nvPr/>
        </p:nvSpPr>
        <p:spPr>
          <a:xfrm>
            <a:off x="4933949" y="476250"/>
            <a:ext cx="4572002" cy="345440"/>
          </a:xfrm>
          <a:prstGeom prst="rect">
            <a:avLst/>
          </a:prstGeom>
          <a:ln w="12700">
            <a:miter lim="400000"/>
          </a:ln>
          <a:effectLst>
            <a:outerShdw blurRad="50800" dist="50800" dir="5400000" rotWithShape="0">
              <a:srgbClr val="D9D9D9"/>
            </a:outerShdw>
          </a:effectLst>
          <a:extLst>
            <a:ext uri="{C572A759-6A51-4108-AA02-DFA0A04FC94B}">
              <ma14:wrappingTextBoxFlag xmlns="" xmlns:ma14="http://schemas.microsoft.com/office/mac/drawingml/2011/main" val="1"/>
            </a:ext>
          </a:extLst>
        </p:spPr>
        <p:txBody>
          <a:bodyPr lIns="0" tIns="0" rIns="0" bIns="0">
            <a:spAutoFit/>
          </a:bodyPr>
          <a:lstStyle/>
          <a:p>
            <a:pPr lvl="0">
              <a:tabLst>
                <a:tab pos="990600" algn="r"/>
                <a:tab pos="2806700" algn="r"/>
                <a:tab pos="5600700" algn="r"/>
              </a:tabLst>
            </a:pPr>
            <a:r>
              <a:rPr sz="900" b="1"/>
              <a:t>Subsecretaría de Población, Migración y Asuntos Religiosos</a:t>
            </a:r>
          </a:p>
          <a:p>
            <a:pPr lvl="0">
              <a:tabLst>
                <a:tab pos="990600" algn="r"/>
                <a:tab pos="2806700" algn="r"/>
                <a:tab pos="5600700" algn="r"/>
              </a:tabLst>
            </a:pPr>
            <a:r>
              <a:rPr sz="900" b="1"/>
              <a:t>Coordinación General de la Comisión Mexicana de Ayuda a Refugiados</a:t>
            </a:r>
          </a:p>
        </p:txBody>
      </p:sp>
      <p:sp>
        <p:nvSpPr>
          <p:cNvPr id="277" name="Shape 277"/>
          <p:cNvSpPr/>
          <p:nvPr/>
        </p:nvSpPr>
        <p:spPr>
          <a:xfrm>
            <a:off x="431800" y="1052512"/>
            <a:ext cx="8251826" cy="1"/>
          </a:xfrm>
          <a:prstGeom prst="line">
            <a:avLst/>
          </a:prstGeom>
          <a:ln w="25400">
            <a:solidFill>
              <a:srgbClr val="006800"/>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278" name="Shape 278"/>
          <p:cNvSpPr/>
          <p:nvPr/>
        </p:nvSpPr>
        <p:spPr>
          <a:xfrm>
            <a:off x="1042987" y="1125537"/>
            <a:ext cx="7899401" cy="1"/>
          </a:xfrm>
          <a:prstGeom prst="line">
            <a:avLst/>
          </a:prstGeom>
          <a:ln w="25400">
            <a:solidFill>
              <a:srgbClr val="A50021"/>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grpSp>
        <p:nvGrpSpPr>
          <p:cNvPr id="281" name="Group 281"/>
          <p:cNvGrpSpPr/>
          <p:nvPr/>
        </p:nvGrpSpPr>
        <p:grpSpPr>
          <a:xfrm>
            <a:off x="828675" y="1858962"/>
            <a:ext cx="7437438" cy="3676651"/>
            <a:chOff x="0" y="0"/>
            <a:chExt cx="7437437" cy="3676650"/>
          </a:xfrm>
        </p:grpSpPr>
        <p:pic>
          <p:nvPicPr>
            <p:cNvPr id="279" name="image.png"/>
            <p:cNvPicPr/>
            <p:nvPr/>
          </p:nvPicPr>
          <p:blipFill>
            <a:blip r:embed="rId4" cstate="email">
              <a:extLst>
                <a:ext uri="{28A0092B-C50C-407E-A947-70E740481C1C}">
                  <a14:useLocalDpi xmlns:a14="http://schemas.microsoft.com/office/drawing/2010/main"/>
                </a:ext>
              </a:extLst>
            </a:blip>
            <a:stretch>
              <a:fillRect/>
            </a:stretch>
          </p:blipFill>
          <p:spPr>
            <a:xfrm>
              <a:off x="0" y="0"/>
              <a:ext cx="7437438" cy="3676650"/>
            </a:xfrm>
            <a:prstGeom prst="rect">
              <a:avLst/>
            </a:prstGeom>
            <a:ln w="12700" cap="flat">
              <a:noFill/>
              <a:miter lim="400000"/>
            </a:ln>
            <a:effectLst/>
          </p:spPr>
        </p:pic>
        <p:sp>
          <p:nvSpPr>
            <p:cNvPr id="280" name="Shape 280"/>
            <p:cNvSpPr/>
            <p:nvPr/>
          </p:nvSpPr>
          <p:spPr>
            <a:xfrm>
              <a:off x="92075" y="57150"/>
              <a:ext cx="7273925" cy="34315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marL="285750" lvl="0" indent="-285750" algn="just">
                <a:buClr>
                  <a:srgbClr val="FFFFFF"/>
                </a:buClr>
                <a:buSzPct val="100000"/>
                <a:buFont typeface="Wingdings"/>
                <a:buChar char="❑"/>
              </a:pPr>
              <a:r>
                <a:rPr b="1">
                  <a:solidFill>
                    <a:srgbClr val="FFFFFF"/>
                  </a:solidFill>
                </a:rPr>
                <a:t>Presentarse por escrito, conteniendo:</a:t>
              </a:r>
            </a:p>
            <a:p>
              <a:pPr marL="285750" lvl="0" indent="-285750" algn="just">
                <a:buClr>
                  <a:srgbClr val="FFFFFF"/>
                </a:buClr>
                <a:buSzPct val="100000"/>
                <a:buFont typeface="Wingdings"/>
                <a:buChar char="❑"/>
              </a:pPr>
              <a:endParaRPr b="1">
                <a:solidFill>
                  <a:srgbClr val="FFFFFF"/>
                </a:solidFill>
              </a:endParaRPr>
            </a:p>
            <a:p>
              <a:pPr marL="742950" lvl="1" indent="-285750">
                <a:buClr>
                  <a:srgbClr val="FFFFFF"/>
                </a:buClr>
                <a:buSzPct val="100000"/>
                <a:buFont typeface="Arial"/>
                <a:buChar char="•"/>
              </a:pPr>
              <a:r>
                <a:rPr>
                  <a:solidFill>
                    <a:srgbClr val="FFFFFF"/>
                  </a:solidFill>
                </a:rPr>
                <a:t>Los </a:t>
              </a:r>
              <a:r>
                <a:rPr b="1">
                  <a:solidFill>
                    <a:srgbClr val="FFFFFF"/>
                  </a:solidFill>
                  <a:effectLst>
                    <a:outerShdw blurRad="12700" dist="25400" dir="2700000" rotWithShape="0">
                      <a:srgbClr val="DDDDDD"/>
                    </a:outerShdw>
                  </a:effectLst>
                </a:rPr>
                <a:t>agravios</a:t>
              </a:r>
              <a:r>
                <a:rPr>
                  <a:solidFill>
                    <a:srgbClr val="FFFFFF"/>
                  </a:solidFill>
                </a:rPr>
                <a:t> que se le causan:</a:t>
              </a:r>
            </a:p>
            <a:p>
              <a:pPr marL="285750" lvl="1" indent="171450"/>
              <a:r>
                <a:rPr>
                  <a:solidFill>
                    <a:srgbClr val="FFFFFF"/>
                  </a:solidFill>
                </a:rPr>
                <a:t>	</a:t>
              </a:r>
            </a:p>
            <a:p>
              <a:pPr lvl="2"/>
              <a:r>
                <a:rPr sz="1600" i="1">
                  <a:solidFill>
                    <a:srgbClr val="FFFFFF"/>
                  </a:solidFill>
                </a:rPr>
                <a:t>“Los reclamos de hecho y de derecho. Deben estar fundados ya que no basta no estar de acuerdo con lo resuelto en primera instancia, sino que se deben dar razones jurídicas para la disconformidad; debe en definitiva demostrarse que la sentencia es errónea, ha omitido alguna cuestión o presenta deficiencias”. </a:t>
              </a:r>
            </a:p>
            <a:p>
              <a:pPr marL="285750" lvl="1" indent="171450"/>
              <a:endParaRPr>
                <a:solidFill>
                  <a:srgbClr val="FFFFFF"/>
                </a:solidFill>
              </a:endParaRPr>
            </a:p>
            <a:p>
              <a:pPr marL="742950" lvl="1" indent="-285750">
                <a:buClr>
                  <a:srgbClr val="FFFFFF"/>
                </a:buClr>
                <a:buSzPct val="100000"/>
                <a:buFont typeface="Arial"/>
                <a:buChar char="•"/>
              </a:pPr>
              <a:r>
                <a:rPr b="1">
                  <a:solidFill>
                    <a:srgbClr val="FFFFFF"/>
                  </a:solidFill>
                  <a:effectLst>
                    <a:outerShdw blurRad="12700" dist="25400" dir="2700000" rotWithShape="0">
                      <a:srgbClr val="DDDDDD"/>
                    </a:outerShdw>
                  </a:effectLst>
                </a:rPr>
                <a:t>Las pruebas </a:t>
              </a:r>
              <a:r>
                <a:rPr>
                  <a:solidFill>
                    <a:srgbClr val="FFFFFF"/>
                  </a:solidFill>
                </a:rPr>
                <a:t>que ofrezca, que tengan relación inmediata y directa con la resolución o acto impugnado</a:t>
              </a:r>
            </a:p>
          </p:txBody>
        </p:sp>
      </p:grpSp>
      <p:grpSp>
        <p:nvGrpSpPr>
          <p:cNvPr id="284" name="Group 284"/>
          <p:cNvGrpSpPr/>
          <p:nvPr/>
        </p:nvGrpSpPr>
        <p:grpSpPr>
          <a:xfrm>
            <a:off x="785812" y="1231423"/>
            <a:ext cx="1512888" cy="719615"/>
            <a:chOff x="0" y="0"/>
            <a:chExt cx="1512887" cy="719613"/>
          </a:xfrm>
        </p:grpSpPr>
        <p:pic>
          <p:nvPicPr>
            <p:cNvPr id="282" name="image.png"/>
            <p:cNvPicPr/>
            <p:nvPr/>
          </p:nvPicPr>
          <p:blipFill>
            <a:blip r:embed="rId5" cstate="email">
              <a:extLst>
                <a:ext uri="{28A0092B-C50C-407E-A947-70E740481C1C}">
                  <a14:useLocalDpi xmlns:a14="http://schemas.microsoft.com/office/drawing/2010/main"/>
                </a:ext>
              </a:extLst>
            </a:blip>
            <a:stretch>
              <a:fillRect/>
            </a:stretch>
          </p:blipFill>
          <p:spPr>
            <a:xfrm>
              <a:off x="0" y="79851"/>
              <a:ext cx="1512888" cy="639763"/>
            </a:xfrm>
            <a:prstGeom prst="rect">
              <a:avLst/>
            </a:prstGeom>
            <a:ln w="12700" cap="flat">
              <a:noFill/>
              <a:miter lim="400000"/>
            </a:ln>
            <a:effectLst/>
          </p:spPr>
        </p:pic>
        <p:sp>
          <p:nvSpPr>
            <p:cNvPr id="283" name="Shape 283"/>
            <p:cNvSpPr/>
            <p:nvPr/>
          </p:nvSpPr>
          <p:spPr>
            <a:xfrm>
              <a:off x="114300" y="0"/>
              <a:ext cx="1277938" cy="6756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defRPr sz="2000" b="1">
                  <a:solidFill>
                    <a:srgbClr val="FFFFFF"/>
                  </a:solidFill>
                </a:defRPr>
              </a:lvl1pPr>
            </a:lstStyle>
            <a:p>
              <a:pPr lvl="0">
                <a:defRPr sz="1800" b="0">
                  <a:solidFill>
                    <a:srgbClr val="000000"/>
                  </a:solidFill>
                </a:defRPr>
              </a:pPr>
              <a:r>
                <a:rPr sz="2000" b="1">
                  <a:solidFill>
                    <a:srgbClr val="FFFFFF"/>
                  </a:solidFill>
                </a:rPr>
                <a:t>Requisitos</a:t>
              </a:r>
            </a:p>
          </p:txBody>
        </p:sp>
      </p:grpSp>
      <p:grpSp>
        <p:nvGrpSpPr>
          <p:cNvPr id="287" name="Group 287"/>
          <p:cNvGrpSpPr/>
          <p:nvPr/>
        </p:nvGrpSpPr>
        <p:grpSpPr>
          <a:xfrm>
            <a:off x="828675" y="5840412"/>
            <a:ext cx="7419975" cy="686753"/>
            <a:chOff x="0" y="0"/>
            <a:chExt cx="7419975" cy="686752"/>
          </a:xfrm>
        </p:grpSpPr>
        <p:pic>
          <p:nvPicPr>
            <p:cNvPr id="285" name="image.png"/>
            <p:cNvPicPr/>
            <p:nvPr/>
          </p:nvPicPr>
          <p:blipFill>
            <a:blip r:embed="rId6" cstate="email">
              <a:extLst>
                <a:ext uri="{28A0092B-C50C-407E-A947-70E740481C1C}">
                  <a14:useLocalDpi xmlns:a14="http://schemas.microsoft.com/office/drawing/2010/main"/>
                </a:ext>
              </a:extLst>
            </a:blip>
            <a:stretch>
              <a:fillRect/>
            </a:stretch>
          </p:blipFill>
          <p:spPr>
            <a:xfrm>
              <a:off x="0" y="0"/>
              <a:ext cx="7419975" cy="596900"/>
            </a:xfrm>
            <a:prstGeom prst="rect">
              <a:avLst/>
            </a:prstGeom>
            <a:ln w="12700" cap="flat">
              <a:noFill/>
              <a:miter lim="400000"/>
            </a:ln>
            <a:effectLst/>
          </p:spPr>
        </p:pic>
        <p:sp>
          <p:nvSpPr>
            <p:cNvPr id="286" name="Shape 286"/>
            <p:cNvSpPr/>
            <p:nvPr/>
          </p:nvSpPr>
          <p:spPr>
            <a:xfrm>
              <a:off x="92075" y="61912"/>
              <a:ext cx="7273925" cy="6248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marL="285750" indent="-285750" algn="just">
                <a:buClr>
                  <a:srgbClr val="FFFFFF"/>
                </a:buClr>
                <a:buSzPct val="100000"/>
                <a:buFont typeface="Wingdings"/>
                <a:buChar char="❑"/>
                <a:defRPr b="1">
                  <a:solidFill>
                    <a:srgbClr val="FFFFFF"/>
                  </a:solidFill>
                </a:defRPr>
              </a:lvl1pPr>
            </a:lstStyle>
            <a:p>
              <a:pPr lvl="0">
                <a:defRPr b="0">
                  <a:solidFill>
                    <a:srgbClr val="000000"/>
                  </a:solidFill>
                </a:defRPr>
              </a:pPr>
              <a:r>
                <a:rPr b="1">
                  <a:solidFill>
                    <a:srgbClr val="FFFFFF"/>
                  </a:solidFill>
                </a:rPr>
                <a:t>Ante la autoridad que lo emitió (resuelto por el superior jerárquico)</a:t>
              </a:r>
            </a:p>
          </p:txBody>
        </p:sp>
      </p:gr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84"/>
                                        </p:tgtEl>
                                        <p:attrNameLst>
                                          <p:attrName>style.visibility</p:attrName>
                                        </p:attrNameLst>
                                      </p:cBhvr>
                                      <p:to>
                                        <p:strVal val="visible"/>
                                      </p:to>
                                    </p:set>
                                    <p:anim calcmode="lin" valueType="num">
                                      <p:cBhvr>
                                        <p:cTn id="7" dur="500" fill="hold"/>
                                        <p:tgtEl>
                                          <p:spTgt spid="284"/>
                                        </p:tgtEl>
                                        <p:attrNameLst>
                                          <p:attrName>ppt_x</p:attrName>
                                        </p:attrNameLst>
                                      </p:cBhvr>
                                      <p:tavLst>
                                        <p:tav tm="0">
                                          <p:val>
                                            <p:strVal val="#ppt_x"/>
                                          </p:val>
                                        </p:tav>
                                        <p:tav tm="100000">
                                          <p:val>
                                            <p:strVal val="#ppt_x"/>
                                          </p:val>
                                        </p:tav>
                                      </p:tavLst>
                                    </p:anim>
                                    <p:anim calcmode="lin" valueType="num">
                                      <p:cBhvr>
                                        <p:cTn id="8" dur="500" fill="hold"/>
                                        <p:tgtEl>
                                          <p:spTgt spid="2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2" nodeType="clickEffect">
                                  <p:stCondLst>
                                    <p:cond delay="0"/>
                                  </p:stCondLst>
                                  <p:iterate>
                                    <p:tmAbs val="0"/>
                                  </p:iterate>
                                  <p:childTnLst>
                                    <p:set>
                                      <p:cBhvr>
                                        <p:cTn id="12" fill="hold"/>
                                        <p:tgtEl>
                                          <p:spTgt spid="281"/>
                                        </p:tgtEl>
                                        <p:attrNameLst>
                                          <p:attrName>style.visibility</p:attrName>
                                        </p:attrNameLst>
                                      </p:cBhvr>
                                      <p:to>
                                        <p:strVal val="visible"/>
                                      </p:to>
                                    </p:set>
                                    <p:animEffect transition="in" filter="fade">
                                      <p:cBhvr>
                                        <p:cTn id="13" dur="2000"/>
                                        <p:tgtEl>
                                          <p:spTgt spid="28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3" nodeType="clickEffect">
                                  <p:stCondLst>
                                    <p:cond delay="0"/>
                                  </p:stCondLst>
                                  <p:iterate>
                                    <p:tmAbs val="0"/>
                                  </p:iterate>
                                  <p:childTnLst>
                                    <p:set>
                                      <p:cBhvr>
                                        <p:cTn id="17" fill="hold"/>
                                        <p:tgtEl>
                                          <p:spTgt spid="287"/>
                                        </p:tgtEl>
                                        <p:attrNameLst>
                                          <p:attrName>style.visibility</p:attrName>
                                        </p:attrNameLst>
                                      </p:cBhvr>
                                      <p:to>
                                        <p:strVal val="visible"/>
                                      </p:to>
                                    </p:set>
                                    <p:animEffect transition="in" filter="fade">
                                      <p:cBhvr>
                                        <p:cTn id="18" dur="2000"/>
                                        <p:tgtEl>
                                          <p:spTgt spid="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2" animBg="1" advAuto="0"/>
      <p:bldP spid="284" grpId="1" animBg="1" advAuto="0"/>
      <p:bldP spid="287" grpId="3"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1" name="Group 291"/>
          <p:cNvGrpSpPr/>
          <p:nvPr/>
        </p:nvGrpSpPr>
        <p:grpSpPr>
          <a:xfrm>
            <a:off x="431799" y="260350"/>
            <a:ext cx="6788151" cy="6048375"/>
            <a:chOff x="0" y="0"/>
            <a:chExt cx="6788150" cy="6048374"/>
          </a:xfrm>
        </p:grpSpPr>
        <p:pic>
          <p:nvPicPr>
            <p:cNvPr id="289" name="image.jpg"/>
            <p:cNvPicPr/>
            <p:nvPr/>
          </p:nvPicPr>
          <p:blipFill>
            <a:blip r:embed="rId2" cstate="email">
              <a:extLst>
                <a:ext uri="{28A0092B-C50C-407E-A947-70E740481C1C}">
                  <a14:useLocalDpi xmlns:a14="http://schemas.microsoft.com/office/drawing/2010/main"/>
                </a:ext>
              </a:extLst>
            </a:blip>
            <a:stretch>
              <a:fillRect/>
            </a:stretch>
          </p:blipFill>
          <p:spPr>
            <a:xfrm>
              <a:off x="-1" y="0"/>
              <a:ext cx="3979865" cy="695325"/>
            </a:xfrm>
            <a:prstGeom prst="rect">
              <a:avLst/>
            </a:prstGeom>
            <a:ln w="12700" cap="flat">
              <a:noFill/>
              <a:miter lim="400000"/>
            </a:ln>
            <a:effectLst>
              <a:outerShdw blurRad="50800" dist="50800" dir="5400000" rotWithShape="0">
                <a:srgbClr val="A6A6A6"/>
              </a:outerShdw>
            </a:effectLst>
          </p:spPr>
        </p:pic>
        <p:pic>
          <p:nvPicPr>
            <p:cNvPr id="290" name="image.png"/>
            <p:cNvPicPr/>
            <p:nvPr/>
          </p:nvPicPr>
          <p:blipFill>
            <a:blip r:embed="rId3" cstate="email">
              <a:extLst>
                <a:ext uri="{28A0092B-C50C-407E-A947-70E740481C1C}">
                  <a14:useLocalDpi xmlns:a14="http://schemas.microsoft.com/office/drawing/2010/main"/>
                </a:ext>
              </a:extLst>
            </a:blip>
            <a:stretch>
              <a:fillRect/>
            </a:stretch>
          </p:blipFill>
          <p:spPr>
            <a:xfrm>
              <a:off x="1746882" y="1008050"/>
              <a:ext cx="5041268" cy="5040325"/>
            </a:xfrm>
            <a:prstGeom prst="rect">
              <a:avLst/>
            </a:prstGeom>
            <a:ln w="12700" cap="flat">
              <a:noFill/>
              <a:miter lim="400000"/>
            </a:ln>
            <a:effectLst/>
          </p:spPr>
        </p:pic>
      </p:grpSp>
      <p:sp>
        <p:nvSpPr>
          <p:cNvPr id="292" name="Shape 292"/>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20</a:t>
            </a:r>
          </a:p>
        </p:txBody>
      </p:sp>
      <p:sp>
        <p:nvSpPr>
          <p:cNvPr id="293" name="Shape 293"/>
          <p:cNvSpPr/>
          <p:nvPr/>
        </p:nvSpPr>
        <p:spPr>
          <a:xfrm>
            <a:off x="4933949" y="476250"/>
            <a:ext cx="4572002" cy="345440"/>
          </a:xfrm>
          <a:prstGeom prst="rect">
            <a:avLst/>
          </a:prstGeom>
          <a:ln w="12700">
            <a:miter lim="400000"/>
          </a:ln>
          <a:effectLst>
            <a:outerShdw blurRad="50800" dist="50800" dir="5400000" rotWithShape="0">
              <a:srgbClr val="D9D9D9"/>
            </a:outerShdw>
          </a:effectLst>
          <a:extLst>
            <a:ext uri="{C572A759-6A51-4108-AA02-DFA0A04FC94B}">
              <ma14:wrappingTextBoxFlag xmlns="" xmlns:ma14="http://schemas.microsoft.com/office/mac/drawingml/2011/main" val="1"/>
            </a:ext>
          </a:extLst>
        </p:spPr>
        <p:txBody>
          <a:bodyPr lIns="0" tIns="0" rIns="0" bIns="0">
            <a:spAutoFit/>
          </a:bodyPr>
          <a:lstStyle/>
          <a:p>
            <a:pPr lvl="0">
              <a:tabLst>
                <a:tab pos="990600" algn="r"/>
                <a:tab pos="2806700" algn="r"/>
                <a:tab pos="5600700" algn="r"/>
              </a:tabLst>
            </a:pPr>
            <a:r>
              <a:rPr sz="900" b="1"/>
              <a:t>Subsecretaría de Población, Migración y Asuntos Religiosos</a:t>
            </a:r>
          </a:p>
          <a:p>
            <a:pPr lvl="0">
              <a:tabLst>
                <a:tab pos="990600" algn="r"/>
                <a:tab pos="2806700" algn="r"/>
                <a:tab pos="5600700" algn="r"/>
              </a:tabLst>
            </a:pPr>
            <a:r>
              <a:rPr sz="900" b="1"/>
              <a:t>Coordinación General de la Comisión Mexicana de Ayuda a Refugiados</a:t>
            </a:r>
          </a:p>
        </p:txBody>
      </p:sp>
      <p:sp>
        <p:nvSpPr>
          <p:cNvPr id="294" name="Shape 294"/>
          <p:cNvSpPr/>
          <p:nvPr/>
        </p:nvSpPr>
        <p:spPr>
          <a:xfrm>
            <a:off x="431800" y="1052512"/>
            <a:ext cx="8251826" cy="1"/>
          </a:xfrm>
          <a:prstGeom prst="line">
            <a:avLst/>
          </a:prstGeom>
          <a:ln w="25400">
            <a:solidFill>
              <a:srgbClr val="006800"/>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295" name="Shape 295"/>
          <p:cNvSpPr/>
          <p:nvPr/>
        </p:nvSpPr>
        <p:spPr>
          <a:xfrm>
            <a:off x="1042987" y="1125537"/>
            <a:ext cx="7899401" cy="1"/>
          </a:xfrm>
          <a:prstGeom prst="line">
            <a:avLst/>
          </a:prstGeom>
          <a:ln w="25400">
            <a:solidFill>
              <a:srgbClr val="A50021"/>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grpSp>
        <p:nvGrpSpPr>
          <p:cNvPr id="298" name="Group 298"/>
          <p:cNvGrpSpPr/>
          <p:nvPr/>
        </p:nvGrpSpPr>
        <p:grpSpPr>
          <a:xfrm>
            <a:off x="401637" y="3889375"/>
            <a:ext cx="3792538" cy="669925"/>
            <a:chOff x="0" y="0"/>
            <a:chExt cx="3792537" cy="669925"/>
          </a:xfrm>
        </p:grpSpPr>
        <p:pic>
          <p:nvPicPr>
            <p:cNvPr id="296" name="image.png"/>
            <p:cNvPicPr/>
            <p:nvPr/>
          </p:nvPicPr>
          <p:blipFill>
            <a:blip r:embed="rId4" cstate="email">
              <a:extLst>
                <a:ext uri="{28A0092B-C50C-407E-A947-70E740481C1C}">
                  <a14:useLocalDpi xmlns:a14="http://schemas.microsoft.com/office/drawing/2010/main"/>
                </a:ext>
              </a:extLst>
            </a:blip>
            <a:stretch>
              <a:fillRect/>
            </a:stretch>
          </p:blipFill>
          <p:spPr>
            <a:xfrm>
              <a:off x="0" y="0"/>
              <a:ext cx="3792538" cy="669925"/>
            </a:xfrm>
            <a:prstGeom prst="rect">
              <a:avLst/>
            </a:prstGeom>
            <a:ln w="12700" cap="flat">
              <a:noFill/>
              <a:miter lim="400000"/>
            </a:ln>
            <a:effectLst/>
          </p:spPr>
        </p:pic>
        <p:sp>
          <p:nvSpPr>
            <p:cNvPr id="297" name="Shape 297"/>
            <p:cNvSpPr/>
            <p:nvPr/>
          </p:nvSpPr>
          <p:spPr>
            <a:xfrm>
              <a:off x="123825" y="68580"/>
              <a:ext cx="3614738" cy="3835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defRPr sz="2000" b="1">
                  <a:solidFill>
                    <a:srgbClr val="FFFFFF"/>
                  </a:solidFill>
                  <a:effectLst>
                    <a:outerShdw blurRad="12700" dist="25400" dir="2700000" rotWithShape="0">
                      <a:srgbClr val="DDDDDD"/>
                    </a:outerShdw>
                  </a:effectLst>
                </a:defRPr>
              </a:lvl1pPr>
            </a:lstStyle>
            <a:p>
              <a:pPr lvl="0">
                <a:defRPr sz="1800" b="0">
                  <a:solidFill>
                    <a:srgbClr val="000000"/>
                  </a:solidFill>
                  <a:effectLst/>
                </a:defRPr>
              </a:pPr>
              <a:r>
                <a:rPr sz="2000" b="1">
                  <a:solidFill>
                    <a:srgbClr val="FFFFFF"/>
                  </a:solidFill>
                  <a:effectLst>
                    <a:outerShdw blurRad="12700" dist="25400" dir="2700000" rotWithShape="0">
                      <a:srgbClr val="DDDDDD"/>
                    </a:outerShdw>
                  </a:effectLst>
                </a:rPr>
                <a:t>Otros Medios de Impugnación</a:t>
              </a:r>
            </a:p>
          </p:txBody>
        </p:sp>
      </p:grpSp>
      <p:grpSp>
        <p:nvGrpSpPr>
          <p:cNvPr id="301" name="Group 301"/>
          <p:cNvGrpSpPr/>
          <p:nvPr/>
        </p:nvGrpSpPr>
        <p:grpSpPr>
          <a:xfrm>
            <a:off x="609600" y="1627187"/>
            <a:ext cx="7607300" cy="2283778"/>
            <a:chOff x="0" y="0"/>
            <a:chExt cx="7607300" cy="2283777"/>
          </a:xfrm>
        </p:grpSpPr>
        <p:pic>
          <p:nvPicPr>
            <p:cNvPr id="299" name="image.png"/>
            <p:cNvPicPr/>
            <p:nvPr/>
          </p:nvPicPr>
          <p:blipFill>
            <a:blip r:embed="rId5" cstate="email">
              <a:extLst>
                <a:ext uri="{28A0092B-C50C-407E-A947-70E740481C1C}">
                  <a14:useLocalDpi xmlns:a14="http://schemas.microsoft.com/office/drawing/2010/main"/>
                </a:ext>
              </a:extLst>
            </a:blip>
            <a:stretch>
              <a:fillRect/>
            </a:stretch>
          </p:blipFill>
          <p:spPr>
            <a:xfrm>
              <a:off x="0" y="0"/>
              <a:ext cx="7607300" cy="2243138"/>
            </a:xfrm>
            <a:prstGeom prst="rect">
              <a:avLst/>
            </a:prstGeom>
            <a:ln w="12700" cap="flat">
              <a:noFill/>
              <a:miter lim="400000"/>
            </a:ln>
            <a:effectLst/>
          </p:spPr>
        </p:pic>
        <p:sp>
          <p:nvSpPr>
            <p:cNvPr id="300" name="Shape 300"/>
            <p:cNvSpPr/>
            <p:nvPr/>
          </p:nvSpPr>
          <p:spPr>
            <a:xfrm>
              <a:off x="93662" y="58737"/>
              <a:ext cx="7416801" cy="22250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marL="285750" lvl="0" indent="-285750" algn="just">
                <a:buClr>
                  <a:srgbClr val="FFFFFF"/>
                </a:buClr>
                <a:buSzPct val="100000"/>
                <a:buFont typeface="Wingdings"/>
                <a:buChar char="❑"/>
              </a:pPr>
              <a:r>
                <a:rPr b="1">
                  <a:solidFill>
                    <a:srgbClr val="FFFFFF"/>
                  </a:solidFill>
                </a:rPr>
                <a:t>Desecharlo por improcedente o sobreseerlo; </a:t>
              </a:r>
            </a:p>
            <a:p>
              <a:pPr marL="285750" lvl="0" indent="-285750" algn="just">
                <a:buClr>
                  <a:srgbClr val="FFFFFF"/>
                </a:buClr>
                <a:buSzPct val="100000"/>
                <a:buFont typeface="Wingdings"/>
                <a:buChar char="❑"/>
              </a:pPr>
              <a:r>
                <a:rPr b="1">
                  <a:solidFill>
                    <a:srgbClr val="FFFFFF"/>
                  </a:solidFill>
                </a:rPr>
                <a:t>Confirmar el acto impugnado; </a:t>
              </a:r>
            </a:p>
            <a:p>
              <a:pPr marL="285750" lvl="0" indent="-285750" algn="just">
                <a:buClr>
                  <a:srgbClr val="FFFFFF"/>
                </a:buClr>
                <a:buSzPct val="100000"/>
                <a:buFont typeface="Wingdings"/>
                <a:buChar char="❑"/>
              </a:pPr>
              <a:r>
                <a:rPr b="1">
                  <a:solidFill>
                    <a:srgbClr val="FFFFFF"/>
                  </a:solidFill>
                </a:rPr>
                <a:t>Declarar la inexistencia, nulidad o anulabilidad del acto impugnado o revocarlo total o parcialmente; y </a:t>
              </a:r>
            </a:p>
            <a:p>
              <a:pPr marL="285750" lvl="0" indent="-285750" algn="just">
                <a:buClr>
                  <a:srgbClr val="FFFFFF"/>
                </a:buClr>
                <a:buSzPct val="100000"/>
                <a:buFont typeface="Wingdings"/>
                <a:buChar char="❑"/>
              </a:pPr>
              <a:r>
                <a:rPr b="1">
                  <a:solidFill>
                    <a:srgbClr val="FFFFFF"/>
                  </a:solidFill>
                </a:rPr>
                <a:t>Modificar u ordenar la modificación del acto impugnado o dictar u ordenar expedir uno nuevo que lo sustituya, cuando el recurso interpuesto sea total o parcialmente resuelto a favor del recurrente. </a:t>
              </a:r>
            </a:p>
          </p:txBody>
        </p:sp>
      </p:grpSp>
      <p:grpSp>
        <p:nvGrpSpPr>
          <p:cNvPr id="304" name="Group 304"/>
          <p:cNvGrpSpPr/>
          <p:nvPr/>
        </p:nvGrpSpPr>
        <p:grpSpPr>
          <a:xfrm>
            <a:off x="487362" y="1152525"/>
            <a:ext cx="1689101" cy="646113"/>
            <a:chOff x="0" y="0"/>
            <a:chExt cx="1689100" cy="646112"/>
          </a:xfrm>
        </p:grpSpPr>
        <p:pic>
          <p:nvPicPr>
            <p:cNvPr id="302" name="image.png"/>
            <p:cNvPicPr/>
            <p:nvPr/>
          </p:nvPicPr>
          <p:blipFill>
            <a:blip r:embed="rId6" cstate="email">
              <a:extLst>
                <a:ext uri="{28A0092B-C50C-407E-A947-70E740481C1C}">
                  <a14:useLocalDpi xmlns:a14="http://schemas.microsoft.com/office/drawing/2010/main"/>
                </a:ext>
              </a:extLst>
            </a:blip>
            <a:stretch>
              <a:fillRect/>
            </a:stretch>
          </p:blipFill>
          <p:spPr>
            <a:xfrm>
              <a:off x="0" y="0"/>
              <a:ext cx="1689100" cy="646113"/>
            </a:xfrm>
            <a:prstGeom prst="rect">
              <a:avLst/>
            </a:prstGeom>
            <a:ln w="12700" cap="flat">
              <a:noFill/>
              <a:miter lim="400000"/>
            </a:ln>
            <a:effectLst/>
          </p:spPr>
        </p:pic>
        <p:sp>
          <p:nvSpPr>
            <p:cNvPr id="303" name="Shape 303"/>
            <p:cNvSpPr/>
            <p:nvPr/>
          </p:nvSpPr>
          <p:spPr>
            <a:xfrm>
              <a:off x="114300" y="68579"/>
              <a:ext cx="1522413" cy="3835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defRPr sz="2000" b="1">
                  <a:solidFill>
                    <a:srgbClr val="FFFFFF"/>
                  </a:solidFill>
                </a:defRPr>
              </a:lvl1pPr>
            </a:lstStyle>
            <a:p>
              <a:pPr lvl="0">
                <a:defRPr sz="1800" b="0">
                  <a:solidFill>
                    <a:srgbClr val="000000"/>
                  </a:solidFill>
                </a:defRPr>
              </a:pPr>
              <a:r>
                <a:rPr sz="2000" b="1">
                  <a:solidFill>
                    <a:srgbClr val="FFFFFF"/>
                  </a:solidFill>
                </a:rPr>
                <a:t>Resolución</a:t>
              </a:r>
            </a:p>
          </p:txBody>
        </p:sp>
      </p:grpSp>
      <p:grpSp>
        <p:nvGrpSpPr>
          <p:cNvPr id="307" name="Group 307"/>
          <p:cNvGrpSpPr/>
          <p:nvPr/>
        </p:nvGrpSpPr>
        <p:grpSpPr>
          <a:xfrm>
            <a:off x="3060700" y="4584700"/>
            <a:ext cx="2578100" cy="596900"/>
            <a:chOff x="0" y="0"/>
            <a:chExt cx="2578100" cy="596900"/>
          </a:xfrm>
        </p:grpSpPr>
        <p:pic>
          <p:nvPicPr>
            <p:cNvPr id="305" name="image.png"/>
            <p:cNvPicPr/>
            <p:nvPr/>
          </p:nvPicPr>
          <p:blipFill>
            <a:blip r:embed="rId7" cstate="email">
              <a:extLst>
                <a:ext uri="{28A0092B-C50C-407E-A947-70E740481C1C}">
                  <a14:useLocalDpi xmlns:a14="http://schemas.microsoft.com/office/drawing/2010/main"/>
                </a:ext>
              </a:extLst>
            </a:blip>
            <a:stretch>
              <a:fillRect/>
            </a:stretch>
          </p:blipFill>
          <p:spPr>
            <a:xfrm>
              <a:off x="0" y="0"/>
              <a:ext cx="2578100" cy="596900"/>
            </a:xfrm>
            <a:prstGeom prst="rect">
              <a:avLst/>
            </a:prstGeom>
            <a:ln w="12700" cap="flat">
              <a:noFill/>
              <a:miter lim="400000"/>
            </a:ln>
            <a:effectLst/>
          </p:spPr>
        </p:pic>
        <p:sp>
          <p:nvSpPr>
            <p:cNvPr id="306" name="Shape 306"/>
            <p:cNvSpPr/>
            <p:nvPr/>
          </p:nvSpPr>
          <p:spPr>
            <a:xfrm>
              <a:off x="90487" y="58737"/>
              <a:ext cx="2428876" cy="358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marL="285750" indent="-285750" algn="just">
                <a:buClr>
                  <a:srgbClr val="FFFFFF"/>
                </a:buClr>
                <a:buSzPct val="100000"/>
                <a:buFont typeface="Wingdings"/>
                <a:buChar char="❑"/>
                <a:defRPr b="1">
                  <a:solidFill>
                    <a:srgbClr val="FFFFFF"/>
                  </a:solidFill>
                </a:defRPr>
              </a:lvl1pPr>
            </a:lstStyle>
            <a:p>
              <a:pPr lvl="0">
                <a:defRPr b="0">
                  <a:solidFill>
                    <a:srgbClr val="000000"/>
                  </a:solidFill>
                </a:defRPr>
              </a:pPr>
              <a:r>
                <a:rPr b="1">
                  <a:solidFill>
                    <a:srgbClr val="FFFFFF"/>
                  </a:solidFill>
                </a:rPr>
                <a:t>Juicio de Nulidad </a:t>
              </a:r>
            </a:p>
          </p:txBody>
        </p:sp>
      </p:grpSp>
      <p:grpSp>
        <p:nvGrpSpPr>
          <p:cNvPr id="310" name="Group 310"/>
          <p:cNvGrpSpPr/>
          <p:nvPr/>
        </p:nvGrpSpPr>
        <p:grpSpPr>
          <a:xfrm>
            <a:off x="158750" y="4584700"/>
            <a:ext cx="2584450" cy="596900"/>
            <a:chOff x="0" y="0"/>
            <a:chExt cx="2584450" cy="596900"/>
          </a:xfrm>
        </p:grpSpPr>
        <p:pic>
          <p:nvPicPr>
            <p:cNvPr id="308" name="image.png"/>
            <p:cNvPicPr/>
            <p:nvPr/>
          </p:nvPicPr>
          <p:blipFill>
            <a:blip r:embed="rId8" cstate="email">
              <a:extLst>
                <a:ext uri="{28A0092B-C50C-407E-A947-70E740481C1C}">
                  <a14:useLocalDpi xmlns:a14="http://schemas.microsoft.com/office/drawing/2010/main"/>
                </a:ext>
              </a:extLst>
            </a:blip>
            <a:stretch>
              <a:fillRect/>
            </a:stretch>
          </p:blipFill>
          <p:spPr>
            <a:xfrm>
              <a:off x="0" y="0"/>
              <a:ext cx="2584450" cy="596900"/>
            </a:xfrm>
            <a:prstGeom prst="rect">
              <a:avLst/>
            </a:prstGeom>
            <a:ln w="12700" cap="flat">
              <a:noFill/>
              <a:miter lim="400000"/>
            </a:ln>
            <a:effectLst/>
          </p:spPr>
        </p:pic>
        <p:sp>
          <p:nvSpPr>
            <p:cNvPr id="309" name="Shape 309"/>
            <p:cNvSpPr/>
            <p:nvPr/>
          </p:nvSpPr>
          <p:spPr>
            <a:xfrm>
              <a:off x="92075" y="58737"/>
              <a:ext cx="2428875" cy="358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marL="285750" indent="-285750" algn="just">
                <a:buClr>
                  <a:srgbClr val="FFFFFF"/>
                </a:buClr>
                <a:buSzPct val="100000"/>
                <a:buFont typeface="Wingdings"/>
                <a:buChar char="❑"/>
                <a:defRPr b="1">
                  <a:solidFill>
                    <a:srgbClr val="FFFFFF"/>
                  </a:solidFill>
                </a:defRPr>
              </a:lvl1pPr>
            </a:lstStyle>
            <a:p>
              <a:pPr lvl="0">
                <a:defRPr b="0">
                  <a:solidFill>
                    <a:srgbClr val="000000"/>
                  </a:solidFill>
                </a:defRPr>
              </a:pPr>
              <a:r>
                <a:rPr b="1">
                  <a:solidFill>
                    <a:srgbClr val="FFFFFF"/>
                  </a:solidFill>
                </a:rPr>
                <a:t>Juicio de Amparo</a:t>
              </a:r>
            </a:p>
          </p:txBody>
        </p:sp>
      </p:grpSp>
      <p:grpSp>
        <p:nvGrpSpPr>
          <p:cNvPr id="313" name="Group 313"/>
          <p:cNvGrpSpPr/>
          <p:nvPr/>
        </p:nvGrpSpPr>
        <p:grpSpPr>
          <a:xfrm>
            <a:off x="5900737" y="4584700"/>
            <a:ext cx="2547938" cy="683578"/>
            <a:chOff x="0" y="0"/>
            <a:chExt cx="2547937" cy="683577"/>
          </a:xfrm>
        </p:grpSpPr>
        <p:pic>
          <p:nvPicPr>
            <p:cNvPr id="311" name="image.png"/>
            <p:cNvPicPr/>
            <p:nvPr/>
          </p:nvPicPr>
          <p:blipFill>
            <a:blip r:embed="rId9" cstate="email">
              <a:extLst>
                <a:ext uri="{28A0092B-C50C-407E-A947-70E740481C1C}">
                  <a14:useLocalDpi xmlns:a14="http://schemas.microsoft.com/office/drawing/2010/main"/>
                </a:ext>
              </a:extLst>
            </a:blip>
            <a:stretch>
              <a:fillRect/>
            </a:stretch>
          </p:blipFill>
          <p:spPr>
            <a:xfrm>
              <a:off x="0" y="0"/>
              <a:ext cx="2547938" cy="596900"/>
            </a:xfrm>
            <a:prstGeom prst="rect">
              <a:avLst/>
            </a:prstGeom>
            <a:ln w="12700" cap="flat">
              <a:noFill/>
              <a:miter lim="400000"/>
            </a:ln>
            <a:effectLst/>
          </p:spPr>
        </p:pic>
        <p:sp>
          <p:nvSpPr>
            <p:cNvPr id="312" name="Shape 312"/>
            <p:cNvSpPr/>
            <p:nvPr/>
          </p:nvSpPr>
          <p:spPr>
            <a:xfrm>
              <a:off x="92074" y="58737"/>
              <a:ext cx="2395539" cy="6248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marL="285750" indent="-285750" algn="just">
                <a:buClr>
                  <a:srgbClr val="FFFFFF"/>
                </a:buClr>
                <a:buSzPct val="100000"/>
                <a:buFont typeface="Wingdings"/>
                <a:buChar char="❑"/>
                <a:defRPr b="1">
                  <a:solidFill>
                    <a:srgbClr val="FFFFFF"/>
                  </a:solidFill>
                </a:defRPr>
              </a:lvl1pPr>
            </a:lstStyle>
            <a:p>
              <a:pPr lvl="0">
                <a:defRPr b="0">
                  <a:solidFill>
                    <a:srgbClr val="000000"/>
                  </a:solidFill>
                </a:defRPr>
              </a:pPr>
              <a:r>
                <a:rPr b="1">
                  <a:solidFill>
                    <a:srgbClr val="FFFFFF"/>
                  </a:solidFill>
                </a:rPr>
                <a:t>Queja ante la CNDH</a:t>
              </a:r>
            </a:p>
          </p:txBody>
        </p:sp>
      </p:grpSp>
      <p:pic>
        <p:nvPicPr>
          <p:cNvPr id="314" name="3.jpg" descr="http://www.avaluosmetropolitan.com.mx/img/certificaciones/3.jpg"/>
          <p:cNvPicPr/>
          <p:nvPr/>
        </p:nvPicPr>
        <p:blipFill>
          <a:blip r:embed="rId10" cstate="email">
            <a:extLst>
              <a:ext uri="{28A0092B-C50C-407E-A947-70E740481C1C}">
                <a14:useLocalDpi xmlns:a14="http://schemas.microsoft.com/office/drawing/2010/main"/>
              </a:ext>
            </a:extLst>
          </a:blip>
          <a:stretch>
            <a:fillRect/>
          </a:stretch>
        </p:blipFill>
        <p:spPr>
          <a:xfrm>
            <a:off x="682625" y="5473700"/>
            <a:ext cx="1873250" cy="1123950"/>
          </a:xfrm>
          <a:prstGeom prst="rect">
            <a:avLst/>
          </a:prstGeom>
          <a:ln w="12700">
            <a:miter lim="400000"/>
          </a:ln>
          <a:effectLst>
            <a:outerShdw blurRad="50800" dist="50800" dir="5400000" rotWithShape="0">
              <a:srgbClr val="A6A6A6"/>
            </a:outerShdw>
          </a:effectLst>
        </p:spPr>
      </p:pic>
      <p:pic>
        <p:nvPicPr>
          <p:cNvPr id="315" name="tfja.jpg" descr="http://www.solidez.com.mx/wp-content/uploads/2010/11/tfja.jpg"/>
          <p:cNvPicPr/>
          <p:nvPr/>
        </p:nvPicPr>
        <p:blipFill>
          <a:blip r:embed="rId11" cstate="email">
            <a:extLst>
              <a:ext uri="{28A0092B-C50C-407E-A947-70E740481C1C}">
                <a14:useLocalDpi xmlns:a14="http://schemas.microsoft.com/office/drawing/2010/main"/>
              </a:ext>
            </a:extLst>
          </a:blip>
          <a:stretch>
            <a:fillRect/>
          </a:stretch>
        </p:blipFill>
        <p:spPr>
          <a:xfrm>
            <a:off x="3763962" y="5300662"/>
            <a:ext cx="1384301" cy="1384301"/>
          </a:xfrm>
          <a:prstGeom prst="rect">
            <a:avLst/>
          </a:prstGeom>
          <a:ln w="12700">
            <a:miter lim="400000"/>
          </a:ln>
          <a:effectLst>
            <a:outerShdw blurRad="50800" dist="50800" dir="5400000" rotWithShape="0">
              <a:srgbClr val="A6A6A6"/>
            </a:outerShdw>
          </a:effectLst>
        </p:spPr>
      </p:pic>
      <p:pic>
        <p:nvPicPr>
          <p:cNvPr id="316" name="cndh1.jpg" descr="http://ziigurat.com/derechoshumanos/wp-content/uploads/2013/12/cndh1.jpg"/>
          <p:cNvPicPr/>
          <p:nvPr/>
        </p:nvPicPr>
        <p:blipFill>
          <a:blip r:embed="rId12" cstate="email">
            <a:extLst>
              <a:ext uri="{28A0092B-C50C-407E-A947-70E740481C1C}">
                <a14:useLocalDpi xmlns:a14="http://schemas.microsoft.com/office/drawing/2010/main"/>
              </a:ext>
            </a:extLst>
          </a:blip>
          <a:stretch>
            <a:fillRect/>
          </a:stretch>
        </p:blipFill>
        <p:spPr>
          <a:xfrm>
            <a:off x="6654800" y="5265737"/>
            <a:ext cx="1157288" cy="1331913"/>
          </a:xfrm>
          <a:prstGeom prst="rect">
            <a:avLst/>
          </a:prstGeom>
          <a:ln w="12700">
            <a:miter lim="400000"/>
          </a:ln>
          <a:effectLst>
            <a:outerShdw blurRad="50800" dist="50800" dir="5400000" rotWithShape="0">
              <a:srgbClr val="A6A6A6"/>
            </a:outerShdw>
          </a:effectLst>
        </p:spPr>
      </p:pic>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04"/>
                                        </p:tgtEl>
                                        <p:attrNameLst>
                                          <p:attrName>style.visibility</p:attrName>
                                        </p:attrNameLst>
                                      </p:cBhvr>
                                      <p:to>
                                        <p:strVal val="visible"/>
                                      </p:to>
                                    </p:set>
                                    <p:anim calcmode="lin" valueType="num">
                                      <p:cBhvr>
                                        <p:cTn id="7" dur="500" fill="hold"/>
                                        <p:tgtEl>
                                          <p:spTgt spid="304"/>
                                        </p:tgtEl>
                                        <p:attrNameLst>
                                          <p:attrName>ppt_x</p:attrName>
                                        </p:attrNameLst>
                                      </p:cBhvr>
                                      <p:tavLst>
                                        <p:tav tm="0">
                                          <p:val>
                                            <p:strVal val="#ppt_x"/>
                                          </p:val>
                                        </p:tav>
                                        <p:tav tm="100000">
                                          <p:val>
                                            <p:strVal val="#ppt_x"/>
                                          </p:val>
                                        </p:tav>
                                      </p:tavLst>
                                    </p:anim>
                                    <p:anim calcmode="lin" valueType="num">
                                      <p:cBhvr>
                                        <p:cTn id="8" dur="500" fill="hold"/>
                                        <p:tgtEl>
                                          <p:spTgt spid="3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2" nodeType="clickEffect">
                                  <p:stCondLst>
                                    <p:cond delay="0"/>
                                  </p:stCondLst>
                                  <p:iterate>
                                    <p:tmAbs val="0"/>
                                  </p:iterate>
                                  <p:childTnLst>
                                    <p:set>
                                      <p:cBhvr>
                                        <p:cTn id="12" fill="hold"/>
                                        <p:tgtEl>
                                          <p:spTgt spid="301"/>
                                        </p:tgtEl>
                                        <p:attrNameLst>
                                          <p:attrName>style.visibility</p:attrName>
                                        </p:attrNameLst>
                                      </p:cBhvr>
                                      <p:to>
                                        <p:strVal val="visible"/>
                                      </p:to>
                                    </p:set>
                                    <p:animEffect transition="in" filter="fade">
                                      <p:cBhvr>
                                        <p:cTn id="13" dur="2000"/>
                                        <p:tgtEl>
                                          <p:spTgt spid="30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3" nodeType="clickEffect">
                                  <p:stCondLst>
                                    <p:cond delay="0"/>
                                  </p:stCondLst>
                                  <p:iterate>
                                    <p:tmAbs val="0"/>
                                  </p:iterate>
                                  <p:childTnLst>
                                    <p:set>
                                      <p:cBhvr>
                                        <p:cTn id="17" fill="hold"/>
                                        <p:tgtEl>
                                          <p:spTgt spid="298"/>
                                        </p:tgtEl>
                                        <p:attrNameLst>
                                          <p:attrName>style.visibility</p:attrName>
                                        </p:attrNameLst>
                                      </p:cBhvr>
                                      <p:to>
                                        <p:strVal val="visible"/>
                                      </p:to>
                                    </p:set>
                                    <p:anim calcmode="lin" valueType="num">
                                      <p:cBhvr>
                                        <p:cTn id="18" dur="500" fill="hold"/>
                                        <p:tgtEl>
                                          <p:spTgt spid="298"/>
                                        </p:tgtEl>
                                        <p:attrNameLst>
                                          <p:attrName>ppt_x</p:attrName>
                                        </p:attrNameLst>
                                      </p:cBhvr>
                                      <p:tavLst>
                                        <p:tav tm="0">
                                          <p:val>
                                            <p:strVal val="#ppt_x"/>
                                          </p:val>
                                        </p:tav>
                                        <p:tav tm="100000">
                                          <p:val>
                                            <p:strVal val="#ppt_x"/>
                                          </p:val>
                                        </p:tav>
                                      </p:tavLst>
                                    </p:anim>
                                    <p:anim calcmode="lin" valueType="num">
                                      <p:cBhvr>
                                        <p:cTn id="19" dur="500" fill="hold"/>
                                        <p:tgtEl>
                                          <p:spTgt spid="29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4" nodeType="clickEffect">
                                  <p:stCondLst>
                                    <p:cond delay="0"/>
                                  </p:stCondLst>
                                  <p:iterate>
                                    <p:tmAbs val="0"/>
                                  </p:iterate>
                                  <p:childTnLst>
                                    <p:set>
                                      <p:cBhvr>
                                        <p:cTn id="23" fill="hold"/>
                                        <p:tgtEl>
                                          <p:spTgt spid="310"/>
                                        </p:tgtEl>
                                        <p:attrNameLst>
                                          <p:attrName>style.visibility</p:attrName>
                                        </p:attrNameLst>
                                      </p:cBhvr>
                                      <p:to>
                                        <p:strVal val="visible"/>
                                      </p:to>
                                    </p:set>
                                    <p:anim calcmode="lin" valueType="num">
                                      <p:cBhvr>
                                        <p:cTn id="24" dur="80" fill="hold"/>
                                        <p:tgtEl>
                                          <p:spTgt spid="310"/>
                                        </p:tgtEl>
                                        <p:attrNameLst>
                                          <p:attrName>ppt_x</p:attrName>
                                        </p:attrNameLst>
                                      </p:cBhvr>
                                      <p:tavLst>
                                        <p:tav tm="0">
                                          <p:val>
                                            <p:strVal val="#ppt_x"/>
                                          </p:val>
                                        </p:tav>
                                        <p:tav tm="100000">
                                          <p:val>
                                            <p:strVal val="#ppt_x"/>
                                          </p:val>
                                        </p:tav>
                                      </p:tavLst>
                                    </p:anim>
                                    <p:anim calcmode="lin" valueType="num">
                                      <p:cBhvr>
                                        <p:cTn id="25" dur="80" fill="hold"/>
                                        <p:tgtEl>
                                          <p:spTgt spid="310"/>
                                        </p:tgtEl>
                                        <p:attrNameLst>
                                          <p:attrName>ppt_y</p:attrName>
                                        </p:attrNameLst>
                                      </p:cBhvr>
                                      <p:tavLst>
                                        <p:tav tm="0">
                                          <p:val>
                                            <p:strVal val="0-#ppt_h/2"/>
                                          </p:val>
                                        </p:tav>
                                        <p:tav tm="100000">
                                          <p:val>
                                            <p:strVal val="#ppt_y"/>
                                          </p:val>
                                        </p:tav>
                                      </p:tavLst>
                                    </p:anim>
                                  </p:childTnLst>
                                </p:cTn>
                              </p:par>
                            </p:childTnLst>
                          </p:cTn>
                        </p:par>
                        <p:par>
                          <p:cTn id="26" fill="hold">
                            <p:stCondLst>
                              <p:cond delay="80"/>
                            </p:stCondLst>
                            <p:childTnLst>
                              <p:par>
                                <p:cTn id="27" presetID="2" presetClass="entr" presetSubtype="1" fill="hold" grpId="5" nodeType="afterEffect">
                                  <p:stCondLst>
                                    <p:cond delay="0"/>
                                  </p:stCondLst>
                                  <p:iterate>
                                    <p:tmAbs val="0"/>
                                  </p:iterate>
                                  <p:childTnLst>
                                    <p:set>
                                      <p:cBhvr>
                                        <p:cTn id="28" fill="hold"/>
                                        <p:tgtEl>
                                          <p:spTgt spid="314"/>
                                        </p:tgtEl>
                                        <p:attrNameLst>
                                          <p:attrName>style.visibility</p:attrName>
                                        </p:attrNameLst>
                                      </p:cBhvr>
                                      <p:to>
                                        <p:strVal val="visible"/>
                                      </p:to>
                                    </p:set>
                                    <p:anim calcmode="lin" valueType="num">
                                      <p:cBhvr>
                                        <p:cTn id="29" dur="80" fill="hold"/>
                                        <p:tgtEl>
                                          <p:spTgt spid="314"/>
                                        </p:tgtEl>
                                        <p:attrNameLst>
                                          <p:attrName>ppt_x</p:attrName>
                                        </p:attrNameLst>
                                      </p:cBhvr>
                                      <p:tavLst>
                                        <p:tav tm="0">
                                          <p:val>
                                            <p:strVal val="#ppt_x"/>
                                          </p:val>
                                        </p:tav>
                                        <p:tav tm="100000">
                                          <p:val>
                                            <p:strVal val="#ppt_x"/>
                                          </p:val>
                                        </p:tav>
                                      </p:tavLst>
                                    </p:anim>
                                    <p:anim calcmode="lin" valueType="num">
                                      <p:cBhvr>
                                        <p:cTn id="30" dur="80" fill="hold"/>
                                        <p:tgtEl>
                                          <p:spTgt spid="314"/>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6" nodeType="clickEffect">
                                  <p:stCondLst>
                                    <p:cond delay="0"/>
                                  </p:stCondLst>
                                  <p:iterate>
                                    <p:tmAbs val="0"/>
                                  </p:iterate>
                                  <p:childTnLst>
                                    <p:set>
                                      <p:cBhvr>
                                        <p:cTn id="34" fill="hold"/>
                                        <p:tgtEl>
                                          <p:spTgt spid="307"/>
                                        </p:tgtEl>
                                        <p:attrNameLst>
                                          <p:attrName>style.visibility</p:attrName>
                                        </p:attrNameLst>
                                      </p:cBhvr>
                                      <p:to>
                                        <p:strVal val="visible"/>
                                      </p:to>
                                    </p:set>
                                    <p:anim calcmode="lin" valueType="num">
                                      <p:cBhvr>
                                        <p:cTn id="35" dur="80" fill="hold"/>
                                        <p:tgtEl>
                                          <p:spTgt spid="307"/>
                                        </p:tgtEl>
                                        <p:attrNameLst>
                                          <p:attrName>ppt_x</p:attrName>
                                        </p:attrNameLst>
                                      </p:cBhvr>
                                      <p:tavLst>
                                        <p:tav tm="0">
                                          <p:val>
                                            <p:strVal val="#ppt_x"/>
                                          </p:val>
                                        </p:tav>
                                        <p:tav tm="100000">
                                          <p:val>
                                            <p:strVal val="#ppt_x"/>
                                          </p:val>
                                        </p:tav>
                                      </p:tavLst>
                                    </p:anim>
                                    <p:anim calcmode="lin" valueType="num">
                                      <p:cBhvr>
                                        <p:cTn id="36" dur="80" fill="hold"/>
                                        <p:tgtEl>
                                          <p:spTgt spid="307"/>
                                        </p:tgtEl>
                                        <p:attrNameLst>
                                          <p:attrName>ppt_y</p:attrName>
                                        </p:attrNameLst>
                                      </p:cBhvr>
                                      <p:tavLst>
                                        <p:tav tm="0">
                                          <p:val>
                                            <p:strVal val="0-#ppt_h/2"/>
                                          </p:val>
                                        </p:tav>
                                        <p:tav tm="100000">
                                          <p:val>
                                            <p:strVal val="#ppt_y"/>
                                          </p:val>
                                        </p:tav>
                                      </p:tavLst>
                                    </p:anim>
                                  </p:childTnLst>
                                </p:cTn>
                              </p:par>
                            </p:childTnLst>
                          </p:cTn>
                        </p:par>
                        <p:par>
                          <p:cTn id="37" fill="hold">
                            <p:stCondLst>
                              <p:cond delay="80"/>
                            </p:stCondLst>
                            <p:childTnLst>
                              <p:par>
                                <p:cTn id="38" presetID="2" presetClass="entr" presetSubtype="1" fill="hold" grpId="7" nodeType="afterEffect">
                                  <p:stCondLst>
                                    <p:cond delay="0"/>
                                  </p:stCondLst>
                                  <p:iterate>
                                    <p:tmAbs val="0"/>
                                  </p:iterate>
                                  <p:childTnLst>
                                    <p:set>
                                      <p:cBhvr>
                                        <p:cTn id="39" fill="hold"/>
                                        <p:tgtEl>
                                          <p:spTgt spid="315"/>
                                        </p:tgtEl>
                                        <p:attrNameLst>
                                          <p:attrName>style.visibility</p:attrName>
                                        </p:attrNameLst>
                                      </p:cBhvr>
                                      <p:to>
                                        <p:strVal val="visible"/>
                                      </p:to>
                                    </p:set>
                                    <p:anim calcmode="lin" valueType="num">
                                      <p:cBhvr>
                                        <p:cTn id="40" dur="80" fill="hold"/>
                                        <p:tgtEl>
                                          <p:spTgt spid="315"/>
                                        </p:tgtEl>
                                        <p:attrNameLst>
                                          <p:attrName>ppt_x</p:attrName>
                                        </p:attrNameLst>
                                      </p:cBhvr>
                                      <p:tavLst>
                                        <p:tav tm="0">
                                          <p:val>
                                            <p:strVal val="#ppt_x"/>
                                          </p:val>
                                        </p:tav>
                                        <p:tav tm="100000">
                                          <p:val>
                                            <p:strVal val="#ppt_x"/>
                                          </p:val>
                                        </p:tav>
                                      </p:tavLst>
                                    </p:anim>
                                    <p:anim calcmode="lin" valueType="num">
                                      <p:cBhvr>
                                        <p:cTn id="41" dur="80" fill="hold"/>
                                        <p:tgtEl>
                                          <p:spTgt spid="315"/>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1" fill="hold" grpId="8" nodeType="clickEffect">
                                  <p:stCondLst>
                                    <p:cond delay="0"/>
                                  </p:stCondLst>
                                  <p:iterate>
                                    <p:tmAbs val="0"/>
                                  </p:iterate>
                                  <p:childTnLst>
                                    <p:set>
                                      <p:cBhvr>
                                        <p:cTn id="45" fill="hold"/>
                                        <p:tgtEl>
                                          <p:spTgt spid="313"/>
                                        </p:tgtEl>
                                        <p:attrNameLst>
                                          <p:attrName>style.visibility</p:attrName>
                                        </p:attrNameLst>
                                      </p:cBhvr>
                                      <p:to>
                                        <p:strVal val="visible"/>
                                      </p:to>
                                    </p:set>
                                    <p:anim calcmode="lin" valueType="num">
                                      <p:cBhvr>
                                        <p:cTn id="46" dur="80" fill="hold"/>
                                        <p:tgtEl>
                                          <p:spTgt spid="313"/>
                                        </p:tgtEl>
                                        <p:attrNameLst>
                                          <p:attrName>ppt_x</p:attrName>
                                        </p:attrNameLst>
                                      </p:cBhvr>
                                      <p:tavLst>
                                        <p:tav tm="0">
                                          <p:val>
                                            <p:strVal val="#ppt_x"/>
                                          </p:val>
                                        </p:tav>
                                        <p:tav tm="100000">
                                          <p:val>
                                            <p:strVal val="#ppt_x"/>
                                          </p:val>
                                        </p:tav>
                                      </p:tavLst>
                                    </p:anim>
                                    <p:anim calcmode="lin" valueType="num">
                                      <p:cBhvr>
                                        <p:cTn id="47" dur="80" fill="hold"/>
                                        <p:tgtEl>
                                          <p:spTgt spid="313"/>
                                        </p:tgtEl>
                                        <p:attrNameLst>
                                          <p:attrName>ppt_y</p:attrName>
                                        </p:attrNameLst>
                                      </p:cBhvr>
                                      <p:tavLst>
                                        <p:tav tm="0">
                                          <p:val>
                                            <p:strVal val="0-#ppt_h/2"/>
                                          </p:val>
                                        </p:tav>
                                        <p:tav tm="100000">
                                          <p:val>
                                            <p:strVal val="#ppt_y"/>
                                          </p:val>
                                        </p:tav>
                                      </p:tavLst>
                                    </p:anim>
                                  </p:childTnLst>
                                </p:cTn>
                              </p:par>
                            </p:childTnLst>
                          </p:cTn>
                        </p:par>
                        <p:par>
                          <p:cTn id="48" fill="hold">
                            <p:stCondLst>
                              <p:cond delay="80"/>
                            </p:stCondLst>
                            <p:childTnLst>
                              <p:par>
                                <p:cTn id="49" presetID="2" presetClass="entr" presetSubtype="1" fill="hold" grpId="9" nodeType="afterEffect">
                                  <p:stCondLst>
                                    <p:cond delay="0"/>
                                  </p:stCondLst>
                                  <p:iterate>
                                    <p:tmAbs val="0"/>
                                  </p:iterate>
                                  <p:childTnLst>
                                    <p:set>
                                      <p:cBhvr>
                                        <p:cTn id="50" fill="hold"/>
                                        <p:tgtEl>
                                          <p:spTgt spid="316"/>
                                        </p:tgtEl>
                                        <p:attrNameLst>
                                          <p:attrName>style.visibility</p:attrName>
                                        </p:attrNameLst>
                                      </p:cBhvr>
                                      <p:to>
                                        <p:strVal val="visible"/>
                                      </p:to>
                                    </p:set>
                                    <p:anim calcmode="lin" valueType="num">
                                      <p:cBhvr>
                                        <p:cTn id="51" dur="80" fill="hold"/>
                                        <p:tgtEl>
                                          <p:spTgt spid="316"/>
                                        </p:tgtEl>
                                        <p:attrNameLst>
                                          <p:attrName>ppt_x</p:attrName>
                                        </p:attrNameLst>
                                      </p:cBhvr>
                                      <p:tavLst>
                                        <p:tav tm="0">
                                          <p:val>
                                            <p:strVal val="#ppt_x"/>
                                          </p:val>
                                        </p:tav>
                                        <p:tav tm="100000">
                                          <p:val>
                                            <p:strVal val="#ppt_x"/>
                                          </p:val>
                                        </p:tav>
                                      </p:tavLst>
                                    </p:anim>
                                    <p:anim calcmode="lin" valueType="num">
                                      <p:cBhvr>
                                        <p:cTn id="52" dur="80" fill="hold"/>
                                        <p:tgtEl>
                                          <p:spTgt spid="3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3" animBg="1" advAuto="0"/>
      <p:bldP spid="301" grpId="2" animBg="1" advAuto="0"/>
      <p:bldP spid="304" grpId="1" animBg="1" advAuto="0"/>
      <p:bldP spid="307" grpId="6" animBg="1" advAuto="0"/>
      <p:bldP spid="310" grpId="4" animBg="1" advAuto="0"/>
      <p:bldP spid="313" grpId="8" animBg="1" advAuto="0"/>
      <p:bldP spid="314" grpId="5" animBg="1" advAuto="0"/>
      <p:bldP spid="315" grpId="7" animBg="1" advAuto="0"/>
      <p:bldP spid="316" grpId="9"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9"/>
          <p:cNvGrpSpPr/>
          <p:nvPr/>
        </p:nvGrpSpPr>
        <p:grpSpPr>
          <a:xfrm>
            <a:off x="431799" y="260350"/>
            <a:ext cx="6788151" cy="6048375"/>
            <a:chOff x="0" y="0"/>
            <a:chExt cx="6788150" cy="6048374"/>
          </a:xfrm>
        </p:grpSpPr>
        <p:pic>
          <p:nvPicPr>
            <p:cNvPr id="17" name="image.jpg"/>
            <p:cNvPicPr/>
            <p:nvPr/>
          </p:nvPicPr>
          <p:blipFill>
            <a:blip r:embed="rId2" cstate="email">
              <a:extLst>
                <a:ext uri="{28A0092B-C50C-407E-A947-70E740481C1C}">
                  <a14:useLocalDpi xmlns:a14="http://schemas.microsoft.com/office/drawing/2010/main"/>
                </a:ext>
              </a:extLst>
            </a:blip>
            <a:stretch>
              <a:fillRect/>
            </a:stretch>
          </p:blipFill>
          <p:spPr>
            <a:xfrm>
              <a:off x="-1" y="0"/>
              <a:ext cx="3979865" cy="695325"/>
            </a:xfrm>
            <a:prstGeom prst="rect">
              <a:avLst/>
            </a:prstGeom>
            <a:ln w="12700" cap="flat">
              <a:noFill/>
              <a:miter lim="400000"/>
            </a:ln>
            <a:effectLst>
              <a:outerShdw blurRad="50800" dist="50800" dir="5400000" rotWithShape="0">
                <a:srgbClr val="A6A6A6"/>
              </a:outerShdw>
            </a:effectLst>
          </p:spPr>
        </p:pic>
        <p:pic>
          <p:nvPicPr>
            <p:cNvPr id="18" name="image.png"/>
            <p:cNvPicPr/>
            <p:nvPr/>
          </p:nvPicPr>
          <p:blipFill>
            <a:blip r:embed="rId3" cstate="email">
              <a:extLst>
                <a:ext uri="{28A0092B-C50C-407E-A947-70E740481C1C}">
                  <a14:useLocalDpi xmlns:a14="http://schemas.microsoft.com/office/drawing/2010/main"/>
                </a:ext>
              </a:extLst>
            </a:blip>
            <a:stretch>
              <a:fillRect/>
            </a:stretch>
          </p:blipFill>
          <p:spPr>
            <a:xfrm>
              <a:off x="1746882" y="1008050"/>
              <a:ext cx="5041268" cy="5040325"/>
            </a:xfrm>
            <a:prstGeom prst="rect">
              <a:avLst/>
            </a:prstGeom>
            <a:ln w="12700" cap="flat">
              <a:noFill/>
              <a:miter lim="400000"/>
            </a:ln>
            <a:effectLst/>
          </p:spPr>
        </p:pic>
      </p:grpSp>
      <p:sp>
        <p:nvSpPr>
          <p:cNvPr id="20" name="Shape 20"/>
          <p:cNvSpPr/>
          <p:nvPr/>
        </p:nvSpPr>
        <p:spPr>
          <a:xfrm>
            <a:off x="4933949" y="476250"/>
            <a:ext cx="4572002" cy="345440"/>
          </a:xfrm>
          <a:prstGeom prst="rect">
            <a:avLst/>
          </a:prstGeom>
          <a:ln w="12700">
            <a:miter lim="400000"/>
          </a:ln>
          <a:effectLst>
            <a:outerShdw blurRad="50800" dist="50800" dir="5400000" rotWithShape="0">
              <a:srgbClr val="D9D9D9"/>
            </a:outerShdw>
          </a:effectLst>
          <a:extLst>
            <a:ext uri="{C572A759-6A51-4108-AA02-DFA0A04FC94B}">
              <ma14:wrappingTextBoxFlag xmlns="" xmlns:ma14="http://schemas.microsoft.com/office/mac/drawingml/2011/main" val="1"/>
            </a:ext>
          </a:extLst>
        </p:spPr>
        <p:txBody>
          <a:bodyPr lIns="0" tIns="0" rIns="0" bIns="0">
            <a:spAutoFit/>
          </a:bodyPr>
          <a:lstStyle/>
          <a:p>
            <a:pPr lvl="0">
              <a:tabLst>
                <a:tab pos="990600" algn="r"/>
                <a:tab pos="2806700" algn="r"/>
                <a:tab pos="5600700" algn="r"/>
              </a:tabLst>
            </a:pPr>
            <a:r>
              <a:rPr sz="900" b="1"/>
              <a:t>Subsecretaría de Población, Migración y Asuntos Religiosos</a:t>
            </a:r>
          </a:p>
          <a:p>
            <a:pPr lvl="0">
              <a:tabLst>
                <a:tab pos="990600" algn="r"/>
                <a:tab pos="2806700" algn="r"/>
                <a:tab pos="5600700" algn="r"/>
              </a:tabLst>
            </a:pPr>
            <a:r>
              <a:rPr sz="900" b="1"/>
              <a:t>Coordinación General de la Comisión Mexicana de Ayuda a Refugiados</a:t>
            </a:r>
          </a:p>
        </p:txBody>
      </p:sp>
      <p:sp>
        <p:nvSpPr>
          <p:cNvPr id="21" name="Shape 21"/>
          <p:cNvSpPr/>
          <p:nvPr/>
        </p:nvSpPr>
        <p:spPr>
          <a:xfrm>
            <a:off x="431800" y="1052512"/>
            <a:ext cx="8251826" cy="1"/>
          </a:xfrm>
          <a:prstGeom prst="line">
            <a:avLst/>
          </a:prstGeom>
          <a:ln w="25400">
            <a:solidFill>
              <a:srgbClr val="006800"/>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22" name="Shape 22"/>
          <p:cNvSpPr/>
          <p:nvPr/>
        </p:nvSpPr>
        <p:spPr>
          <a:xfrm>
            <a:off x="1042987" y="1125537"/>
            <a:ext cx="7899401" cy="1"/>
          </a:xfrm>
          <a:prstGeom prst="line">
            <a:avLst/>
          </a:prstGeom>
          <a:ln w="25400">
            <a:solidFill>
              <a:srgbClr val="A50021"/>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grpSp>
        <p:nvGrpSpPr>
          <p:cNvPr id="25" name="Group 25"/>
          <p:cNvGrpSpPr/>
          <p:nvPr/>
        </p:nvGrpSpPr>
        <p:grpSpPr>
          <a:xfrm>
            <a:off x="596900" y="1371123"/>
            <a:ext cx="3017838" cy="878365"/>
            <a:chOff x="0" y="0"/>
            <a:chExt cx="3017837" cy="878363"/>
          </a:xfrm>
        </p:grpSpPr>
        <p:pic>
          <p:nvPicPr>
            <p:cNvPr id="23" name="image.png"/>
            <p:cNvPicPr/>
            <p:nvPr/>
          </p:nvPicPr>
          <p:blipFill>
            <a:blip r:embed="rId4" cstate="email">
              <a:extLst>
                <a:ext uri="{28A0092B-C50C-407E-A947-70E740481C1C}">
                  <a14:useLocalDpi xmlns:a14="http://schemas.microsoft.com/office/drawing/2010/main"/>
                </a:ext>
              </a:extLst>
            </a:blip>
            <a:stretch>
              <a:fillRect/>
            </a:stretch>
          </p:blipFill>
          <p:spPr>
            <a:xfrm>
              <a:off x="0" y="92551"/>
              <a:ext cx="3017838" cy="785813"/>
            </a:xfrm>
            <a:prstGeom prst="rect">
              <a:avLst/>
            </a:prstGeom>
            <a:ln w="12700" cap="flat">
              <a:noFill/>
              <a:miter lim="400000"/>
            </a:ln>
            <a:effectLst/>
          </p:spPr>
        </p:pic>
        <p:sp>
          <p:nvSpPr>
            <p:cNvPr id="24" name="Shape 24"/>
            <p:cNvSpPr/>
            <p:nvPr/>
          </p:nvSpPr>
          <p:spPr>
            <a:xfrm>
              <a:off x="153987" y="0"/>
              <a:ext cx="2741613" cy="8026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defRPr sz="2400" b="1">
                  <a:solidFill>
                    <a:srgbClr val="FFFFFF"/>
                  </a:solidFill>
                  <a:effectLst>
                    <a:outerShdw blurRad="12700" dist="25400" dir="2700000" rotWithShape="0">
                      <a:srgbClr val="DDDDDD"/>
                    </a:outerShdw>
                  </a:effectLst>
                </a:defRPr>
              </a:lvl1pPr>
            </a:lstStyle>
            <a:p>
              <a:pPr lvl="0">
                <a:defRPr sz="1800" b="0">
                  <a:solidFill>
                    <a:srgbClr val="000000"/>
                  </a:solidFill>
                  <a:effectLst/>
                </a:defRPr>
              </a:pPr>
              <a:r>
                <a:rPr sz="2400" b="1">
                  <a:solidFill>
                    <a:srgbClr val="FFFFFF"/>
                  </a:solidFill>
                  <a:effectLst>
                    <a:outerShdw blurRad="12700" dist="25400" dir="2700000" rotWithShape="0">
                      <a:srgbClr val="DDDDDD"/>
                    </a:outerShdw>
                  </a:effectLst>
                </a:rPr>
                <a:t>¿Qué es la COMAR?</a:t>
              </a:r>
            </a:p>
          </p:txBody>
        </p:sp>
      </p:grpSp>
      <p:sp>
        <p:nvSpPr>
          <p:cNvPr id="26" name="Shape 26"/>
          <p:cNvSpPr/>
          <p:nvPr/>
        </p:nvSpPr>
        <p:spPr>
          <a:xfrm>
            <a:off x="804862" y="2144712"/>
            <a:ext cx="7850188" cy="967741"/>
          </a:xfrm>
          <a:prstGeom prst="rect">
            <a:avLst/>
          </a:prstGeom>
          <a:ln w="12700">
            <a:miter lim="400000"/>
          </a:ln>
          <a:effectLst>
            <a:outerShdw blurRad="50800" dist="50800" dir="5400000" rotWithShape="0">
              <a:srgbClr val="A6A6A6"/>
            </a:outerShdw>
          </a:effectLst>
          <a:extLst>
            <a:ext uri="{C572A759-6A51-4108-AA02-DFA0A04FC94B}">
              <ma14:wrappingTextBoxFlag xmlns="" xmlns:ma14="http://schemas.microsoft.com/office/mac/drawingml/2011/main" val="1"/>
            </a:ext>
          </a:extLst>
        </p:spPr>
        <p:txBody>
          <a:bodyPr lIns="0" tIns="0" rIns="0" bIns="0">
            <a:spAutoFit/>
          </a:bodyPr>
          <a:lstStyle>
            <a:lvl1pPr algn="just">
              <a:defRPr sz="2000" b="1">
                <a:solidFill>
                  <a:srgbClr val="404040"/>
                </a:solidFill>
                <a:effectLst>
                  <a:outerShdw blurRad="12700" dist="25400" dir="2700000" rotWithShape="0">
                    <a:srgbClr val="DDDDDD"/>
                  </a:outerShdw>
                </a:effectLst>
              </a:defRPr>
            </a:lvl1pPr>
          </a:lstStyle>
          <a:p>
            <a:pPr lvl="0">
              <a:defRPr sz="1800" b="0">
                <a:solidFill>
                  <a:srgbClr val="000000"/>
                </a:solidFill>
                <a:effectLst/>
              </a:defRPr>
            </a:pPr>
            <a:r>
              <a:rPr sz="2000" b="1">
                <a:solidFill>
                  <a:srgbClr val="404040"/>
                </a:solidFill>
                <a:effectLst>
                  <a:outerShdw blurRad="12700" dist="25400" dir="2700000" rotWithShape="0">
                    <a:srgbClr val="DDDDDD"/>
                  </a:outerShdw>
                </a:effectLst>
              </a:rPr>
              <a:t>Órgano gubernamental encargado de tramitar las solicitudes para obtener el reconocimiento de la condición de refugiado en México</a:t>
            </a:r>
          </a:p>
        </p:txBody>
      </p:sp>
      <p:sp>
        <p:nvSpPr>
          <p:cNvPr id="27" name="Shape 27"/>
          <p:cNvSpPr/>
          <p:nvPr/>
        </p:nvSpPr>
        <p:spPr>
          <a:xfrm>
            <a:off x="846137" y="2865437"/>
            <a:ext cx="7686676" cy="3304541"/>
          </a:xfrm>
          <a:prstGeom prst="rect">
            <a:avLst/>
          </a:prstGeom>
          <a:ln w="12700">
            <a:miter lim="400000"/>
          </a:ln>
          <a:effectLst>
            <a:outerShdw blurRad="50800" dist="50800" dir="5400000" rotWithShape="0">
              <a:srgbClr val="A6A6A6"/>
            </a:outerShdw>
          </a:effectLst>
          <a:extLst>
            <a:ext uri="{C572A759-6A51-4108-AA02-DFA0A04FC94B}">
              <ma14:wrappingTextBoxFlag xmlns="" xmlns:ma14="http://schemas.microsoft.com/office/mac/drawingml/2011/main" val="1"/>
            </a:ext>
          </a:extLst>
        </p:spPr>
        <p:txBody>
          <a:bodyPr lIns="0" tIns="0" rIns="0" bIns="0">
            <a:spAutoFit/>
          </a:bodyPr>
          <a:lstStyle/>
          <a:p>
            <a:pPr marL="178593" lvl="0" indent="-178593">
              <a:buSzPct val="100000"/>
              <a:buFont typeface="Wingdings"/>
              <a:buChar char="❑"/>
            </a:pPr>
            <a:r>
              <a:rPr sz="2000"/>
              <a:t>Elaborar, proponer y difundir la política en materia de refugiados y protección complementaria.</a:t>
            </a:r>
          </a:p>
          <a:p>
            <a:pPr marL="285750" lvl="0" indent="-285750">
              <a:buSzPct val="100000"/>
              <a:buFont typeface="Wingdings"/>
              <a:buChar char="❑"/>
            </a:pPr>
            <a:endParaRPr sz="2000"/>
          </a:p>
          <a:p>
            <a:pPr marL="178593" lvl="0" indent="-178593">
              <a:buSzPct val="100000"/>
              <a:buFont typeface="Wingdings"/>
              <a:buChar char="❑"/>
            </a:pPr>
            <a:r>
              <a:rPr sz="2000"/>
              <a:t>Operar los mecanismos de coordinación y cooperación entre dependencias y entidades federales, estatales, municipales, del Distrito Federal y sus demarcaciones territoriales, así como con organismos nacionales e internacionales y organizaciones de la sociedad civil, que participen en la atención a refugiados.</a:t>
            </a:r>
          </a:p>
          <a:p>
            <a:pPr marL="285750" lvl="0" indent="-285750">
              <a:buSzPct val="100000"/>
              <a:buFont typeface="Wingdings"/>
              <a:buChar char="❑"/>
            </a:pPr>
            <a:endParaRPr sz="2000"/>
          </a:p>
          <a:p>
            <a:pPr marL="178593" lvl="0" indent="-178593">
              <a:buSzPct val="100000"/>
              <a:buFont typeface="Wingdings"/>
              <a:buChar char="❑"/>
            </a:pPr>
            <a:r>
              <a:rPr sz="2000"/>
              <a:t>Trabaja en </a:t>
            </a:r>
            <a:r>
              <a:rPr sz="2000" b="1"/>
              <a:t>coadyuvancia con el Instituto Nacional de Migración.</a:t>
            </a:r>
          </a:p>
        </p:txBody>
      </p:sp>
      <p:sp>
        <p:nvSpPr>
          <p:cNvPr id="28" name="Shape 28"/>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2</a:t>
            </a:r>
          </a:p>
        </p:txBody>
      </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100000">
                                          <p:val>
                                            <p:strVal val="#ppt_x"/>
                                          </p:val>
                                        </p:tav>
                                      </p:tavLst>
                                    </p:anim>
                                    <p:anim calcmode="lin" valueType="num">
                                      <p:cBhvr>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2" nodeType="clickEffect">
                                  <p:stCondLst>
                                    <p:cond delay="0"/>
                                  </p:stCondLst>
                                  <p:iterate>
                                    <p:tmAbs val="0"/>
                                  </p:iterate>
                                  <p:childTnLst>
                                    <p:set>
                                      <p:cBhvr>
                                        <p:cTn id="12" fill="hold"/>
                                        <p:tgtEl>
                                          <p:spTgt spid="26"/>
                                        </p:tgtEl>
                                        <p:attrNameLst>
                                          <p:attrName>style.visibility</p:attrName>
                                        </p:attrNameLst>
                                      </p:cBhvr>
                                      <p:to>
                                        <p:strVal val="visible"/>
                                      </p:to>
                                    </p:set>
                                    <p:animEffect transition="in" filter="box(in)">
                                      <p:cBhvr>
                                        <p:cTn id="13" dur="20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3" nodeType="clickEffect">
                                  <p:stCondLst>
                                    <p:cond delay="0"/>
                                  </p:stCondLst>
                                  <p:iterate>
                                    <p:tmAbs val="0"/>
                                  </p:iterate>
                                  <p:childTnLst>
                                    <p:set>
                                      <p:cBhvr>
                                        <p:cTn id="17" fill="hold"/>
                                        <p:tgtEl>
                                          <p:spTgt spid="27"/>
                                        </p:tgtEl>
                                        <p:attrNameLst>
                                          <p:attrName>style.visibility</p:attrName>
                                        </p:attrNameLst>
                                      </p:cBhvr>
                                      <p:to>
                                        <p:strVal val="visible"/>
                                      </p:to>
                                    </p:set>
                                    <p:anim calcmode="lin" valueType="num">
                                      <p:cBhvr>
                                        <p:cTn id="18" dur="1000" fill="hold"/>
                                        <p:tgtEl>
                                          <p:spTgt spid="27"/>
                                        </p:tgtEl>
                                        <p:attrNameLst>
                                          <p:attrName>ppt_w</p:attrName>
                                        </p:attrNameLst>
                                      </p:cBhvr>
                                      <p:tavLst>
                                        <p:tav tm="0">
                                          <p:val>
                                            <p:fltVal val="0"/>
                                          </p:val>
                                        </p:tav>
                                        <p:tav tm="100000">
                                          <p:val>
                                            <p:strVal val="#ppt_w"/>
                                          </p:val>
                                        </p:tav>
                                      </p:tavLst>
                                    </p:anim>
                                    <p:anim calcmode="lin" valueType="num">
                                      <p:cBhvr>
                                        <p:cTn id="19" dur="1000" fill="hold"/>
                                        <p:tgtEl>
                                          <p:spTgt spid="27"/>
                                        </p:tgtEl>
                                        <p:attrNameLst>
                                          <p:attrName>ppt_h</p:attrName>
                                        </p:attrNameLst>
                                      </p:cBhvr>
                                      <p:tavLst>
                                        <p:tav tm="0">
                                          <p:val>
                                            <p:fltVal val="0"/>
                                          </p:val>
                                        </p:tav>
                                        <p:tav tm="100000">
                                          <p:val>
                                            <p:strVal val="#ppt_h"/>
                                          </p:val>
                                        </p:tav>
                                      </p:tavLst>
                                    </p:anim>
                                    <p:anim calcmode="lin" valueType="num">
                                      <p:cBhvr>
                                        <p:cTn id="20"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2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1" animBg="1" advAuto="0"/>
      <p:bldP spid="26" grpId="2" animBg="1" advAuto="0"/>
      <p:bldP spid="27" grpId="3"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0" name="Group 320"/>
          <p:cNvGrpSpPr/>
          <p:nvPr/>
        </p:nvGrpSpPr>
        <p:grpSpPr>
          <a:xfrm>
            <a:off x="431799" y="260350"/>
            <a:ext cx="6788151" cy="6048375"/>
            <a:chOff x="0" y="0"/>
            <a:chExt cx="6788150" cy="6048374"/>
          </a:xfrm>
        </p:grpSpPr>
        <p:pic>
          <p:nvPicPr>
            <p:cNvPr id="318" name="image.jpg"/>
            <p:cNvPicPr/>
            <p:nvPr/>
          </p:nvPicPr>
          <p:blipFill>
            <a:blip r:embed="rId2" cstate="email">
              <a:extLst>
                <a:ext uri="{28A0092B-C50C-407E-A947-70E740481C1C}">
                  <a14:useLocalDpi xmlns:a14="http://schemas.microsoft.com/office/drawing/2010/main"/>
                </a:ext>
              </a:extLst>
            </a:blip>
            <a:stretch>
              <a:fillRect/>
            </a:stretch>
          </p:blipFill>
          <p:spPr>
            <a:xfrm>
              <a:off x="-1" y="0"/>
              <a:ext cx="3979865" cy="695325"/>
            </a:xfrm>
            <a:prstGeom prst="rect">
              <a:avLst/>
            </a:prstGeom>
            <a:ln w="12700" cap="flat">
              <a:noFill/>
              <a:miter lim="400000"/>
            </a:ln>
            <a:effectLst>
              <a:outerShdw blurRad="50800" dist="50800" dir="5400000" rotWithShape="0">
                <a:srgbClr val="A6A6A6"/>
              </a:outerShdw>
            </a:effectLst>
          </p:spPr>
        </p:pic>
        <p:pic>
          <p:nvPicPr>
            <p:cNvPr id="319" name="image.png"/>
            <p:cNvPicPr/>
            <p:nvPr/>
          </p:nvPicPr>
          <p:blipFill>
            <a:blip r:embed="rId3" cstate="email">
              <a:extLst>
                <a:ext uri="{28A0092B-C50C-407E-A947-70E740481C1C}">
                  <a14:useLocalDpi xmlns:a14="http://schemas.microsoft.com/office/drawing/2010/main"/>
                </a:ext>
              </a:extLst>
            </a:blip>
            <a:stretch>
              <a:fillRect/>
            </a:stretch>
          </p:blipFill>
          <p:spPr>
            <a:xfrm>
              <a:off x="1746882" y="1008050"/>
              <a:ext cx="5041268" cy="5040325"/>
            </a:xfrm>
            <a:prstGeom prst="rect">
              <a:avLst/>
            </a:prstGeom>
            <a:ln w="12700" cap="flat">
              <a:noFill/>
              <a:miter lim="400000"/>
            </a:ln>
            <a:effectLst/>
          </p:spPr>
        </p:pic>
      </p:grpSp>
      <p:sp>
        <p:nvSpPr>
          <p:cNvPr id="321" name="Shape 321"/>
          <p:cNvSpPr/>
          <p:nvPr/>
        </p:nvSpPr>
        <p:spPr>
          <a:xfrm>
            <a:off x="741362" y="1052512"/>
            <a:ext cx="7897814" cy="1"/>
          </a:xfrm>
          <a:prstGeom prst="line">
            <a:avLst/>
          </a:prstGeom>
          <a:ln w="25400">
            <a:solidFill>
              <a:srgbClr val="9CB084"/>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grpSp>
        <p:nvGrpSpPr>
          <p:cNvPr id="324" name="Group 324"/>
          <p:cNvGrpSpPr/>
          <p:nvPr/>
        </p:nvGrpSpPr>
        <p:grpSpPr>
          <a:xfrm>
            <a:off x="646112" y="1408112"/>
            <a:ext cx="3005138" cy="639763"/>
            <a:chOff x="0" y="0"/>
            <a:chExt cx="3005137" cy="639762"/>
          </a:xfrm>
        </p:grpSpPr>
        <p:pic>
          <p:nvPicPr>
            <p:cNvPr id="322" name="image.png"/>
            <p:cNvPicPr/>
            <p:nvPr/>
          </p:nvPicPr>
          <p:blipFill>
            <a:blip r:embed="rId4" cstate="email">
              <a:extLst>
                <a:ext uri="{28A0092B-C50C-407E-A947-70E740481C1C}">
                  <a14:useLocalDpi xmlns:a14="http://schemas.microsoft.com/office/drawing/2010/main"/>
                </a:ext>
              </a:extLst>
            </a:blip>
            <a:stretch>
              <a:fillRect/>
            </a:stretch>
          </p:blipFill>
          <p:spPr>
            <a:xfrm>
              <a:off x="0" y="0"/>
              <a:ext cx="3005138" cy="639763"/>
            </a:xfrm>
            <a:prstGeom prst="rect">
              <a:avLst/>
            </a:prstGeom>
            <a:ln w="12700" cap="flat">
              <a:noFill/>
              <a:miter lim="400000"/>
            </a:ln>
            <a:effectLst/>
          </p:spPr>
        </p:pic>
        <p:sp>
          <p:nvSpPr>
            <p:cNvPr id="323" name="Shape 323"/>
            <p:cNvSpPr/>
            <p:nvPr/>
          </p:nvSpPr>
          <p:spPr>
            <a:xfrm>
              <a:off x="55562" y="67786"/>
              <a:ext cx="2894013" cy="3835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000" b="1">
                  <a:solidFill>
                    <a:srgbClr val="FFFFFF"/>
                  </a:solidFill>
                </a:defRPr>
              </a:lvl1pPr>
            </a:lstStyle>
            <a:p>
              <a:pPr lvl="0">
                <a:defRPr sz="1800" b="0">
                  <a:solidFill>
                    <a:srgbClr val="000000"/>
                  </a:solidFill>
                </a:defRPr>
              </a:pPr>
              <a:r>
                <a:rPr sz="2000" b="1">
                  <a:solidFill>
                    <a:srgbClr val="FFFFFF"/>
                  </a:solidFill>
                </a:rPr>
                <a:t>Desistimientos</a:t>
              </a:r>
            </a:p>
          </p:txBody>
        </p:sp>
      </p:grpSp>
      <p:sp>
        <p:nvSpPr>
          <p:cNvPr id="325" name="Shape 325"/>
          <p:cNvSpPr/>
          <p:nvPr/>
        </p:nvSpPr>
        <p:spPr>
          <a:xfrm>
            <a:off x="468312" y="2228850"/>
            <a:ext cx="3341688" cy="967740"/>
          </a:xfrm>
          <a:prstGeom prst="rect">
            <a:avLst/>
          </a:prstGeom>
          <a:ln w="12700">
            <a:miter lim="400000"/>
          </a:ln>
          <a:effectLst>
            <a:outerShdw blurRad="50800" dist="50800" dir="5400000" rotWithShape="0">
              <a:srgbClr val="A6A6A6"/>
            </a:outerShdw>
          </a:effectLst>
          <a:extLst>
            <a:ext uri="{C572A759-6A51-4108-AA02-DFA0A04FC94B}">
              <ma14:wrappingTextBoxFlag xmlns="" xmlns:ma14="http://schemas.microsoft.com/office/mac/drawingml/2011/main" val="1"/>
            </a:ext>
          </a:extLst>
        </p:spPr>
        <p:txBody>
          <a:bodyPr lIns="0" tIns="0" rIns="0" bIns="0">
            <a:spAutoFit/>
          </a:bodyPr>
          <a:lstStyle/>
          <a:p>
            <a:pPr lvl="0" algn="ctr"/>
            <a:r>
              <a:rPr sz="2000" b="1">
                <a:solidFill>
                  <a:srgbClr val="A50021"/>
                </a:solidFill>
              </a:rPr>
              <a:t>Presentados </a:t>
            </a:r>
          </a:p>
          <a:p>
            <a:pPr lvl="0" algn="ctr"/>
            <a:r>
              <a:rPr sz="2000" b="1">
                <a:solidFill>
                  <a:srgbClr val="A50021"/>
                </a:solidFill>
              </a:rPr>
              <a:t>en Estaciones Migratorias y no presentados </a:t>
            </a:r>
          </a:p>
        </p:txBody>
      </p:sp>
      <p:grpSp>
        <p:nvGrpSpPr>
          <p:cNvPr id="328" name="Group 328"/>
          <p:cNvGrpSpPr/>
          <p:nvPr/>
        </p:nvGrpSpPr>
        <p:grpSpPr>
          <a:xfrm>
            <a:off x="4505325" y="1408112"/>
            <a:ext cx="4194175" cy="639763"/>
            <a:chOff x="0" y="0"/>
            <a:chExt cx="4194175" cy="639762"/>
          </a:xfrm>
        </p:grpSpPr>
        <p:pic>
          <p:nvPicPr>
            <p:cNvPr id="326" name="image.png"/>
            <p:cNvPicPr/>
            <p:nvPr/>
          </p:nvPicPr>
          <p:blipFill>
            <a:blip r:embed="rId5" cstate="email">
              <a:extLst>
                <a:ext uri="{28A0092B-C50C-407E-A947-70E740481C1C}">
                  <a14:useLocalDpi xmlns:a14="http://schemas.microsoft.com/office/drawing/2010/main"/>
                </a:ext>
              </a:extLst>
            </a:blip>
            <a:stretch>
              <a:fillRect/>
            </a:stretch>
          </p:blipFill>
          <p:spPr>
            <a:xfrm>
              <a:off x="0" y="0"/>
              <a:ext cx="4194175" cy="639763"/>
            </a:xfrm>
            <a:prstGeom prst="rect">
              <a:avLst/>
            </a:prstGeom>
            <a:ln w="12700" cap="flat">
              <a:noFill/>
              <a:miter lim="400000"/>
            </a:ln>
            <a:effectLst/>
          </p:spPr>
        </p:pic>
        <p:sp>
          <p:nvSpPr>
            <p:cNvPr id="327" name="Shape 327"/>
            <p:cNvSpPr/>
            <p:nvPr/>
          </p:nvSpPr>
          <p:spPr>
            <a:xfrm>
              <a:off x="53975" y="67786"/>
              <a:ext cx="4081463" cy="3835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000" b="1">
                  <a:solidFill>
                    <a:srgbClr val="FFFFFF"/>
                  </a:solidFill>
                </a:defRPr>
              </a:lvl1pPr>
            </a:lstStyle>
            <a:p>
              <a:pPr lvl="0">
                <a:defRPr sz="1800" b="0">
                  <a:solidFill>
                    <a:srgbClr val="000000"/>
                  </a:solidFill>
                </a:defRPr>
              </a:pPr>
              <a:r>
                <a:rPr sz="2000" b="1">
                  <a:solidFill>
                    <a:srgbClr val="FFFFFF"/>
                  </a:solidFill>
                </a:rPr>
                <a:t>Abandonos</a:t>
              </a:r>
            </a:p>
          </p:txBody>
        </p:sp>
      </p:grpSp>
      <p:sp>
        <p:nvSpPr>
          <p:cNvPr id="329" name="Shape 329"/>
          <p:cNvSpPr/>
          <p:nvPr/>
        </p:nvSpPr>
        <p:spPr>
          <a:xfrm>
            <a:off x="4783137" y="2074862"/>
            <a:ext cx="3635376" cy="1259841"/>
          </a:xfrm>
          <a:prstGeom prst="rect">
            <a:avLst/>
          </a:prstGeom>
          <a:ln w="12700">
            <a:miter lim="400000"/>
          </a:ln>
          <a:effectLst>
            <a:outerShdw blurRad="50800" dist="50800" dir="5400000" rotWithShape="0">
              <a:srgbClr val="A6A6A6"/>
            </a:outerShdw>
          </a:effectLst>
          <a:extLst>
            <a:ext uri="{C572A759-6A51-4108-AA02-DFA0A04FC94B}">
              <ma14:wrappingTextBoxFlag xmlns="" xmlns:ma14="http://schemas.microsoft.com/office/mac/drawingml/2011/main" val="1"/>
            </a:ext>
          </a:extLst>
        </p:spPr>
        <p:txBody>
          <a:bodyPr lIns="0" tIns="0" rIns="0" bIns="0">
            <a:spAutoFit/>
          </a:bodyPr>
          <a:lstStyle/>
          <a:p>
            <a:pPr lvl="0" algn="ctr"/>
            <a:endParaRPr sz="2000" b="1">
              <a:solidFill>
                <a:srgbClr val="FF0000"/>
              </a:solidFill>
            </a:endParaRPr>
          </a:p>
          <a:p>
            <a:pPr lvl="0" algn="ctr"/>
            <a:r>
              <a:rPr sz="2000" b="1">
                <a:solidFill>
                  <a:srgbClr val="A50021"/>
                </a:solidFill>
              </a:rPr>
              <a:t>Quienes solicitan en oficinas de COMAR o INM</a:t>
            </a:r>
            <a:endParaRPr sz="2000" b="1" u="sng">
              <a:solidFill>
                <a:srgbClr val="A50021"/>
              </a:solidFill>
            </a:endParaRPr>
          </a:p>
        </p:txBody>
      </p:sp>
      <p:sp>
        <p:nvSpPr>
          <p:cNvPr id="330" name="Shape 330"/>
          <p:cNvSpPr/>
          <p:nvPr/>
        </p:nvSpPr>
        <p:spPr>
          <a:xfrm>
            <a:off x="4767262" y="3644899"/>
            <a:ext cx="3843338" cy="2250441"/>
          </a:xfrm>
          <a:prstGeom prst="rect">
            <a:avLst/>
          </a:prstGeom>
          <a:ln w="25400">
            <a:solidFill>
              <a:srgbClr val="C00000"/>
            </a:solidFill>
            <a:round/>
          </a:ln>
          <a:effectLst>
            <a:outerShdw blurRad="50800" dist="50800" dir="5400000" rotWithShape="0">
              <a:srgbClr val="A6A6A6"/>
            </a:outerShdw>
          </a:effectLst>
          <a:extLst>
            <a:ext uri="{C572A759-6A51-4108-AA02-DFA0A04FC94B}">
              <ma14:wrappingTextBoxFlag xmlns="" xmlns:ma14="http://schemas.microsoft.com/office/mac/drawingml/2011/main" val="1"/>
            </a:ext>
          </a:extLst>
        </p:spPr>
        <p:txBody>
          <a:bodyPr lIns="0" tIns="0" rIns="0" bIns="0">
            <a:spAutoFit/>
          </a:bodyPr>
          <a:lstStyle/>
          <a:p>
            <a:pPr marL="285750" lvl="0" indent="-285750">
              <a:buClr>
                <a:srgbClr val="595959"/>
              </a:buClr>
              <a:buSzPct val="100000"/>
              <a:buFont typeface="Arial"/>
              <a:buChar char="•"/>
            </a:pPr>
            <a:r>
              <a:rPr b="1">
                <a:solidFill>
                  <a:srgbClr val="595959"/>
                </a:solidFill>
              </a:rPr>
              <a:t>Tras no presentarse a firma semanal ante COMAR o el INM dos semanas consecutivas sin justificación</a:t>
            </a:r>
          </a:p>
          <a:p>
            <a:pPr marL="285750" lvl="0" indent="-285750">
              <a:buClr>
                <a:srgbClr val="595959"/>
              </a:buClr>
              <a:buSzPct val="100000"/>
              <a:buFont typeface="Arial"/>
              <a:buChar char="•"/>
            </a:pPr>
            <a:endParaRPr b="1">
              <a:solidFill>
                <a:srgbClr val="595959"/>
              </a:solidFill>
            </a:endParaRPr>
          </a:p>
          <a:p>
            <a:pPr marL="285750" lvl="0" indent="-285750">
              <a:buClr>
                <a:srgbClr val="595959"/>
              </a:buClr>
              <a:buSzPct val="100000"/>
              <a:buFont typeface="Arial"/>
              <a:buChar char="•"/>
            </a:pPr>
            <a:r>
              <a:rPr b="1">
                <a:solidFill>
                  <a:srgbClr val="595959"/>
                </a:solidFill>
              </a:rPr>
              <a:t>Al trasladarse a otra entidad federativa sin autorización de COMAR</a:t>
            </a:r>
          </a:p>
        </p:txBody>
      </p:sp>
      <p:sp>
        <p:nvSpPr>
          <p:cNvPr id="331" name="Shape 331"/>
          <p:cNvSpPr/>
          <p:nvPr/>
        </p:nvSpPr>
        <p:spPr>
          <a:xfrm>
            <a:off x="395287" y="3368675"/>
            <a:ext cx="3841751" cy="3050540"/>
          </a:xfrm>
          <a:prstGeom prst="rect">
            <a:avLst/>
          </a:prstGeom>
          <a:ln w="25400">
            <a:solidFill>
              <a:srgbClr val="C00000"/>
            </a:solidFill>
            <a:round/>
          </a:ln>
          <a:effectLst>
            <a:outerShdw blurRad="50800" dist="50800" dir="5400000" rotWithShape="0">
              <a:srgbClr val="A6A6A6"/>
            </a:outerShdw>
          </a:effectLst>
          <a:extLst>
            <a:ext uri="{C572A759-6A51-4108-AA02-DFA0A04FC94B}">
              <ma14:wrappingTextBoxFlag xmlns="" xmlns:ma14="http://schemas.microsoft.com/office/mac/drawingml/2011/main" val="1"/>
            </a:ext>
          </a:extLst>
        </p:spPr>
        <p:txBody>
          <a:bodyPr lIns="0" tIns="0" rIns="0" bIns="0">
            <a:spAutoFit/>
          </a:bodyPr>
          <a:lstStyle/>
          <a:p>
            <a:pPr marL="285750" lvl="0" indent="-285750" algn="just">
              <a:buClr>
                <a:srgbClr val="595959"/>
              </a:buClr>
              <a:buSzPct val="100000"/>
              <a:buFont typeface="Arial"/>
              <a:buChar char="•"/>
            </a:pPr>
            <a:r>
              <a:rPr b="1">
                <a:solidFill>
                  <a:srgbClr val="595959"/>
                </a:solidFill>
              </a:rPr>
              <a:t>La </a:t>
            </a:r>
            <a:r>
              <a:rPr b="1" u="sng">
                <a:solidFill>
                  <a:srgbClr val="595959"/>
                </a:solidFill>
              </a:rPr>
              <a:t>autoridad migratoria informa a COMAR </a:t>
            </a:r>
            <a:r>
              <a:rPr b="1">
                <a:solidFill>
                  <a:srgbClr val="595959"/>
                </a:solidFill>
              </a:rPr>
              <a:t>de la intención del solicitante de desistirse</a:t>
            </a:r>
          </a:p>
          <a:p>
            <a:pPr marL="285750" lvl="0" indent="-285750">
              <a:buClr>
                <a:srgbClr val="595959"/>
              </a:buClr>
              <a:buSzPct val="100000"/>
              <a:buFont typeface="Arial"/>
              <a:buChar char="•"/>
            </a:pPr>
            <a:endParaRPr b="1">
              <a:solidFill>
                <a:srgbClr val="595959"/>
              </a:solidFill>
            </a:endParaRPr>
          </a:p>
          <a:p>
            <a:pPr marL="285750" lvl="0" indent="-285750">
              <a:buClr>
                <a:srgbClr val="595959"/>
              </a:buClr>
              <a:buSzPct val="100000"/>
              <a:buFont typeface="Arial"/>
              <a:buChar char="•"/>
            </a:pPr>
            <a:r>
              <a:rPr b="1" u="sng">
                <a:solidFill>
                  <a:srgbClr val="595959"/>
                </a:solidFill>
              </a:rPr>
              <a:t>COMAR ratifica </a:t>
            </a:r>
            <a:r>
              <a:rPr b="1">
                <a:solidFill>
                  <a:srgbClr val="595959"/>
                </a:solidFill>
              </a:rPr>
              <a:t>el desistimiento, </a:t>
            </a:r>
            <a:r>
              <a:rPr b="1" u="sng">
                <a:solidFill>
                  <a:srgbClr val="595959"/>
                </a:solidFill>
              </a:rPr>
              <a:t>emite un Acuerdo y notifica </a:t>
            </a:r>
            <a:r>
              <a:rPr b="1">
                <a:solidFill>
                  <a:srgbClr val="595959"/>
                </a:solidFill>
              </a:rPr>
              <a:t>al INM del cierre del procedimiento</a:t>
            </a:r>
          </a:p>
          <a:p>
            <a:pPr marL="285750" lvl="0" indent="-285750">
              <a:buClr>
                <a:srgbClr val="595959"/>
              </a:buClr>
              <a:buSzPct val="100000"/>
              <a:buFont typeface="Arial"/>
              <a:buChar char="•"/>
            </a:pPr>
            <a:endParaRPr b="1">
              <a:solidFill>
                <a:srgbClr val="595959"/>
              </a:solidFill>
            </a:endParaRPr>
          </a:p>
          <a:p>
            <a:pPr marL="285750" lvl="0" indent="-285750">
              <a:buClr>
                <a:srgbClr val="595959"/>
              </a:buClr>
              <a:buSzPct val="100000"/>
              <a:buFont typeface="Arial"/>
              <a:buChar char="•"/>
            </a:pPr>
            <a:r>
              <a:rPr b="1">
                <a:solidFill>
                  <a:srgbClr val="595959"/>
                </a:solidFill>
              </a:rPr>
              <a:t>El </a:t>
            </a:r>
            <a:r>
              <a:rPr b="1" u="sng">
                <a:solidFill>
                  <a:srgbClr val="595959"/>
                </a:solidFill>
              </a:rPr>
              <a:t>solicitante debe recibir copia </a:t>
            </a:r>
            <a:r>
              <a:rPr b="1">
                <a:solidFill>
                  <a:srgbClr val="595959"/>
                </a:solidFill>
              </a:rPr>
              <a:t>del Acuerdo de cierre</a:t>
            </a:r>
          </a:p>
        </p:txBody>
      </p:sp>
      <p:sp>
        <p:nvSpPr>
          <p:cNvPr id="332" name="Shape 332"/>
          <p:cNvSpPr/>
          <p:nvPr/>
        </p:nvSpPr>
        <p:spPr>
          <a:xfrm>
            <a:off x="4933949" y="476250"/>
            <a:ext cx="4572002" cy="345440"/>
          </a:xfrm>
          <a:prstGeom prst="rect">
            <a:avLst/>
          </a:prstGeom>
          <a:ln w="12700">
            <a:miter lim="400000"/>
          </a:ln>
          <a:effectLst>
            <a:outerShdw blurRad="50800" dist="50800" dir="5400000" rotWithShape="0">
              <a:srgbClr val="D9D9D9"/>
            </a:outerShdw>
          </a:effectLst>
          <a:extLst>
            <a:ext uri="{C572A759-6A51-4108-AA02-DFA0A04FC94B}">
              <ma14:wrappingTextBoxFlag xmlns="" xmlns:ma14="http://schemas.microsoft.com/office/mac/drawingml/2011/main" val="1"/>
            </a:ext>
          </a:extLst>
        </p:spPr>
        <p:txBody>
          <a:bodyPr lIns="0" tIns="0" rIns="0" bIns="0">
            <a:spAutoFit/>
          </a:bodyPr>
          <a:lstStyle/>
          <a:p>
            <a:pPr lvl="0">
              <a:tabLst>
                <a:tab pos="990600" algn="r"/>
                <a:tab pos="2806700" algn="r"/>
                <a:tab pos="5600700" algn="r"/>
              </a:tabLst>
            </a:pPr>
            <a:r>
              <a:rPr sz="900" b="1"/>
              <a:t>Subsecretaría de Población, Migración y Asuntos Religiosos</a:t>
            </a:r>
          </a:p>
          <a:p>
            <a:pPr lvl="0">
              <a:tabLst>
                <a:tab pos="990600" algn="r"/>
                <a:tab pos="2806700" algn="r"/>
                <a:tab pos="5600700" algn="r"/>
              </a:tabLst>
            </a:pPr>
            <a:r>
              <a:rPr sz="900" b="1"/>
              <a:t>Coordinación General de la Comisión Mexicana de Ayuda a Refugiados</a:t>
            </a:r>
          </a:p>
        </p:txBody>
      </p:sp>
      <p:sp>
        <p:nvSpPr>
          <p:cNvPr id="333" name="Shape 333"/>
          <p:cNvSpPr/>
          <p:nvPr/>
        </p:nvSpPr>
        <p:spPr>
          <a:xfrm>
            <a:off x="431800" y="1052512"/>
            <a:ext cx="8251826" cy="1"/>
          </a:xfrm>
          <a:prstGeom prst="line">
            <a:avLst/>
          </a:prstGeom>
          <a:ln w="25400">
            <a:solidFill>
              <a:srgbClr val="006800"/>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334" name="Shape 334"/>
          <p:cNvSpPr/>
          <p:nvPr/>
        </p:nvSpPr>
        <p:spPr>
          <a:xfrm>
            <a:off x="1042987" y="1125537"/>
            <a:ext cx="7899401" cy="1"/>
          </a:xfrm>
          <a:prstGeom prst="line">
            <a:avLst/>
          </a:prstGeom>
          <a:ln w="25400">
            <a:solidFill>
              <a:srgbClr val="A50021"/>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335" name="Shape 335"/>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21</a:t>
            </a:r>
          </a:p>
        </p:txBody>
      </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24"/>
                                        </p:tgtEl>
                                        <p:attrNameLst>
                                          <p:attrName>style.visibility</p:attrName>
                                        </p:attrNameLst>
                                      </p:cBhvr>
                                      <p:to>
                                        <p:strVal val="visible"/>
                                      </p:to>
                                    </p:set>
                                    <p:anim calcmode="lin" valueType="num">
                                      <p:cBhvr>
                                        <p:cTn id="7" dur="500" fill="hold"/>
                                        <p:tgtEl>
                                          <p:spTgt spid="324"/>
                                        </p:tgtEl>
                                        <p:attrNameLst>
                                          <p:attrName>ppt_x</p:attrName>
                                        </p:attrNameLst>
                                      </p:cBhvr>
                                      <p:tavLst>
                                        <p:tav tm="0">
                                          <p:val>
                                            <p:strVal val="#ppt_x"/>
                                          </p:val>
                                        </p:tav>
                                        <p:tav tm="100000">
                                          <p:val>
                                            <p:strVal val="#ppt_x"/>
                                          </p:val>
                                        </p:tav>
                                      </p:tavLst>
                                    </p:anim>
                                    <p:anim calcmode="lin" valueType="num">
                                      <p:cBhvr>
                                        <p:cTn id="8" dur="500" fill="hold"/>
                                        <p:tgtEl>
                                          <p:spTgt spid="3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328"/>
                                        </p:tgtEl>
                                        <p:attrNameLst>
                                          <p:attrName>style.visibility</p:attrName>
                                        </p:attrNameLst>
                                      </p:cBhvr>
                                      <p:to>
                                        <p:strVal val="visible"/>
                                      </p:to>
                                    </p:set>
                                    <p:anim calcmode="lin" valueType="num">
                                      <p:cBhvr>
                                        <p:cTn id="13" dur="500" fill="hold"/>
                                        <p:tgtEl>
                                          <p:spTgt spid="328"/>
                                        </p:tgtEl>
                                        <p:attrNameLst>
                                          <p:attrName>ppt_x</p:attrName>
                                        </p:attrNameLst>
                                      </p:cBhvr>
                                      <p:tavLst>
                                        <p:tav tm="0">
                                          <p:val>
                                            <p:strVal val="#ppt_x"/>
                                          </p:val>
                                        </p:tav>
                                        <p:tav tm="100000">
                                          <p:val>
                                            <p:strVal val="#ppt_x"/>
                                          </p:val>
                                        </p:tav>
                                      </p:tavLst>
                                    </p:anim>
                                    <p:anim calcmode="lin" valueType="num">
                                      <p:cBhvr>
                                        <p:cTn id="14" dur="500" fill="hold"/>
                                        <p:tgtEl>
                                          <p:spTgt spid="3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3" nodeType="clickEffect">
                                  <p:stCondLst>
                                    <p:cond delay="0"/>
                                  </p:stCondLst>
                                  <p:iterate>
                                    <p:tmAbs val="0"/>
                                  </p:iterate>
                                  <p:childTnLst>
                                    <p:set>
                                      <p:cBhvr>
                                        <p:cTn id="18" fill="hold"/>
                                        <p:tgtEl>
                                          <p:spTgt spid="325"/>
                                        </p:tgtEl>
                                        <p:attrNameLst>
                                          <p:attrName>style.visibility</p:attrName>
                                        </p:attrNameLst>
                                      </p:cBhvr>
                                      <p:to>
                                        <p:strVal val="visible"/>
                                      </p:to>
                                    </p:set>
                                    <p:anim calcmode="lin" valueType="num">
                                      <p:cBhvr>
                                        <p:cTn id="19" dur="500" fill="hold"/>
                                        <p:tgtEl>
                                          <p:spTgt spid="325"/>
                                        </p:tgtEl>
                                        <p:attrNameLst>
                                          <p:attrName>ppt_x</p:attrName>
                                        </p:attrNameLst>
                                      </p:cBhvr>
                                      <p:tavLst>
                                        <p:tav tm="0">
                                          <p:val>
                                            <p:strVal val="#ppt_x"/>
                                          </p:val>
                                        </p:tav>
                                        <p:tav tm="100000">
                                          <p:val>
                                            <p:strVal val="#ppt_x"/>
                                          </p:val>
                                        </p:tav>
                                      </p:tavLst>
                                    </p:anim>
                                    <p:anim calcmode="lin" valueType="num">
                                      <p:cBhvr>
                                        <p:cTn id="20" dur="500" fill="hold"/>
                                        <p:tgtEl>
                                          <p:spTgt spid="3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4" nodeType="clickEffect">
                                  <p:stCondLst>
                                    <p:cond delay="0"/>
                                  </p:stCondLst>
                                  <p:iterate>
                                    <p:tmAbs val="0"/>
                                  </p:iterate>
                                  <p:childTnLst>
                                    <p:set>
                                      <p:cBhvr>
                                        <p:cTn id="24" fill="hold"/>
                                        <p:tgtEl>
                                          <p:spTgt spid="331"/>
                                        </p:tgtEl>
                                        <p:attrNameLst>
                                          <p:attrName>style.visibility</p:attrName>
                                        </p:attrNameLst>
                                      </p:cBhvr>
                                      <p:to>
                                        <p:strVal val="visible"/>
                                      </p:to>
                                    </p:set>
                                    <p:anim calcmode="lin" valueType="num">
                                      <p:cBhvr>
                                        <p:cTn id="25" dur="500" fill="hold"/>
                                        <p:tgtEl>
                                          <p:spTgt spid="331"/>
                                        </p:tgtEl>
                                        <p:attrNameLst>
                                          <p:attrName>ppt_x</p:attrName>
                                        </p:attrNameLst>
                                      </p:cBhvr>
                                      <p:tavLst>
                                        <p:tav tm="0">
                                          <p:val>
                                            <p:strVal val="#ppt_x"/>
                                          </p:val>
                                        </p:tav>
                                        <p:tav tm="100000">
                                          <p:val>
                                            <p:strVal val="#ppt_x"/>
                                          </p:val>
                                        </p:tav>
                                      </p:tavLst>
                                    </p:anim>
                                    <p:anim calcmode="lin" valueType="num">
                                      <p:cBhvr>
                                        <p:cTn id="26" dur="500" fill="hold"/>
                                        <p:tgtEl>
                                          <p:spTgt spid="33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5" nodeType="clickEffect">
                                  <p:stCondLst>
                                    <p:cond delay="0"/>
                                  </p:stCondLst>
                                  <p:iterate>
                                    <p:tmAbs val="0"/>
                                  </p:iterate>
                                  <p:childTnLst>
                                    <p:set>
                                      <p:cBhvr>
                                        <p:cTn id="30" fill="hold"/>
                                        <p:tgtEl>
                                          <p:spTgt spid="329"/>
                                        </p:tgtEl>
                                        <p:attrNameLst>
                                          <p:attrName>style.visibility</p:attrName>
                                        </p:attrNameLst>
                                      </p:cBhvr>
                                      <p:to>
                                        <p:strVal val="visible"/>
                                      </p:to>
                                    </p:set>
                                    <p:anim calcmode="lin" valueType="num">
                                      <p:cBhvr>
                                        <p:cTn id="31" dur="500" fill="hold"/>
                                        <p:tgtEl>
                                          <p:spTgt spid="329"/>
                                        </p:tgtEl>
                                        <p:attrNameLst>
                                          <p:attrName>ppt_x</p:attrName>
                                        </p:attrNameLst>
                                      </p:cBhvr>
                                      <p:tavLst>
                                        <p:tav tm="0">
                                          <p:val>
                                            <p:strVal val="#ppt_x"/>
                                          </p:val>
                                        </p:tav>
                                        <p:tav tm="100000">
                                          <p:val>
                                            <p:strVal val="#ppt_x"/>
                                          </p:val>
                                        </p:tav>
                                      </p:tavLst>
                                    </p:anim>
                                    <p:anim calcmode="lin" valueType="num">
                                      <p:cBhvr>
                                        <p:cTn id="32" dur="500" fill="hold"/>
                                        <p:tgtEl>
                                          <p:spTgt spid="3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6" nodeType="clickEffect">
                                  <p:stCondLst>
                                    <p:cond delay="0"/>
                                  </p:stCondLst>
                                  <p:iterate>
                                    <p:tmAbs val="0"/>
                                  </p:iterate>
                                  <p:childTnLst>
                                    <p:set>
                                      <p:cBhvr>
                                        <p:cTn id="36" fill="hold"/>
                                        <p:tgtEl>
                                          <p:spTgt spid="330"/>
                                        </p:tgtEl>
                                        <p:attrNameLst>
                                          <p:attrName>style.visibility</p:attrName>
                                        </p:attrNameLst>
                                      </p:cBhvr>
                                      <p:to>
                                        <p:strVal val="visible"/>
                                      </p:to>
                                    </p:set>
                                    <p:anim calcmode="lin" valueType="num">
                                      <p:cBhvr>
                                        <p:cTn id="37" dur="500" fill="hold"/>
                                        <p:tgtEl>
                                          <p:spTgt spid="330"/>
                                        </p:tgtEl>
                                        <p:attrNameLst>
                                          <p:attrName>ppt_x</p:attrName>
                                        </p:attrNameLst>
                                      </p:cBhvr>
                                      <p:tavLst>
                                        <p:tav tm="0">
                                          <p:val>
                                            <p:strVal val="#ppt_x"/>
                                          </p:val>
                                        </p:tav>
                                        <p:tav tm="100000">
                                          <p:val>
                                            <p:strVal val="#ppt_x"/>
                                          </p:val>
                                        </p:tav>
                                      </p:tavLst>
                                    </p:anim>
                                    <p:anim calcmode="lin" valueType="num">
                                      <p:cBhvr>
                                        <p:cTn id="38" dur="500" fill="hold"/>
                                        <p:tgtEl>
                                          <p:spTgt spid="3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1" animBg="1" advAuto="0"/>
      <p:bldP spid="325" grpId="3" animBg="1" advAuto="0"/>
      <p:bldP spid="328" grpId="2" animBg="1" advAuto="0"/>
      <p:bldP spid="329" grpId="5" animBg="1" advAuto="0"/>
      <p:bldP spid="330" grpId="6" animBg="1" advAuto="0"/>
      <p:bldP spid="331" grpId="4"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9" name="Group 339"/>
          <p:cNvGrpSpPr/>
          <p:nvPr/>
        </p:nvGrpSpPr>
        <p:grpSpPr>
          <a:xfrm>
            <a:off x="431799" y="260350"/>
            <a:ext cx="6788151" cy="6048375"/>
            <a:chOff x="0" y="0"/>
            <a:chExt cx="6788150" cy="6048374"/>
          </a:xfrm>
        </p:grpSpPr>
        <p:pic>
          <p:nvPicPr>
            <p:cNvPr id="337" name="image.jpg"/>
            <p:cNvPicPr/>
            <p:nvPr/>
          </p:nvPicPr>
          <p:blipFill>
            <a:blip r:embed="rId2" cstate="email">
              <a:extLst>
                <a:ext uri="{28A0092B-C50C-407E-A947-70E740481C1C}">
                  <a14:useLocalDpi xmlns:a14="http://schemas.microsoft.com/office/drawing/2010/main"/>
                </a:ext>
              </a:extLst>
            </a:blip>
            <a:stretch>
              <a:fillRect/>
            </a:stretch>
          </p:blipFill>
          <p:spPr>
            <a:xfrm>
              <a:off x="-1" y="0"/>
              <a:ext cx="3979865" cy="695325"/>
            </a:xfrm>
            <a:prstGeom prst="rect">
              <a:avLst/>
            </a:prstGeom>
            <a:ln w="12700" cap="flat">
              <a:noFill/>
              <a:miter lim="400000"/>
            </a:ln>
            <a:effectLst>
              <a:outerShdw blurRad="50800" dist="50800" dir="5400000" rotWithShape="0">
                <a:srgbClr val="A6A6A6"/>
              </a:outerShdw>
            </a:effectLst>
          </p:spPr>
        </p:pic>
        <p:pic>
          <p:nvPicPr>
            <p:cNvPr id="338" name="image.png"/>
            <p:cNvPicPr/>
            <p:nvPr/>
          </p:nvPicPr>
          <p:blipFill>
            <a:blip r:embed="rId3" cstate="email">
              <a:extLst>
                <a:ext uri="{28A0092B-C50C-407E-A947-70E740481C1C}">
                  <a14:useLocalDpi xmlns:a14="http://schemas.microsoft.com/office/drawing/2010/main"/>
                </a:ext>
              </a:extLst>
            </a:blip>
            <a:stretch>
              <a:fillRect/>
            </a:stretch>
          </p:blipFill>
          <p:spPr>
            <a:xfrm>
              <a:off x="1746882" y="1008050"/>
              <a:ext cx="5041268" cy="5040325"/>
            </a:xfrm>
            <a:prstGeom prst="rect">
              <a:avLst/>
            </a:prstGeom>
            <a:ln w="12700" cap="flat">
              <a:noFill/>
              <a:miter lim="400000"/>
            </a:ln>
            <a:effectLst/>
          </p:spPr>
        </p:pic>
      </p:grpSp>
      <p:sp>
        <p:nvSpPr>
          <p:cNvPr id="340" name="Shape 340"/>
          <p:cNvSpPr>
            <a:spLocks noGrp="1"/>
          </p:cNvSpPr>
          <p:nvPr>
            <p:ph type="title" idx="4294967295"/>
          </p:nvPr>
        </p:nvSpPr>
        <p:spPr>
          <a:xfrm>
            <a:off x="525462" y="1268412"/>
            <a:ext cx="7772401" cy="50482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l">
              <a:defRPr sz="2800" b="1">
                <a:solidFill>
                  <a:srgbClr val="595959"/>
                </a:solidFill>
                <a:effectLst>
                  <a:outerShdw blurRad="12700" dist="25400" dir="2700000" rotWithShape="0">
                    <a:srgbClr val="DDDDDD"/>
                  </a:outerShdw>
                </a:effectLst>
              </a:defRPr>
            </a:lvl1pPr>
          </a:lstStyle>
          <a:p>
            <a:pPr lvl="0">
              <a:defRPr sz="1800" b="0">
                <a:solidFill>
                  <a:srgbClr val="000000"/>
                </a:solidFill>
                <a:effectLst/>
              </a:defRPr>
            </a:pPr>
            <a:r>
              <a:rPr sz="2800" b="1">
                <a:solidFill>
                  <a:srgbClr val="595959"/>
                </a:solidFill>
                <a:effectLst>
                  <a:outerShdw blurRad="12700" dist="25400" dir="2700000" rotWithShape="0">
                    <a:srgbClr val="DDDDDD"/>
                  </a:outerShdw>
                </a:effectLst>
              </a:rPr>
              <a:t>¿Cómo puedo canalizar un caso?</a:t>
            </a:r>
          </a:p>
        </p:txBody>
      </p:sp>
      <p:sp>
        <p:nvSpPr>
          <p:cNvPr id="341" name="Shape 341"/>
          <p:cNvSpPr/>
          <p:nvPr/>
        </p:nvSpPr>
        <p:spPr>
          <a:xfrm>
            <a:off x="784225" y="1052512"/>
            <a:ext cx="7899401" cy="1"/>
          </a:xfrm>
          <a:prstGeom prst="line">
            <a:avLst/>
          </a:prstGeom>
          <a:ln w="25400">
            <a:solidFill>
              <a:srgbClr val="9CB084"/>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342" name="Shape 342"/>
          <p:cNvSpPr/>
          <p:nvPr/>
        </p:nvSpPr>
        <p:spPr>
          <a:xfrm>
            <a:off x="5100637" y="3441700"/>
            <a:ext cx="1343026" cy="708025"/>
          </a:xfrm>
          <a:prstGeom prst="line">
            <a:avLst/>
          </a:prstGeom>
          <a:ln w="25400">
            <a:solidFill>
              <a:srgbClr val="A50021"/>
            </a:solidFill>
            <a:round/>
            <a:tailEnd type="triangle"/>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343" name="Shape 343"/>
          <p:cNvSpPr/>
          <p:nvPr/>
        </p:nvSpPr>
        <p:spPr>
          <a:xfrm>
            <a:off x="730250" y="2127250"/>
            <a:ext cx="4083050" cy="2250440"/>
          </a:xfrm>
          <a:prstGeom prst="rect">
            <a:avLst/>
          </a:prstGeom>
          <a:ln w="25400">
            <a:solidFill>
              <a:srgbClr val="A50021"/>
            </a:solidFill>
            <a:round/>
          </a:ln>
          <a:effectLst>
            <a:outerShdw blurRad="50800" dist="50800" dir="5400000" rotWithShape="0">
              <a:srgbClr val="A6A6A6"/>
            </a:outerShdw>
          </a:effectLst>
          <a:extLst>
            <a:ext uri="{C572A759-6A51-4108-AA02-DFA0A04FC94B}">
              <ma14:wrappingTextBoxFlag xmlns="" xmlns:ma14="http://schemas.microsoft.com/office/mac/drawingml/2011/main" val="1"/>
            </a:ext>
          </a:extLst>
        </p:spPr>
        <p:txBody>
          <a:bodyPr lIns="0" tIns="0" rIns="0" bIns="0">
            <a:spAutoFit/>
          </a:bodyPr>
          <a:lstStyle/>
          <a:p>
            <a:pPr lvl="0"/>
            <a:r>
              <a:rPr b="1" u="sng">
                <a:solidFill>
                  <a:srgbClr val="A50021"/>
                </a:solidFill>
              </a:rPr>
              <a:t>Art. 21 LSRPCYAP</a:t>
            </a:r>
          </a:p>
          <a:p>
            <a:pPr lvl="0" algn="just"/>
            <a:r>
              <a:rPr b="1" i="1"/>
              <a:t>Cualquier autoridad que tenga conocimiento de la pretensión de un extranjero de solicitar el reconocimiento de la condición de refugiado, </a:t>
            </a:r>
            <a:r>
              <a:rPr b="1" i="1" u="sng"/>
              <a:t>deberá dar aviso por escrito y de manera inmediata </a:t>
            </a:r>
            <a:r>
              <a:rPr b="1" i="1"/>
              <a:t>a la Secretaría. </a:t>
            </a:r>
          </a:p>
        </p:txBody>
      </p:sp>
      <p:pic>
        <p:nvPicPr>
          <p:cNvPr id="344" name="image.png"/>
          <p:cNvPicPr/>
          <p:nvPr/>
        </p:nvPicPr>
        <p:blipFill>
          <a:blip r:embed="rId4" cstate="email">
            <a:extLst>
              <a:ext uri="{28A0092B-C50C-407E-A947-70E740481C1C}">
                <a14:useLocalDpi xmlns:a14="http://schemas.microsoft.com/office/drawing/2010/main"/>
              </a:ext>
            </a:extLst>
          </a:blip>
          <a:srcRect/>
          <a:stretch>
            <a:fillRect/>
          </a:stretch>
        </p:blipFill>
        <p:spPr>
          <a:xfrm>
            <a:off x="1504950" y="4816474"/>
            <a:ext cx="1376363" cy="846139"/>
          </a:xfrm>
          <a:prstGeom prst="rect">
            <a:avLst/>
          </a:prstGeom>
          <a:ln w="12700">
            <a:miter lim="400000"/>
          </a:ln>
          <a:effectLst>
            <a:outerShdw blurRad="190500" rotWithShape="0">
              <a:srgbClr val="000000">
                <a:alpha val="69999"/>
              </a:srgbClr>
            </a:outerShdw>
          </a:effectLst>
        </p:spPr>
      </p:pic>
      <p:pic>
        <p:nvPicPr>
          <p:cNvPr id="345" name="LOGO COMAR FINAL.png" descr="D:\Sesion GQUINONEZ\Documentos\GQCH\COMAR-LEY 2012-2013\NUEVOS LOGOS Y FORMATOS SEGOB\LOGO COMAR FINAL.jpg"/>
          <p:cNvPicPr/>
          <p:nvPr/>
        </p:nvPicPr>
        <p:blipFill>
          <a:blip r:embed="rId5" cstate="email">
            <a:extLst>
              <a:ext uri="{28A0092B-C50C-407E-A947-70E740481C1C}">
                <a14:useLocalDpi xmlns:a14="http://schemas.microsoft.com/office/drawing/2010/main"/>
              </a:ext>
            </a:extLst>
          </a:blip>
          <a:srcRect/>
          <a:stretch>
            <a:fillRect/>
          </a:stretch>
        </p:blipFill>
        <p:spPr>
          <a:xfrm>
            <a:off x="6194425" y="4456112"/>
            <a:ext cx="2554288" cy="1349376"/>
          </a:xfrm>
          <a:prstGeom prst="rect">
            <a:avLst/>
          </a:prstGeom>
          <a:ln w="12700">
            <a:miter lim="400000"/>
          </a:ln>
          <a:effectLst>
            <a:outerShdw blurRad="190500" rotWithShape="0">
              <a:srgbClr val="000000">
                <a:alpha val="69999"/>
              </a:srgbClr>
            </a:outerShdw>
          </a:effectLst>
        </p:spPr>
      </p:pic>
      <p:sp>
        <p:nvSpPr>
          <p:cNvPr id="346" name="Shape 346"/>
          <p:cNvSpPr/>
          <p:nvPr/>
        </p:nvSpPr>
        <p:spPr>
          <a:xfrm flipH="1" flipV="1">
            <a:off x="3059112" y="5302249"/>
            <a:ext cx="2952751" cy="1"/>
          </a:xfrm>
          <a:prstGeom prst="line">
            <a:avLst/>
          </a:prstGeom>
          <a:ln w="25400">
            <a:solidFill>
              <a:srgbClr val="A50021"/>
            </a:solidFill>
            <a:round/>
            <a:tailEnd type="triangle"/>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347" name="Shape 347"/>
          <p:cNvSpPr/>
          <p:nvPr/>
        </p:nvSpPr>
        <p:spPr>
          <a:xfrm flipV="1">
            <a:off x="2268537" y="4227512"/>
            <a:ext cx="1" cy="427038"/>
          </a:xfrm>
          <a:prstGeom prst="line">
            <a:avLst/>
          </a:prstGeom>
          <a:ln w="25400">
            <a:solidFill>
              <a:srgbClr val="A50021"/>
            </a:solidFill>
            <a:round/>
            <a:tailEnd type="triangle"/>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348" name="Shape 348"/>
          <p:cNvSpPr/>
          <p:nvPr/>
        </p:nvSpPr>
        <p:spPr>
          <a:xfrm>
            <a:off x="4933949" y="476250"/>
            <a:ext cx="4572002" cy="345440"/>
          </a:xfrm>
          <a:prstGeom prst="rect">
            <a:avLst/>
          </a:prstGeom>
          <a:ln w="12700">
            <a:miter lim="400000"/>
          </a:ln>
          <a:effectLst>
            <a:outerShdw blurRad="50800" dist="50800" dir="5400000" rotWithShape="0">
              <a:srgbClr val="D9D9D9"/>
            </a:outerShdw>
          </a:effectLst>
          <a:extLst>
            <a:ext uri="{C572A759-6A51-4108-AA02-DFA0A04FC94B}">
              <ma14:wrappingTextBoxFlag xmlns="" xmlns:ma14="http://schemas.microsoft.com/office/mac/drawingml/2011/main" val="1"/>
            </a:ext>
          </a:extLst>
        </p:spPr>
        <p:txBody>
          <a:bodyPr lIns="0" tIns="0" rIns="0" bIns="0">
            <a:spAutoFit/>
          </a:bodyPr>
          <a:lstStyle/>
          <a:p>
            <a:pPr lvl="0">
              <a:tabLst>
                <a:tab pos="990600" algn="r"/>
                <a:tab pos="2806700" algn="r"/>
                <a:tab pos="5600700" algn="r"/>
              </a:tabLst>
            </a:pPr>
            <a:r>
              <a:rPr sz="900" b="1"/>
              <a:t>Subsecretaría de Población, Migración y Asuntos Religiosos</a:t>
            </a:r>
          </a:p>
          <a:p>
            <a:pPr lvl="0">
              <a:tabLst>
                <a:tab pos="990600" algn="r"/>
                <a:tab pos="2806700" algn="r"/>
                <a:tab pos="5600700" algn="r"/>
              </a:tabLst>
            </a:pPr>
            <a:r>
              <a:rPr sz="900" b="1"/>
              <a:t>Coordinación General de la Comisión Mexicana de Ayuda a Refugiados</a:t>
            </a:r>
          </a:p>
        </p:txBody>
      </p:sp>
      <p:sp>
        <p:nvSpPr>
          <p:cNvPr id="349" name="Shape 349"/>
          <p:cNvSpPr/>
          <p:nvPr/>
        </p:nvSpPr>
        <p:spPr>
          <a:xfrm>
            <a:off x="431800" y="1052512"/>
            <a:ext cx="8251826" cy="1"/>
          </a:xfrm>
          <a:prstGeom prst="line">
            <a:avLst/>
          </a:prstGeom>
          <a:ln w="25400">
            <a:solidFill>
              <a:srgbClr val="006800"/>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350" name="Shape 350"/>
          <p:cNvSpPr/>
          <p:nvPr/>
        </p:nvSpPr>
        <p:spPr>
          <a:xfrm>
            <a:off x="1042987" y="1125537"/>
            <a:ext cx="7899401" cy="1"/>
          </a:xfrm>
          <a:prstGeom prst="line">
            <a:avLst/>
          </a:prstGeom>
          <a:ln w="25400">
            <a:solidFill>
              <a:srgbClr val="A50021"/>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351" name="Shape 351"/>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22</a:t>
            </a:r>
          </a:p>
        </p:txBody>
      </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iterate>
                                    <p:tmAbs val="0"/>
                                  </p:iterate>
                                  <p:childTnLst>
                                    <p:set>
                                      <p:cBhvr>
                                        <p:cTn id="6" fill="hold"/>
                                        <p:tgtEl>
                                          <p:spTgt spid="343"/>
                                        </p:tgtEl>
                                        <p:attrNameLst>
                                          <p:attrName>style.visibility</p:attrName>
                                        </p:attrNameLst>
                                      </p:cBhvr>
                                      <p:to>
                                        <p:strVal val="visible"/>
                                      </p:to>
                                    </p:set>
                                    <p:animEffect transition="in" filter="box(in)">
                                      <p:cBhvr>
                                        <p:cTn id="7" dur="2000"/>
                                        <p:tgtEl>
                                          <p:spTgt spid="3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iterate>
                                    <p:tmAbs val="0"/>
                                  </p:iterate>
                                  <p:childTnLst>
                                    <p:set>
                                      <p:cBhvr>
                                        <p:cTn id="11" fill="hold"/>
                                        <p:tgtEl>
                                          <p:spTgt spid="342"/>
                                        </p:tgtEl>
                                        <p:attrNameLst>
                                          <p:attrName>style.visibility</p:attrName>
                                        </p:attrNameLst>
                                      </p:cBhvr>
                                      <p:to>
                                        <p:strVal val="visible"/>
                                      </p:to>
                                    </p:set>
                                    <p:animEffect transition="in" filter="fade">
                                      <p:cBhvr>
                                        <p:cTn id="12" dur="500"/>
                                        <p:tgtEl>
                                          <p:spTgt spid="342"/>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3" nodeType="clickEffect">
                                  <p:stCondLst>
                                    <p:cond delay="0"/>
                                  </p:stCondLst>
                                  <p:iterate>
                                    <p:tmAbs val="0"/>
                                  </p:iterate>
                                  <p:childTnLst>
                                    <p:set>
                                      <p:cBhvr>
                                        <p:cTn id="16" fill="hold"/>
                                        <p:tgtEl>
                                          <p:spTgt spid="345"/>
                                        </p:tgtEl>
                                        <p:attrNameLst>
                                          <p:attrName>style.visibility</p:attrName>
                                        </p:attrNameLst>
                                      </p:cBhvr>
                                      <p:to>
                                        <p:strVal val="visible"/>
                                      </p:to>
                                    </p:set>
                                    <p:anim calcmode="lin" valueType="num">
                                      <p:cBhvr>
                                        <p:cTn id="17" dur="1000" fill="hold"/>
                                        <p:tgtEl>
                                          <p:spTgt spid="345"/>
                                        </p:tgtEl>
                                        <p:attrNameLst>
                                          <p:attrName>ppt_w</p:attrName>
                                        </p:attrNameLst>
                                      </p:cBhvr>
                                      <p:tavLst>
                                        <p:tav tm="0">
                                          <p:val>
                                            <p:fltVal val="0"/>
                                          </p:val>
                                        </p:tav>
                                        <p:tav tm="100000">
                                          <p:val>
                                            <p:strVal val="#ppt_w"/>
                                          </p:val>
                                        </p:tav>
                                      </p:tavLst>
                                    </p:anim>
                                    <p:anim calcmode="lin" valueType="num">
                                      <p:cBhvr>
                                        <p:cTn id="18" dur="1000" fill="hold"/>
                                        <p:tgtEl>
                                          <p:spTgt spid="345"/>
                                        </p:tgtEl>
                                        <p:attrNameLst>
                                          <p:attrName>ppt_h</p:attrName>
                                        </p:attrNameLst>
                                      </p:cBhvr>
                                      <p:tavLst>
                                        <p:tav tm="0">
                                          <p:val>
                                            <p:fltVal val="0"/>
                                          </p:val>
                                        </p:tav>
                                        <p:tav tm="100000">
                                          <p:val>
                                            <p:strVal val="#ppt_h"/>
                                          </p:val>
                                        </p:tav>
                                      </p:tavLst>
                                    </p:anim>
                                    <p:anim calcmode="lin" valueType="num">
                                      <p:cBhvr>
                                        <p:cTn id="19" dur="1000" fill="hold"/>
                                        <p:tgtEl>
                                          <p:spTgt spid="345"/>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4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4" nodeType="clickEffect">
                                  <p:stCondLst>
                                    <p:cond delay="0"/>
                                  </p:stCondLst>
                                  <p:iterate>
                                    <p:tmAbs val="0"/>
                                  </p:iterate>
                                  <p:childTnLst>
                                    <p:set>
                                      <p:cBhvr>
                                        <p:cTn id="24" fill="hold"/>
                                        <p:tgtEl>
                                          <p:spTgt spid="346"/>
                                        </p:tgtEl>
                                        <p:attrNameLst>
                                          <p:attrName>style.visibility</p:attrName>
                                        </p:attrNameLst>
                                      </p:cBhvr>
                                      <p:to>
                                        <p:strVal val="visible"/>
                                      </p:to>
                                    </p:set>
                                    <p:animEffect transition="in" filter="fade">
                                      <p:cBhvr>
                                        <p:cTn id="25" dur="500"/>
                                        <p:tgtEl>
                                          <p:spTgt spid="346"/>
                                        </p:tgtEl>
                                      </p:cBhvr>
                                    </p:animEffect>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grpId="5" nodeType="clickEffect">
                                  <p:stCondLst>
                                    <p:cond delay="0"/>
                                  </p:stCondLst>
                                  <p:iterate>
                                    <p:tmAbs val="0"/>
                                  </p:iterate>
                                  <p:childTnLst>
                                    <p:set>
                                      <p:cBhvr>
                                        <p:cTn id="29" fill="hold"/>
                                        <p:tgtEl>
                                          <p:spTgt spid="344"/>
                                        </p:tgtEl>
                                        <p:attrNameLst>
                                          <p:attrName>style.visibility</p:attrName>
                                        </p:attrNameLst>
                                      </p:cBhvr>
                                      <p:to>
                                        <p:strVal val="visible"/>
                                      </p:to>
                                    </p:set>
                                    <p:anim calcmode="lin" valueType="num">
                                      <p:cBhvr>
                                        <p:cTn id="30" dur="1000" fill="hold"/>
                                        <p:tgtEl>
                                          <p:spTgt spid="344"/>
                                        </p:tgtEl>
                                        <p:attrNameLst>
                                          <p:attrName>ppt_w</p:attrName>
                                        </p:attrNameLst>
                                      </p:cBhvr>
                                      <p:tavLst>
                                        <p:tav tm="0">
                                          <p:val>
                                            <p:fltVal val="0"/>
                                          </p:val>
                                        </p:tav>
                                        <p:tav tm="100000">
                                          <p:val>
                                            <p:strVal val="#ppt_w"/>
                                          </p:val>
                                        </p:tav>
                                      </p:tavLst>
                                    </p:anim>
                                    <p:anim calcmode="lin" valueType="num">
                                      <p:cBhvr>
                                        <p:cTn id="31" dur="1000" fill="hold"/>
                                        <p:tgtEl>
                                          <p:spTgt spid="344"/>
                                        </p:tgtEl>
                                        <p:attrNameLst>
                                          <p:attrName>ppt_h</p:attrName>
                                        </p:attrNameLst>
                                      </p:cBhvr>
                                      <p:tavLst>
                                        <p:tav tm="0">
                                          <p:val>
                                            <p:fltVal val="0"/>
                                          </p:val>
                                        </p:tav>
                                        <p:tav tm="100000">
                                          <p:val>
                                            <p:strVal val="#ppt_h"/>
                                          </p:val>
                                        </p:tav>
                                      </p:tavLst>
                                    </p:anim>
                                    <p:anim calcmode="lin" valueType="num">
                                      <p:cBhvr>
                                        <p:cTn id="32" dur="1000" fill="hold"/>
                                        <p:tgtEl>
                                          <p:spTgt spid="344"/>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3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6" nodeType="clickEffect">
                                  <p:stCondLst>
                                    <p:cond delay="0"/>
                                  </p:stCondLst>
                                  <p:iterate>
                                    <p:tmAbs val="0"/>
                                  </p:iterate>
                                  <p:childTnLst>
                                    <p:set>
                                      <p:cBhvr>
                                        <p:cTn id="37" fill="hold"/>
                                        <p:tgtEl>
                                          <p:spTgt spid="347"/>
                                        </p:tgtEl>
                                        <p:attrNameLst>
                                          <p:attrName>style.visibility</p:attrName>
                                        </p:attrNameLst>
                                      </p:cBhvr>
                                      <p:to>
                                        <p:strVal val="visible"/>
                                      </p:to>
                                    </p:set>
                                    <p:animEffect transition="in" filter="fade">
                                      <p:cBhvr>
                                        <p:cTn id="38" dur="500"/>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2" animBg="1" advAuto="0"/>
      <p:bldP spid="343" grpId="1" animBg="1" advAuto="0"/>
      <p:bldP spid="344" grpId="5" animBg="1" advAuto="0"/>
      <p:bldP spid="345" grpId="3" animBg="1" advAuto="0"/>
      <p:bldP spid="346" grpId="4" animBg="1" advAuto="0"/>
      <p:bldP spid="347" grpId="6"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5" name="Group 355"/>
          <p:cNvGrpSpPr/>
          <p:nvPr/>
        </p:nvGrpSpPr>
        <p:grpSpPr>
          <a:xfrm>
            <a:off x="431799" y="260350"/>
            <a:ext cx="6788151" cy="6048375"/>
            <a:chOff x="0" y="0"/>
            <a:chExt cx="6788150" cy="6048374"/>
          </a:xfrm>
        </p:grpSpPr>
        <p:pic>
          <p:nvPicPr>
            <p:cNvPr id="353" name="image.jpg"/>
            <p:cNvPicPr/>
            <p:nvPr/>
          </p:nvPicPr>
          <p:blipFill>
            <a:blip r:embed="rId2" cstate="email">
              <a:extLst>
                <a:ext uri="{28A0092B-C50C-407E-A947-70E740481C1C}">
                  <a14:useLocalDpi xmlns:a14="http://schemas.microsoft.com/office/drawing/2010/main"/>
                </a:ext>
              </a:extLst>
            </a:blip>
            <a:stretch>
              <a:fillRect/>
            </a:stretch>
          </p:blipFill>
          <p:spPr>
            <a:xfrm>
              <a:off x="-1" y="0"/>
              <a:ext cx="3979865" cy="695325"/>
            </a:xfrm>
            <a:prstGeom prst="rect">
              <a:avLst/>
            </a:prstGeom>
            <a:ln w="12700" cap="flat">
              <a:noFill/>
              <a:miter lim="400000"/>
            </a:ln>
            <a:effectLst>
              <a:outerShdw blurRad="50800" dist="50800" dir="5400000" rotWithShape="0">
                <a:srgbClr val="A6A6A6"/>
              </a:outerShdw>
            </a:effectLst>
          </p:spPr>
        </p:pic>
        <p:pic>
          <p:nvPicPr>
            <p:cNvPr id="354" name="image.png"/>
            <p:cNvPicPr/>
            <p:nvPr/>
          </p:nvPicPr>
          <p:blipFill>
            <a:blip r:embed="rId3" cstate="email">
              <a:extLst>
                <a:ext uri="{28A0092B-C50C-407E-A947-70E740481C1C}">
                  <a14:useLocalDpi xmlns:a14="http://schemas.microsoft.com/office/drawing/2010/main"/>
                </a:ext>
              </a:extLst>
            </a:blip>
            <a:stretch>
              <a:fillRect/>
            </a:stretch>
          </p:blipFill>
          <p:spPr>
            <a:xfrm>
              <a:off x="1746882" y="1008050"/>
              <a:ext cx="5041268" cy="5040325"/>
            </a:xfrm>
            <a:prstGeom prst="rect">
              <a:avLst/>
            </a:prstGeom>
            <a:ln w="12700" cap="flat">
              <a:noFill/>
              <a:miter lim="400000"/>
            </a:ln>
            <a:effectLst/>
          </p:spPr>
        </p:pic>
      </p:grpSp>
      <p:sp>
        <p:nvSpPr>
          <p:cNvPr id="356" name="Shape 356"/>
          <p:cNvSpPr>
            <a:spLocks noGrp="1"/>
          </p:cNvSpPr>
          <p:nvPr>
            <p:ph type="title" idx="4294967295"/>
          </p:nvPr>
        </p:nvSpPr>
        <p:spPr>
          <a:xfrm>
            <a:off x="525462" y="1268412"/>
            <a:ext cx="7772401" cy="50482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lgn="l">
              <a:defRPr sz="1800"/>
            </a:pPr>
            <a:r>
              <a:rPr sz="2800" b="1">
                <a:solidFill>
                  <a:srgbClr val="595959"/>
                </a:solidFill>
              </a:rPr>
              <a:t>¿Cómo </a:t>
            </a:r>
            <a:r>
              <a:rPr sz="2800" b="1">
                <a:solidFill>
                  <a:srgbClr val="595959"/>
                </a:solidFill>
                <a:effectLst>
                  <a:outerShdw blurRad="12700" dist="25400" dir="2700000" rotWithShape="0">
                    <a:srgbClr val="DDDDDD"/>
                  </a:outerShdw>
                </a:effectLst>
              </a:rPr>
              <a:t>puedo</a:t>
            </a:r>
            <a:r>
              <a:rPr sz="2800" b="1">
                <a:solidFill>
                  <a:srgbClr val="595959"/>
                </a:solidFill>
              </a:rPr>
              <a:t> canalizar un caso?</a:t>
            </a:r>
          </a:p>
        </p:txBody>
      </p:sp>
      <p:sp>
        <p:nvSpPr>
          <p:cNvPr id="357" name="Shape 357"/>
          <p:cNvSpPr/>
          <p:nvPr/>
        </p:nvSpPr>
        <p:spPr>
          <a:xfrm>
            <a:off x="784225" y="1052512"/>
            <a:ext cx="7899401" cy="1"/>
          </a:xfrm>
          <a:prstGeom prst="line">
            <a:avLst/>
          </a:prstGeom>
          <a:ln w="25400">
            <a:solidFill>
              <a:srgbClr val="9CB084"/>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358" name="Shape 358"/>
          <p:cNvSpPr/>
          <p:nvPr/>
        </p:nvSpPr>
        <p:spPr>
          <a:xfrm>
            <a:off x="2049462" y="4298950"/>
            <a:ext cx="1588" cy="427038"/>
          </a:xfrm>
          <a:prstGeom prst="line">
            <a:avLst/>
          </a:prstGeom>
          <a:ln w="25400">
            <a:solidFill>
              <a:srgbClr val="A50021"/>
            </a:solidFill>
            <a:round/>
            <a:tailEnd type="triangle"/>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359" name="Shape 359"/>
          <p:cNvSpPr/>
          <p:nvPr/>
        </p:nvSpPr>
        <p:spPr>
          <a:xfrm>
            <a:off x="730250" y="2198687"/>
            <a:ext cx="4083050" cy="2250441"/>
          </a:xfrm>
          <a:prstGeom prst="rect">
            <a:avLst/>
          </a:prstGeom>
          <a:ln w="25400">
            <a:solidFill>
              <a:srgbClr val="A50021"/>
            </a:solidFill>
            <a:round/>
          </a:ln>
          <a:effectLst>
            <a:outerShdw blurRad="50800" dist="50800" dir="5400000" rotWithShape="0">
              <a:srgbClr val="A6A6A6"/>
            </a:outerShdw>
          </a:effectLst>
          <a:extLst>
            <a:ext uri="{C572A759-6A51-4108-AA02-DFA0A04FC94B}">
              <ma14:wrappingTextBoxFlag xmlns="" xmlns:ma14="http://schemas.microsoft.com/office/mac/drawingml/2011/main" val="1"/>
            </a:ext>
          </a:extLst>
        </p:spPr>
        <p:txBody>
          <a:bodyPr lIns="0" tIns="0" rIns="0" bIns="0">
            <a:spAutoFit/>
          </a:bodyPr>
          <a:lstStyle/>
          <a:p>
            <a:pPr lvl="0"/>
            <a:r>
              <a:rPr b="1" u="sng">
                <a:solidFill>
                  <a:srgbClr val="A50021"/>
                </a:solidFill>
              </a:rPr>
              <a:t>Art. 21 LSRPCYAP</a:t>
            </a:r>
          </a:p>
          <a:p>
            <a:pPr lvl="0" algn="just"/>
            <a:r>
              <a:rPr b="1" i="1"/>
              <a:t>Cualquier autoridad que tenga conocimiento de la pretensión de un extranjero de solicitar el reconocimiento de la condición de refugiado, </a:t>
            </a:r>
            <a:r>
              <a:rPr b="1" i="1" u="sng"/>
              <a:t>deberá dar aviso por escrito y de manera inmediata </a:t>
            </a:r>
            <a:r>
              <a:rPr b="1" i="1"/>
              <a:t>a la Secretaría. </a:t>
            </a:r>
          </a:p>
        </p:txBody>
      </p:sp>
      <p:pic>
        <p:nvPicPr>
          <p:cNvPr id="360" name="image.png"/>
          <p:cNvPicPr/>
          <p:nvPr/>
        </p:nvPicPr>
        <p:blipFill>
          <a:blip r:embed="rId4" cstate="email">
            <a:extLst>
              <a:ext uri="{28A0092B-C50C-407E-A947-70E740481C1C}">
                <a14:useLocalDpi xmlns:a14="http://schemas.microsoft.com/office/drawing/2010/main"/>
              </a:ext>
            </a:extLst>
          </a:blip>
          <a:srcRect/>
          <a:stretch>
            <a:fillRect/>
          </a:stretch>
        </p:blipFill>
        <p:spPr>
          <a:xfrm>
            <a:off x="1504950" y="4887912"/>
            <a:ext cx="1376363" cy="846139"/>
          </a:xfrm>
          <a:prstGeom prst="rect">
            <a:avLst/>
          </a:prstGeom>
          <a:ln w="12700">
            <a:miter lim="400000"/>
          </a:ln>
          <a:effectLst>
            <a:outerShdw blurRad="190500" rotWithShape="0">
              <a:srgbClr val="000000">
                <a:alpha val="69999"/>
              </a:srgbClr>
            </a:outerShdw>
          </a:effectLst>
        </p:spPr>
      </p:pic>
      <p:pic>
        <p:nvPicPr>
          <p:cNvPr id="361" name="LOGO COMAR FINAL.png" descr="D:\Sesion GQUINONEZ\Documentos\GQCH\COMAR-LEY 2012-2013\NUEVOS LOGOS Y FORMATOS SEGOB\LOGO COMAR FINAL.jpg"/>
          <p:cNvPicPr/>
          <p:nvPr/>
        </p:nvPicPr>
        <p:blipFill>
          <a:blip r:embed="rId5" cstate="email">
            <a:extLst>
              <a:ext uri="{28A0092B-C50C-407E-A947-70E740481C1C}">
                <a14:useLocalDpi xmlns:a14="http://schemas.microsoft.com/office/drawing/2010/main"/>
              </a:ext>
            </a:extLst>
          </a:blip>
          <a:srcRect/>
          <a:stretch>
            <a:fillRect/>
          </a:stretch>
        </p:blipFill>
        <p:spPr>
          <a:xfrm>
            <a:off x="6194425" y="4527549"/>
            <a:ext cx="2554288" cy="1349377"/>
          </a:xfrm>
          <a:prstGeom prst="rect">
            <a:avLst/>
          </a:prstGeom>
          <a:ln w="12700">
            <a:miter lim="400000"/>
          </a:ln>
          <a:effectLst>
            <a:outerShdw blurRad="190500" rotWithShape="0">
              <a:srgbClr val="000000">
                <a:alpha val="69999"/>
              </a:srgbClr>
            </a:outerShdw>
          </a:effectLst>
        </p:spPr>
      </p:pic>
      <p:sp>
        <p:nvSpPr>
          <p:cNvPr id="362" name="Shape 362"/>
          <p:cNvSpPr/>
          <p:nvPr/>
        </p:nvSpPr>
        <p:spPr>
          <a:xfrm>
            <a:off x="2987675" y="5194300"/>
            <a:ext cx="3024188" cy="7938"/>
          </a:xfrm>
          <a:prstGeom prst="line">
            <a:avLst/>
          </a:prstGeom>
          <a:ln w="25400">
            <a:solidFill>
              <a:srgbClr val="A50021"/>
            </a:solidFill>
            <a:round/>
            <a:tailEnd type="triangle"/>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363" name="Shape 363"/>
          <p:cNvSpPr/>
          <p:nvPr/>
        </p:nvSpPr>
        <p:spPr>
          <a:xfrm>
            <a:off x="4933949" y="476250"/>
            <a:ext cx="4572002" cy="345440"/>
          </a:xfrm>
          <a:prstGeom prst="rect">
            <a:avLst/>
          </a:prstGeom>
          <a:ln w="12700">
            <a:miter lim="400000"/>
          </a:ln>
          <a:effectLst>
            <a:outerShdw blurRad="50800" dist="50800" dir="5400000" rotWithShape="0">
              <a:srgbClr val="D9D9D9"/>
            </a:outerShdw>
          </a:effectLst>
          <a:extLst>
            <a:ext uri="{C572A759-6A51-4108-AA02-DFA0A04FC94B}">
              <ma14:wrappingTextBoxFlag xmlns="" xmlns:ma14="http://schemas.microsoft.com/office/mac/drawingml/2011/main" val="1"/>
            </a:ext>
          </a:extLst>
        </p:spPr>
        <p:txBody>
          <a:bodyPr lIns="0" tIns="0" rIns="0" bIns="0">
            <a:spAutoFit/>
          </a:bodyPr>
          <a:lstStyle/>
          <a:p>
            <a:pPr lvl="0">
              <a:tabLst>
                <a:tab pos="990600" algn="r"/>
                <a:tab pos="2806700" algn="r"/>
                <a:tab pos="5600700" algn="r"/>
              </a:tabLst>
            </a:pPr>
            <a:r>
              <a:rPr sz="900" b="1"/>
              <a:t>Subsecretaría de Población, Migración y Asuntos Religiosos</a:t>
            </a:r>
          </a:p>
          <a:p>
            <a:pPr lvl="0">
              <a:tabLst>
                <a:tab pos="990600" algn="r"/>
                <a:tab pos="2806700" algn="r"/>
                <a:tab pos="5600700" algn="r"/>
              </a:tabLst>
            </a:pPr>
            <a:r>
              <a:rPr sz="900" b="1"/>
              <a:t>Coordinación General de la Comisión Mexicana de Ayuda a Refugiados</a:t>
            </a:r>
          </a:p>
        </p:txBody>
      </p:sp>
      <p:sp>
        <p:nvSpPr>
          <p:cNvPr id="364" name="Shape 364"/>
          <p:cNvSpPr/>
          <p:nvPr/>
        </p:nvSpPr>
        <p:spPr>
          <a:xfrm>
            <a:off x="431800" y="1052512"/>
            <a:ext cx="8251826" cy="1"/>
          </a:xfrm>
          <a:prstGeom prst="line">
            <a:avLst/>
          </a:prstGeom>
          <a:ln w="25400">
            <a:solidFill>
              <a:srgbClr val="006800"/>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365" name="Shape 365"/>
          <p:cNvSpPr/>
          <p:nvPr/>
        </p:nvSpPr>
        <p:spPr>
          <a:xfrm>
            <a:off x="1042987" y="1125537"/>
            <a:ext cx="7899401" cy="1"/>
          </a:xfrm>
          <a:prstGeom prst="line">
            <a:avLst/>
          </a:prstGeom>
          <a:ln w="25400">
            <a:solidFill>
              <a:srgbClr val="A50021"/>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366" name="Shape 366"/>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23</a:t>
            </a:r>
          </a:p>
        </p:txBody>
      </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iterate>
                                    <p:tmAbs val="0"/>
                                  </p:iterate>
                                  <p:childTnLst>
                                    <p:set>
                                      <p:cBhvr>
                                        <p:cTn id="6" fill="hold"/>
                                        <p:tgtEl>
                                          <p:spTgt spid="359"/>
                                        </p:tgtEl>
                                        <p:attrNameLst>
                                          <p:attrName>style.visibility</p:attrName>
                                        </p:attrNameLst>
                                      </p:cBhvr>
                                      <p:to>
                                        <p:strVal val="visible"/>
                                      </p:to>
                                    </p:set>
                                    <p:animEffect transition="in" filter="box(in)">
                                      <p:cBhvr>
                                        <p:cTn id="7" dur="2000"/>
                                        <p:tgtEl>
                                          <p:spTgt spid="3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iterate>
                                    <p:tmAbs val="0"/>
                                  </p:iterate>
                                  <p:childTnLst>
                                    <p:set>
                                      <p:cBhvr>
                                        <p:cTn id="11" fill="hold"/>
                                        <p:tgtEl>
                                          <p:spTgt spid="358"/>
                                        </p:tgtEl>
                                        <p:attrNameLst>
                                          <p:attrName>style.visibility</p:attrName>
                                        </p:attrNameLst>
                                      </p:cBhvr>
                                      <p:to>
                                        <p:strVal val="visible"/>
                                      </p:to>
                                    </p:set>
                                    <p:animEffect transition="in" filter="fade">
                                      <p:cBhvr>
                                        <p:cTn id="12" dur="500"/>
                                        <p:tgtEl>
                                          <p:spTgt spid="35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3" nodeType="clickEffect">
                                  <p:stCondLst>
                                    <p:cond delay="0"/>
                                  </p:stCondLst>
                                  <p:iterate>
                                    <p:tmAbs val="0"/>
                                  </p:iterate>
                                  <p:childTnLst>
                                    <p:set>
                                      <p:cBhvr>
                                        <p:cTn id="16" fill="hold"/>
                                        <p:tgtEl>
                                          <p:spTgt spid="360"/>
                                        </p:tgtEl>
                                        <p:attrNameLst>
                                          <p:attrName>style.visibility</p:attrName>
                                        </p:attrNameLst>
                                      </p:cBhvr>
                                      <p:to>
                                        <p:strVal val="visible"/>
                                      </p:to>
                                    </p:set>
                                    <p:animEffect transition="in" filter="box(in)">
                                      <p:cBhvr>
                                        <p:cTn id="17" dur="2000"/>
                                        <p:tgtEl>
                                          <p:spTgt spid="3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4" nodeType="clickEffect">
                                  <p:stCondLst>
                                    <p:cond delay="0"/>
                                  </p:stCondLst>
                                  <p:iterate>
                                    <p:tmAbs val="0"/>
                                  </p:iterate>
                                  <p:childTnLst>
                                    <p:set>
                                      <p:cBhvr>
                                        <p:cTn id="21" fill="hold"/>
                                        <p:tgtEl>
                                          <p:spTgt spid="362"/>
                                        </p:tgtEl>
                                        <p:attrNameLst>
                                          <p:attrName>style.visibility</p:attrName>
                                        </p:attrNameLst>
                                      </p:cBhvr>
                                      <p:to>
                                        <p:strVal val="visible"/>
                                      </p:to>
                                    </p:set>
                                    <p:animEffect transition="in" filter="fade">
                                      <p:cBhvr>
                                        <p:cTn id="22" dur="500"/>
                                        <p:tgtEl>
                                          <p:spTgt spid="36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5" nodeType="clickEffect">
                                  <p:stCondLst>
                                    <p:cond delay="0"/>
                                  </p:stCondLst>
                                  <p:iterate>
                                    <p:tmAbs val="0"/>
                                  </p:iterate>
                                  <p:childTnLst>
                                    <p:set>
                                      <p:cBhvr>
                                        <p:cTn id="26" fill="hold"/>
                                        <p:tgtEl>
                                          <p:spTgt spid="361"/>
                                        </p:tgtEl>
                                        <p:attrNameLst>
                                          <p:attrName>style.visibility</p:attrName>
                                        </p:attrNameLst>
                                      </p:cBhvr>
                                      <p:to>
                                        <p:strVal val="visible"/>
                                      </p:to>
                                    </p:set>
                                    <p:animEffect transition="in" filter="box(in)">
                                      <p:cBhvr>
                                        <p:cTn id="27" dur="2000"/>
                                        <p:tgtEl>
                                          <p:spTgt spid="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 grpId="2" animBg="1" advAuto="0"/>
      <p:bldP spid="359" grpId="1" animBg="1" advAuto="0"/>
      <p:bldP spid="360" grpId="3" animBg="1" advAuto="0"/>
      <p:bldP spid="361" grpId="5" animBg="1" advAuto="0"/>
      <p:bldP spid="362" grpId="4"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0" name="Group 370"/>
          <p:cNvGrpSpPr/>
          <p:nvPr/>
        </p:nvGrpSpPr>
        <p:grpSpPr>
          <a:xfrm>
            <a:off x="304799" y="188912"/>
            <a:ext cx="6788151" cy="6048376"/>
            <a:chOff x="0" y="0"/>
            <a:chExt cx="6788150" cy="6048374"/>
          </a:xfrm>
        </p:grpSpPr>
        <p:pic>
          <p:nvPicPr>
            <p:cNvPr id="368" name="image.jpg"/>
            <p:cNvPicPr/>
            <p:nvPr/>
          </p:nvPicPr>
          <p:blipFill>
            <a:blip r:embed="rId2" cstate="email">
              <a:extLst>
                <a:ext uri="{28A0092B-C50C-407E-A947-70E740481C1C}">
                  <a14:useLocalDpi xmlns:a14="http://schemas.microsoft.com/office/drawing/2010/main"/>
                </a:ext>
              </a:extLst>
            </a:blip>
            <a:stretch>
              <a:fillRect/>
            </a:stretch>
          </p:blipFill>
          <p:spPr>
            <a:xfrm>
              <a:off x="-1" y="0"/>
              <a:ext cx="3979865" cy="695325"/>
            </a:xfrm>
            <a:prstGeom prst="rect">
              <a:avLst/>
            </a:prstGeom>
            <a:ln w="12700" cap="flat">
              <a:noFill/>
              <a:miter lim="400000"/>
            </a:ln>
            <a:effectLst>
              <a:outerShdw blurRad="50800" dist="50800" dir="5400000" rotWithShape="0">
                <a:srgbClr val="A6A6A6"/>
              </a:outerShdw>
            </a:effectLst>
          </p:spPr>
        </p:pic>
        <p:pic>
          <p:nvPicPr>
            <p:cNvPr id="369" name="image.png"/>
            <p:cNvPicPr/>
            <p:nvPr/>
          </p:nvPicPr>
          <p:blipFill>
            <a:blip r:embed="rId3" cstate="email">
              <a:extLst>
                <a:ext uri="{28A0092B-C50C-407E-A947-70E740481C1C}">
                  <a14:useLocalDpi xmlns:a14="http://schemas.microsoft.com/office/drawing/2010/main"/>
                </a:ext>
              </a:extLst>
            </a:blip>
            <a:stretch>
              <a:fillRect/>
            </a:stretch>
          </p:blipFill>
          <p:spPr>
            <a:xfrm>
              <a:off x="1746882" y="1008050"/>
              <a:ext cx="5041268" cy="5040325"/>
            </a:xfrm>
            <a:prstGeom prst="rect">
              <a:avLst/>
            </a:prstGeom>
            <a:ln w="12700" cap="flat">
              <a:noFill/>
              <a:miter lim="400000"/>
            </a:ln>
            <a:effectLst/>
          </p:spPr>
        </p:pic>
      </p:grpSp>
      <p:sp>
        <p:nvSpPr>
          <p:cNvPr id="371" name="Shape 371"/>
          <p:cNvSpPr/>
          <p:nvPr/>
        </p:nvSpPr>
        <p:spPr>
          <a:xfrm>
            <a:off x="4933949" y="476250"/>
            <a:ext cx="4572002" cy="345440"/>
          </a:xfrm>
          <a:prstGeom prst="rect">
            <a:avLst/>
          </a:prstGeom>
          <a:ln w="12700">
            <a:miter lim="400000"/>
          </a:ln>
          <a:effectLst>
            <a:outerShdw blurRad="50800" dist="50800" dir="5400000" rotWithShape="0">
              <a:srgbClr val="D9D9D9"/>
            </a:outerShdw>
          </a:effectLst>
          <a:extLst>
            <a:ext uri="{C572A759-6A51-4108-AA02-DFA0A04FC94B}">
              <ma14:wrappingTextBoxFlag xmlns="" xmlns:ma14="http://schemas.microsoft.com/office/mac/drawingml/2011/main" val="1"/>
            </a:ext>
          </a:extLst>
        </p:spPr>
        <p:txBody>
          <a:bodyPr lIns="0" tIns="0" rIns="0" bIns="0">
            <a:spAutoFit/>
          </a:bodyPr>
          <a:lstStyle/>
          <a:p>
            <a:pPr lvl="0">
              <a:tabLst>
                <a:tab pos="990600" algn="r"/>
                <a:tab pos="2806700" algn="r"/>
                <a:tab pos="5600700" algn="r"/>
              </a:tabLst>
            </a:pPr>
            <a:r>
              <a:rPr sz="900" b="1"/>
              <a:t>Subsecretaría de Población, Migración y Asuntos Religiosos</a:t>
            </a:r>
          </a:p>
          <a:p>
            <a:pPr lvl="0">
              <a:tabLst>
                <a:tab pos="990600" algn="r"/>
                <a:tab pos="2806700" algn="r"/>
                <a:tab pos="5600700" algn="r"/>
              </a:tabLst>
            </a:pPr>
            <a:r>
              <a:rPr sz="900" b="1"/>
              <a:t>Coordinación General de la Comisión Mexicana de Ayuda a Refugiados</a:t>
            </a:r>
          </a:p>
        </p:txBody>
      </p:sp>
      <p:sp>
        <p:nvSpPr>
          <p:cNvPr id="372" name="Shape 372"/>
          <p:cNvSpPr/>
          <p:nvPr/>
        </p:nvSpPr>
        <p:spPr>
          <a:xfrm>
            <a:off x="431800" y="1052512"/>
            <a:ext cx="8251826" cy="1"/>
          </a:xfrm>
          <a:prstGeom prst="line">
            <a:avLst/>
          </a:prstGeom>
          <a:ln w="25400">
            <a:solidFill>
              <a:srgbClr val="006800"/>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373" name="Shape 373"/>
          <p:cNvSpPr/>
          <p:nvPr/>
        </p:nvSpPr>
        <p:spPr>
          <a:xfrm>
            <a:off x="1042987" y="1125537"/>
            <a:ext cx="7899401" cy="1"/>
          </a:xfrm>
          <a:prstGeom prst="line">
            <a:avLst/>
          </a:prstGeom>
          <a:ln w="25400">
            <a:solidFill>
              <a:srgbClr val="A50021"/>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374" name="Shape 374"/>
          <p:cNvSpPr>
            <a:spLocks noGrp="1"/>
          </p:cNvSpPr>
          <p:nvPr>
            <p:ph type="title" idx="4294967295"/>
          </p:nvPr>
        </p:nvSpPr>
        <p:spPr>
          <a:xfrm>
            <a:off x="395287" y="1268412"/>
            <a:ext cx="7772401" cy="431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l" defTabSz="740663">
              <a:defRPr sz="2268" b="1">
                <a:solidFill>
                  <a:srgbClr val="595959"/>
                </a:solidFill>
                <a:effectLst>
                  <a:outerShdw blurRad="10287" dist="20574" dir="2700000" rotWithShape="0">
                    <a:srgbClr val="DDDDDD"/>
                  </a:outerShdw>
                </a:effectLst>
              </a:defRPr>
            </a:lvl1pPr>
          </a:lstStyle>
          <a:p>
            <a:pPr lvl="0">
              <a:defRPr sz="1800" b="0">
                <a:solidFill>
                  <a:srgbClr val="000000"/>
                </a:solidFill>
                <a:effectLst/>
              </a:defRPr>
            </a:pPr>
            <a:r>
              <a:rPr sz="2268" b="1">
                <a:solidFill>
                  <a:srgbClr val="595959"/>
                </a:solidFill>
                <a:effectLst>
                  <a:outerShdw blurRad="10287" dist="20574" dir="2700000" rotWithShape="0">
                    <a:srgbClr val="DDDDDD"/>
                  </a:outerShdw>
                </a:effectLst>
              </a:rPr>
              <a:t>¿Dónde se pueden presentar las solicitudes?</a:t>
            </a:r>
          </a:p>
        </p:txBody>
      </p:sp>
      <p:grpSp>
        <p:nvGrpSpPr>
          <p:cNvPr id="377" name="Group 377"/>
          <p:cNvGrpSpPr/>
          <p:nvPr/>
        </p:nvGrpSpPr>
        <p:grpSpPr>
          <a:xfrm>
            <a:off x="487362" y="2476023"/>
            <a:ext cx="2998788" cy="724377"/>
            <a:chOff x="0" y="0"/>
            <a:chExt cx="2998787" cy="724376"/>
          </a:xfrm>
        </p:grpSpPr>
        <p:pic>
          <p:nvPicPr>
            <p:cNvPr id="375" name="image.png"/>
            <p:cNvPicPr/>
            <p:nvPr/>
          </p:nvPicPr>
          <p:blipFill>
            <a:blip r:embed="rId4" cstate="email">
              <a:extLst>
                <a:ext uri="{28A0092B-C50C-407E-A947-70E740481C1C}">
                  <a14:useLocalDpi xmlns:a14="http://schemas.microsoft.com/office/drawing/2010/main"/>
                </a:ext>
              </a:extLst>
            </a:blip>
            <a:stretch>
              <a:fillRect/>
            </a:stretch>
          </p:blipFill>
          <p:spPr>
            <a:xfrm>
              <a:off x="0" y="78263"/>
              <a:ext cx="2998788" cy="646114"/>
            </a:xfrm>
            <a:prstGeom prst="rect">
              <a:avLst/>
            </a:prstGeom>
            <a:ln w="12700" cap="flat">
              <a:noFill/>
              <a:miter lim="400000"/>
            </a:ln>
            <a:effectLst/>
          </p:spPr>
        </p:pic>
        <p:sp>
          <p:nvSpPr>
            <p:cNvPr id="376" name="Shape 376"/>
            <p:cNvSpPr/>
            <p:nvPr/>
          </p:nvSpPr>
          <p:spPr>
            <a:xfrm>
              <a:off x="52387" y="0"/>
              <a:ext cx="2895601" cy="6756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000" b="1">
                  <a:solidFill>
                    <a:srgbClr val="FFFFFF"/>
                  </a:solidFill>
                </a:defRPr>
              </a:lvl1pPr>
            </a:lstStyle>
            <a:p>
              <a:pPr lvl="0">
                <a:defRPr sz="1800" b="0">
                  <a:solidFill>
                    <a:srgbClr val="000000"/>
                  </a:solidFill>
                </a:defRPr>
              </a:pPr>
              <a:r>
                <a:rPr sz="2000" b="1">
                  <a:solidFill>
                    <a:srgbClr val="FFFFFF"/>
                  </a:solidFill>
                </a:rPr>
                <a:t>Ante oficinas de COMAR</a:t>
              </a:r>
            </a:p>
          </p:txBody>
        </p:sp>
      </p:grpSp>
      <p:sp>
        <p:nvSpPr>
          <p:cNvPr id="378" name="Shape 378"/>
          <p:cNvSpPr/>
          <p:nvPr/>
        </p:nvSpPr>
        <p:spPr>
          <a:xfrm>
            <a:off x="901700" y="3516312"/>
            <a:ext cx="2230438" cy="383541"/>
          </a:xfrm>
          <a:prstGeom prst="rect">
            <a:avLst/>
          </a:prstGeom>
          <a:ln w="12700">
            <a:miter lim="400000"/>
          </a:ln>
          <a:effectLst>
            <a:outerShdw blurRad="50800" dist="50800" dir="5400000" rotWithShape="0">
              <a:srgbClr val="A6A6A6"/>
            </a:outerShdw>
          </a:effectLst>
          <a:extLst>
            <a:ext uri="{C572A759-6A51-4108-AA02-DFA0A04FC94B}">
              <ma14:wrappingTextBoxFlag xmlns="" xmlns:ma14="http://schemas.microsoft.com/office/mac/drawingml/2011/main" val="1"/>
            </a:ext>
          </a:extLst>
        </p:spPr>
        <p:txBody>
          <a:bodyPr lIns="0" tIns="0" rIns="0" bIns="0">
            <a:spAutoFit/>
          </a:bodyPr>
          <a:lstStyle>
            <a:lvl1pPr>
              <a:defRPr sz="2000" b="1">
                <a:solidFill>
                  <a:srgbClr val="A50021"/>
                </a:solidFill>
              </a:defRPr>
            </a:lvl1pPr>
          </a:lstStyle>
          <a:p>
            <a:pPr lvl="0">
              <a:defRPr sz="1800" b="0">
                <a:solidFill>
                  <a:srgbClr val="000000"/>
                </a:solidFill>
              </a:defRPr>
            </a:pPr>
            <a:r>
              <a:rPr sz="2000" b="1">
                <a:solidFill>
                  <a:srgbClr val="A50021"/>
                </a:solidFill>
              </a:rPr>
              <a:t>Distrito Federal </a:t>
            </a:r>
          </a:p>
        </p:txBody>
      </p:sp>
      <p:sp>
        <p:nvSpPr>
          <p:cNvPr id="379" name="Shape 379"/>
          <p:cNvSpPr/>
          <p:nvPr/>
        </p:nvSpPr>
        <p:spPr>
          <a:xfrm>
            <a:off x="901700" y="4108450"/>
            <a:ext cx="2230438" cy="675640"/>
          </a:xfrm>
          <a:prstGeom prst="rect">
            <a:avLst/>
          </a:prstGeom>
          <a:ln w="12700">
            <a:miter lim="400000"/>
          </a:ln>
          <a:effectLst>
            <a:outerShdw blurRad="50800" dist="50800" dir="5400000" rotWithShape="0">
              <a:srgbClr val="A6A6A6"/>
            </a:outerShdw>
          </a:effectLst>
          <a:extLst>
            <a:ext uri="{C572A759-6A51-4108-AA02-DFA0A04FC94B}">
              <ma14:wrappingTextBoxFlag xmlns="" xmlns:ma14="http://schemas.microsoft.com/office/mac/drawingml/2011/main" val="1"/>
            </a:ext>
          </a:extLst>
        </p:spPr>
        <p:txBody>
          <a:bodyPr lIns="0" tIns="0" rIns="0" bIns="0">
            <a:spAutoFit/>
          </a:bodyPr>
          <a:lstStyle>
            <a:lvl1pPr>
              <a:defRPr sz="2000" b="1">
                <a:solidFill>
                  <a:srgbClr val="A50021"/>
                </a:solidFill>
              </a:defRPr>
            </a:lvl1pPr>
          </a:lstStyle>
          <a:p>
            <a:pPr lvl="0">
              <a:defRPr sz="1800" b="0">
                <a:solidFill>
                  <a:srgbClr val="000000"/>
                </a:solidFill>
              </a:defRPr>
            </a:pPr>
            <a:r>
              <a:rPr sz="2000" b="1">
                <a:solidFill>
                  <a:srgbClr val="A50021"/>
                </a:solidFill>
              </a:rPr>
              <a:t>Acayucan, Veracruz </a:t>
            </a:r>
          </a:p>
        </p:txBody>
      </p:sp>
      <p:sp>
        <p:nvSpPr>
          <p:cNvPr id="380" name="Shape 380"/>
          <p:cNvSpPr/>
          <p:nvPr/>
        </p:nvSpPr>
        <p:spPr>
          <a:xfrm>
            <a:off x="901700" y="4724400"/>
            <a:ext cx="2230438" cy="675640"/>
          </a:xfrm>
          <a:prstGeom prst="rect">
            <a:avLst/>
          </a:prstGeom>
          <a:ln w="12700">
            <a:miter lim="400000"/>
          </a:ln>
          <a:effectLst>
            <a:outerShdw blurRad="50800" dist="50800" dir="5400000" rotWithShape="0">
              <a:srgbClr val="A6A6A6"/>
            </a:outerShdw>
          </a:effectLst>
          <a:extLst>
            <a:ext uri="{C572A759-6A51-4108-AA02-DFA0A04FC94B}">
              <ma14:wrappingTextBoxFlag xmlns="" xmlns:ma14="http://schemas.microsoft.com/office/mac/drawingml/2011/main" val="1"/>
            </a:ext>
          </a:extLst>
        </p:spPr>
        <p:txBody>
          <a:bodyPr lIns="0" tIns="0" rIns="0" bIns="0">
            <a:spAutoFit/>
          </a:bodyPr>
          <a:lstStyle>
            <a:lvl1pPr>
              <a:defRPr sz="2000" b="1">
                <a:solidFill>
                  <a:srgbClr val="A50021"/>
                </a:solidFill>
              </a:defRPr>
            </a:lvl1pPr>
          </a:lstStyle>
          <a:p>
            <a:pPr lvl="0">
              <a:defRPr sz="1800" b="0">
                <a:solidFill>
                  <a:srgbClr val="000000"/>
                </a:solidFill>
              </a:defRPr>
            </a:pPr>
            <a:r>
              <a:rPr sz="2000" b="1">
                <a:solidFill>
                  <a:srgbClr val="A50021"/>
                </a:solidFill>
              </a:rPr>
              <a:t>Tapachula, Chiapas</a:t>
            </a:r>
          </a:p>
        </p:txBody>
      </p:sp>
      <p:grpSp>
        <p:nvGrpSpPr>
          <p:cNvPr id="383" name="Group 383"/>
          <p:cNvGrpSpPr/>
          <p:nvPr/>
        </p:nvGrpSpPr>
        <p:grpSpPr>
          <a:xfrm>
            <a:off x="3779519" y="2529839"/>
            <a:ext cx="5041394" cy="3956305"/>
            <a:chOff x="0" y="0"/>
            <a:chExt cx="5041392" cy="3956304"/>
          </a:xfrm>
        </p:grpSpPr>
        <p:pic>
          <p:nvPicPr>
            <p:cNvPr id="381" name="image.png"/>
            <p:cNvPicPr/>
            <p:nvPr/>
          </p:nvPicPr>
          <p:blipFill>
            <a:blip r:embed="rId5" cstate="email">
              <a:extLst>
                <a:ext uri="{28A0092B-C50C-407E-A947-70E740481C1C}">
                  <a14:useLocalDpi xmlns:a14="http://schemas.microsoft.com/office/drawing/2010/main"/>
                </a:ext>
              </a:extLst>
            </a:blip>
            <a:stretch>
              <a:fillRect/>
            </a:stretch>
          </p:blipFill>
          <p:spPr>
            <a:xfrm>
              <a:off x="0" y="0"/>
              <a:ext cx="5041393" cy="3956305"/>
            </a:xfrm>
            <a:prstGeom prst="rect">
              <a:avLst/>
            </a:prstGeom>
            <a:ln w="12700" cap="flat">
              <a:noFill/>
              <a:miter lim="400000"/>
            </a:ln>
            <a:effectLst/>
          </p:spPr>
        </p:pic>
        <p:sp>
          <p:nvSpPr>
            <p:cNvPr id="382" name="Shape 382"/>
            <p:cNvSpPr/>
            <p:nvPr/>
          </p:nvSpPr>
          <p:spPr>
            <a:xfrm>
              <a:off x="2223894" y="1077518"/>
              <a:ext cx="2592289" cy="358141"/>
            </a:xfrm>
            <a:prstGeom prst="rect">
              <a:avLst/>
            </a:prstGeom>
            <a:solidFill>
              <a:srgbClr val="A5002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defRPr b="1">
                  <a:solidFill>
                    <a:srgbClr val="FFFFFF"/>
                  </a:solidFill>
                </a:defRPr>
              </a:lvl1pPr>
            </a:lstStyle>
            <a:p>
              <a:pPr lvl="0">
                <a:defRPr b="0">
                  <a:solidFill>
                    <a:srgbClr val="000000"/>
                  </a:solidFill>
                </a:defRPr>
              </a:pPr>
              <a:r>
                <a:rPr b="1">
                  <a:solidFill>
                    <a:srgbClr val="FFFFFF"/>
                  </a:solidFill>
                </a:rPr>
                <a:t>    DISTRITO FEDERAL  </a:t>
              </a:r>
            </a:p>
          </p:txBody>
        </p:sp>
      </p:grpSp>
      <p:grpSp>
        <p:nvGrpSpPr>
          <p:cNvPr id="386" name="Group 386"/>
          <p:cNvGrpSpPr/>
          <p:nvPr/>
        </p:nvGrpSpPr>
        <p:grpSpPr>
          <a:xfrm>
            <a:off x="3992879" y="2566416"/>
            <a:ext cx="4888993" cy="3938017"/>
            <a:chOff x="0" y="0"/>
            <a:chExt cx="4888992" cy="3938015"/>
          </a:xfrm>
        </p:grpSpPr>
        <p:pic>
          <p:nvPicPr>
            <p:cNvPr id="384" name="image.png"/>
            <p:cNvPicPr/>
            <p:nvPr/>
          </p:nvPicPr>
          <p:blipFill>
            <a:blip r:embed="rId6" cstate="email">
              <a:extLst>
                <a:ext uri="{28A0092B-C50C-407E-A947-70E740481C1C}">
                  <a14:useLocalDpi xmlns:a14="http://schemas.microsoft.com/office/drawing/2010/main"/>
                </a:ext>
              </a:extLst>
            </a:blip>
            <a:stretch>
              <a:fillRect/>
            </a:stretch>
          </p:blipFill>
          <p:spPr>
            <a:xfrm>
              <a:off x="0" y="0"/>
              <a:ext cx="4888993" cy="3938016"/>
            </a:xfrm>
            <a:prstGeom prst="rect">
              <a:avLst/>
            </a:prstGeom>
            <a:ln w="12700" cap="flat">
              <a:noFill/>
              <a:miter lim="400000"/>
            </a:ln>
            <a:effectLst/>
          </p:spPr>
        </p:pic>
        <p:sp>
          <p:nvSpPr>
            <p:cNvPr id="385" name="Shape 385"/>
            <p:cNvSpPr/>
            <p:nvPr/>
          </p:nvSpPr>
          <p:spPr>
            <a:xfrm>
              <a:off x="2637018" y="3069457"/>
              <a:ext cx="1249825" cy="358141"/>
            </a:xfrm>
            <a:prstGeom prst="rect">
              <a:avLst/>
            </a:prstGeom>
            <a:solidFill>
              <a:srgbClr val="A5002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defRPr b="1">
                  <a:solidFill>
                    <a:srgbClr val="FFFFFF"/>
                  </a:solidFill>
                </a:defRPr>
              </a:lvl1pPr>
            </a:lstStyle>
            <a:p>
              <a:pPr lvl="0">
                <a:defRPr b="0">
                  <a:solidFill>
                    <a:srgbClr val="000000"/>
                  </a:solidFill>
                </a:defRPr>
              </a:pPr>
              <a:r>
                <a:rPr b="1">
                  <a:solidFill>
                    <a:srgbClr val="FFFFFF"/>
                  </a:solidFill>
                </a:rPr>
                <a:t>ACAYUCAN </a:t>
              </a:r>
            </a:p>
          </p:txBody>
        </p:sp>
      </p:grpSp>
      <p:grpSp>
        <p:nvGrpSpPr>
          <p:cNvPr id="389" name="Group 389"/>
          <p:cNvGrpSpPr/>
          <p:nvPr/>
        </p:nvGrpSpPr>
        <p:grpSpPr>
          <a:xfrm>
            <a:off x="3779519" y="2383536"/>
            <a:ext cx="5187697" cy="4139185"/>
            <a:chOff x="0" y="0"/>
            <a:chExt cx="5187695" cy="4139184"/>
          </a:xfrm>
        </p:grpSpPr>
        <p:pic>
          <p:nvPicPr>
            <p:cNvPr id="387" name="image.png"/>
            <p:cNvPicPr/>
            <p:nvPr/>
          </p:nvPicPr>
          <p:blipFill>
            <a:blip r:embed="rId7" cstate="email">
              <a:extLst>
                <a:ext uri="{28A0092B-C50C-407E-A947-70E740481C1C}">
                  <a14:useLocalDpi xmlns:a14="http://schemas.microsoft.com/office/drawing/2010/main"/>
                </a:ext>
              </a:extLst>
            </a:blip>
            <a:stretch>
              <a:fillRect/>
            </a:stretch>
          </p:blipFill>
          <p:spPr>
            <a:xfrm>
              <a:off x="0" y="0"/>
              <a:ext cx="5187696" cy="4139185"/>
            </a:xfrm>
            <a:prstGeom prst="rect">
              <a:avLst/>
            </a:prstGeom>
            <a:ln w="12700" cap="flat">
              <a:noFill/>
              <a:miter lim="400000"/>
            </a:ln>
            <a:effectLst/>
          </p:spPr>
        </p:pic>
        <p:sp>
          <p:nvSpPr>
            <p:cNvPr id="388" name="Shape 388"/>
            <p:cNvSpPr/>
            <p:nvPr/>
          </p:nvSpPr>
          <p:spPr>
            <a:xfrm>
              <a:off x="1366192" y="3388287"/>
              <a:ext cx="1439990" cy="358141"/>
            </a:xfrm>
            <a:prstGeom prst="rect">
              <a:avLst/>
            </a:prstGeom>
            <a:solidFill>
              <a:srgbClr val="A5002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defRPr b="1">
                  <a:solidFill>
                    <a:srgbClr val="FFFFFF"/>
                  </a:solidFill>
                </a:defRPr>
              </a:lvl1pPr>
            </a:lstStyle>
            <a:p>
              <a:pPr lvl="0">
                <a:defRPr b="0">
                  <a:solidFill>
                    <a:srgbClr val="000000"/>
                  </a:solidFill>
                </a:defRPr>
              </a:pPr>
              <a:r>
                <a:rPr b="1">
                  <a:solidFill>
                    <a:srgbClr val="FFFFFF"/>
                  </a:solidFill>
                </a:rPr>
                <a:t> TAPACHULA</a:t>
              </a:r>
            </a:p>
          </p:txBody>
        </p:sp>
      </p:gr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377"/>
                                        </p:tgtEl>
                                        <p:attrNameLst>
                                          <p:attrName>style.visibility</p:attrName>
                                        </p:attrNameLst>
                                      </p:cBhvr>
                                      <p:to>
                                        <p:strVal val="visible"/>
                                      </p:to>
                                    </p:set>
                                    <p:anim calcmode="lin" valueType="num">
                                      <p:cBhvr>
                                        <p:cTn id="7" dur="1000" fill="hold"/>
                                        <p:tgtEl>
                                          <p:spTgt spid="377"/>
                                        </p:tgtEl>
                                        <p:attrNameLst>
                                          <p:attrName>ppt_x</p:attrName>
                                        </p:attrNameLst>
                                      </p:cBhvr>
                                      <p:tavLst>
                                        <p:tav tm="0">
                                          <p:val>
                                            <p:strVal val="0-#ppt_w/2"/>
                                          </p:val>
                                        </p:tav>
                                        <p:tav tm="100000">
                                          <p:val>
                                            <p:strVal val="#ppt_x"/>
                                          </p:val>
                                        </p:tav>
                                      </p:tavLst>
                                    </p:anim>
                                    <p:anim calcmode="lin" valueType="num">
                                      <p:cBhvr>
                                        <p:cTn id="8" dur="1000" fill="hold"/>
                                        <p:tgtEl>
                                          <p:spTgt spid="37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8" fill="hold" grpId="2" nodeType="clickEffect">
                                  <p:stCondLst>
                                    <p:cond delay="0"/>
                                  </p:stCondLst>
                                  <p:iterate>
                                    <p:tmAbs val="0"/>
                                  </p:iterate>
                                  <p:childTnLst>
                                    <p:set>
                                      <p:cBhvr>
                                        <p:cTn id="12" fill="hold"/>
                                        <p:tgtEl>
                                          <p:spTgt spid="378"/>
                                        </p:tgtEl>
                                        <p:attrNameLst>
                                          <p:attrName>style.visibility</p:attrName>
                                        </p:attrNameLst>
                                      </p:cBhvr>
                                      <p:to>
                                        <p:strVal val="visible"/>
                                      </p:to>
                                    </p:set>
                                    <p:anim calcmode="lin" valueType="num">
                                      <p:cBhvr>
                                        <p:cTn id="13" dur="2000" fill="hold"/>
                                        <p:tgtEl>
                                          <p:spTgt spid="378"/>
                                        </p:tgtEl>
                                        <p:attrNameLst>
                                          <p:attrName>ppt_x</p:attrName>
                                        </p:attrNameLst>
                                      </p:cBhvr>
                                      <p:tavLst>
                                        <p:tav tm="0">
                                          <p:val>
                                            <p:strVal val="#ppt_x-#ppt_w/2"/>
                                          </p:val>
                                        </p:tav>
                                        <p:tav tm="100000">
                                          <p:val>
                                            <p:strVal val="#ppt_x"/>
                                          </p:val>
                                        </p:tav>
                                      </p:tavLst>
                                    </p:anim>
                                    <p:anim calcmode="lin" valueType="num">
                                      <p:cBhvr>
                                        <p:cTn id="14" dur="2000" fill="hold"/>
                                        <p:tgtEl>
                                          <p:spTgt spid="378"/>
                                        </p:tgtEl>
                                        <p:attrNameLst>
                                          <p:attrName>ppt_y</p:attrName>
                                        </p:attrNameLst>
                                      </p:cBhvr>
                                      <p:tavLst>
                                        <p:tav tm="0">
                                          <p:val>
                                            <p:strVal val="#ppt_y"/>
                                          </p:val>
                                        </p:tav>
                                        <p:tav tm="100000">
                                          <p:val>
                                            <p:strVal val="#ppt_y"/>
                                          </p:val>
                                        </p:tav>
                                      </p:tavLst>
                                    </p:anim>
                                    <p:anim calcmode="lin" valueType="num">
                                      <p:cBhvr>
                                        <p:cTn id="15" dur="2000" fill="hold"/>
                                        <p:tgtEl>
                                          <p:spTgt spid="378"/>
                                        </p:tgtEl>
                                        <p:attrNameLst>
                                          <p:attrName>ppt_w</p:attrName>
                                        </p:attrNameLst>
                                      </p:cBhvr>
                                      <p:tavLst>
                                        <p:tav tm="0">
                                          <p:val>
                                            <p:fltVal val="0"/>
                                          </p:val>
                                        </p:tav>
                                        <p:tav tm="100000">
                                          <p:val>
                                            <p:strVal val="#ppt_w"/>
                                          </p:val>
                                        </p:tav>
                                      </p:tavLst>
                                    </p:anim>
                                    <p:anim calcmode="lin" valueType="num">
                                      <p:cBhvr>
                                        <p:cTn id="16" dur="2000" fill="hold"/>
                                        <p:tgtEl>
                                          <p:spTgt spid="378"/>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3" nodeType="clickEffect">
                                  <p:stCondLst>
                                    <p:cond delay="0"/>
                                  </p:stCondLst>
                                  <p:iterate>
                                    <p:tmAbs val="0"/>
                                  </p:iterate>
                                  <p:childTnLst>
                                    <p:set>
                                      <p:cBhvr>
                                        <p:cTn id="20" fill="hold"/>
                                        <p:tgtEl>
                                          <p:spTgt spid="383"/>
                                        </p:tgtEl>
                                        <p:attrNameLst>
                                          <p:attrName>style.visibility</p:attrName>
                                        </p:attrNameLst>
                                      </p:cBhvr>
                                      <p:to>
                                        <p:strVal val="visible"/>
                                      </p:to>
                                    </p:set>
                                    <p:animEffect transition="in" filter="box(in)">
                                      <p:cBhvr>
                                        <p:cTn id="21" dur="2000"/>
                                        <p:tgtEl>
                                          <p:spTgt spid="38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4" nodeType="clickEffect">
                                  <p:stCondLst>
                                    <p:cond delay="0"/>
                                  </p:stCondLst>
                                  <p:iterate>
                                    <p:tmAbs val="0"/>
                                  </p:iterate>
                                  <p:childTnLst>
                                    <p:set>
                                      <p:cBhvr>
                                        <p:cTn id="25" fill="hold"/>
                                        <p:tgtEl>
                                          <p:spTgt spid="379"/>
                                        </p:tgtEl>
                                        <p:attrNameLst>
                                          <p:attrName>style.visibility</p:attrName>
                                        </p:attrNameLst>
                                      </p:cBhvr>
                                      <p:to>
                                        <p:strVal val="visible"/>
                                      </p:to>
                                    </p:set>
                                    <p:anim calcmode="lin" valueType="num">
                                      <p:cBhvr>
                                        <p:cTn id="26" dur="80" fill="hold"/>
                                        <p:tgtEl>
                                          <p:spTgt spid="379"/>
                                        </p:tgtEl>
                                        <p:attrNameLst>
                                          <p:attrName>ppt_x</p:attrName>
                                        </p:attrNameLst>
                                      </p:cBhvr>
                                      <p:tavLst>
                                        <p:tav tm="0">
                                          <p:val>
                                            <p:strVal val="#ppt_x"/>
                                          </p:val>
                                        </p:tav>
                                        <p:tav tm="100000">
                                          <p:val>
                                            <p:strVal val="#ppt_x"/>
                                          </p:val>
                                        </p:tav>
                                      </p:tavLst>
                                    </p:anim>
                                    <p:anim calcmode="lin" valueType="num">
                                      <p:cBhvr>
                                        <p:cTn id="27" dur="80" fill="hold"/>
                                        <p:tgtEl>
                                          <p:spTgt spid="379"/>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5" nodeType="clickEffect">
                                  <p:stCondLst>
                                    <p:cond delay="0"/>
                                  </p:stCondLst>
                                  <p:iterate>
                                    <p:tmAbs val="0"/>
                                  </p:iterate>
                                  <p:childTnLst>
                                    <p:set>
                                      <p:cBhvr>
                                        <p:cTn id="31" fill="hold"/>
                                        <p:tgtEl>
                                          <p:spTgt spid="386"/>
                                        </p:tgtEl>
                                        <p:attrNameLst>
                                          <p:attrName>style.visibility</p:attrName>
                                        </p:attrNameLst>
                                      </p:cBhvr>
                                      <p:to>
                                        <p:strVal val="visible"/>
                                      </p:to>
                                    </p:set>
                                    <p:animEffect transition="in" filter="box(in)">
                                      <p:cBhvr>
                                        <p:cTn id="32" dur="2000"/>
                                        <p:tgtEl>
                                          <p:spTgt spid="38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6" nodeType="clickEffect">
                                  <p:stCondLst>
                                    <p:cond delay="0"/>
                                  </p:stCondLst>
                                  <p:iterate>
                                    <p:tmAbs val="0"/>
                                  </p:iterate>
                                  <p:childTnLst>
                                    <p:set>
                                      <p:cBhvr>
                                        <p:cTn id="36" fill="hold"/>
                                        <p:tgtEl>
                                          <p:spTgt spid="380"/>
                                        </p:tgtEl>
                                        <p:attrNameLst>
                                          <p:attrName>style.visibility</p:attrName>
                                        </p:attrNameLst>
                                      </p:cBhvr>
                                      <p:to>
                                        <p:strVal val="visible"/>
                                      </p:to>
                                    </p:set>
                                    <p:anim calcmode="lin" valueType="num">
                                      <p:cBhvr>
                                        <p:cTn id="37" dur="80" fill="hold"/>
                                        <p:tgtEl>
                                          <p:spTgt spid="380"/>
                                        </p:tgtEl>
                                        <p:attrNameLst>
                                          <p:attrName>ppt_x</p:attrName>
                                        </p:attrNameLst>
                                      </p:cBhvr>
                                      <p:tavLst>
                                        <p:tav tm="0">
                                          <p:val>
                                            <p:strVal val="#ppt_x"/>
                                          </p:val>
                                        </p:tav>
                                        <p:tav tm="100000">
                                          <p:val>
                                            <p:strVal val="#ppt_x"/>
                                          </p:val>
                                        </p:tav>
                                      </p:tavLst>
                                    </p:anim>
                                    <p:anim calcmode="lin" valueType="num">
                                      <p:cBhvr>
                                        <p:cTn id="38" dur="80" fill="hold"/>
                                        <p:tgtEl>
                                          <p:spTgt spid="380"/>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7" nodeType="clickEffect">
                                  <p:stCondLst>
                                    <p:cond delay="0"/>
                                  </p:stCondLst>
                                  <p:iterate>
                                    <p:tmAbs val="0"/>
                                  </p:iterate>
                                  <p:childTnLst>
                                    <p:set>
                                      <p:cBhvr>
                                        <p:cTn id="42" fill="hold"/>
                                        <p:tgtEl>
                                          <p:spTgt spid="389"/>
                                        </p:tgtEl>
                                        <p:attrNameLst>
                                          <p:attrName>style.visibility</p:attrName>
                                        </p:attrNameLst>
                                      </p:cBhvr>
                                      <p:to>
                                        <p:strVal val="visible"/>
                                      </p:to>
                                    </p:set>
                                    <p:animEffect transition="in" filter="box(in)">
                                      <p:cBhvr>
                                        <p:cTn id="43" dur="20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 grpId="1" animBg="1" advAuto="0"/>
      <p:bldP spid="378" grpId="2" animBg="1" advAuto="0"/>
      <p:bldP spid="379" grpId="4" animBg="1" advAuto="0"/>
      <p:bldP spid="380" grpId="6" animBg="1" advAuto="0"/>
      <p:bldP spid="383" grpId="3" animBg="1" advAuto="0"/>
      <p:bldP spid="386" grpId="5" animBg="1" advAuto="0"/>
      <p:bldP spid="389" grpId="7"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1" name="image.png"/>
          <p:cNvPicPr/>
          <p:nvPr/>
        </p:nvPicPr>
        <p:blipFill>
          <a:blip r:embed="rId2" cstate="email">
            <a:extLst>
              <a:ext uri="{28A0092B-C50C-407E-A947-70E740481C1C}">
                <a14:useLocalDpi xmlns:a14="http://schemas.microsoft.com/office/drawing/2010/main"/>
              </a:ext>
            </a:extLst>
          </a:blip>
          <a:stretch>
            <a:fillRect/>
          </a:stretch>
        </p:blipFill>
        <p:spPr>
          <a:xfrm>
            <a:off x="-19050" y="252412"/>
            <a:ext cx="9182100" cy="6048376"/>
          </a:xfrm>
          <a:prstGeom prst="rect">
            <a:avLst/>
          </a:prstGeom>
          <a:ln w="12700">
            <a:miter lim="400000"/>
          </a:ln>
        </p:spPr>
      </p:pic>
      <p:pic>
        <p:nvPicPr>
          <p:cNvPr id="392" name="image.png"/>
          <p:cNvPicPr/>
          <p:nvPr/>
        </p:nvPicPr>
        <p:blipFill>
          <a:blip r:embed="rId3" cstate="email">
            <a:extLst>
              <a:ext uri="{28A0092B-C50C-407E-A947-70E740481C1C}">
                <a14:useLocalDpi xmlns:a14="http://schemas.microsoft.com/office/drawing/2010/main"/>
              </a:ext>
            </a:extLst>
          </a:blip>
          <a:stretch>
            <a:fillRect/>
          </a:stretch>
        </p:blipFill>
        <p:spPr>
          <a:xfrm>
            <a:off x="1835150" y="1627187"/>
            <a:ext cx="6430963" cy="4840288"/>
          </a:xfrm>
          <a:prstGeom prst="rect">
            <a:avLst/>
          </a:prstGeom>
          <a:ln w="12700">
            <a:miter lim="400000"/>
          </a:ln>
        </p:spPr>
      </p:pic>
      <p:sp>
        <p:nvSpPr>
          <p:cNvPr id="393" name="Shape 393"/>
          <p:cNvSpPr>
            <a:spLocks noGrp="1"/>
          </p:cNvSpPr>
          <p:nvPr>
            <p:ph type="title" idx="4294967295"/>
          </p:nvPr>
        </p:nvSpPr>
        <p:spPr>
          <a:xfrm>
            <a:off x="774700" y="1052512"/>
            <a:ext cx="7772400" cy="431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l" defTabSz="740663">
              <a:defRPr sz="2268" b="1">
                <a:solidFill>
                  <a:srgbClr val="595959"/>
                </a:solidFill>
                <a:effectLst>
                  <a:outerShdw blurRad="10287" dist="20574" dir="2700000" rotWithShape="0">
                    <a:srgbClr val="DDDDDD"/>
                  </a:outerShdw>
                </a:effectLst>
              </a:defRPr>
            </a:lvl1pPr>
          </a:lstStyle>
          <a:p>
            <a:pPr lvl="0">
              <a:defRPr sz="1800" b="0">
                <a:solidFill>
                  <a:srgbClr val="000000"/>
                </a:solidFill>
                <a:effectLst/>
              </a:defRPr>
            </a:pPr>
            <a:r>
              <a:rPr sz="2268" b="1">
                <a:solidFill>
                  <a:srgbClr val="595959"/>
                </a:solidFill>
                <a:effectLst>
                  <a:outerShdw blurRad="10287" dist="20574" dir="2700000" rotWithShape="0">
                    <a:srgbClr val="DDDDDD"/>
                  </a:outerShdw>
                </a:effectLst>
              </a:rPr>
              <a:t>¿Dónde se pueden presentar las solicitudes?</a:t>
            </a:r>
          </a:p>
        </p:txBody>
      </p:sp>
      <p:sp>
        <p:nvSpPr>
          <p:cNvPr id="394" name="Shape 394"/>
          <p:cNvSpPr/>
          <p:nvPr/>
        </p:nvSpPr>
        <p:spPr>
          <a:xfrm>
            <a:off x="741362" y="1052512"/>
            <a:ext cx="7897814" cy="1"/>
          </a:xfrm>
          <a:prstGeom prst="line">
            <a:avLst/>
          </a:prstGeom>
          <a:ln w="25400">
            <a:solidFill>
              <a:srgbClr val="9CB084"/>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grpSp>
        <p:nvGrpSpPr>
          <p:cNvPr id="397" name="Group 397"/>
          <p:cNvGrpSpPr/>
          <p:nvPr/>
        </p:nvGrpSpPr>
        <p:grpSpPr>
          <a:xfrm>
            <a:off x="2730500" y="2024062"/>
            <a:ext cx="4206875" cy="1176338"/>
            <a:chOff x="0" y="0"/>
            <a:chExt cx="4206875" cy="1176337"/>
          </a:xfrm>
        </p:grpSpPr>
        <p:pic>
          <p:nvPicPr>
            <p:cNvPr id="395" name="image.png"/>
            <p:cNvPicPr/>
            <p:nvPr/>
          </p:nvPicPr>
          <p:blipFill>
            <a:blip r:embed="rId4" cstate="email">
              <a:extLst>
                <a:ext uri="{28A0092B-C50C-407E-A947-70E740481C1C}">
                  <a14:useLocalDpi xmlns:a14="http://schemas.microsoft.com/office/drawing/2010/main"/>
                </a:ext>
              </a:extLst>
            </a:blip>
            <a:stretch>
              <a:fillRect/>
            </a:stretch>
          </p:blipFill>
          <p:spPr>
            <a:xfrm>
              <a:off x="0" y="0"/>
              <a:ext cx="4206875" cy="1176338"/>
            </a:xfrm>
            <a:prstGeom prst="rect">
              <a:avLst/>
            </a:prstGeom>
            <a:ln w="12700" cap="flat">
              <a:noFill/>
              <a:miter lim="400000"/>
            </a:ln>
            <a:effectLst/>
          </p:spPr>
        </p:pic>
        <p:sp>
          <p:nvSpPr>
            <p:cNvPr id="396" name="Shape 396"/>
            <p:cNvSpPr/>
            <p:nvPr/>
          </p:nvSpPr>
          <p:spPr>
            <a:xfrm>
              <a:off x="55562" y="73342"/>
              <a:ext cx="4081463" cy="8915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b="1">
                  <a:solidFill>
                    <a:srgbClr val="FFFFFF"/>
                  </a:solidFill>
                  <a:effectLst>
                    <a:outerShdw blurRad="12700" dist="25400" dir="2700000" rotWithShape="0">
                      <a:srgbClr val="DDDDDD"/>
                    </a:outerShdw>
                  </a:effectLst>
                </a:defRPr>
              </a:lvl1pPr>
            </a:lstStyle>
            <a:p>
              <a:pPr lvl="0">
                <a:defRPr b="0">
                  <a:solidFill>
                    <a:srgbClr val="000000"/>
                  </a:solidFill>
                  <a:effectLst/>
                </a:defRPr>
              </a:pPr>
              <a:r>
                <a:rPr b="1">
                  <a:solidFill>
                    <a:srgbClr val="FFFFFF"/>
                  </a:solidFill>
                  <a:effectLst>
                    <a:outerShdw blurRad="12700" dist="25400" dir="2700000" rotWithShape="0">
                      <a:srgbClr val="DDDDDD"/>
                    </a:outerShdw>
                  </a:effectLst>
                </a:rPr>
                <a:t>Ante Delegaciones Federales, Locales o Subdelegaciones del INM y Estaciones Migratorias </a:t>
              </a:r>
            </a:p>
          </p:txBody>
        </p:sp>
      </p:grpSp>
      <p:sp>
        <p:nvSpPr>
          <p:cNvPr id="398" name="Shape 398"/>
          <p:cNvSpPr/>
          <p:nvPr/>
        </p:nvSpPr>
        <p:spPr>
          <a:xfrm>
            <a:off x="3132137" y="3290887"/>
            <a:ext cx="3635376" cy="2402841"/>
          </a:xfrm>
          <a:prstGeom prst="rect">
            <a:avLst/>
          </a:prstGeom>
          <a:ln w="12700">
            <a:miter lim="400000"/>
          </a:ln>
          <a:effectLst>
            <a:outerShdw blurRad="50800" dist="50800" dir="5400000" rotWithShape="0">
              <a:srgbClr val="A6A6A6"/>
            </a:outerShdw>
          </a:effectLst>
          <a:extLst>
            <a:ext uri="{C572A759-6A51-4108-AA02-DFA0A04FC94B}">
              <ma14:wrappingTextBoxFlag xmlns="" xmlns:ma14="http://schemas.microsoft.com/office/mac/drawingml/2011/main" val="1"/>
            </a:ext>
          </a:extLst>
        </p:spPr>
        <p:txBody>
          <a:bodyPr lIns="0" tIns="0" rIns="0" bIns="0">
            <a:spAutoFit/>
          </a:bodyPr>
          <a:lstStyle/>
          <a:p>
            <a:pPr lvl="0" algn="ctr"/>
            <a:endParaRPr sz="1000" b="1">
              <a:solidFill>
                <a:srgbClr val="FF0000"/>
              </a:solidFill>
            </a:endParaRPr>
          </a:p>
          <a:p>
            <a:pPr lvl="0" algn="ctr"/>
            <a:r>
              <a:rPr sz="1600" b="1">
                <a:solidFill>
                  <a:srgbClr val="A50021"/>
                </a:solidFill>
              </a:rPr>
              <a:t>En cualquier Delegación, Subdelegación u oficina del INM en todo el país </a:t>
            </a:r>
          </a:p>
          <a:p>
            <a:pPr lvl="0" algn="ctr"/>
            <a:endParaRPr sz="1600" b="1">
              <a:solidFill>
                <a:srgbClr val="A50021"/>
              </a:solidFill>
            </a:endParaRPr>
          </a:p>
          <a:p>
            <a:pPr lvl="0" algn="ctr"/>
            <a:r>
              <a:rPr sz="1600" b="1">
                <a:solidFill>
                  <a:srgbClr val="A50021"/>
                </a:solidFill>
              </a:rPr>
              <a:t>Estaciones Migratorias</a:t>
            </a:r>
          </a:p>
          <a:p>
            <a:pPr lvl="0" algn="ctr"/>
            <a:endParaRPr sz="1600" b="1">
              <a:solidFill>
                <a:srgbClr val="A50021"/>
              </a:solidFill>
            </a:endParaRPr>
          </a:p>
          <a:p>
            <a:pPr lvl="0" algn="ctr"/>
            <a:r>
              <a:rPr sz="1600" b="1">
                <a:solidFill>
                  <a:srgbClr val="A50021"/>
                </a:solidFill>
              </a:rPr>
              <a:t>Incluso se puede solicitar asilo en Aeropuerto internacionales </a:t>
            </a:r>
          </a:p>
        </p:txBody>
      </p:sp>
      <p:sp>
        <p:nvSpPr>
          <p:cNvPr id="399" name="Shape 399"/>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25</a:t>
            </a:r>
          </a:p>
        </p:txBody>
      </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97"/>
                                        </p:tgtEl>
                                        <p:attrNameLst>
                                          <p:attrName>style.visibility</p:attrName>
                                        </p:attrNameLst>
                                      </p:cBhvr>
                                      <p:to>
                                        <p:strVal val="visible"/>
                                      </p:to>
                                    </p:set>
                                    <p:anim calcmode="lin" valueType="num">
                                      <p:cBhvr>
                                        <p:cTn id="7" dur="500" fill="hold"/>
                                        <p:tgtEl>
                                          <p:spTgt spid="397"/>
                                        </p:tgtEl>
                                        <p:attrNameLst>
                                          <p:attrName>ppt_x</p:attrName>
                                        </p:attrNameLst>
                                      </p:cBhvr>
                                      <p:tavLst>
                                        <p:tav tm="0">
                                          <p:val>
                                            <p:strVal val="#ppt_x"/>
                                          </p:val>
                                        </p:tav>
                                        <p:tav tm="100000">
                                          <p:val>
                                            <p:strVal val="#ppt_x"/>
                                          </p:val>
                                        </p:tav>
                                      </p:tavLst>
                                    </p:anim>
                                    <p:anim calcmode="lin" valueType="num">
                                      <p:cBhvr>
                                        <p:cTn id="8" dur="500" fill="hold"/>
                                        <p:tgtEl>
                                          <p:spTgt spid="39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2" nodeType="clickEffect">
                                  <p:stCondLst>
                                    <p:cond delay="0"/>
                                  </p:stCondLst>
                                  <p:iterate>
                                    <p:tmAbs val="0"/>
                                  </p:iterate>
                                  <p:childTnLst>
                                    <p:set>
                                      <p:cBhvr>
                                        <p:cTn id="12" fill="hold"/>
                                        <p:tgtEl>
                                          <p:spTgt spid="398"/>
                                        </p:tgtEl>
                                        <p:attrNameLst>
                                          <p:attrName>style.visibility</p:attrName>
                                        </p:attrNameLst>
                                      </p:cBhvr>
                                      <p:to>
                                        <p:strVal val="visible"/>
                                      </p:to>
                                    </p:set>
                                    <p:anim calcmode="lin" valueType="num">
                                      <p:cBhvr>
                                        <p:cTn id="13" dur="1000" fill="hold"/>
                                        <p:tgtEl>
                                          <p:spTgt spid="398"/>
                                        </p:tgtEl>
                                        <p:attrNameLst>
                                          <p:attrName>ppt_w</p:attrName>
                                        </p:attrNameLst>
                                      </p:cBhvr>
                                      <p:tavLst>
                                        <p:tav tm="0">
                                          <p:val>
                                            <p:fltVal val="0"/>
                                          </p:val>
                                        </p:tav>
                                        <p:tav tm="100000">
                                          <p:val>
                                            <p:strVal val="#ppt_w"/>
                                          </p:val>
                                        </p:tav>
                                      </p:tavLst>
                                    </p:anim>
                                    <p:anim calcmode="lin" valueType="num">
                                      <p:cBhvr>
                                        <p:cTn id="14" dur="1000" fill="hold"/>
                                        <p:tgtEl>
                                          <p:spTgt spid="398"/>
                                        </p:tgtEl>
                                        <p:attrNameLst>
                                          <p:attrName>ppt_h</p:attrName>
                                        </p:attrNameLst>
                                      </p:cBhvr>
                                      <p:tavLst>
                                        <p:tav tm="0">
                                          <p:val>
                                            <p:fltVal val="0"/>
                                          </p:val>
                                        </p:tav>
                                        <p:tav tm="100000">
                                          <p:val>
                                            <p:strVal val="#ppt_h"/>
                                          </p:val>
                                        </p:tav>
                                      </p:tavLst>
                                    </p:anim>
                                    <p:anim calcmode="lin" valueType="num">
                                      <p:cBhvr>
                                        <p:cTn id="15" dur="1000" fill="hold"/>
                                        <p:tgtEl>
                                          <p:spTgt spid="39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98"/>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000"/>
                            </p:stCondLst>
                            <p:childTnLst>
                              <p:par>
                                <p:cTn id="18" presetID="15" presetClass="entr" presetSubtype="0" fill="hold" grpId="3" nodeType="afterEffect">
                                  <p:stCondLst>
                                    <p:cond delay="0"/>
                                  </p:stCondLst>
                                  <p:iterate>
                                    <p:tmAbs val="0"/>
                                  </p:iterate>
                                  <p:childTnLst>
                                    <p:set>
                                      <p:cBhvr>
                                        <p:cTn id="19" fill="hold"/>
                                        <p:tgtEl>
                                          <p:spTgt spid="392"/>
                                        </p:tgtEl>
                                        <p:attrNameLst>
                                          <p:attrName>style.visibility</p:attrName>
                                        </p:attrNameLst>
                                      </p:cBhvr>
                                      <p:to>
                                        <p:strVal val="visible"/>
                                      </p:to>
                                    </p:set>
                                    <p:anim calcmode="lin" valueType="num">
                                      <p:cBhvr>
                                        <p:cTn id="20" dur="1000" fill="hold"/>
                                        <p:tgtEl>
                                          <p:spTgt spid="392"/>
                                        </p:tgtEl>
                                        <p:attrNameLst>
                                          <p:attrName>ppt_w</p:attrName>
                                        </p:attrNameLst>
                                      </p:cBhvr>
                                      <p:tavLst>
                                        <p:tav tm="0">
                                          <p:val>
                                            <p:fltVal val="0"/>
                                          </p:val>
                                        </p:tav>
                                        <p:tav tm="100000">
                                          <p:val>
                                            <p:strVal val="#ppt_w"/>
                                          </p:val>
                                        </p:tav>
                                      </p:tavLst>
                                    </p:anim>
                                    <p:anim calcmode="lin" valueType="num">
                                      <p:cBhvr>
                                        <p:cTn id="21" dur="1000" fill="hold"/>
                                        <p:tgtEl>
                                          <p:spTgt spid="392"/>
                                        </p:tgtEl>
                                        <p:attrNameLst>
                                          <p:attrName>ppt_h</p:attrName>
                                        </p:attrNameLst>
                                      </p:cBhvr>
                                      <p:tavLst>
                                        <p:tav tm="0">
                                          <p:val>
                                            <p:fltVal val="0"/>
                                          </p:val>
                                        </p:tav>
                                        <p:tav tm="100000">
                                          <p:val>
                                            <p:strVal val="#ppt_h"/>
                                          </p:val>
                                        </p:tav>
                                      </p:tavLst>
                                    </p:anim>
                                    <p:anim calcmode="lin" valueType="num">
                                      <p:cBhvr>
                                        <p:cTn id="22" dur="1000" fill="hold"/>
                                        <p:tgtEl>
                                          <p:spTgt spid="392"/>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9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 grpId="3" animBg="1" advAuto="0"/>
      <p:bldP spid="397" grpId="1" animBg="1" advAuto="0"/>
      <p:bldP spid="398" grpId="2"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3" name="Group 403"/>
          <p:cNvGrpSpPr/>
          <p:nvPr/>
        </p:nvGrpSpPr>
        <p:grpSpPr>
          <a:xfrm>
            <a:off x="431799" y="284162"/>
            <a:ext cx="6788151" cy="6048376"/>
            <a:chOff x="0" y="0"/>
            <a:chExt cx="6788150" cy="6048374"/>
          </a:xfrm>
        </p:grpSpPr>
        <p:pic>
          <p:nvPicPr>
            <p:cNvPr id="401" name="image.jpg"/>
            <p:cNvPicPr/>
            <p:nvPr/>
          </p:nvPicPr>
          <p:blipFill>
            <a:blip r:embed="rId2" cstate="email">
              <a:extLst>
                <a:ext uri="{28A0092B-C50C-407E-A947-70E740481C1C}">
                  <a14:useLocalDpi xmlns:a14="http://schemas.microsoft.com/office/drawing/2010/main"/>
                </a:ext>
              </a:extLst>
            </a:blip>
            <a:stretch>
              <a:fillRect/>
            </a:stretch>
          </p:blipFill>
          <p:spPr>
            <a:xfrm>
              <a:off x="-1" y="0"/>
              <a:ext cx="3979865" cy="695325"/>
            </a:xfrm>
            <a:prstGeom prst="rect">
              <a:avLst/>
            </a:prstGeom>
            <a:ln w="12700" cap="flat">
              <a:noFill/>
              <a:miter lim="400000"/>
            </a:ln>
            <a:effectLst>
              <a:outerShdw blurRad="50800" dist="50800" dir="5400000" rotWithShape="0">
                <a:srgbClr val="A6A6A6"/>
              </a:outerShdw>
            </a:effectLst>
          </p:spPr>
        </p:pic>
        <p:pic>
          <p:nvPicPr>
            <p:cNvPr id="402" name="image.png"/>
            <p:cNvPicPr/>
            <p:nvPr/>
          </p:nvPicPr>
          <p:blipFill>
            <a:blip r:embed="rId3" cstate="email">
              <a:extLst>
                <a:ext uri="{28A0092B-C50C-407E-A947-70E740481C1C}">
                  <a14:useLocalDpi xmlns:a14="http://schemas.microsoft.com/office/drawing/2010/main"/>
                </a:ext>
              </a:extLst>
            </a:blip>
            <a:stretch>
              <a:fillRect/>
            </a:stretch>
          </p:blipFill>
          <p:spPr>
            <a:xfrm>
              <a:off x="1746882" y="1008050"/>
              <a:ext cx="5041268" cy="5040325"/>
            </a:xfrm>
            <a:prstGeom prst="rect">
              <a:avLst/>
            </a:prstGeom>
            <a:ln w="12700" cap="flat">
              <a:noFill/>
              <a:miter lim="400000"/>
            </a:ln>
            <a:effectLst/>
          </p:spPr>
        </p:pic>
      </p:grpSp>
      <p:sp>
        <p:nvSpPr>
          <p:cNvPr id="404" name="Shape 404"/>
          <p:cNvSpPr/>
          <p:nvPr/>
        </p:nvSpPr>
        <p:spPr>
          <a:xfrm>
            <a:off x="4933949" y="476250"/>
            <a:ext cx="4572002" cy="345440"/>
          </a:xfrm>
          <a:prstGeom prst="rect">
            <a:avLst/>
          </a:prstGeom>
          <a:ln w="12700">
            <a:miter lim="400000"/>
          </a:ln>
          <a:effectLst>
            <a:outerShdw blurRad="50800" dist="50800" dir="5400000" rotWithShape="0">
              <a:srgbClr val="D9D9D9"/>
            </a:outerShdw>
          </a:effectLst>
          <a:extLst>
            <a:ext uri="{C572A759-6A51-4108-AA02-DFA0A04FC94B}">
              <ma14:wrappingTextBoxFlag xmlns="" xmlns:ma14="http://schemas.microsoft.com/office/mac/drawingml/2011/main" val="1"/>
            </a:ext>
          </a:extLst>
        </p:spPr>
        <p:txBody>
          <a:bodyPr lIns="0" tIns="0" rIns="0" bIns="0">
            <a:spAutoFit/>
          </a:bodyPr>
          <a:lstStyle/>
          <a:p>
            <a:pPr lvl="0">
              <a:tabLst>
                <a:tab pos="990600" algn="r"/>
                <a:tab pos="2806700" algn="r"/>
                <a:tab pos="5600700" algn="r"/>
              </a:tabLst>
            </a:pPr>
            <a:r>
              <a:rPr sz="900" b="1"/>
              <a:t>Subsecretaría de Población, Migración y Asuntos Religiosos</a:t>
            </a:r>
          </a:p>
          <a:p>
            <a:pPr lvl="0">
              <a:tabLst>
                <a:tab pos="990600" algn="r"/>
                <a:tab pos="2806700" algn="r"/>
                <a:tab pos="5600700" algn="r"/>
              </a:tabLst>
            </a:pPr>
            <a:r>
              <a:rPr sz="900" b="1"/>
              <a:t>Coordinación General de la Comisión Mexicana de Ayuda a Refugiados</a:t>
            </a:r>
          </a:p>
        </p:txBody>
      </p:sp>
      <p:sp>
        <p:nvSpPr>
          <p:cNvPr id="405" name="Shape 405"/>
          <p:cNvSpPr/>
          <p:nvPr/>
        </p:nvSpPr>
        <p:spPr>
          <a:xfrm>
            <a:off x="431800" y="1052512"/>
            <a:ext cx="8251826" cy="1"/>
          </a:xfrm>
          <a:prstGeom prst="line">
            <a:avLst/>
          </a:prstGeom>
          <a:ln w="25400">
            <a:solidFill>
              <a:srgbClr val="006800"/>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406" name="Shape 406"/>
          <p:cNvSpPr/>
          <p:nvPr/>
        </p:nvSpPr>
        <p:spPr>
          <a:xfrm>
            <a:off x="1042987" y="1125537"/>
            <a:ext cx="7899401" cy="1"/>
          </a:xfrm>
          <a:prstGeom prst="line">
            <a:avLst/>
          </a:prstGeom>
          <a:ln w="25400">
            <a:solidFill>
              <a:srgbClr val="A50021"/>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407" name="Shape 407"/>
          <p:cNvSpPr>
            <a:spLocks noGrp="1"/>
          </p:cNvSpPr>
          <p:nvPr>
            <p:ph type="title" idx="4294967295"/>
          </p:nvPr>
        </p:nvSpPr>
        <p:spPr>
          <a:xfrm>
            <a:off x="755650" y="1341437"/>
            <a:ext cx="7772400" cy="431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l" defTabSz="740663">
              <a:defRPr sz="2268" b="1">
                <a:solidFill>
                  <a:srgbClr val="595959"/>
                </a:solidFill>
                <a:effectLst>
                  <a:outerShdw blurRad="10287" dist="20574" dir="2700000" rotWithShape="0">
                    <a:srgbClr val="DDDDDD"/>
                  </a:outerShdw>
                </a:effectLst>
              </a:defRPr>
            </a:lvl1pPr>
          </a:lstStyle>
          <a:p>
            <a:pPr lvl="0">
              <a:defRPr sz="1800" b="0">
                <a:solidFill>
                  <a:srgbClr val="000000"/>
                </a:solidFill>
                <a:effectLst/>
              </a:defRPr>
            </a:pPr>
            <a:r>
              <a:rPr sz="2268" b="1">
                <a:solidFill>
                  <a:srgbClr val="595959"/>
                </a:solidFill>
                <a:effectLst>
                  <a:outerShdw blurRad="10287" dist="20574" dir="2700000" rotWithShape="0">
                    <a:srgbClr val="DDDDDD"/>
                  </a:outerShdw>
                </a:effectLst>
              </a:rPr>
              <a:t>¿Quiénes pueden solicitar iniciar con el procedimiento?</a:t>
            </a:r>
          </a:p>
        </p:txBody>
      </p:sp>
      <p:grpSp>
        <p:nvGrpSpPr>
          <p:cNvPr id="410" name="Group 410"/>
          <p:cNvGrpSpPr/>
          <p:nvPr/>
        </p:nvGrpSpPr>
        <p:grpSpPr>
          <a:xfrm>
            <a:off x="1258887" y="2420937"/>
            <a:ext cx="6553201" cy="1800226"/>
            <a:chOff x="0" y="0"/>
            <a:chExt cx="6553200" cy="1800225"/>
          </a:xfrm>
        </p:grpSpPr>
        <p:sp>
          <p:nvSpPr>
            <p:cNvPr id="408" name="Shape 408"/>
            <p:cNvSpPr/>
            <p:nvPr/>
          </p:nvSpPr>
          <p:spPr>
            <a:xfrm>
              <a:off x="0" y="0"/>
              <a:ext cx="6553200" cy="1800225"/>
            </a:xfrm>
            <a:prstGeom prst="rect">
              <a:avLst/>
            </a:prstGeom>
            <a:noFill/>
            <a:ln w="25400" cap="flat">
              <a:solidFill>
                <a:srgbClr val="A50021"/>
              </a:solidFill>
              <a:prstDash val="solid"/>
              <a:round/>
            </a:ln>
            <a:effectLst>
              <a:outerShdw blurRad="50800" dist="50800" dir="5400000" rotWithShape="0">
                <a:srgbClr val="A6A6A6"/>
              </a:outerShdw>
            </a:effectLst>
          </p:spPr>
          <p:txBody>
            <a:bodyPr wrap="square" lIns="0" tIns="0" rIns="0" bIns="0" numCol="1" anchor="ctr">
              <a:noAutofit/>
            </a:bodyPr>
            <a:lstStyle/>
            <a:p>
              <a:pPr lvl="0" algn="ctr">
                <a:defRPr sz="2800" b="1">
                  <a:solidFill>
                    <a:srgbClr val="A50021"/>
                  </a:solidFill>
                </a:defRPr>
              </a:pPr>
              <a:endParaRPr/>
            </a:p>
          </p:txBody>
        </p:sp>
        <p:sp>
          <p:nvSpPr>
            <p:cNvPr id="409" name="Shape 409"/>
            <p:cNvSpPr/>
            <p:nvPr/>
          </p:nvSpPr>
          <p:spPr>
            <a:xfrm>
              <a:off x="0" y="244792"/>
              <a:ext cx="6553200" cy="1310641"/>
            </a:xfrm>
            <a:prstGeom prst="rect">
              <a:avLst/>
            </a:prstGeom>
            <a:noFill/>
            <a:ln w="12700" cap="flat">
              <a:noFill/>
              <a:miter lim="400000"/>
            </a:ln>
            <a:effectLst>
              <a:outerShdw blurRad="50800" dist="50800" dir="5400000" rotWithShape="0">
                <a:srgbClr val="A6A6A6"/>
              </a:outerShdw>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lgn="ctr"/>
              <a:r>
                <a:rPr sz="2800" b="1">
                  <a:solidFill>
                    <a:srgbClr val="A50021"/>
                  </a:solidFill>
                </a:rPr>
                <a:t>Cualquier extranjero que manifieste que su </a:t>
              </a:r>
              <a:r>
                <a:rPr sz="2800" b="1" u="sng">
                  <a:solidFill>
                    <a:srgbClr val="595959"/>
                  </a:solidFill>
                </a:rPr>
                <a:t>vida, libertad o seguridad estén en riesgo </a:t>
              </a:r>
              <a:r>
                <a:rPr sz="2800" b="1">
                  <a:solidFill>
                    <a:srgbClr val="A50021"/>
                  </a:solidFill>
                </a:rPr>
                <a:t>al volver a su país</a:t>
              </a:r>
            </a:p>
          </p:txBody>
        </p:sp>
      </p:grpSp>
      <p:sp>
        <p:nvSpPr>
          <p:cNvPr id="411" name="Shape 411"/>
          <p:cNvSpPr/>
          <p:nvPr/>
        </p:nvSpPr>
        <p:spPr>
          <a:xfrm>
            <a:off x="1258887" y="5116512"/>
            <a:ext cx="6553201" cy="675641"/>
          </a:xfrm>
          <a:prstGeom prst="rect">
            <a:avLst/>
          </a:prstGeom>
          <a:ln w="12700">
            <a:miter lim="400000"/>
          </a:ln>
          <a:effectLst>
            <a:outerShdw blurRad="50800" dist="50800" dir="5400000" rotWithShape="0">
              <a:srgbClr val="A6A6A6"/>
            </a:outerShdw>
          </a:effectLst>
          <a:extLst>
            <a:ext uri="{C572A759-6A51-4108-AA02-DFA0A04FC94B}">
              <ma14:wrappingTextBoxFlag xmlns="" xmlns:ma14="http://schemas.microsoft.com/office/mac/drawingml/2011/main" val="1"/>
            </a:ext>
          </a:extLst>
        </p:spPr>
        <p:txBody>
          <a:bodyPr lIns="0" tIns="0" rIns="0" bIns="0">
            <a:spAutoFit/>
          </a:bodyPr>
          <a:lstStyle>
            <a:lvl1pPr algn="just">
              <a:defRPr sz="2000" b="1">
                <a:solidFill>
                  <a:srgbClr val="A50021"/>
                </a:solidFill>
              </a:defRPr>
            </a:lvl1pPr>
          </a:lstStyle>
          <a:p>
            <a:pPr lvl="0">
              <a:defRPr sz="1800" b="0">
                <a:solidFill>
                  <a:srgbClr val="000000"/>
                </a:solidFill>
              </a:defRPr>
            </a:pPr>
            <a:r>
              <a:rPr sz="2000" b="1">
                <a:solidFill>
                  <a:srgbClr val="A50021"/>
                </a:solidFill>
              </a:rPr>
              <a:t>Recuerda: todos los migrantes son vulnerables, pero No todos requieren protección internacional</a:t>
            </a:r>
          </a:p>
        </p:txBody>
      </p:sp>
      <p:sp>
        <p:nvSpPr>
          <p:cNvPr id="412" name="Shape 412"/>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26</a:t>
            </a:r>
          </a:p>
        </p:txBody>
      </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7" presetClass="entr" presetSubtype="8" fill="hold" grpId="1" nodeType="clickEffect">
                                  <p:stCondLst>
                                    <p:cond delay="0"/>
                                  </p:stCondLst>
                                  <p:iterate>
                                    <p:tmAbs val="0"/>
                                  </p:iterate>
                                  <p:childTnLst>
                                    <p:set>
                                      <p:cBhvr>
                                        <p:cTn id="6" fill="hold"/>
                                        <p:tgtEl>
                                          <p:spTgt spid="410"/>
                                        </p:tgtEl>
                                        <p:attrNameLst>
                                          <p:attrName>style.visibility</p:attrName>
                                        </p:attrNameLst>
                                      </p:cBhvr>
                                      <p:to>
                                        <p:strVal val="visible"/>
                                      </p:to>
                                    </p:set>
                                    <p:anim calcmode="lin" valueType="num">
                                      <p:cBhvr>
                                        <p:cTn id="7" dur="5000" fill="hold"/>
                                        <p:tgtEl>
                                          <p:spTgt spid="410"/>
                                        </p:tgtEl>
                                        <p:attrNameLst>
                                          <p:attrName>ppt_x</p:attrName>
                                        </p:attrNameLst>
                                      </p:cBhvr>
                                      <p:tavLst>
                                        <p:tav tm="0">
                                          <p:val>
                                            <p:strVal val="#ppt_x-#ppt_w/2"/>
                                          </p:val>
                                        </p:tav>
                                        <p:tav tm="100000">
                                          <p:val>
                                            <p:strVal val="#ppt_x"/>
                                          </p:val>
                                        </p:tav>
                                      </p:tavLst>
                                    </p:anim>
                                    <p:anim calcmode="lin" valueType="num">
                                      <p:cBhvr>
                                        <p:cTn id="8" dur="5000" fill="hold"/>
                                        <p:tgtEl>
                                          <p:spTgt spid="410"/>
                                        </p:tgtEl>
                                        <p:attrNameLst>
                                          <p:attrName>ppt_y</p:attrName>
                                        </p:attrNameLst>
                                      </p:cBhvr>
                                      <p:tavLst>
                                        <p:tav tm="0">
                                          <p:val>
                                            <p:strVal val="#ppt_y"/>
                                          </p:val>
                                        </p:tav>
                                        <p:tav tm="100000">
                                          <p:val>
                                            <p:strVal val="#ppt_y"/>
                                          </p:val>
                                        </p:tav>
                                      </p:tavLst>
                                    </p:anim>
                                    <p:anim calcmode="lin" valueType="num">
                                      <p:cBhvr>
                                        <p:cTn id="9" dur="5000" fill="hold"/>
                                        <p:tgtEl>
                                          <p:spTgt spid="410"/>
                                        </p:tgtEl>
                                        <p:attrNameLst>
                                          <p:attrName>ppt_w</p:attrName>
                                        </p:attrNameLst>
                                      </p:cBhvr>
                                      <p:tavLst>
                                        <p:tav tm="0">
                                          <p:val>
                                            <p:fltVal val="0"/>
                                          </p:val>
                                        </p:tav>
                                        <p:tav tm="100000">
                                          <p:val>
                                            <p:strVal val="#ppt_w"/>
                                          </p:val>
                                        </p:tav>
                                      </p:tavLst>
                                    </p:anim>
                                    <p:anim calcmode="lin" valueType="num">
                                      <p:cBhvr>
                                        <p:cTn id="10" dur="5000" fill="hold"/>
                                        <p:tgtEl>
                                          <p:spTgt spid="410"/>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32" fill="hold" grpId="2" nodeType="clickEffect">
                                  <p:stCondLst>
                                    <p:cond delay="0"/>
                                  </p:stCondLst>
                                  <p:iterate>
                                    <p:tmAbs val="0"/>
                                  </p:iterate>
                                  <p:childTnLst>
                                    <p:set>
                                      <p:cBhvr>
                                        <p:cTn id="14" fill="hold"/>
                                        <p:tgtEl>
                                          <p:spTgt spid="411"/>
                                        </p:tgtEl>
                                        <p:attrNameLst>
                                          <p:attrName>style.visibility</p:attrName>
                                        </p:attrNameLst>
                                      </p:cBhvr>
                                      <p:to>
                                        <p:strVal val="visible"/>
                                      </p:to>
                                    </p:set>
                                    <p:anim calcmode="lin" valueType="num">
                                      <p:cBhvr>
                                        <p:cTn id="15" dur="1000" fill="hold"/>
                                        <p:tgtEl>
                                          <p:spTgt spid="411"/>
                                        </p:tgtEl>
                                        <p:attrNameLst>
                                          <p:attrName>ppt_w</p:attrName>
                                        </p:attrNameLst>
                                      </p:cBhvr>
                                      <p:tavLst>
                                        <p:tav tm="0">
                                          <p:val>
                                            <p:fltVal val="0"/>
                                          </p:val>
                                        </p:tav>
                                        <p:tav tm="100000">
                                          <p:val>
                                            <p:strVal val="#ppt_w"/>
                                          </p:val>
                                        </p:tav>
                                      </p:tavLst>
                                    </p:anim>
                                    <p:anim calcmode="lin" valueType="num">
                                      <p:cBhvr>
                                        <p:cTn id="16" dur="1000" fill="hold"/>
                                        <p:tgtEl>
                                          <p:spTgt spid="4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 grpId="1" animBg="1" advAuto="0"/>
      <p:bldP spid="411" grpId="2"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6" name="Group 416"/>
          <p:cNvGrpSpPr/>
          <p:nvPr/>
        </p:nvGrpSpPr>
        <p:grpSpPr>
          <a:xfrm>
            <a:off x="431799" y="260350"/>
            <a:ext cx="6788151" cy="6048375"/>
            <a:chOff x="0" y="0"/>
            <a:chExt cx="6788150" cy="6048374"/>
          </a:xfrm>
        </p:grpSpPr>
        <p:pic>
          <p:nvPicPr>
            <p:cNvPr id="414" name="image.jpg"/>
            <p:cNvPicPr/>
            <p:nvPr/>
          </p:nvPicPr>
          <p:blipFill>
            <a:blip r:embed="rId2" cstate="email">
              <a:extLst>
                <a:ext uri="{28A0092B-C50C-407E-A947-70E740481C1C}">
                  <a14:useLocalDpi xmlns:a14="http://schemas.microsoft.com/office/drawing/2010/main"/>
                </a:ext>
              </a:extLst>
            </a:blip>
            <a:stretch>
              <a:fillRect/>
            </a:stretch>
          </p:blipFill>
          <p:spPr>
            <a:xfrm>
              <a:off x="-1" y="0"/>
              <a:ext cx="3979865" cy="695325"/>
            </a:xfrm>
            <a:prstGeom prst="rect">
              <a:avLst/>
            </a:prstGeom>
            <a:ln w="12700" cap="flat">
              <a:noFill/>
              <a:miter lim="400000"/>
            </a:ln>
            <a:effectLst>
              <a:outerShdw blurRad="50800" dist="50800" dir="5400000" rotWithShape="0">
                <a:srgbClr val="A6A6A6"/>
              </a:outerShdw>
            </a:effectLst>
          </p:spPr>
        </p:pic>
        <p:pic>
          <p:nvPicPr>
            <p:cNvPr id="415" name="image.png"/>
            <p:cNvPicPr/>
            <p:nvPr/>
          </p:nvPicPr>
          <p:blipFill>
            <a:blip r:embed="rId3" cstate="email">
              <a:extLst>
                <a:ext uri="{28A0092B-C50C-407E-A947-70E740481C1C}">
                  <a14:useLocalDpi xmlns:a14="http://schemas.microsoft.com/office/drawing/2010/main"/>
                </a:ext>
              </a:extLst>
            </a:blip>
            <a:stretch>
              <a:fillRect/>
            </a:stretch>
          </p:blipFill>
          <p:spPr>
            <a:xfrm>
              <a:off x="1746882" y="1008050"/>
              <a:ext cx="5041268" cy="5040325"/>
            </a:xfrm>
            <a:prstGeom prst="rect">
              <a:avLst/>
            </a:prstGeom>
            <a:ln w="12700" cap="flat">
              <a:noFill/>
              <a:miter lim="400000"/>
            </a:ln>
            <a:effectLst/>
          </p:spPr>
        </p:pic>
      </p:grpSp>
      <p:sp>
        <p:nvSpPr>
          <p:cNvPr id="417" name="Shape 417"/>
          <p:cNvSpPr/>
          <p:nvPr/>
        </p:nvSpPr>
        <p:spPr>
          <a:xfrm>
            <a:off x="4933949" y="476250"/>
            <a:ext cx="4572002" cy="345440"/>
          </a:xfrm>
          <a:prstGeom prst="rect">
            <a:avLst/>
          </a:prstGeom>
          <a:ln w="12700">
            <a:miter lim="400000"/>
          </a:ln>
          <a:effectLst>
            <a:outerShdw blurRad="50800" dist="50800" dir="5400000" rotWithShape="0">
              <a:srgbClr val="D9D9D9"/>
            </a:outerShdw>
          </a:effectLst>
          <a:extLst>
            <a:ext uri="{C572A759-6A51-4108-AA02-DFA0A04FC94B}">
              <ma14:wrappingTextBoxFlag xmlns="" xmlns:ma14="http://schemas.microsoft.com/office/mac/drawingml/2011/main" val="1"/>
            </a:ext>
          </a:extLst>
        </p:spPr>
        <p:txBody>
          <a:bodyPr lIns="0" tIns="0" rIns="0" bIns="0">
            <a:spAutoFit/>
          </a:bodyPr>
          <a:lstStyle/>
          <a:p>
            <a:pPr lvl="0">
              <a:tabLst>
                <a:tab pos="990600" algn="r"/>
                <a:tab pos="2806700" algn="r"/>
                <a:tab pos="5600700" algn="r"/>
              </a:tabLst>
            </a:pPr>
            <a:r>
              <a:rPr sz="900" b="1"/>
              <a:t>Subsecretaría de Población, Migración y Asuntos Religiosos</a:t>
            </a:r>
          </a:p>
          <a:p>
            <a:pPr lvl="0">
              <a:tabLst>
                <a:tab pos="990600" algn="r"/>
                <a:tab pos="2806700" algn="r"/>
                <a:tab pos="5600700" algn="r"/>
              </a:tabLst>
            </a:pPr>
            <a:r>
              <a:rPr sz="900" b="1"/>
              <a:t>Coordinación General de la Comisión Mexicana de Ayuda a Refugiados</a:t>
            </a:r>
          </a:p>
        </p:txBody>
      </p:sp>
      <p:sp>
        <p:nvSpPr>
          <p:cNvPr id="418" name="Shape 418"/>
          <p:cNvSpPr/>
          <p:nvPr/>
        </p:nvSpPr>
        <p:spPr>
          <a:xfrm>
            <a:off x="431800" y="1052512"/>
            <a:ext cx="8251826" cy="1"/>
          </a:xfrm>
          <a:prstGeom prst="line">
            <a:avLst/>
          </a:prstGeom>
          <a:ln w="25400">
            <a:solidFill>
              <a:srgbClr val="006800"/>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419" name="Shape 419"/>
          <p:cNvSpPr/>
          <p:nvPr/>
        </p:nvSpPr>
        <p:spPr>
          <a:xfrm>
            <a:off x="1042987" y="1125537"/>
            <a:ext cx="7899401" cy="1"/>
          </a:xfrm>
          <a:prstGeom prst="line">
            <a:avLst/>
          </a:prstGeom>
          <a:ln w="25400">
            <a:solidFill>
              <a:srgbClr val="A50021"/>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grpSp>
        <p:nvGrpSpPr>
          <p:cNvPr id="422" name="Group 422"/>
          <p:cNvGrpSpPr/>
          <p:nvPr/>
        </p:nvGrpSpPr>
        <p:grpSpPr>
          <a:xfrm>
            <a:off x="646112" y="2676525"/>
            <a:ext cx="7980363" cy="1981200"/>
            <a:chOff x="0" y="0"/>
            <a:chExt cx="7980362" cy="1981200"/>
          </a:xfrm>
        </p:grpSpPr>
        <p:pic>
          <p:nvPicPr>
            <p:cNvPr id="420" name="image.png"/>
            <p:cNvPicPr/>
            <p:nvPr/>
          </p:nvPicPr>
          <p:blipFill>
            <a:blip r:embed="rId4" cstate="email">
              <a:extLst>
                <a:ext uri="{28A0092B-C50C-407E-A947-70E740481C1C}">
                  <a14:useLocalDpi xmlns:a14="http://schemas.microsoft.com/office/drawing/2010/main"/>
                </a:ext>
              </a:extLst>
            </a:blip>
            <a:stretch>
              <a:fillRect/>
            </a:stretch>
          </p:blipFill>
          <p:spPr>
            <a:xfrm>
              <a:off x="0" y="0"/>
              <a:ext cx="7980363" cy="1981200"/>
            </a:xfrm>
            <a:prstGeom prst="rect">
              <a:avLst/>
            </a:prstGeom>
            <a:ln w="12700" cap="flat">
              <a:noFill/>
              <a:miter lim="400000"/>
            </a:ln>
            <a:effectLst/>
          </p:spPr>
        </p:pic>
        <p:sp>
          <p:nvSpPr>
            <p:cNvPr id="421" name="Shape 421"/>
            <p:cNvSpPr/>
            <p:nvPr/>
          </p:nvSpPr>
          <p:spPr>
            <a:xfrm>
              <a:off x="119062" y="192404"/>
              <a:ext cx="7720013" cy="15519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lgn="just"/>
              <a:r>
                <a:rPr sz="2000" b="1" u="sng">
                  <a:solidFill>
                    <a:srgbClr val="FFFFFF"/>
                  </a:solidFill>
                  <a:effectLst>
                    <a:outerShdw blurRad="12700" dist="25400" dir="2700000" rotWithShape="0">
                      <a:srgbClr val="DDDDDD"/>
                    </a:outerShdw>
                  </a:effectLst>
                </a:rPr>
                <a:t>NO ofrezca información equivocada</a:t>
              </a:r>
              <a:r>
                <a:rPr sz="2000" u="sng">
                  <a:solidFill>
                    <a:srgbClr val="FFFFFF"/>
                  </a:solidFill>
                  <a:effectLst>
                    <a:outerShdw blurRad="12700" dist="25400" dir="2700000" rotWithShape="0">
                      <a:srgbClr val="DDDDDD"/>
                    </a:outerShdw>
                  </a:effectLst>
                </a:rPr>
                <a:t> </a:t>
              </a:r>
              <a:r>
                <a:rPr sz="2000">
                  <a:solidFill>
                    <a:srgbClr val="FFFFFF"/>
                  </a:solidFill>
                  <a:effectLst>
                    <a:outerShdw blurRad="12700" dist="25400" dir="2700000" rotWithShape="0">
                      <a:srgbClr val="DDDDDD"/>
                    </a:outerShdw>
                  </a:effectLst>
                </a:rPr>
                <a:t>respecto de la duración del procedimiento o sobre la posibilidad de reconocimiento. La situación de estrés o estado emocional, podría orillar al extranjero a tomar una decisión equivocada con implicaciones graves si regresa a su país.</a:t>
              </a:r>
            </a:p>
          </p:txBody>
        </p:sp>
      </p:grpSp>
      <p:sp>
        <p:nvSpPr>
          <p:cNvPr id="423" name="Shape 423"/>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27</a:t>
            </a:r>
          </a:p>
        </p:txBody>
      </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422"/>
                                        </p:tgtEl>
                                        <p:attrNameLst>
                                          <p:attrName>style.visibility</p:attrName>
                                        </p:attrNameLst>
                                      </p:cBhvr>
                                      <p:to>
                                        <p:strVal val="visible"/>
                                      </p:to>
                                    </p:set>
                                    <p:animEffect transition="in" filter="fade">
                                      <p:cBhvr>
                                        <p:cTn id="7" dur="2000"/>
                                        <p:tgtEl>
                                          <p:spTgt spid="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1"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7" name="Group 427"/>
          <p:cNvGrpSpPr/>
          <p:nvPr/>
        </p:nvGrpSpPr>
        <p:grpSpPr>
          <a:xfrm>
            <a:off x="431799" y="260350"/>
            <a:ext cx="6788151" cy="6048375"/>
            <a:chOff x="0" y="0"/>
            <a:chExt cx="6788150" cy="6048374"/>
          </a:xfrm>
        </p:grpSpPr>
        <p:pic>
          <p:nvPicPr>
            <p:cNvPr id="425" name="image.jpg"/>
            <p:cNvPicPr/>
            <p:nvPr/>
          </p:nvPicPr>
          <p:blipFill>
            <a:blip r:embed="rId2" cstate="email">
              <a:extLst>
                <a:ext uri="{28A0092B-C50C-407E-A947-70E740481C1C}">
                  <a14:useLocalDpi xmlns:a14="http://schemas.microsoft.com/office/drawing/2010/main"/>
                </a:ext>
              </a:extLst>
            </a:blip>
            <a:stretch>
              <a:fillRect/>
            </a:stretch>
          </p:blipFill>
          <p:spPr>
            <a:xfrm>
              <a:off x="-1" y="0"/>
              <a:ext cx="3979865" cy="695325"/>
            </a:xfrm>
            <a:prstGeom prst="rect">
              <a:avLst/>
            </a:prstGeom>
            <a:ln w="12700" cap="flat">
              <a:noFill/>
              <a:miter lim="400000"/>
            </a:ln>
            <a:effectLst>
              <a:outerShdw blurRad="50800" dist="50800" dir="5400000" rotWithShape="0">
                <a:srgbClr val="A6A6A6"/>
              </a:outerShdw>
            </a:effectLst>
          </p:spPr>
        </p:pic>
        <p:pic>
          <p:nvPicPr>
            <p:cNvPr id="426" name="image.png"/>
            <p:cNvPicPr/>
            <p:nvPr/>
          </p:nvPicPr>
          <p:blipFill>
            <a:blip r:embed="rId3" cstate="email">
              <a:extLst>
                <a:ext uri="{28A0092B-C50C-407E-A947-70E740481C1C}">
                  <a14:useLocalDpi xmlns:a14="http://schemas.microsoft.com/office/drawing/2010/main"/>
                </a:ext>
              </a:extLst>
            </a:blip>
            <a:stretch>
              <a:fillRect/>
            </a:stretch>
          </p:blipFill>
          <p:spPr>
            <a:xfrm>
              <a:off x="1746882" y="1008050"/>
              <a:ext cx="5041268" cy="5040325"/>
            </a:xfrm>
            <a:prstGeom prst="rect">
              <a:avLst/>
            </a:prstGeom>
            <a:ln w="12700" cap="flat">
              <a:noFill/>
              <a:miter lim="400000"/>
            </a:ln>
            <a:effectLst/>
          </p:spPr>
        </p:pic>
      </p:grpSp>
      <p:sp>
        <p:nvSpPr>
          <p:cNvPr id="428" name="Shape 428"/>
          <p:cNvSpPr/>
          <p:nvPr/>
        </p:nvSpPr>
        <p:spPr>
          <a:xfrm>
            <a:off x="4933949" y="476250"/>
            <a:ext cx="4572002" cy="345440"/>
          </a:xfrm>
          <a:prstGeom prst="rect">
            <a:avLst/>
          </a:prstGeom>
          <a:ln w="12700">
            <a:miter lim="400000"/>
          </a:ln>
          <a:effectLst>
            <a:outerShdw blurRad="50800" dist="50800" dir="5400000" rotWithShape="0">
              <a:srgbClr val="D9D9D9"/>
            </a:outerShdw>
          </a:effectLst>
          <a:extLst>
            <a:ext uri="{C572A759-6A51-4108-AA02-DFA0A04FC94B}">
              <ma14:wrappingTextBoxFlag xmlns="" xmlns:ma14="http://schemas.microsoft.com/office/mac/drawingml/2011/main" val="1"/>
            </a:ext>
          </a:extLst>
        </p:spPr>
        <p:txBody>
          <a:bodyPr lIns="0" tIns="0" rIns="0" bIns="0">
            <a:spAutoFit/>
          </a:bodyPr>
          <a:lstStyle/>
          <a:p>
            <a:pPr lvl="0">
              <a:tabLst>
                <a:tab pos="990600" algn="r"/>
                <a:tab pos="2806700" algn="r"/>
                <a:tab pos="5600700" algn="r"/>
              </a:tabLst>
            </a:pPr>
            <a:r>
              <a:rPr sz="900" b="1"/>
              <a:t>Subsecretaría de Población, Migración y Asuntos Religiosos</a:t>
            </a:r>
          </a:p>
          <a:p>
            <a:pPr lvl="0">
              <a:tabLst>
                <a:tab pos="990600" algn="r"/>
                <a:tab pos="2806700" algn="r"/>
                <a:tab pos="5600700" algn="r"/>
              </a:tabLst>
            </a:pPr>
            <a:r>
              <a:rPr sz="900" b="1"/>
              <a:t>Coordinación General de la Comisión Mexicana de Ayuda a Refugiados</a:t>
            </a:r>
          </a:p>
        </p:txBody>
      </p:sp>
      <p:sp>
        <p:nvSpPr>
          <p:cNvPr id="429" name="Shape 429"/>
          <p:cNvSpPr/>
          <p:nvPr/>
        </p:nvSpPr>
        <p:spPr>
          <a:xfrm>
            <a:off x="431800" y="1052512"/>
            <a:ext cx="8251826" cy="1"/>
          </a:xfrm>
          <a:prstGeom prst="line">
            <a:avLst/>
          </a:prstGeom>
          <a:ln w="25400">
            <a:solidFill>
              <a:srgbClr val="006800"/>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430" name="Shape 430"/>
          <p:cNvSpPr/>
          <p:nvPr/>
        </p:nvSpPr>
        <p:spPr>
          <a:xfrm>
            <a:off x="1042987" y="1125537"/>
            <a:ext cx="7899401" cy="1"/>
          </a:xfrm>
          <a:prstGeom prst="line">
            <a:avLst/>
          </a:prstGeom>
          <a:ln w="25400">
            <a:solidFill>
              <a:srgbClr val="A50021"/>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431" name="Shape 431"/>
          <p:cNvSpPr>
            <a:spLocks noGrp="1"/>
          </p:cNvSpPr>
          <p:nvPr>
            <p:ph type="title" idx="4294967295"/>
          </p:nvPr>
        </p:nvSpPr>
        <p:spPr>
          <a:xfrm>
            <a:off x="812800" y="3336925"/>
            <a:ext cx="7772400" cy="4318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defTabSz="521208">
              <a:defRPr sz="2280" b="1">
                <a:solidFill>
                  <a:srgbClr val="595959"/>
                </a:solidFill>
              </a:defRPr>
            </a:lvl1pPr>
          </a:lstStyle>
          <a:p>
            <a:pPr lvl="0">
              <a:defRPr sz="1800" b="0">
                <a:solidFill>
                  <a:srgbClr val="000000"/>
                </a:solidFill>
              </a:defRPr>
            </a:pPr>
            <a:r>
              <a:rPr sz="2280" b="1">
                <a:solidFill>
                  <a:srgbClr val="595959"/>
                </a:solidFill>
              </a:rPr>
              <a:t>Asistencia Institucional</a:t>
            </a:r>
          </a:p>
        </p:txBody>
      </p:sp>
      <p:sp>
        <p:nvSpPr>
          <p:cNvPr id="432" name="Shape 432"/>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28</a:t>
            </a:r>
          </a:p>
        </p:txBody>
      </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431"/>
                                        </p:tgtEl>
                                        <p:attrNameLst>
                                          <p:attrName>style.visibility</p:attrName>
                                        </p:attrNameLst>
                                      </p:cBhvr>
                                      <p:to>
                                        <p:strVal val="visible"/>
                                      </p:to>
                                    </p:set>
                                    <p:anim calcmode="lin" valueType="num">
                                      <p:cBhvr>
                                        <p:cTn id="7" dur="1000" fill="hold"/>
                                        <p:tgtEl>
                                          <p:spTgt spid="431"/>
                                        </p:tgtEl>
                                        <p:attrNameLst>
                                          <p:attrName>ppt_w</p:attrName>
                                        </p:attrNameLst>
                                      </p:cBhvr>
                                      <p:tavLst>
                                        <p:tav tm="0">
                                          <p:val>
                                            <p:fltVal val="0"/>
                                          </p:val>
                                        </p:tav>
                                        <p:tav tm="100000">
                                          <p:val>
                                            <p:strVal val="#ppt_w"/>
                                          </p:val>
                                        </p:tav>
                                      </p:tavLst>
                                    </p:anim>
                                    <p:anim calcmode="lin" valueType="num">
                                      <p:cBhvr>
                                        <p:cTn id="8" dur="1000" fill="hold"/>
                                        <p:tgtEl>
                                          <p:spTgt spid="4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1"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4" name="image.png"/>
          <p:cNvPicPr/>
          <p:nvPr/>
        </p:nvPicPr>
        <p:blipFill>
          <a:blip r:embed="rId2" cstate="email">
            <a:extLst>
              <a:ext uri="{28A0092B-C50C-407E-A947-70E740481C1C}">
                <a14:useLocalDpi xmlns:a14="http://schemas.microsoft.com/office/drawing/2010/main"/>
              </a:ext>
            </a:extLst>
          </a:blip>
          <a:stretch>
            <a:fillRect/>
          </a:stretch>
        </p:blipFill>
        <p:spPr>
          <a:xfrm>
            <a:off x="-19050" y="252412"/>
            <a:ext cx="9182100" cy="6048376"/>
          </a:xfrm>
          <a:prstGeom prst="rect">
            <a:avLst/>
          </a:prstGeom>
          <a:ln w="12700">
            <a:miter lim="400000"/>
          </a:ln>
        </p:spPr>
      </p:pic>
      <p:sp>
        <p:nvSpPr>
          <p:cNvPr id="435" name="Shape 435"/>
          <p:cNvSpPr/>
          <p:nvPr/>
        </p:nvSpPr>
        <p:spPr>
          <a:xfrm>
            <a:off x="542925" y="1433512"/>
            <a:ext cx="8074025" cy="6274195"/>
          </a:xfrm>
          <a:prstGeom prst="rect">
            <a:avLst/>
          </a:prstGeom>
          <a:ln w="12700">
            <a:miter lim="400000"/>
          </a:ln>
          <a:effectLst>
            <a:outerShdw blurRad="63500" dist="35921" dir="2700000" rotWithShape="0">
              <a:srgbClr val="BFBFBF"/>
            </a:outerShdw>
          </a:effectLst>
          <a:extLst>
            <a:ext uri="{C572A759-6A51-4108-AA02-DFA0A04FC94B}">
              <ma14:wrappingTextBoxFlag xmlns="" xmlns:ma14="http://schemas.microsoft.com/office/mac/drawingml/2011/main" val="1"/>
            </a:ext>
          </a:extLst>
        </p:spPr>
        <p:txBody>
          <a:bodyPr lIns="29025" tIns="29025" rIns="29025" bIns="29025">
            <a:spAutoFit/>
          </a:bodyPr>
          <a:lstStyle/>
          <a:p>
            <a:pPr lvl="0">
              <a:lnSpc>
                <a:spcPct val="150000"/>
              </a:lnSpc>
              <a:spcBef>
                <a:spcPts val="400"/>
              </a:spcBef>
            </a:pPr>
            <a:r>
              <a:rPr sz="2000" b="1">
                <a:solidFill>
                  <a:srgbClr val="9CB084"/>
                </a:solidFill>
              </a:rPr>
              <a:t> </a:t>
            </a:r>
          </a:p>
          <a:p>
            <a:pPr marL="742950" lvl="1" indent="-285750">
              <a:lnSpc>
                <a:spcPct val="150000"/>
              </a:lnSpc>
              <a:spcBef>
                <a:spcPts val="600"/>
              </a:spcBef>
              <a:buClr>
                <a:srgbClr val="756525"/>
              </a:buClr>
              <a:buSzPct val="100000"/>
              <a:buFont typeface="Wingdings"/>
              <a:buChar char="❑"/>
            </a:pPr>
            <a:endParaRPr sz="1600"/>
          </a:p>
          <a:p>
            <a:pPr marL="620485" lvl="1" indent="-163285">
              <a:lnSpc>
                <a:spcPct val="150000"/>
              </a:lnSpc>
              <a:spcBef>
                <a:spcPts val="300"/>
              </a:spcBef>
              <a:buClr>
                <a:srgbClr val="756525"/>
              </a:buClr>
              <a:buSzPct val="100000"/>
              <a:buFont typeface="Wingdings"/>
              <a:buChar char="❑"/>
            </a:pPr>
            <a:r>
              <a:rPr sz="1600" b="1"/>
              <a:t>Solicitantes</a:t>
            </a:r>
          </a:p>
          <a:p>
            <a:pPr marL="620485" lvl="1" indent="-163285">
              <a:lnSpc>
                <a:spcPct val="150000"/>
              </a:lnSpc>
              <a:spcBef>
                <a:spcPts val="300"/>
              </a:spcBef>
              <a:buClr>
                <a:srgbClr val="756525"/>
              </a:buClr>
              <a:buSzPct val="100000"/>
              <a:buFont typeface="Wingdings"/>
              <a:buChar char="❑"/>
            </a:pPr>
            <a:r>
              <a:rPr sz="1600" b="1"/>
              <a:t>Refugiados</a:t>
            </a:r>
          </a:p>
          <a:p>
            <a:pPr marL="620485" lvl="1" indent="-163285">
              <a:lnSpc>
                <a:spcPct val="150000"/>
              </a:lnSpc>
              <a:spcBef>
                <a:spcPts val="300"/>
              </a:spcBef>
              <a:buClr>
                <a:srgbClr val="756525"/>
              </a:buClr>
              <a:buSzPct val="100000"/>
              <a:buFont typeface="Wingdings"/>
              <a:buChar char="❑"/>
            </a:pPr>
            <a:r>
              <a:rPr sz="1600" b="1"/>
              <a:t>Extranjeros que reciben Protección Complementaria</a:t>
            </a:r>
          </a:p>
          <a:p>
            <a:pPr lvl="0" algn="just">
              <a:lnSpc>
                <a:spcPct val="150000"/>
              </a:lnSpc>
              <a:spcBef>
                <a:spcPts val="700"/>
              </a:spcBef>
            </a:pPr>
            <a:endParaRPr sz="1600" b="1"/>
          </a:p>
          <a:p>
            <a:pPr lvl="0" algn="just">
              <a:lnSpc>
                <a:spcPct val="150000"/>
              </a:lnSpc>
              <a:spcBef>
                <a:spcPts val="300"/>
              </a:spcBef>
              <a:buClr>
                <a:srgbClr val="756525"/>
              </a:buClr>
              <a:buSzPct val="100000"/>
              <a:buFont typeface="Wingdings"/>
              <a:buChar char="❑"/>
            </a:pPr>
            <a:r>
              <a:rPr sz="1600" b="1"/>
              <a:t>Atender necesidades prioritarias mediante esquemas de colaboración con otras dependencias gubernamentales a nivel local, estatal y federal, organismos internacionales, organizaciones de la sociedad civil e instituciones académicas.</a:t>
            </a:r>
          </a:p>
          <a:p>
            <a:pPr lvl="0" algn="just">
              <a:lnSpc>
                <a:spcPct val="150000"/>
              </a:lnSpc>
              <a:spcBef>
                <a:spcPts val="300"/>
              </a:spcBef>
              <a:buClr>
                <a:srgbClr val="756525"/>
              </a:buClr>
              <a:buSzPct val="100000"/>
              <a:buFont typeface="Wingdings"/>
              <a:buChar char="❑"/>
            </a:pPr>
            <a:r>
              <a:rPr sz="1600" b="1"/>
              <a:t>Facilitar el acceso a apoyos y servicios institucionales que permitan su integración, propiciando la no discriminación, la unidad familiar y la integración local. </a:t>
            </a:r>
          </a:p>
          <a:p>
            <a:pPr lvl="0" algn="just">
              <a:lnSpc>
                <a:spcPct val="150000"/>
              </a:lnSpc>
              <a:spcBef>
                <a:spcPts val="700"/>
              </a:spcBef>
            </a:pPr>
            <a:endParaRPr sz="3200">
              <a:solidFill>
                <a:srgbClr val="69676D"/>
              </a:solidFill>
            </a:endParaRPr>
          </a:p>
        </p:txBody>
      </p:sp>
      <p:grpSp>
        <p:nvGrpSpPr>
          <p:cNvPr id="438" name="Group 438"/>
          <p:cNvGrpSpPr/>
          <p:nvPr/>
        </p:nvGrpSpPr>
        <p:grpSpPr>
          <a:xfrm>
            <a:off x="549275" y="1809750"/>
            <a:ext cx="1492250" cy="677863"/>
            <a:chOff x="0" y="0"/>
            <a:chExt cx="1492250" cy="677862"/>
          </a:xfrm>
        </p:grpSpPr>
        <p:pic>
          <p:nvPicPr>
            <p:cNvPr id="436" name="image.png"/>
            <p:cNvPicPr/>
            <p:nvPr/>
          </p:nvPicPr>
          <p:blipFill>
            <a:blip r:embed="rId3" cstate="email">
              <a:extLst>
                <a:ext uri="{28A0092B-C50C-407E-A947-70E740481C1C}">
                  <a14:useLocalDpi xmlns:a14="http://schemas.microsoft.com/office/drawing/2010/main"/>
                </a:ext>
              </a:extLst>
            </a:blip>
            <a:stretch>
              <a:fillRect/>
            </a:stretch>
          </p:blipFill>
          <p:spPr>
            <a:xfrm>
              <a:off x="0" y="0"/>
              <a:ext cx="1492250" cy="677863"/>
            </a:xfrm>
            <a:prstGeom prst="rect">
              <a:avLst/>
            </a:prstGeom>
            <a:ln w="12700" cap="flat">
              <a:noFill/>
              <a:miter lim="400000"/>
            </a:ln>
            <a:effectLst/>
          </p:spPr>
        </p:pic>
        <p:sp>
          <p:nvSpPr>
            <p:cNvPr id="437" name="Shape 437"/>
            <p:cNvSpPr/>
            <p:nvPr/>
          </p:nvSpPr>
          <p:spPr>
            <a:xfrm>
              <a:off x="119062" y="66675"/>
              <a:ext cx="1311276" cy="3835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2000" b="1">
                  <a:solidFill>
                    <a:srgbClr val="FFFFFF"/>
                  </a:solidFill>
                  <a:effectLst>
                    <a:outerShdw blurRad="12700" dist="25400" dir="2700000" rotWithShape="0">
                      <a:srgbClr val="DDDDDD"/>
                    </a:outerShdw>
                  </a:effectLst>
                </a:defRPr>
              </a:lvl1pPr>
            </a:lstStyle>
            <a:p>
              <a:pPr lvl="0">
                <a:defRPr sz="1800" b="0">
                  <a:solidFill>
                    <a:srgbClr val="000000"/>
                  </a:solidFill>
                  <a:effectLst/>
                </a:defRPr>
              </a:pPr>
              <a:r>
                <a:rPr sz="2000" b="1">
                  <a:solidFill>
                    <a:srgbClr val="FFFFFF"/>
                  </a:solidFill>
                  <a:effectLst>
                    <a:outerShdw blurRad="12700" dist="25400" dir="2700000" rotWithShape="0">
                      <a:srgbClr val="DDDDDD"/>
                    </a:outerShdw>
                  </a:effectLst>
                </a:rPr>
                <a:t>Población</a:t>
              </a:r>
            </a:p>
          </p:txBody>
        </p:sp>
      </p:grpSp>
      <p:grpSp>
        <p:nvGrpSpPr>
          <p:cNvPr id="441" name="Group 441"/>
          <p:cNvGrpSpPr/>
          <p:nvPr/>
        </p:nvGrpSpPr>
        <p:grpSpPr>
          <a:xfrm>
            <a:off x="590550" y="3651250"/>
            <a:ext cx="1519238" cy="676275"/>
            <a:chOff x="0" y="0"/>
            <a:chExt cx="1519237" cy="676275"/>
          </a:xfrm>
        </p:grpSpPr>
        <p:pic>
          <p:nvPicPr>
            <p:cNvPr id="439" name="image.png"/>
            <p:cNvPicPr/>
            <p:nvPr/>
          </p:nvPicPr>
          <p:blipFill>
            <a:blip r:embed="rId4" cstate="email">
              <a:extLst>
                <a:ext uri="{28A0092B-C50C-407E-A947-70E740481C1C}">
                  <a14:useLocalDpi xmlns:a14="http://schemas.microsoft.com/office/drawing/2010/main"/>
                </a:ext>
              </a:extLst>
            </a:blip>
            <a:stretch>
              <a:fillRect/>
            </a:stretch>
          </p:blipFill>
          <p:spPr>
            <a:xfrm>
              <a:off x="0" y="0"/>
              <a:ext cx="1519238" cy="676275"/>
            </a:xfrm>
            <a:prstGeom prst="rect">
              <a:avLst/>
            </a:prstGeom>
            <a:ln w="12700" cap="flat">
              <a:noFill/>
              <a:miter lim="400000"/>
            </a:ln>
            <a:effectLst/>
          </p:spPr>
        </p:pic>
        <p:sp>
          <p:nvSpPr>
            <p:cNvPr id="440" name="Shape 440"/>
            <p:cNvSpPr/>
            <p:nvPr/>
          </p:nvSpPr>
          <p:spPr>
            <a:xfrm>
              <a:off x="122237" y="65087"/>
              <a:ext cx="1338263" cy="3835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2000" b="1">
                  <a:solidFill>
                    <a:srgbClr val="FFFFFF"/>
                  </a:solidFill>
                  <a:effectLst>
                    <a:outerShdw blurRad="12700" dist="25400" dir="2700000" rotWithShape="0">
                      <a:srgbClr val="DDDDDD"/>
                    </a:outerShdw>
                  </a:effectLst>
                </a:defRPr>
              </a:lvl1pPr>
            </a:lstStyle>
            <a:p>
              <a:pPr lvl="0">
                <a:defRPr sz="1800" b="0">
                  <a:solidFill>
                    <a:srgbClr val="000000"/>
                  </a:solidFill>
                  <a:effectLst/>
                </a:defRPr>
              </a:pPr>
              <a:r>
                <a:rPr sz="2000" b="1">
                  <a:solidFill>
                    <a:srgbClr val="FFFFFF"/>
                  </a:solidFill>
                  <a:effectLst>
                    <a:outerShdw blurRad="12700" dist="25400" dir="2700000" rotWithShape="0">
                      <a:srgbClr val="DDDDDD"/>
                    </a:outerShdw>
                  </a:effectLst>
                </a:rPr>
                <a:t>Objetivos</a:t>
              </a:r>
            </a:p>
          </p:txBody>
        </p:sp>
      </p:grpSp>
      <p:sp>
        <p:nvSpPr>
          <p:cNvPr id="442" name="Shape 442"/>
          <p:cNvSpPr>
            <a:spLocks noGrp="1"/>
          </p:cNvSpPr>
          <p:nvPr>
            <p:ph type="title" idx="4294967295"/>
          </p:nvPr>
        </p:nvSpPr>
        <p:spPr>
          <a:xfrm>
            <a:off x="774700" y="1125537"/>
            <a:ext cx="7772400" cy="431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l" defTabSz="740663">
              <a:defRPr sz="2268" b="1">
                <a:solidFill>
                  <a:srgbClr val="595959"/>
                </a:solidFill>
                <a:effectLst>
                  <a:outerShdw blurRad="10287" dist="20574" dir="2700000" rotWithShape="0">
                    <a:srgbClr val="DDDDDD"/>
                  </a:outerShdw>
                </a:effectLst>
              </a:defRPr>
            </a:lvl1pPr>
          </a:lstStyle>
          <a:p>
            <a:pPr lvl="0">
              <a:defRPr sz="1800" b="0">
                <a:solidFill>
                  <a:srgbClr val="000000"/>
                </a:solidFill>
                <a:effectLst/>
              </a:defRPr>
            </a:pPr>
            <a:r>
              <a:rPr sz="2268" b="1">
                <a:solidFill>
                  <a:srgbClr val="595959"/>
                </a:solidFill>
                <a:effectLst>
                  <a:outerShdw blurRad="10287" dist="20574" dir="2700000" rotWithShape="0">
                    <a:srgbClr val="DDDDDD"/>
                  </a:outerShdw>
                </a:effectLst>
              </a:rPr>
              <a:t>Asistencia Institucional</a:t>
            </a:r>
          </a:p>
        </p:txBody>
      </p:sp>
      <p:sp>
        <p:nvSpPr>
          <p:cNvPr id="443" name="Shape 443"/>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29</a:t>
            </a:r>
          </a:p>
        </p:txBody>
      </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438"/>
                                        </p:tgtEl>
                                        <p:attrNameLst>
                                          <p:attrName>style.visibility</p:attrName>
                                        </p:attrNameLst>
                                      </p:cBhvr>
                                      <p:to>
                                        <p:strVal val="visible"/>
                                      </p:to>
                                    </p:set>
                                    <p:anim calcmode="lin" valueType="num">
                                      <p:cBhvr>
                                        <p:cTn id="7" dur="500" fill="hold"/>
                                        <p:tgtEl>
                                          <p:spTgt spid="438"/>
                                        </p:tgtEl>
                                        <p:attrNameLst>
                                          <p:attrName>ppt_x</p:attrName>
                                        </p:attrNameLst>
                                      </p:cBhvr>
                                      <p:tavLst>
                                        <p:tav tm="0">
                                          <p:val>
                                            <p:strVal val="#ppt_x"/>
                                          </p:val>
                                        </p:tav>
                                        <p:tav tm="100000">
                                          <p:val>
                                            <p:strVal val="#ppt_x"/>
                                          </p:val>
                                        </p:tav>
                                      </p:tavLst>
                                    </p:anim>
                                    <p:anim calcmode="lin" valueType="num">
                                      <p:cBhvr>
                                        <p:cTn id="8" dur="500" fill="hold"/>
                                        <p:tgtEl>
                                          <p:spTgt spid="4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2" nodeType="afterEffect">
                                  <p:stCondLst>
                                    <p:cond delay="0"/>
                                  </p:stCondLst>
                                  <p:iterate>
                                    <p:tmAbs val="0"/>
                                  </p:iterate>
                                  <p:childTnLst>
                                    <p:set>
                                      <p:cBhvr>
                                        <p:cTn id="11" fill="hold"/>
                                        <p:tgtEl>
                                          <p:spTgt spid="441"/>
                                        </p:tgtEl>
                                        <p:attrNameLst>
                                          <p:attrName>style.visibility</p:attrName>
                                        </p:attrNameLst>
                                      </p:cBhvr>
                                      <p:to>
                                        <p:strVal val="visible"/>
                                      </p:to>
                                    </p:set>
                                    <p:anim calcmode="lin" valueType="num">
                                      <p:cBhvr>
                                        <p:cTn id="12" dur="500" fill="hold"/>
                                        <p:tgtEl>
                                          <p:spTgt spid="441"/>
                                        </p:tgtEl>
                                        <p:attrNameLst>
                                          <p:attrName>ppt_x</p:attrName>
                                        </p:attrNameLst>
                                      </p:cBhvr>
                                      <p:tavLst>
                                        <p:tav tm="0">
                                          <p:val>
                                            <p:strVal val="#ppt_x"/>
                                          </p:val>
                                        </p:tav>
                                        <p:tav tm="100000">
                                          <p:val>
                                            <p:strVal val="#ppt_x"/>
                                          </p:val>
                                        </p:tav>
                                      </p:tavLst>
                                    </p:anim>
                                    <p:anim calcmode="lin" valueType="num">
                                      <p:cBhvr>
                                        <p:cTn id="13" dur="500" fill="hold"/>
                                        <p:tgtEl>
                                          <p:spTgt spid="44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3" nodeType="clickEffect">
                                  <p:stCondLst>
                                    <p:cond delay="0"/>
                                  </p:stCondLst>
                                  <p:iterate>
                                    <p:tmAbs val="0"/>
                                  </p:iterate>
                                  <p:childTnLst>
                                    <p:set>
                                      <p:cBhvr>
                                        <p:cTn id="17" fill="hold"/>
                                        <p:tgtEl>
                                          <p:spTgt spid="435"/>
                                        </p:tgtEl>
                                        <p:attrNameLst>
                                          <p:attrName>style.visibility</p:attrName>
                                        </p:attrNameLst>
                                      </p:cBhvr>
                                      <p:to>
                                        <p:strVal val="visible"/>
                                      </p:to>
                                    </p:set>
                                    <p:anim calcmode="lin" valueType="num">
                                      <p:cBhvr>
                                        <p:cTn id="18" dur="1000" fill="hold"/>
                                        <p:tgtEl>
                                          <p:spTgt spid="435"/>
                                        </p:tgtEl>
                                        <p:attrNameLst>
                                          <p:attrName>ppt_w</p:attrName>
                                        </p:attrNameLst>
                                      </p:cBhvr>
                                      <p:tavLst>
                                        <p:tav tm="0">
                                          <p:val>
                                            <p:fltVal val="0"/>
                                          </p:val>
                                        </p:tav>
                                        <p:tav tm="100000">
                                          <p:val>
                                            <p:strVal val="#ppt_w"/>
                                          </p:val>
                                        </p:tav>
                                      </p:tavLst>
                                    </p:anim>
                                    <p:anim calcmode="lin" valueType="num">
                                      <p:cBhvr>
                                        <p:cTn id="19" dur="1000" fill="hold"/>
                                        <p:tgtEl>
                                          <p:spTgt spid="435"/>
                                        </p:tgtEl>
                                        <p:attrNameLst>
                                          <p:attrName>ppt_h</p:attrName>
                                        </p:attrNameLst>
                                      </p:cBhvr>
                                      <p:tavLst>
                                        <p:tav tm="0">
                                          <p:val>
                                            <p:fltVal val="0"/>
                                          </p:val>
                                        </p:tav>
                                        <p:tav tm="100000">
                                          <p:val>
                                            <p:strVal val="#ppt_h"/>
                                          </p:val>
                                        </p:tav>
                                      </p:tavLst>
                                    </p:anim>
                                    <p:anim calcmode="lin" valueType="num">
                                      <p:cBhvr>
                                        <p:cTn id="20" dur="1000" fill="hold"/>
                                        <p:tgtEl>
                                          <p:spTgt spid="435"/>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3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 grpId="3" animBg="1" advAuto="0"/>
      <p:bldP spid="438" grpId="1" animBg="1" advAuto="0"/>
      <p:bldP spid="441" grpId="2"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7" name="Group 447"/>
          <p:cNvGrpSpPr/>
          <p:nvPr/>
        </p:nvGrpSpPr>
        <p:grpSpPr>
          <a:xfrm>
            <a:off x="431799" y="260350"/>
            <a:ext cx="6788151" cy="6048375"/>
            <a:chOff x="0" y="0"/>
            <a:chExt cx="6788150" cy="6048374"/>
          </a:xfrm>
        </p:grpSpPr>
        <p:pic>
          <p:nvPicPr>
            <p:cNvPr id="445" name="image.jpg"/>
            <p:cNvPicPr/>
            <p:nvPr/>
          </p:nvPicPr>
          <p:blipFill>
            <a:blip r:embed="rId2" cstate="email">
              <a:extLst>
                <a:ext uri="{28A0092B-C50C-407E-A947-70E740481C1C}">
                  <a14:useLocalDpi xmlns:a14="http://schemas.microsoft.com/office/drawing/2010/main"/>
                </a:ext>
              </a:extLst>
            </a:blip>
            <a:stretch>
              <a:fillRect/>
            </a:stretch>
          </p:blipFill>
          <p:spPr>
            <a:xfrm>
              <a:off x="-1" y="0"/>
              <a:ext cx="3979865" cy="695325"/>
            </a:xfrm>
            <a:prstGeom prst="rect">
              <a:avLst/>
            </a:prstGeom>
            <a:ln w="12700" cap="flat">
              <a:noFill/>
              <a:miter lim="400000"/>
            </a:ln>
            <a:effectLst>
              <a:outerShdw blurRad="50800" dist="50800" dir="5400000" rotWithShape="0">
                <a:srgbClr val="A6A6A6"/>
              </a:outerShdw>
            </a:effectLst>
          </p:spPr>
        </p:pic>
        <p:pic>
          <p:nvPicPr>
            <p:cNvPr id="446" name="image.png"/>
            <p:cNvPicPr/>
            <p:nvPr/>
          </p:nvPicPr>
          <p:blipFill>
            <a:blip r:embed="rId3" cstate="email">
              <a:extLst>
                <a:ext uri="{28A0092B-C50C-407E-A947-70E740481C1C}">
                  <a14:useLocalDpi xmlns:a14="http://schemas.microsoft.com/office/drawing/2010/main"/>
                </a:ext>
              </a:extLst>
            </a:blip>
            <a:stretch>
              <a:fillRect/>
            </a:stretch>
          </p:blipFill>
          <p:spPr>
            <a:xfrm>
              <a:off x="1746882" y="1008050"/>
              <a:ext cx="5041268" cy="5040325"/>
            </a:xfrm>
            <a:prstGeom prst="rect">
              <a:avLst/>
            </a:prstGeom>
            <a:ln w="12700" cap="flat">
              <a:noFill/>
              <a:miter lim="400000"/>
            </a:ln>
            <a:effectLst/>
          </p:spPr>
        </p:pic>
      </p:grpSp>
      <p:sp>
        <p:nvSpPr>
          <p:cNvPr id="448" name="Shape 448"/>
          <p:cNvSpPr/>
          <p:nvPr/>
        </p:nvSpPr>
        <p:spPr>
          <a:xfrm>
            <a:off x="4933949" y="476250"/>
            <a:ext cx="4572002" cy="345440"/>
          </a:xfrm>
          <a:prstGeom prst="rect">
            <a:avLst/>
          </a:prstGeom>
          <a:ln w="12700">
            <a:miter lim="400000"/>
          </a:ln>
          <a:effectLst>
            <a:outerShdw blurRad="50800" dist="50800" dir="5400000" rotWithShape="0">
              <a:srgbClr val="D9D9D9"/>
            </a:outerShdw>
          </a:effectLst>
          <a:extLst>
            <a:ext uri="{C572A759-6A51-4108-AA02-DFA0A04FC94B}">
              <ma14:wrappingTextBoxFlag xmlns="" xmlns:ma14="http://schemas.microsoft.com/office/mac/drawingml/2011/main" val="1"/>
            </a:ext>
          </a:extLst>
        </p:spPr>
        <p:txBody>
          <a:bodyPr lIns="0" tIns="0" rIns="0" bIns="0">
            <a:spAutoFit/>
          </a:bodyPr>
          <a:lstStyle/>
          <a:p>
            <a:pPr lvl="0">
              <a:tabLst>
                <a:tab pos="990600" algn="r"/>
                <a:tab pos="2806700" algn="r"/>
                <a:tab pos="5600700" algn="r"/>
              </a:tabLst>
            </a:pPr>
            <a:r>
              <a:rPr sz="900" b="1"/>
              <a:t>Subsecretaría de Población, Migración y Asuntos Religiosos</a:t>
            </a:r>
          </a:p>
          <a:p>
            <a:pPr lvl="0">
              <a:tabLst>
                <a:tab pos="990600" algn="r"/>
                <a:tab pos="2806700" algn="r"/>
                <a:tab pos="5600700" algn="r"/>
              </a:tabLst>
            </a:pPr>
            <a:r>
              <a:rPr sz="900" b="1"/>
              <a:t>Coordinación General de la Comisión Mexicana de Ayuda a Refugiados</a:t>
            </a:r>
          </a:p>
        </p:txBody>
      </p:sp>
      <p:sp>
        <p:nvSpPr>
          <p:cNvPr id="449" name="Shape 449"/>
          <p:cNvSpPr/>
          <p:nvPr/>
        </p:nvSpPr>
        <p:spPr>
          <a:xfrm>
            <a:off x="431800" y="1052512"/>
            <a:ext cx="8251826" cy="1"/>
          </a:xfrm>
          <a:prstGeom prst="line">
            <a:avLst/>
          </a:prstGeom>
          <a:ln w="25400">
            <a:solidFill>
              <a:srgbClr val="006800"/>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450" name="Shape 450"/>
          <p:cNvSpPr/>
          <p:nvPr/>
        </p:nvSpPr>
        <p:spPr>
          <a:xfrm>
            <a:off x="1042987" y="1125537"/>
            <a:ext cx="7899401" cy="1"/>
          </a:xfrm>
          <a:prstGeom prst="line">
            <a:avLst/>
          </a:prstGeom>
          <a:ln w="25400">
            <a:solidFill>
              <a:srgbClr val="A50021"/>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pic>
        <p:nvPicPr>
          <p:cNvPr id="451" name="image.png"/>
          <p:cNvPicPr/>
          <p:nvPr/>
        </p:nvPicPr>
        <p:blipFill>
          <a:blip r:embed="rId4" cstate="email">
            <a:extLst>
              <a:ext uri="{28A0092B-C50C-407E-A947-70E740481C1C}">
                <a14:useLocalDpi xmlns:a14="http://schemas.microsoft.com/office/drawing/2010/main"/>
              </a:ext>
            </a:extLst>
          </a:blip>
          <a:stretch>
            <a:fillRect/>
          </a:stretch>
        </p:blipFill>
        <p:spPr>
          <a:xfrm>
            <a:off x="128587" y="1023937"/>
            <a:ext cx="8886826" cy="5930901"/>
          </a:xfrm>
          <a:prstGeom prst="rect">
            <a:avLst/>
          </a:prstGeom>
          <a:ln w="12700">
            <a:miter lim="400000"/>
          </a:ln>
        </p:spPr>
      </p:pic>
      <p:sp>
        <p:nvSpPr>
          <p:cNvPr id="452" name="Shape 452"/>
          <p:cNvSpPr/>
          <p:nvPr/>
        </p:nvSpPr>
        <p:spPr>
          <a:xfrm>
            <a:off x="827087" y="950436"/>
            <a:ext cx="2376488" cy="904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2800" b="1">
                <a:solidFill>
                  <a:srgbClr val="595959"/>
                </a:solidFill>
                <a:effectLst>
                  <a:outerShdw blurRad="12700" dist="25400" dir="2700000" rotWithShape="0">
                    <a:srgbClr val="DDDDDD"/>
                  </a:outerShdw>
                </a:effectLst>
              </a:defRPr>
            </a:lvl1pPr>
          </a:lstStyle>
          <a:p>
            <a:pPr lvl="0">
              <a:defRPr sz="1800" b="0">
                <a:solidFill>
                  <a:srgbClr val="000000"/>
                </a:solidFill>
                <a:effectLst/>
              </a:defRPr>
            </a:pPr>
            <a:r>
              <a:rPr sz="2800" b="1">
                <a:solidFill>
                  <a:srgbClr val="595959"/>
                </a:solidFill>
                <a:effectLst>
                  <a:outerShdw blurRad="12700" dist="25400" dir="2700000" rotWithShape="0">
                    <a:srgbClr val="DDDDDD"/>
                  </a:outerShdw>
                </a:effectLst>
              </a:rPr>
              <a:t>Antecedentes</a:t>
            </a:r>
          </a:p>
        </p:txBody>
      </p:sp>
      <p:sp>
        <p:nvSpPr>
          <p:cNvPr id="453" name="Shape 453"/>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30</a:t>
            </a:r>
          </a:p>
        </p:txBody>
      </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451"/>
                                        </p:tgtEl>
                                        <p:attrNameLst>
                                          <p:attrName>style.visibility</p:attrName>
                                        </p:attrNameLst>
                                      </p:cBhvr>
                                      <p:to>
                                        <p:strVal val="visible"/>
                                      </p:to>
                                    </p:set>
                                    <p:anim calcmode="lin" valueType="num">
                                      <p:cBhvr>
                                        <p:cTn id="7" dur="500" fill="hold"/>
                                        <p:tgtEl>
                                          <p:spTgt spid="451"/>
                                        </p:tgtEl>
                                        <p:attrNameLst>
                                          <p:attrName>ppt_w</p:attrName>
                                        </p:attrNameLst>
                                      </p:cBhvr>
                                      <p:tavLst>
                                        <p:tav tm="0">
                                          <p:val>
                                            <p:fltVal val="0"/>
                                          </p:val>
                                        </p:tav>
                                        <p:tav tm="100000">
                                          <p:val>
                                            <p:strVal val="#ppt_w"/>
                                          </p:val>
                                        </p:tav>
                                      </p:tavLst>
                                    </p:anim>
                                    <p:anim calcmode="lin" valueType="num">
                                      <p:cBhvr>
                                        <p:cTn id="8" dur="500" fill="hold"/>
                                        <p:tgtEl>
                                          <p:spTgt spid="4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2"/>
          <p:cNvGrpSpPr/>
          <p:nvPr/>
        </p:nvGrpSpPr>
        <p:grpSpPr>
          <a:xfrm>
            <a:off x="431799" y="260350"/>
            <a:ext cx="6788151" cy="6048375"/>
            <a:chOff x="0" y="0"/>
            <a:chExt cx="6788150" cy="6048374"/>
          </a:xfrm>
        </p:grpSpPr>
        <p:pic>
          <p:nvPicPr>
            <p:cNvPr id="30" name="image.jpg"/>
            <p:cNvPicPr/>
            <p:nvPr/>
          </p:nvPicPr>
          <p:blipFill>
            <a:blip r:embed="rId2" cstate="email">
              <a:extLst>
                <a:ext uri="{28A0092B-C50C-407E-A947-70E740481C1C}">
                  <a14:useLocalDpi xmlns:a14="http://schemas.microsoft.com/office/drawing/2010/main"/>
                </a:ext>
              </a:extLst>
            </a:blip>
            <a:stretch>
              <a:fillRect/>
            </a:stretch>
          </p:blipFill>
          <p:spPr>
            <a:xfrm>
              <a:off x="-1" y="0"/>
              <a:ext cx="3979865" cy="695325"/>
            </a:xfrm>
            <a:prstGeom prst="rect">
              <a:avLst/>
            </a:prstGeom>
            <a:ln w="12700" cap="flat">
              <a:noFill/>
              <a:miter lim="400000"/>
            </a:ln>
            <a:effectLst>
              <a:outerShdw blurRad="50800" dist="50800" dir="5400000" rotWithShape="0">
                <a:srgbClr val="A6A6A6"/>
              </a:outerShdw>
            </a:effectLst>
          </p:spPr>
        </p:pic>
        <p:pic>
          <p:nvPicPr>
            <p:cNvPr id="31" name="image.png"/>
            <p:cNvPicPr/>
            <p:nvPr/>
          </p:nvPicPr>
          <p:blipFill>
            <a:blip r:embed="rId3" cstate="email">
              <a:extLst>
                <a:ext uri="{28A0092B-C50C-407E-A947-70E740481C1C}">
                  <a14:useLocalDpi xmlns:a14="http://schemas.microsoft.com/office/drawing/2010/main"/>
                </a:ext>
              </a:extLst>
            </a:blip>
            <a:stretch>
              <a:fillRect/>
            </a:stretch>
          </p:blipFill>
          <p:spPr>
            <a:xfrm>
              <a:off x="1746882" y="1008050"/>
              <a:ext cx="5041268" cy="5040325"/>
            </a:xfrm>
            <a:prstGeom prst="rect">
              <a:avLst/>
            </a:prstGeom>
            <a:ln w="12700" cap="flat">
              <a:noFill/>
              <a:miter lim="400000"/>
            </a:ln>
            <a:effectLst/>
          </p:spPr>
        </p:pic>
      </p:grpSp>
      <p:sp>
        <p:nvSpPr>
          <p:cNvPr id="33" name="Shape 33"/>
          <p:cNvSpPr/>
          <p:nvPr/>
        </p:nvSpPr>
        <p:spPr>
          <a:xfrm>
            <a:off x="4933949" y="476250"/>
            <a:ext cx="4572002" cy="345440"/>
          </a:xfrm>
          <a:prstGeom prst="rect">
            <a:avLst/>
          </a:prstGeom>
          <a:ln w="12700">
            <a:miter lim="400000"/>
          </a:ln>
          <a:effectLst>
            <a:outerShdw blurRad="50800" dist="50800" dir="5400000" rotWithShape="0">
              <a:srgbClr val="D9D9D9"/>
            </a:outerShdw>
          </a:effectLst>
          <a:extLst>
            <a:ext uri="{C572A759-6A51-4108-AA02-DFA0A04FC94B}">
              <ma14:wrappingTextBoxFlag xmlns="" xmlns:ma14="http://schemas.microsoft.com/office/mac/drawingml/2011/main" val="1"/>
            </a:ext>
          </a:extLst>
        </p:spPr>
        <p:txBody>
          <a:bodyPr lIns="0" tIns="0" rIns="0" bIns="0">
            <a:spAutoFit/>
          </a:bodyPr>
          <a:lstStyle/>
          <a:p>
            <a:pPr lvl="0">
              <a:tabLst>
                <a:tab pos="990600" algn="r"/>
                <a:tab pos="2806700" algn="r"/>
                <a:tab pos="5600700" algn="r"/>
              </a:tabLst>
            </a:pPr>
            <a:r>
              <a:rPr sz="900" b="1"/>
              <a:t>Subsecretaría de Población, Migración y Asuntos Religiosos</a:t>
            </a:r>
          </a:p>
          <a:p>
            <a:pPr lvl="0">
              <a:tabLst>
                <a:tab pos="990600" algn="r"/>
                <a:tab pos="2806700" algn="r"/>
                <a:tab pos="5600700" algn="r"/>
              </a:tabLst>
            </a:pPr>
            <a:r>
              <a:rPr sz="900" b="1"/>
              <a:t>Coordinación General de la Comisión Mexicana de Ayuda a Refugiados</a:t>
            </a:r>
          </a:p>
        </p:txBody>
      </p:sp>
      <p:sp>
        <p:nvSpPr>
          <p:cNvPr id="34" name="Shape 34"/>
          <p:cNvSpPr/>
          <p:nvPr/>
        </p:nvSpPr>
        <p:spPr>
          <a:xfrm>
            <a:off x="431800" y="1052512"/>
            <a:ext cx="8251826" cy="1"/>
          </a:xfrm>
          <a:prstGeom prst="line">
            <a:avLst/>
          </a:prstGeom>
          <a:ln w="25400">
            <a:solidFill>
              <a:srgbClr val="006800"/>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35" name="Shape 35"/>
          <p:cNvSpPr/>
          <p:nvPr/>
        </p:nvSpPr>
        <p:spPr>
          <a:xfrm>
            <a:off x="1042987" y="1125537"/>
            <a:ext cx="7899401" cy="1"/>
          </a:xfrm>
          <a:prstGeom prst="line">
            <a:avLst/>
          </a:prstGeom>
          <a:ln w="25400">
            <a:solidFill>
              <a:srgbClr val="A50021"/>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36" name="Shape 36"/>
          <p:cNvSpPr/>
          <p:nvPr/>
        </p:nvSpPr>
        <p:spPr>
          <a:xfrm>
            <a:off x="900112" y="1773237"/>
            <a:ext cx="7783513" cy="675641"/>
          </a:xfrm>
          <a:prstGeom prst="rect">
            <a:avLst/>
          </a:prstGeom>
          <a:ln w="12700">
            <a:miter lim="400000"/>
          </a:ln>
          <a:effectLst>
            <a:outerShdw blurRad="50800" dist="50800" dir="5400000" rotWithShape="0">
              <a:srgbClr val="A6A6A6"/>
            </a:outerShdw>
          </a:effectLst>
          <a:extLst>
            <a:ext uri="{C572A759-6A51-4108-AA02-DFA0A04FC94B}">
              <ma14:wrappingTextBoxFlag xmlns="" xmlns:ma14="http://schemas.microsoft.com/office/mac/drawingml/2011/main" val="1"/>
            </a:ext>
          </a:extLst>
        </p:spPr>
        <p:txBody>
          <a:bodyPr lIns="0" tIns="0" rIns="0" bIns="0">
            <a:spAutoFit/>
          </a:bodyPr>
          <a:lstStyle/>
          <a:p>
            <a:pPr lvl="0" algn="ctr"/>
            <a:r>
              <a:rPr sz="2000" b="1"/>
              <a:t>SEGOB</a:t>
            </a:r>
          </a:p>
          <a:p>
            <a:pPr lvl="0" algn="ctr"/>
            <a:r>
              <a:rPr sz="2000" b="1"/>
              <a:t>(</a:t>
            </a:r>
            <a:r>
              <a:rPr sz="2000" b="1" i="1">
                <a:solidFill>
                  <a:srgbClr val="595959"/>
                </a:solidFill>
              </a:rPr>
              <a:t>Reglamento Interior de la Secretaría de Gobernación</a:t>
            </a:r>
            <a:r>
              <a:rPr sz="2000" b="1"/>
              <a:t>)</a:t>
            </a:r>
          </a:p>
        </p:txBody>
      </p:sp>
      <p:sp>
        <p:nvSpPr>
          <p:cNvPr id="37" name="Shape 37"/>
          <p:cNvSpPr/>
          <p:nvPr/>
        </p:nvSpPr>
        <p:spPr>
          <a:xfrm flipH="1">
            <a:off x="2446337" y="3630612"/>
            <a:ext cx="603251" cy="457201"/>
          </a:xfrm>
          <a:prstGeom prst="line">
            <a:avLst/>
          </a:prstGeom>
          <a:ln w="25400">
            <a:solidFill>
              <a:srgbClr val="A50021"/>
            </a:solidFill>
            <a:round/>
            <a:tailEnd type="triangle"/>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38" name="Shape 38"/>
          <p:cNvSpPr/>
          <p:nvPr/>
        </p:nvSpPr>
        <p:spPr>
          <a:xfrm>
            <a:off x="6153150" y="3573462"/>
            <a:ext cx="573088" cy="457201"/>
          </a:xfrm>
          <a:prstGeom prst="line">
            <a:avLst/>
          </a:prstGeom>
          <a:ln w="25400">
            <a:solidFill>
              <a:srgbClr val="A50021"/>
            </a:solidFill>
            <a:round/>
            <a:tailEnd type="triangle"/>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39" name="Shape 39"/>
          <p:cNvSpPr/>
          <p:nvPr/>
        </p:nvSpPr>
        <p:spPr>
          <a:xfrm>
            <a:off x="6300787" y="4087812"/>
            <a:ext cx="2087563" cy="1844041"/>
          </a:xfrm>
          <a:prstGeom prst="rect">
            <a:avLst/>
          </a:prstGeom>
          <a:ln w="12700">
            <a:miter lim="400000"/>
          </a:ln>
          <a:effectLst>
            <a:outerShdw blurRad="50800" dist="50800" dir="5400000" rotWithShape="0">
              <a:srgbClr val="A6A6A6"/>
            </a:outerShdw>
          </a:effectLst>
          <a:extLst>
            <a:ext uri="{C572A759-6A51-4108-AA02-DFA0A04FC94B}">
              <ma14:wrappingTextBoxFlag xmlns="" xmlns:ma14="http://schemas.microsoft.com/office/mac/drawingml/2011/main" val="1"/>
            </a:ext>
          </a:extLst>
        </p:spPr>
        <p:txBody>
          <a:bodyPr lIns="0" tIns="0" rIns="0" bIns="0">
            <a:spAutoFit/>
          </a:bodyPr>
          <a:lstStyle/>
          <a:p>
            <a:pPr lvl="0" algn="ctr"/>
            <a:r>
              <a:rPr sz="2000" b="1"/>
              <a:t>COMAR</a:t>
            </a:r>
          </a:p>
          <a:p>
            <a:pPr lvl="0" algn="ctr"/>
            <a:r>
              <a:rPr sz="2000" b="1"/>
              <a:t>(Ley sobre Refugiados,  Protección Complementaria y Asilo Político)</a:t>
            </a:r>
          </a:p>
        </p:txBody>
      </p:sp>
      <p:sp>
        <p:nvSpPr>
          <p:cNvPr id="40" name="Shape 40"/>
          <p:cNvSpPr/>
          <p:nvPr/>
        </p:nvSpPr>
        <p:spPr>
          <a:xfrm>
            <a:off x="250825" y="4087812"/>
            <a:ext cx="2401888" cy="967741"/>
          </a:xfrm>
          <a:prstGeom prst="rect">
            <a:avLst/>
          </a:prstGeom>
          <a:ln w="12700">
            <a:miter lim="400000"/>
          </a:ln>
          <a:effectLst>
            <a:outerShdw blurRad="50800" dist="50800" dir="5400000" rotWithShape="0">
              <a:srgbClr val="A6A6A6"/>
            </a:outerShdw>
          </a:effectLst>
          <a:extLst>
            <a:ext uri="{C572A759-6A51-4108-AA02-DFA0A04FC94B}">
              <ma14:wrappingTextBoxFlag xmlns="" xmlns:ma14="http://schemas.microsoft.com/office/mac/drawingml/2011/main" val="1"/>
            </a:ext>
          </a:extLst>
        </p:spPr>
        <p:txBody>
          <a:bodyPr lIns="0" tIns="0" rIns="0" bIns="0">
            <a:spAutoFit/>
          </a:bodyPr>
          <a:lstStyle/>
          <a:p>
            <a:pPr lvl="0" algn="ctr"/>
            <a:r>
              <a:rPr sz="2000" b="1"/>
              <a:t>INM</a:t>
            </a:r>
          </a:p>
          <a:p>
            <a:pPr lvl="0" algn="ctr"/>
            <a:r>
              <a:rPr sz="2000" b="1"/>
              <a:t>(Ley de Migración y su Reglamento)</a:t>
            </a:r>
          </a:p>
        </p:txBody>
      </p:sp>
      <p:sp>
        <p:nvSpPr>
          <p:cNvPr id="41" name="Shape 41"/>
          <p:cNvSpPr/>
          <p:nvPr/>
        </p:nvSpPr>
        <p:spPr>
          <a:xfrm>
            <a:off x="3114675" y="3106737"/>
            <a:ext cx="3038475" cy="967741"/>
          </a:xfrm>
          <a:prstGeom prst="rect">
            <a:avLst/>
          </a:prstGeom>
          <a:ln w="12700">
            <a:miter lim="400000"/>
          </a:ln>
          <a:effectLst>
            <a:outerShdw blurRad="50800" dist="50800" dir="5400000" rotWithShape="0">
              <a:srgbClr val="A6A6A6"/>
            </a:outerShdw>
          </a:effectLst>
          <a:extLst>
            <a:ext uri="{C572A759-6A51-4108-AA02-DFA0A04FC94B}">
              <ma14:wrappingTextBoxFlag xmlns="" xmlns:ma14="http://schemas.microsoft.com/office/mac/drawingml/2011/main" val="1"/>
            </a:ext>
          </a:extLst>
        </p:spPr>
        <p:txBody>
          <a:bodyPr lIns="0" tIns="0" rIns="0" bIns="0">
            <a:spAutoFit/>
          </a:bodyPr>
          <a:lstStyle>
            <a:lvl1pPr algn="ctr">
              <a:defRPr sz="2000" b="1"/>
            </a:lvl1pPr>
          </a:lstStyle>
          <a:p>
            <a:pPr lvl="0">
              <a:defRPr sz="1800" b="0"/>
            </a:pPr>
            <a:r>
              <a:rPr sz="2000" b="1"/>
              <a:t>Subsecretaría de Población, Migración y Asuntos Religiosos</a:t>
            </a:r>
          </a:p>
        </p:txBody>
      </p:sp>
      <p:sp>
        <p:nvSpPr>
          <p:cNvPr id="42" name="Shape 42"/>
          <p:cNvSpPr/>
          <p:nvPr/>
        </p:nvSpPr>
        <p:spPr>
          <a:xfrm>
            <a:off x="4649787" y="2527300"/>
            <a:ext cx="1" cy="446088"/>
          </a:xfrm>
          <a:prstGeom prst="line">
            <a:avLst/>
          </a:prstGeom>
          <a:ln w="25400">
            <a:solidFill>
              <a:srgbClr val="A50021"/>
            </a:solidFill>
            <a:round/>
            <a:tailEnd type="triangle"/>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43" name="Shape 43"/>
          <p:cNvSpPr/>
          <p:nvPr/>
        </p:nvSpPr>
        <p:spPr>
          <a:xfrm>
            <a:off x="2652712" y="4445000"/>
            <a:ext cx="792163" cy="576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ln w="25400">
            <a:solidFill>
              <a:srgbClr val="A50021"/>
            </a:solidFill>
            <a:round/>
            <a:tailEnd type="triangle"/>
          </a:ln>
          <a:effectLst>
            <a:outerShdw blurRad="38100" dist="20000" dir="5400000" rotWithShape="0">
              <a:srgbClr val="000000">
                <a:alpha val="37998"/>
              </a:srgbClr>
            </a:outerShdw>
          </a:effectLst>
        </p:spPr>
        <p:txBody>
          <a:bodyPr lIns="0" tIns="0" rIns="0" bIns="0"/>
          <a:lstStyle/>
          <a:p>
            <a:pPr lvl="0"/>
            <a:endParaRPr/>
          </a:p>
        </p:txBody>
      </p:sp>
      <p:sp>
        <p:nvSpPr>
          <p:cNvPr id="44" name="Shape 44"/>
          <p:cNvSpPr/>
          <p:nvPr/>
        </p:nvSpPr>
        <p:spPr>
          <a:xfrm rot="10800000" flipV="1">
            <a:off x="5540375" y="4413250"/>
            <a:ext cx="788988" cy="576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ln w="25400">
            <a:solidFill>
              <a:srgbClr val="A50021"/>
            </a:solidFill>
            <a:round/>
            <a:tailEnd type="triangle"/>
          </a:ln>
          <a:effectLst>
            <a:outerShdw blurRad="38100" dist="20000" dir="5400000" rotWithShape="0">
              <a:srgbClr val="000000">
                <a:alpha val="37998"/>
              </a:srgbClr>
            </a:outerShdw>
          </a:effectLst>
        </p:spPr>
        <p:txBody>
          <a:bodyPr lIns="0" tIns="0" rIns="0" bIns="0"/>
          <a:lstStyle/>
          <a:p>
            <a:pPr lvl="0"/>
            <a:endParaRPr/>
          </a:p>
        </p:txBody>
      </p:sp>
      <p:sp>
        <p:nvSpPr>
          <p:cNvPr id="45" name="Shape 45"/>
          <p:cNvSpPr/>
          <p:nvPr/>
        </p:nvSpPr>
        <p:spPr>
          <a:xfrm>
            <a:off x="3562350" y="5021262"/>
            <a:ext cx="2089150" cy="1551941"/>
          </a:xfrm>
          <a:prstGeom prst="rect">
            <a:avLst/>
          </a:prstGeom>
          <a:ln w="12700">
            <a:miter lim="400000"/>
          </a:ln>
          <a:effectLst>
            <a:outerShdw blurRad="50800" dist="50800" dir="5400000" rotWithShape="0">
              <a:srgbClr val="A6A6A6"/>
            </a:outerShdw>
          </a:effectLst>
          <a:extLst>
            <a:ext uri="{C572A759-6A51-4108-AA02-DFA0A04FC94B}">
              <ma14:wrappingTextBoxFlag xmlns="" xmlns:ma14="http://schemas.microsoft.com/office/mac/drawingml/2011/main" val="1"/>
            </a:ext>
          </a:extLst>
        </p:spPr>
        <p:txBody>
          <a:bodyPr lIns="0" tIns="0" rIns="0" bIns="0">
            <a:spAutoFit/>
          </a:bodyPr>
          <a:lstStyle>
            <a:lvl1pPr algn="ctr">
              <a:defRPr sz="2000" b="1"/>
            </a:lvl1pPr>
          </a:lstStyle>
          <a:p>
            <a:pPr lvl="0">
              <a:defRPr sz="1800" b="0"/>
            </a:pPr>
            <a:r>
              <a:rPr sz="2000" b="1"/>
              <a:t>Atribuciones respectivas para cada uno en la LSRPCYAP</a:t>
            </a:r>
          </a:p>
        </p:txBody>
      </p:sp>
      <p:grpSp>
        <p:nvGrpSpPr>
          <p:cNvPr id="48" name="Group 48"/>
          <p:cNvGrpSpPr/>
          <p:nvPr/>
        </p:nvGrpSpPr>
        <p:grpSpPr>
          <a:xfrm>
            <a:off x="603250" y="1083786"/>
            <a:ext cx="5151438" cy="841852"/>
            <a:chOff x="0" y="0"/>
            <a:chExt cx="5151437" cy="841851"/>
          </a:xfrm>
        </p:grpSpPr>
        <p:pic>
          <p:nvPicPr>
            <p:cNvPr id="46" name="image.png"/>
            <p:cNvPicPr/>
            <p:nvPr/>
          </p:nvPicPr>
          <p:blipFill>
            <a:blip r:embed="rId4" cstate="email">
              <a:extLst>
                <a:ext uri="{28A0092B-C50C-407E-A947-70E740481C1C}">
                  <a14:useLocalDpi xmlns:a14="http://schemas.microsoft.com/office/drawing/2010/main"/>
                </a:ext>
              </a:extLst>
            </a:blip>
            <a:stretch>
              <a:fillRect/>
            </a:stretch>
          </p:blipFill>
          <p:spPr>
            <a:xfrm>
              <a:off x="0" y="92551"/>
              <a:ext cx="5151438" cy="749301"/>
            </a:xfrm>
            <a:prstGeom prst="rect">
              <a:avLst/>
            </a:prstGeom>
            <a:ln w="12700" cap="flat">
              <a:noFill/>
              <a:miter lim="400000"/>
            </a:ln>
            <a:effectLst/>
          </p:spPr>
        </p:pic>
        <p:sp>
          <p:nvSpPr>
            <p:cNvPr id="47" name="Shape 47"/>
            <p:cNvSpPr/>
            <p:nvPr/>
          </p:nvSpPr>
          <p:spPr>
            <a:xfrm>
              <a:off x="147637" y="0"/>
              <a:ext cx="4900613" cy="8026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defRPr sz="2400" b="1">
                  <a:solidFill>
                    <a:srgbClr val="FFFFFF"/>
                  </a:solidFill>
                </a:defRPr>
              </a:lvl1pPr>
            </a:lstStyle>
            <a:p>
              <a:pPr lvl="0">
                <a:defRPr sz="1800" b="0">
                  <a:solidFill>
                    <a:srgbClr val="000000"/>
                  </a:solidFill>
                </a:defRPr>
              </a:pPr>
              <a:r>
                <a:rPr sz="2400" b="1">
                  <a:solidFill>
                    <a:srgbClr val="FFFFFF"/>
                  </a:solidFill>
                </a:rPr>
                <a:t>¿Cómo se vinculan el INM y COMAR?</a:t>
              </a:r>
            </a:p>
          </p:txBody>
        </p:sp>
      </p:grpSp>
      <p:sp>
        <p:nvSpPr>
          <p:cNvPr id="49" name="Shape 49"/>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3</a:t>
            </a:r>
          </a:p>
        </p:txBody>
      </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48"/>
                                        </p:tgtEl>
                                        <p:attrNameLst>
                                          <p:attrName>style.visibility</p:attrName>
                                        </p:attrNameLst>
                                      </p:cBhvr>
                                      <p:to>
                                        <p:strVal val="visible"/>
                                      </p:to>
                                    </p:set>
                                    <p:anim calcmode="lin" valueType="num">
                                      <p:cBhvr>
                                        <p:cTn id="7" dur="500" fill="hold"/>
                                        <p:tgtEl>
                                          <p:spTgt spid="48"/>
                                        </p:tgtEl>
                                        <p:attrNameLst>
                                          <p:attrName>ppt_x</p:attrName>
                                        </p:attrNameLst>
                                      </p:cBhvr>
                                      <p:tavLst>
                                        <p:tav tm="0">
                                          <p:val>
                                            <p:strVal val="#ppt_x"/>
                                          </p:val>
                                        </p:tav>
                                        <p:tav tm="100000">
                                          <p:val>
                                            <p:strVal val="#ppt_x"/>
                                          </p:val>
                                        </p:tav>
                                      </p:tavLst>
                                    </p:anim>
                                    <p:anim calcmode="lin" valueType="num">
                                      <p:cBhvr>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2" nodeType="clickEffect">
                                  <p:stCondLst>
                                    <p:cond delay="0"/>
                                  </p:stCondLst>
                                  <p:iterate>
                                    <p:tmAbs val="0"/>
                                  </p:iterate>
                                  <p:childTnLst>
                                    <p:set>
                                      <p:cBhvr>
                                        <p:cTn id="12" fill="hold"/>
                                        <p:tgtEl>
                                          <p:spTgt spid="36"/>
                                        </p:tgtEl>
                                        <p:attrNameLst>
                                          <p:attrName>style.visibility</p:attrName>
                                        </p:attrNameLst>
                                      </p:cBhvr>
                                      <p:to>
                                        <p:strVal val="visible"/>
                                      </p:to>
                                    </p:set>
                                    <p:animEffect transition="in" filter="box(in)">
                                      <p:cBhvr>
                                        <p:cTn id="13" dur="20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3" nodeType="clickEffect">
                                  <p:stCondLst>
                                    <p:cond delay="0"/>
                                  </p:stCondLst>
                                  <p:iterate>
                                    <p:tmAbs val="0"/>
                                  </p:iterate>
                                  <p:childTnLst>
                                    <p:set>
                                      <p:cBhvr>
                                        <p:cTn id="17" fill="hold"/>
                                        <p:tgtEl>
                                          <p:spTgt spid="42"/>
                                        </p:tgtEl>
                                        <p:attrNameLst>
                                          <p:attrName>style.visibility</p:attrName>
                                        </p:attrNameLst>
                                      </p:cBhvr>
                                      <p:to>
                                        <p:strVal val="visible"/>
                                      </p:to>
                                    </p:set>
                                    <p:animEffect transition="in" filter="fade">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4" nodeType="clickEffect">
                                  <p:stCondLst>
                                    <p:cond delay="0"/>
                                  </p:stCondLst>
                                  <p:iterate>
                                    <p:tmAbs val="0"/>
                                  </p:iterate>
                                  <p:childTnLst>
                                    <p:set>
                                      <p:cBhvr>
                                        <p:cTn id="22" fill="hold"/>
                                        <p:tgtEl>
                                          <p:spTgt spid="41"/>
                                        </p:tgtEl>
                                        <p:attrNameLst>
                                          <p:attrName>style.visibility</p:attrName>
                                        </p:attrNameLst>
                                      </p:cBhvr>
                                      <p:to>
                                        <p:strVal val="visible"/>
                                      </p:to>
                                    </p:set>
                                    <p:animEffect transition="in" filter="box(in)">
                                      <p:cBhvr>
                                        <p:cTn id="23" dur="20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5" nodeType="clickEffect">
                                  <p:stCondLst>
                                    <p:cond delay="0"/>
                                  </p:stCondLst>
                                  <p:iterate>
                                    <p:tmAbs val="0"/>
                                  </p:iterate>
                                  <p:childTnLst>
                                    <p:set>
                                      <p:cBhvr>
                                        <p:cTn id="27" fill="hold"/>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par>
                          <p:cTn id="29" fill="hold">
                            <p:stCondLst>
                              <p:cond delay="500"/>
                            </p:stCondLst>
                            <p:childTnLst>
                              <p:par>
                                <p:cTn id="30" presetID="10" presetClass="entr" presetSubtype="0" fill="hold" grpId="6" nodeType="afterEffect">
                                  <p:stCondLst>
                                    <p:cond delay="0"/>
                                  </p:stCondLst>
                                  <p:iterate>
                                    <p:tmAbs val="0"/>
                                  </p:iterate>
                                  <p:childTnLst>
                                    <p:set>
                                      <p:cBhvr>
                                        <p:cTn id="31" fill="hold"/>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7" nodeType="clickEffect">
                                  <p:stCondLst>
                                    <p:cond delay="0"/>
                                  </p:stCondLst>
                                  <p:iterate>
                                    <p:tmAbs val="0"/>
                                  </p:iterate>
                                  <p:childTnLst>
                                    <p:set>
                                      <p:cBhvr>
                                        <p:cTn id="36" fill="hold"/>
                                        <p:tgtEl>
                                          <p:spTgt spid="40"/>
                                        </p:tgtEl>
                                        <p:attrNameLst>
                                          <p:attrName>style.visibility</p:attrName>
                                        </p:attrNameLst>
                                      </p:cBhvr>
                                      <p:to>
                                        <p:strVal val="visible"/>
                                      </p:to>
                                    </p:set>
                                    <p:animEffect transition="in" filter="box(in)">
                                      <p:cBhvr>
                                        <p:cTn id="37" dur="2000"/>
                                        <p:tgtEl>
                                          <p:spTgt spid="40"/>
                                        </p:tgtEl>
                                      </p:cBhvr>
                                    </p:animEffect>
                                  </p:childTnLst>
                                </p:cTn>
                              </p:par>
                            </p:childTnLst>
                          </p:cTn>
                        </p:par>
                        <p:par>
                          <p:cTn id="38" fill="hold">
                            <p:stCondLst>
                              <p:cond delay="2000"/>
                            </p:stCondLst>
                            <p:childTnLst>
                              <p:par>
                                <p:cTn id="39" presetID="4" presetClass="entr" presetSubtype="16" fill="hold" grpId="8" nodeType="afterEffect">
                                  <p:stCondLst>
                                    <p:cond delay="0"/>
                                  </p:stCondLst>
                                  <p:iterate>
                                    <p:tmAbs val="0"/>
                                  </p:iterate>
                                  <p:childTnLst>
                                    <p:set>
                                      <p:cBhvr>
                                        <p:cTn id="40" fill="hold"/>
                                        <p:tgtEl>
                                          <p:spTgt spid="39"/>
                                        </p:tgtEl>
                                        <p:attrNameLst>
                                          <p:attrName>style.visibility</p:attrName>
                                        </p:attrNameLst>
                                      </p:cBhvr>
                                      <p:to>
                                        <p:strVal val="visible"/>
                                      </p:to>
                                    </p:set>
                                    <p:animEffect transition="in" filter="box(in)">
                                      <p:cBhvr>
                                        <p:cTn id="41" dur="20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9" nodeType="clickEffect">
                                  <p:stCondLst>
                                    <p:cond delay="0"/>
                                  </p:stCondLst>
                                  <p:iterate>
                                    <p:tmAbs val="0"/>
                                  </p:iterate>
                                  <p:childTnLst>
                                    <p:set>
                                      <p:cBhvr>
                                        <p:cTn id="45" fill="hold"/>
                                        <p:tgtEl>
                                          <p:spTgt spid="43"/>
                                        </p:tgtEl>
                                        <p:attrNameLst>
                                          <p:attrName>style.visibility</p:attrName>
                                        </p:attrNameLst>
                                      </p:cBhvr>
                                      <p:to>
                                        <p:strVal val="visible"/>
                                      </p:to>
                                    </p:set>
                                    <p:animEffect transition="in" filter="fade">
                                      <p:cBhvr>
                                        <p:cTn id="46" dur="500"/>
                                        <p:tgtEl>
                                          <p:spTgt spid="43"/>
                                        </p:tgtEl>
                                      </p:cBhvr>
                                    </p:animEffect>
                                  </p:childTnLst>
                                </p:cTn>
                              </p:par>
                            </p:childTnLst>
                          </p:cTn>
                        </p:par>
                        <p:par>
                          <p:cTn id="47" fill="hold">
                            <p:stCondLst>
                              <p:cond delay="500"/>
                            </p:stCondLst>
                            <p:childTnLst>
                              <p:par>
                                <p:cTn id="48" presetID="10" presetClass="entr" presetSubtype="0" fill="hold" grpId="10" nodeType="afterEffect">
                                  <p:stCondLst>
                                    <p:cond delay="0"/>
                                  </p:stCondLst>
                                  <p:iterate>
                                    <p:tmAbs val="0"/>
                                  </p:iterate>
                                  <p:childTnLst>
                                    <p:set>
                                      <p:cBhvr>
                                        <p:cTn id="49" fill="hold"/>
                                        <p:tgtEl>
                                          <p:spTgt spid="44"/>
                                        </p:tgtEl>
                                        <p:attrNameLst>
                                          <p:attrName>style.visibility</p:attrName>
                                        </p:attrNameLst>
                                      </p:cBhvr>
                                      <p:to>
                                        <p:strVal val="visible"/>
                                      </p:to>
                                    </p:set>
                                    <p:animEffect transition="in" filter="fade">
                                      <p:cBhvr>
                                        <p:cTn id="50" dur="500"/>
                                        <p:tgtEl>
                                          <p:spTgt spid="44"/>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11" nodeType="clickEffect">
                                  <p:stCondLst>
                                    <p:cond delay="0"/>
                                  </p:stCondLst>
                                  <p:iterate>
                                    <p:tmAbs val="0"/>
                                  </p:iterate>
                                  <p:childTnLst>
                                    <p:set>
                                      <p:cBhvr>
                                        <p:cTn id="54" fill="hold"/>
                                        <p:tgtEl>
                                          <p:spTgt spid="45"/>
                                        </p:tgtEl>
                                        <p:attrNameLst>
                                          <p:attrName>style.visibility</p:attrName>
                                        </p:attrNameLst>
                                      </p:cBhvr>
                                      <p:to>
                                        <p:strVal val="visible"/>
                                      </p:to>
                                    </p:set>
                                    <p:animEffect transition="in" filter="box(in)">
                                      <p:cBhvr>
                                        <p:cTn id="55"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2" animBg="1" advAuto="0"/>
      <p:bldP spid="37" grpId="5" animBg="1" advAuto="0"/>
      <p:bldP spid="38" grpId="6" animBg="1" advAuto="0"/>
      <p:bldP spid="39" grpId="8" animBg="1" advAuto="0"/>
      <p:bldP spid="40" grpId="7" animBg="1" advAuto="0"/>
      <p:bldP spid="41" grpId="4" animBg="1" advAuto="0"/>
      <p:bldP spid="42" grpId="3" animBg="1" advAuto="0"/>
      <p:bldP spid="43" grpId="9" animBg="1" advAuto="0"/>
      <p:bldP spid="44" grpId="10" animBg="1" advAuto="0"/>
      <p:bldP spid="45" grpId="11" animBg="1" advAuto="0"/>
      <p:bldP spid="48" grpId="1"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5" name="image.png"/>
          <p:cNvPicPr/>
          <p:nvPr/>
        </p:nvPicPr>
        <p:blipFill>
          <a:blip r:embed="rId2" cstate="email">
            <a:extLst>
              <a:ext uri="{28A0092B-C50C-407E-A947-70E740481C1C}">
                <a14:useLocalDpi xmlns:a14="http://schemas.microsoft.com/office/drawing/2010/main"/>
              </a:ext>
            </a:extLst>
          </a:blip>
          <a:stretch>
            <a:fillRect/>
          </a:stretch>
        </p:blipFill>
        <p:spPr>
          <a:xfrm>
            <a:off x="-19050" y="252412"/>
            <a:ext cx="9182100" cy="6048376"/>
          </a:xfrm>
          <a:prstGeom prst="rect">
            <a:avLst/>
          </a:prstGeom>
          <a:ln w="12700">
            <a:miter lim="400000"/>
          </a:ln>
        </p:spPr>
      </p:pic>
      <p:pic>
        <p:nvPicPr>
          <p:cNvPr id="456" name="image.png"/>
          <p:cNvPicPr/>
          <p:nvPr/>
        </p:nvPicPr>
        <p:blipFill>
          <a:blip r:embed="rId3" cstate="email">
            <a:extLst>
              <a:ext uri="{28A0092B-C50C-407E-A947-70E740481C1C}">
                <a14:useLocalDpi xmlns:a14="http://schemas.microsoft.com/office/drawing/2010/main"/>
              </a:ext>
            </a:extLst>
          </a:blip>
          <a:stretch>
            <a:fillRect/>
          </a:stretch>
        </p:blipFill>
        <p:spPr>
          <a:xfrm>
            <a:off x="993775" y="1743075"/>
            <a:ext cx="7673975" cy="5011738"/>
          </a:xfrm>
          <a:prstGeom prst="rect">
            <a:avLst/>
          </a:prstGeom>
          <a:ln w="12700">
            <a:miter lim="400000"/>
          </a:ln>
        </p:spPr>
      </p:pic>
      <p:sp>
        <p:nvSpPr>
          <p:cNvPr id="457" name="Shape 457"/>
          <p:cNvSpPr/>
          <p:nvPr/>
        </p:nvSpPr>
        <p:spPr>
          <a:xfrm>
            <a:off x="900112" y="1104900"/>
            <a:ext cx="2376488" cy="4978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800" b="1">
                <a:solidFill>
                  <a:srgbClr val="595959"/>
                </a:solidFill>
                <a:effectLst>
                  <a:outerShdw blurRad="12700" dist="25400" dir="2700000" rotWithShape="0">
                    <a:srgbClr val="DDDDDD"/>
                  </a:outerShdw>
                </a:effectLst>
              </a:defRPr>
            </a:lvl1pPr>
          </a:lstStyle>
          <a:p>
            <a:pPr lvl="0">
              <a:defRPr sz="1800" b="0">
                <a:solidFill>
                  <a:srgbClr val="000000"/>
                </a:solidFill>
                <a:effectLst/>
              </a:defRPr>
            </a:pPr>
            <a:r>
              <a:rPr sz="2800" b="1">
                <a:solidFill>
                  <a:srgbClr val="595959"/>
                </a:solidFill>
                <a:effectLst>
                  <a:outerShdw blurRad="12700" dist="25400" dir="2700000" rotWithShape="0">
                    <a:srgbClr val="DDDDDD"/>
                  </a:outerShdw>
                </a:effectLst>
              </a:rPr>
              <a:t>Acciones</a:t>
            </a:r>
          </a:p>
        </p:txBody>
      </p:sp>
      <p:sp>
        <p:nvSpPr>
          <p:cNvPr id="458" name="Shape 458"/>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31</a:t>
            </a:r>
          </a:p>
        </p:txBody>
      </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456"/>
                                        </p:tgtEl>
                                        <p:attrNameLst>
                                          <p:attrName>style.visibility</p:attrName>
                                        </p:attrNameLst>
                                      </p:cBhvr>
                                      <p:to>
                                        <p:strVal val="visible"/>
                                      </p:to>
                                    </p:set>
                                    <p:animEffect transition="in" filter="fade">
                                      <p:cBhvr>
                                        <p:cTn id="7" dur="2000"/>
                                        <p:tgtEl>
                                          <p:spTgt spid="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 grpId="1"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2" name="Group 462"/>
          <p:cNvGrpSpPr/>
          <p:nvPr/>
        </p:nvGrpSpPr>
        <p:grpSpPr>
          <a:xfrm>
            <a:off x="431799" y="260350"/>
            <a:ext cx="6788151" cy="6048375"/>
            <a:chOff x="0" y="0"/>
            <a:chExt cx="6788150" cy="6048374"/>
          </a:xfrm>
        </p:grpSpPr>
        <p:pic>
          <p:nvPicPr>
            <p:cNvPr id="460" name="image.jpg"/>
            <p:cNvPicPr/>
            <p:nvPr/>
          </p:nvPicPr>
          <p:blipFill>
            <a:blip r:embed="rId2" cstate="email">
              <a:extLst>
                <a:ext uri="{28A0092B-C50C-407E-A947-70E740481C1C}">
                  <a14:useLocalDpi xmlns:a14="http://schemas.microsoft.com/office/drawing/2010/main"/>
                </a:ext>
              </a:extLst>
            </a:blip>
            <a:stretch>
              <a:fillRect/>
            </a:stretch>
          </p:blipFill>
          <p:spPr>
            <a:xfrm>
              <a:off x="-1" y="0"/>
              <a:ext cx="3979865" cy="695325"/>
            </a:xfrm>
            <a:prstGeom prst="rect">
              <a:avLst/>
            </a:prstGeom>
            <a:ln w="12700" cap="flat">
              <a:noFill/>
              <a:miter lim="400000"/>
            </a:ln>
            <a:effectLst>
              <a:outerShdw blurRad="50800" dist="50800" dir="5400000" rotWithShape="0">
                <a:srgbClr val="A6A6A6"/>
              </a:outerShdw>
            </a:effectLst>
          </p:spPr>
        </p:pic>
        <p:pic>
          <p:nvPicPr>
            <p:cNvPr id="461" name="image.png"/>
            <p:cNvPicPr/>
            <p:nvPr/>
          </p:nvPicPr>
          <p:blipFill>
            <a:blip r:embed="rId3" cstate="email">
              <a:extLst>
                <a:ext uri="{28A0092B-C50C-407E-A947-70E740481C1C}">
                  <a14:useLocalDpi xmlns:a14="http://schemas.microsoft.com/office/drawing/2010/main"/>
                </a:ext>
              </a:extLst>
            </a:blip>
            <a:stretch>
              <a:fillRect/>
            </a:stretch>
          </p:blipFill>
          <p:spPr>
            <a:xfrm>
              <a:off x="1746882" y="1008050"/>
              <a:ext cx="5041268" cy="5040325"/>
            </a:xfrm>
            <a:prstGeom prst="rect">
              <a:avLst/>
            </a:prstGeom>
            <a:ln w="12700" cap="flat">
              <a:noFill/>
              <a:miter lim="400000"/>
            </a:ln>
            <a:effectLst/>
          </p:spPr>
        </p:pic>
      </p:grpSp>
      <p:sp>
        <p:nvSpPr>
          <p:cNvPr id="463" name="Shape 463"/>
          <p:cNvSpPr/>
          <p:nvPr/>
        </p:nvSpPr>
        <p:spPr>
          <a:xfrm>
            <a:off x="4933949" y="476250"/>
            <a:ext cx="4572002" cy="345440"/>
          </a:xfrm>
          <a:prstGeom prst="rect">
            <a:avLst/>
          </a:prstGeom>
          <a:ln w="12700">
            <a:miter lim="400000"/>
          </a:ln>
          <a:effectLst>
            <a:outerShdw blurRad="50800" dist="50800" dir="5400000" rotWithShape="0">
              <a:srgbClr val="D9D9D9"/>
            </a:outerShdw>
          </a:effectLst>
          <a:extLst>
            <a:ext uri="{C572A759-6A51-4108-AA02-DFA0A04FC94B}">
              <ma14:wrappingTextBoxFlag xmlns="" xmlns:ma14="http://schemas.microsoft.com/office/mac/drawingml/2011/main" val="1"/>
            </a:ext>
          </a:extLst>
        </p:spPr>
        <p:txBody>
          <a:bodyPr lIns="0" tIns="0" rIns="0" bIns="0">
            <a:spAutoFit/>
          </a:bodyPr>
          <a:lstStyle/>
          <a:p>
            <a:pPr lvl="0">
              <a:tabLst>
                <a:tab pos="990600" algn="r"/>
                <a:tab pos="2806700" algn="r"/>
                <a:tab pos="5600700" algn="r"/>
              </a:tabLst>
            </a:pPr>
            <a:r>
              <a:rPr sz="900" b="1"/>
              <a:t>Subsecretaría de Población, Migración y Asuntos Religiosos</a:t>
            </a:r>
          </a:p>
          <a:p>
            <a:pPr lvl="0">
              <a:tabLst>
                <a:tab pos="990600" algn="r"/>
                <a:tab pos="2806700" algn="r"/>
                <a:tab pos="5600700" algn="r"/>
              </a:tabLst>
            </a:pPr>
            <a:r>
              <a:rPr sz="900" b="1"/>
              <a:t>Coordinación General de la Comisión Mexicana de Ayuda a Refugiados</a:t>
            </a:r>
          </a:p>
        </p:txBody>
      </p:sp>
      <p:sp>
        <p:nvSpPr>
          <p:cNvPr id="464" name="Shape 464"/>
          <p:cNvSpPr/>
          <p:nvPr/>
        </p:nvSpPr>
        <p:spPr>
          <a:xfrm>
            <a:off x="431800" y="1052512"/>
            <a:ext cx="8251826" cy="1"/>
          </a:xfrm>
          <a:prstGeom prst="line">
            <a:avLst/>
          </a:prstGeom>
          <a:ln w="25400">
            <a:solidFill>
              <a:srgbClr val="006800"/>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465" name="Shape 465"/>
          <p:cNvSpPr/>
          <p:nvPr/>
        </p:nvSpPr>
        <p:spPr>
          <a:xfrm>
            <a:off x="1042987" y="1125537"/>
            <a:ext cx="7899401" cy="1"/>
          </a:xfrm>
          <a:prstGeom prst="line">
            <a:avLst/>
          </a:prstGeom>
          <a:ln w="25400">
            <a:solidFill>
              <a:srgbClr val="A50021"/>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pic>
        <p:nvPicPr>
          <p:cNvPr id="466" name="image.png"/>
          <p:cNvPicPr/>
          <p:nvPr/>
        </p:nvPicPr>
        <p:blipFill>
          <a:blip r:embed="rId4" cstate="email">
            <a:extLst>
              <a:ext uri="{28A0092B-C50C-407E-A947-70E740481C1C}">
                <a14:useLocalDpi xmlns:a14="http://schemas.microsoft.com/office/drawing/2010/main"/>
              </a:ext>
            </a:extLst>
          </a:blip>
          <a:stretch>
            <a:fillRect/>
          </a:stretch>
        </p:blipFill>
        <p:spPr>
          <a:xfrm>
            <a:off x="249237" y="1646237"/>
            <a:ext cx="8645526" cy="4645026"/>
          </a:xfrm>
          <a:prstGeom prst="rect">
            <a:avLst/>
          </a:prstGeom>
          <a:ln w="12700">
            <a:miter lim="400000"/>
          </a:ln>
        </p:spPr>
      </p:pic>
      <p:sp>
        <p:nvSpPr>
          <p:cNvPr id="467" name="Shape 467"/>
          <p:cNvSpPr/>
          <p:nvPr/>
        </p:nvSpPr>
        <p:spPr>
          <a:xfrm>
            <a:off x="755650" y="1116012"/>
            <a:ext cx="2376488" cy="497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800" b="1">
                <a:solidFill>
                  <a:srgbClr val="595959"/>
                </a:solidFill>
                <a:effectLst>
                  <a:outerShdw blurRad="12700" dist="25400" dir="2700000" rotWithShape="0">
                    <a:srgbClr val="DDDDDD"/>
                  </a:outerShdw>
                </a:effectLst>
              </a:defRPr>
            </a:lvl1pPr>
          </a:lstStyle>
          <a:p>
            <a:pPr lvl="0">
              <a:defRPr sz="1800" b="0">
                <a:solidFill>
                  <a:srgbClr val="000000"/>
                </a:solidFill>
                <a:effectLst/>
              </a:defRPr>
            </a:pPr>
            <a:r>
              <a:rPr sz="2800" b="1">
                <a:solidFill>
                  <a:srgbClr val="595959"/>
                </a:solidFill>
                <a:effectLst>
                  <a:outerShdw blurRad="12700" dist="25400" dir="2700000" rotWithShape="0">
                    <a:srgbClr val="DDDDDD"/>
                  </a:outerShdw>
                </a:effectLst>
              </a:rPr>
              <a:t>Acciones</a:t>
            </a:r>
          </a:p>
        </p:txBody>
      </p:sp>
      <p:sp>
        <p:nvSpPr>
          <p:cNvPr id="468" name="Shape 468"/>
          <p:cNvSpPr/>
          <p:nvPr/>
        </p:nvSpPr>
        <p:spPr>
          <a:xfrm>
            <a:off x="5957887" y="3546475"/>
            <a:ext cx="80963" cy="18002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0"/>
                </a:lnTo>
                <a:cubicBezTo>
                  <a:pt x="15635" y="0"/>
                  <a:pt x="10800" y="36"/>
                  <a:pt x="10800" y="81"/>
                </a:cubicBezTo>
                <a:lnTo>
                  <a:pt x="10800" y="10719"/>
                </a:lnTo>
                <a:cubicBezTo>
                  <a:pt x="10800" y="10764"/>
                  <a:pt x="5965" y="10800"/>
                  <a:pt x="0" y="10800"/>
                </a:cubicBezTo>
                <a:lnTo>
                  <a:pt x="0" y="10800"/>
                </a:lnTo>
                <a:cubicBezTo>
                  <a:pt x="5965" y="10800"/>
                  <a:pt x="10800" y="10836"/>
                  <a:pt x="10800" y="10881"/>
                </a:cubicBezTo>
                <a:lnTo>
                  <a:pt x="10800" y="21519"/>
                </a:lnTo>
                <a:cubicBezTo>
                  <a:pt x="10800" y="21564"/>
                  <a:pt x="15635" y="21600"/>
                  <a:pt x="21600" y="21600"/>
                </a:cubicBezTo>
              </a:path>
            </a:pathLst>
          </a:custGeom>
          <a:ln>
            <a:solidFill/>
            <a:round/>
          </a:ln>
        </p:spPr>
        <p:txBody>
          <a:bodyPr lIns="0" tIns="0" rIns="0" bIns="0" anchor="ctr"/>
          <a:lstStyle/>
          <a:p>
            <a:pPr lvl="0" algn="ctr"/>
            <a:endParaRPr/>
          </a:p>
        </p:txBody>
      </p:sp>
      <p:sp>
        <p:nvSpPr>
          <p:cNvPr id="469" name="Shape 469"/>
          <p:cNvSpPr/>
          <p:nvPr/>
        </p:nvSpPr>
        <p:spPr>
          <a:xfrm>
            <a:off x="6002337" y="2754312"/>
            <a:ext cx="73026" cy="4318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0"/>
                </a:lnTo>
                <a:cubicBezTo>
                  <a:pt x="15635" y="0"/>
                  <a:pt x="10800" y="136"/>
                  <a:pt x="10800" y="304"/>
                </a:cubicBezTo>
                <a:lnTo>
                  <a:pt x="10800" y="10496"/>
                </a:lnTo>
                <a:cubicBezTo>
                  <a:pt x="10800" y="10664"/>
                  <a:pt x="5965" y="10800"/>
                  <a:pt x="0" y="10800"/>
                </a:cubicBezTo>
                <a:lnTo>
                  <a:pt x="0" y="10800"/>
                </a:lnTo>
                <a:cubicBezTo>
                  <a:pt x="5965" y="10800"/>
                  <a:pt x="10800" y="10936"/>
                  <a:pt x="10800" y="11104"/>
                </a:cubicBezTo>
                <a:lnTo>
                  <a:pt x="10800" y="21296"/>
                </a:lnTo>
                <a:cubicBezTo>
                  <a:pt x="10800" y="21464"/>
                  <a:pt x="15635" y="21600"/>
                  <a:pt x="21600" y="21600"/>
                </a:cubicBezTo>
              </a:path>
            </a:pathLst>
          </a:custGeom>
          <a:ln>
            <a:solidFill/>
            <a:round/>
          </a:ln>
        </p:spPr>
        <p:txBody>
          <a:bodyPr lIns="0" tIns="0" rIns="0" bIns="0" anchor="ctr"/>
          <a:lstStyle/>
          <a:p>
            <a:pPr lvl="0" algn="ctr"/>
            <a:endParaRPr/>
          </a:p>
        </p:txBody>
      </p:sp>
      <p:sp>
        <p:nvSpPr>
          <p:cNvPr id="470" name="Shape 470"/>
          <p:cNvSpPr/>
          <p:nvPr/>
        </p:nvSpPr>
        <p:spPr>
          <a:xfrm>
            <a:off x="6002337" y="1890712"/>
            <a:ext cx="71439" cy="4318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0"/>
                </a:lnTo>
                <a:cubicBezTo>
                  <a:pt x="15635" y="0"/>
                  <a:pt x="10800" y="133"/>
                  <a:pt x="10800" y="298"/>
                </a:cubicBezTo>
                <a:lnTo>
                  <a:pt x="10800" y="10502"/>
                </a:lnTo>
                <a:cubicBezTo>
                  <a:pt x="10800" y="10667"/>
                  <a:pt x="5965" y="10800"/>
                  <a:pt x="0" y="10800"/>
                </a:cubicBezTo>
                <a:lnTo>
                  <a:pt x="0" y="10800"/>
                </a:lnTo>
                <a:cubicBezTo>
                  <a:pt x="5965" y="10800"/>
                  <a:pt x="10800" y="10933"/>
                  <a:pt x="10800" y="11098"/>
                </a:cubicBezTo>
                <a:lnTo>
                  <a:pt x="10800" y="21302"/>
                </a:lnTo>
                <a:cubicBezTo>
                  <a:pt x="10800" y="21467"/>
                  <a:pt x="15635" y="21600"/>
                  <a:pt x="21600" y="21600"/>
                </a:cubicBezTo>
              </a:path>
            </a:pathLst>
          </a:custGeom>
          <a:ln>
            <a:solidFill/>
            <a:round/>
          </a:ln>
        </p:spPr>
        <p:txBody>
          <a:bodyPr lIns="0" tIns="0" rIns="0" bIns="0" anchor="ctr"/>
          <a:lstStyle/>
          <a:p>
            <a:pPr lvl="0" algn="ctr"/>
            <a:endParaRPr/>
          </a:p>
        </p:txBody>
      </p:sp>
      <p:sp>
        <p:nvSpPr>
          <p:cNvPr id="471" name="Shape 471"/>
          <p:cNvSpPr/>
          <p:nvPr/>
        </p:nvSpPr>
        <p:spPr>
          <a:xfrm>
            <a:off x="5991224" y="5476875"/>
            <a:ext cx="73027" cy="4318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0"/>
                </a:lnTo>
                <a:cubicBezTo>
                  <a:pt x="15635" y="0"/>
                  <a:pt x="10800" y="136"/>
                  <a:pt x="10800" y="304"/>
                </a:cubicBezTo>
                <a:lnTo>
                  <a:pt x="10800" y="10496"/>
                </a:lnTo>
                <a:cubicBezTo>
                  <a:pt x="10800" y="10664"/>
                  <a:pt x="5965" y="10800"/>
                  <a:pt x="0" y="10800"/>
                </a:cubicBezTo>
                <a:lnTo>
                  <a:pt x="0" y="10800"/>
                </a:lnTo>
                <a:cubicBezTo>
                  <a:pt x="5965" y="10800"/>
                  <a:pt x="10800" y="10936"/>
                  <a:pt x="10800" y="11104"/>
                </a:cubicBezTo>
                <a:lnTo>
                  <a:pt x="10800" y="21296"/>
                </a:lnTo>
                <a:cubicBezTo>
                  <a:pt x="10800" y="21464"/>
                  <a:pt x="15635" y="21600"/>
                  <a:pt x="21600" y="21600"/>
                </a:cubicBezTo>
              </a:path>
            </a:pathLst>
          </a:custGeom>
          <a:ln>
            <a:solidFill/>
            <a:round/>
          </a:ln>
        </p:spPr>
        <p:txBody>
          <a:bodyPr lIns="0" tIns="0" rIns="0" bIns="0" anchor="ctr"/>
          <a:lstStyle/>
          <a:p>
            <a:pPr lvl="0" algn="ctr"/>
            <a:endParaRPr/>
          </a:p>
        </p:txBody>
      </p:sp>
      <p:sp>
        <p:nvSpPr>
          <p:cNvPr id="472" name="Shape 472"/>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32</a:t>
            </a:r>
          </a:p>
        </p:txBody>
      </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iterate>
                                    <p:tmAbs val="0"/>
                                  </p:iterate>
                                  <p:childTnLst>
                                    <p:set>
                                      <p:cBhvr>
                                        <p:cTn id="6" fill="hold"/>
                                        <p:tgtEl>
                                          <p:spTgt spid="466"/>
                                        </p:tgtEl>
                                        <p:attrNameLst>
                                          <p:attrName>style.visibility</p:attrName>
                                        </p:attrNameLst>
                                      </p:cBhvr>
                                      <p:to>
                                        <p:strVal val="visible"/>
                                      </p:to>
                                    </p:set>
                                    <p:animEffect transition="in" filter="box(in)">
                                      <p:cBhvr>
                                        <p:cTn id="7" dur="2000"/>
                                        <p:tgtEl>
                                          <p:spTgt spid="466"/>
                                        </p:tgtEl>
                                      </p:cBhvr>
                                    </p:animEffect>
                                  </p:childTnLst>
                                </p:cTn>
                              </p:par>
                            </p:childTnLst>
                          </p:cTn>
                        </p:par>
                        <p:par>
                          <p:cTn id="8" fill="hold">
                            <p:stCondLst>
                              <p:cond delay="2000"/>
                            </p:stCondLst>
                            <p:childTnLst>
                              <p:par>
                                <p:cTn id="9" presetID="4" presetClass="entr" presetSubtype="16" fill="hold" grpId="2" nodeType="afterEffect">
                                  <p:stCondLst>
                                    <p:cond delay="0"/>
                                  </p:stCondLst>
                                  <p:iterate>
                                    <p:tmAbs val="0"/>
                                  </p:iterate>
                                  <p:childTnLst>
                                    <p:set>
                                      <p:cBhvr>
                                        <p:cTn id="10" fill="hold"/>
                                        <p:tgtEl>
                                          <p:spTgt spid="470"/>
                                        </p:tgtEl>
                                        <p:attrNameLst>
                                          <p:attrName>style.visibility</p:attrName>
                                        </p:attrNameLst>
                                      </p:cBhvr>
                                      <p:to>
                                        <p:strVal val="visible"/>
                                      </p:to>
                                    </p:set>
                                    <p:animEffect transition="in" filter="box(in)">
                                      <p:cBhvr>
                                        <p:cTn id="11" dur="2000"/>
                                        <p:tgtEl>
                                          <p:spTgt spid="470"/>
                                        </p:tgtEl>
                                      </p:cBhvr>
                                    </p:animEffect>
                                  </p:childTnLst>
                                </p:cTn>
                              </p:par>
                            </p:childTnLst>
                          </p:cTn>
                        </p:par>
                        <p:par>
                          <p:cTn id="12" fill="hold">
                            <p:stCondLst>
                              <p:cond delay="4000"/>
                            </p:stCondLst>
                            <p:childTnLst>
                              <p:par>
                                <p:cTn id="13" presetID="4" presetClass="entr" presetSubtype="16" fill="hold" grpId="3" nodeType="afterEffect">
                                  <p:stCondLst>
                                    <p:cond delay="0"/>
                                  </p:stCondLst>
                                  <p:iterate>
                                    <p:tmAbs val="0"/>
                                  </p:iterate>
                                  <p:childTnLst>
                                    <p:set>
                                      <p:cBhvr>
                                        <p:cTn id="14" fill="hold"/>
                                        <p:tgtEl>
                                          <p:spTgt spid="469"/>
                                        </p:tgtEl>
                                        <p:attrNameLst>
                                          <p:attrName>style.visibility</p:attrName>
                                        </p:attrNameLst>
                                      </p:cBhvr>
                                      <p:to>
                                        <p:strVal val="visible"/>
                                      </p:to>
                                    </p:set>
                                    <p:animEffect transition="in" filter="box(in)">
                                      <p:cBhvr>
                                        <p:cTn id="15" dur="2000"/>
                                        <p:tgtEl>
                                          <p:spTgt spid="469"/>
                                        </p:tgtEl>
                                      </p:cBhvr>
                                    </p:animEffect>
                                  </p:childTnLst>
                                </p:cTn>
                              </p:par>
                            </p:childTnLst>
                          </p:cTn>
                        </p:par>
                        <p:par>
                          <p:cTn id="16" fill="hold">
                            <p:stCondLst>
                              <p:cond delay="6000"/>
                            </p:stCondLst>
                            <p:childTnLst>
                              <p:par>
                                <p:cTn id="17" presetID="4" presetClass="entr" presetSubtype="16" fill="hold" grpId="4" nodeType="afterEffect">
                                  <p:stCondLst>
                                    <p:cond delay="0"/>
                                  </p:stCondLst>
                                  <p:iterate>
                                    <p:tmAbs val="0"/>
                                  </p:iterate>
                                  <p:childTnLst>
                                    <p:set>
                                      <p:cBhvr>
                                        <p:cTn id="18" fill="hold"/>
                                        <p:tgtEl>
                                          <p:spTgt spid="468"/>
                                        </p:tgtEl>
                                        <p:attrNameLst>
                                          <p:attrName>style.visibility</p:attrName>
                                        </p:attrNameLst>
                                      </p:cBhvr>
                                      <p:to>
                                        <p:strVal val="visible"/>
                                      </p:to>
                                    </p:set>
                                    <p:animEffect transition="in" filter="box(in)">
                                      <p:cBhvr>
                                        <p:cTn id="19" dur="2000"/>
                                        <p:tgtEl>
                                          <p:spTgt spid="468"/>
                                        </p:tgtEl>
                                      </p:cBhvr>
                                    </p:animEffect>
                                  </p:childTnLst>
                                </p:cTn>
                              </p:par>
                            </p:childTnLst>
                          </p:cTn>
                        </p:par>
                        <p:par>
                          <p:cTn id="20" fill="hold">
                            <p:stCondLst>
                              <p:cond delay="8000"/>
                            </p:stCondLst>
                            <p:childTnLst>
                              <p:par>
                                <p:cTn id="21" presetID="4" presetClass="entr" presetSubtype="16" fill="hold" grpId="5" nodeType="afterEffect">
                                  <p:stCondLst>
                                    <p:cond delay="0"/>
                                  </p:stCondLst>
                                  <p:iterate>
                                    <p:tmAbs val="0"/>
                                  </p:iterate>
                                  <p:childTnLst>
                                    <p:set>
                                      <p:cBhvr>
                                        <p:cTn id="22" fill="hold"/>
                                        <p:tgtEl>
                                          <p:spTgt spid="471"/>
                                        </p:tgtEl>
                                        <p:attrNameLst>
                                          <p:attrName>style.visibility</p:attrName>
                                        </p:attrNameLst>
                                      </p:cBhvr>
                                      <p:to>
                                        <p:strVal val="visible"/>
                                      </p:to>
                                    </p:set>
                                    <p:animEffect transition="in" filter="box(in)">
                                      <p:cBhvr>
                                        <p:cTn id="23" dur="2000"/>
                                        <p:tgtEl>
                                          <p:spTgt spid="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 grpId="1" animBg="1" advAuto="0"/>
      <p:bldP spid="468" grpId="4" animBg="1" advAuto="0"/>
      <p:bldP spid="469" grpId="3" animBg="1" advAuto="0"/>
      <p:bldP spid="470" grpId="2" animBg="1" advAuto="0"/>
      <p:bldP spid="471" grpId="5"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6" name="Group 476"/>
          <p:cNvGrpSpPr/>
          <p:nvPr/>
        </p:nvGrpSpPr>
        <p:grpSpPr>
          <a:xfrm>
            <a:off x="431799" y="260350"/>
            <a:ext cx="6788151" cy="6048375"/>
            <a:chOff x="0" y="0"/>
            <a:chExt cx="6788150" cy="6048374"/>
          </a:xfrm>
        </p:grpSpPr>
        <p:pic>
          <p:nvPicPr>
            <p:cNvPr id="474" name="image.jpg"/>
            <p:cNvPicPr/>
            <p:nvPr/>
          </p:nvPicPr>
          <p:blipFill>
            <a:blip r:embed="rId2" cstate="email">
              <a:extLst>
                <a:ext uri="{28A0092B-C50C-407E-A947-70E740481C1C}">
                  <a14:useLocalDpi xmlns:a14="http://schemas.microsoft.com/office/drawing/2010/main"/>
                </a:ext>
              </a:extLst>
            </a:blip>
            <a:stretch>
              <a:fillRect/>
            </a:stretch>
          </p:blipFill>
          <p:spPr>
            <a:xfrm>
              <a:off x="-1" y="0"/>
              <a:ext cx="3979865" cy="695325"/>
            </a:xfrm>
            <a:prstGeom prst="rect">
              <a:avLst/>
            </a:prstGeom>
            <a:ln w="12700" cap="flat">
              <a:noFill/>
              <a:miter lim="400000"/>
            </a:ln>
            <a:effectLst>
              <a:outerShdw blurRad="50800" dist="50800" dir="5400000" rotWithShape="0">
                <a:srgbClr val="A6A6A6"/>
              </a:outerShdw>
            </a:effectLst>
          </p:spPr>
        </p:pic>
        <p:pic>
          <p:nvPicPr>
            <p:cNvPr id="475" name="image.png"/>
            <p:cNvPicPr/>
            <p:nvPr/>
          </p:nvPicPr>
          <p:blipFill>
            <a:blip r:embed="rId3" cstate="email">
              <a:extLst>
                <a:ext uri="{28A0092B-C50C-407E-A947-70E740481C1C}">
                  <a14:useLocalDpi xmlns:a14="http://schemas.microsoft.com/office/drawing/2010/main"/>
                </a:ext>
              </a:extLst>
            </a:blip>
            <a:stretch>
              <a:fillRect/>
            </a:stretch>
          </p:blipFill>
          <p:spPr>
            <a:xfrm>
              <a:off x="1746882" y="1008050"/>
              <a:ext cx="5041268" cy="5040325"/>
            </a:xfrm>
            <a:prstGeom prst="rect">
              <a:avLst/>
            </a:prstGeom>
            <a:ln w="12700" cap="flat">
              <a:noFill/>
              <a:miter lim="400000"/>
            </a:ln>
            <a:effectLst/>
          </p:spPr>
        </p:pic>
      </p:grpSp>
      <p:sp>
        <p:nvSpPr>
          <p:cNvPr id="477" name="Shape 477"/>
          <p:cNvSpPr/>
          <p:nvPr/>
        </p:nvSpPr>
        <p:spPr>
          <a:xfrm>
            <a:off x="4933949" y="476250"/>
            <a:ext cx="4572002" cy="345440"/>
          </a:xfrm>
          <a:prstGeom prst="rect">
            <a:avLst/>
          </a:prstGeom>
          <a:ln w="12700">
            <a:miter lim="400000"/>
          </a:ln>
          <a:effectLst>
            <a:outerShdw blurRad="50800" dist="50800" dir="5400000" rotWithShape="0">
              <a:srgbClr val="D9D9D9"/>
            </a:outerShdw>
          </a:effectLst>
          <a:extLst>
            <a:ext uri="{C572A759-6A51-4108-AA02-DFA0A04FC94B}">
              <ma14:wrappingTextBoxFlag xmlns="" xmlns:ma14="http://schemas.microsoft.com/office/mac/drawingml/2011/main" val="1"/>
            </a:ext>
          </a:extLst>
        </p:spPr>
        <p:txBody>
          <a:bodyPr lIns="0" tIns="0" rIns="0" bIns="0">
            <a:spAutoFit/>
          </a:bodyPr>
          <a:lstStyle/>
          <a:p>
            <a:pPr lvl="0">
              <a:tabLst>
                <a:tab pos="990600" algn="r"/>
                <a:tab pos="2806700" algn="r"/>
                <a:tab pos="5600700" algn="r"/>
              </a:tabLst>
            </a:pPr>
            <a:r>
              <a:rPr sz="900" b="1"/>
              <a:t>Subsecretaría de Población, Migración y Asuntos Religiosos</a:t>
            </a:r>
          </a:p>
          <a:p>
            <a:pPr lvl="0">
              <a:tabLst>
                <a:tab pos="990600" algn="r"/>
                <a:tab pos="2806700" algn="r"/>
                <a:tab pos="5600700" algn="r"/>
              </a:tabLst>
            </a:pPr>
            <a:r>
              <a:rPr sz="900" b="1"/>
              <a:t>Coordinación General de la Comisión Mexicana de Ayuda a Refugiados</a:t>
            </a:r>
          </a:p>
        </p:txBody>
      </p:sp>
      <p:sp>
        <p:nvSpPr>
          <p:cNvPr id="478" name="Shape 478"/>
          <p:cNvSpPr/>
          <p:nvPr/>
        </p:nvSpPr>
        <p:spPr>
          <a:xfrm>
            <a:off x="431800" y="1052512"/>
            <a:ext cx="8251826" cy="1"/>
          </a:xfrm>
          <a:prstGeom prst="line">
            <a:avLst/>
          </a:prstGeom>
          <a:ln w="25400">
            <a:solidFill>
              <a:srgbClr val="006800"/>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479" name="Shape 479"/>
          <p:cNvSpPr/>
          <p:nvPr/>
        </p:nvSpPr>
        <p:spPr>
          <a:xfrm>
            <a:off x="1042987" y="1125537"/>
            <a:ext cx="7899401" cy="1"/>
          </a:xfrm>
          <a:prstGeom prst="line">
            <a:avLst/>
          </a:prstGeom>
          <a:ln w="25400">
            <a:solidFill>
              <a:srgbClr val="A50021"/>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pic>
        <p:nvPicPr>
          <p:cNvPr id="480" name="image.png"/>
          <p:cNvPicPr/>
          <p:nvPr/>
        </p:nvPicPr>
        <p:blipFill>
          <a:blip r:embed="rId4" cstate="email">
            <a:extLst>
              <a:ext uri="{28A0092B-C50C-407E-A947-70E740481C1C}">
                <a14:useLocalDpi xmlns:a14="http://schemas.microsoft.com/office/drawing/2010/main"/>
              </a:ext>
            </a:extLst>
          </a:blip>
          <a:stretch>
            <a:fillRect/>
          </a:stretch>
        </p:blipFill>
        <p:spPr>
          <a:xfrm>
            <a:off x="249237" y="1670050"/>
            <a:ext cx="8645526" cy="4572000"/>
          </a:xfrm>
          <a:prstGeom prst="rect">
            <a:avLst/>
          </a:prstGeom>
          <a:ln w="12700">
            <a:miter lim="400000"/>
          </a:ln>
        </p:spPr>
      </p:pic>
      <p:sp>
        <p:nvSpPr>
          <p:cNvPr id="481" name="Shape 481"/>
          <p:cNvSpPr/>
          <p:nvPr/>
        </p:nvSpPr>
        <p:spPr>
          <a:xfrm>
            <a:off x="741362" y="1141412"/>
            <a:ext cx="2376488" cy="497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800" b="1">
                <a:solidFill>
                  <a:srgbClr val="595959"/>
                </a:solidFill>
                <a:effectLst>
                  <a:outerShdw blurRad="12700" dist="25400" dir="2700000" rotWithShape="0">
                    <a:srgbClr val="DDDDDD"/>
                  </a:outerShdw>
                </a:effectLst>
              </a:defRPr>
            </a:lvl1pPr>
          </a:lstStyle>
          <a:p>
            <a:pPr lvl="0">
              <a:defRPr sz="1800" b="0">
                <a:solidFill>
                  <a:srgbClr val="000000"/>
                </a:solidFill>
                <a:effectLst/>
              </a:defRPr>
            </a:pPr>
            <a:r>
              <a:rPr sz="2800" b="1">
                <a:solidFill>
                  <a:srgbClr val="595959"/>
                </a:solidFill>
                <a:effectLst>
                  <a:outerShdw blurRad="12700" dist="25400" dir="2700000" rotWithShape="0">
                    <a:srgbClr val="DDDDDD"/>
                  </a:outerShdw>
                </a:effectLst>
              </a:rPr>
              <a:t>Acciones</a:t>
            </a:r>
          </a:p>
        </p:txBody>
      </p:sp>
      <p:sp>
        <p:nvSpPr>
          <p:cNvPr id="482" name="Shape 482"/>
          <p:cNvSpPr/>
          <p:nvPr/>
        </p:nvSpPr>
        <p:spPr>
          <a:xfrm>
            <a:off x="6011862" y="1916112"/>
            <a:ext cx="46039" cy="57626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0"/>
                </a:lnTo>
                <a:cubicBezTo>
                  <a:pt x="15635" y="0"/>
                  <a:pt x="10800" y="64"/>
                  <a:pt x="10800" y="144"/>
                </a:cubicBezTo>
                <a:lnTo>
                  <a:pt x="10800" y="10656"/>
                </a:lnTo>
                <a:cubicBezTo>
                  <a:pt x="10800" y="10736"/>
                  <a:pt x="5965" y="10800"/>
                  <a:pt x="0" y="10800"/>
                </a:cubicBezTo>
                <a:lnTo>
                  <a:pt x="0" y="10800"/>
                </a:lnTo>
                <a:cubicBezTo>
                  <a:pt x="5965" y="10800"/>
                  <a:pt x="10800" y="10864"/>
                  <a:pt x="10800" y="10944"/>
                </a:cubicBezTo>
                <a:lnTo>
                  <a:pt x="10800" y="21456"/>
                </a:lnTo>
                <a:cubicBezTo>
                  <a:pt x="10800" y="21536"/>
                  <a:pt x="15635" y="21600"/>
                  <a:pt x="21600" y="21600"/>
                </a:cubicBezTo>
              </a:path>
            </a:pathLst>
          </a:custGeom>
          <a:ln>
            <a:solidFill/>
            <a:round/>
          </a:ln>
        </p:spPr>
        <p:txBody>
          <a:bodyPr lIns="0" tIns="0" rIns="0" bIns="0" anchor="ctr"/>
          <a:lstStyle/>
          <a:p>
            <a:pPr lvl="0" algn="ctr"/>
            <a:endParaRPr/>
          </a:p>
        </p:txBody>
      </p:sp>
      <p:sp>
        <p:nvSpPr>
          <p:cNvPr id="483" name="Shape 483"/>
          <p:cNvSpPr/>
          <p:nvPr/>
        </p:nvSpPr>
        <p:spPr>
          <a:xfrm>
            <a:off x="5989637" y="2636837"/>
            <a:ext cx="46039" cy="129698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0"/>
                </a:lnTo>
                <a:cubicBezTo>
                  <a:pt x="15635" y="0"/>
                  <a:pt x="10800" y="29"/>
                  <a:pt x="10800" y="64"/>
                </a:cubicBezTo>
                <a:lnTo>
                  <a:pt x="10800" y="10736"/>
                </a:lnTo>
                <a:cubicBezTo>
                  <a:pt x="10800" y="10771"/>
                  <a:pt x="5965" y="10800"/>
                  <a:pt x="0" y="10800"/>
                </a:cubicBezTo>
                <a:lnTo>
                  <a:pt x="0" y="10800"/>
                </a:lnTo>
                <a:cubicBezTo>
                  <a:pt x="5965" y="10800"/>
                  <a:pt x="10800" y="10829"/>
                  <a:pt x="10800" y="10864"/>
                </a:cubicBezTo>
                <a:lnTo>
                  <a:pt x="10800" y="21536"/>
                </a:lnTo>
                <a:cubicBezTo>
                  <a:pt x="10800" y="21571"/>
                  <a:pt x="15635" y="21600"/>
                  <a:pt x="21600" y="21600"/>
                </a:cubicBezTo>
              </a:path>
            </a:pathLst>
          </a:custGeom>
          <a:ln>
            <a:solidFill/>
            <a:round/>
          </a:ln>
        </p:spPr>
        <p:txBody>
          <a:bodyPr lIns="0" tIns="0" rIns="0" bIns="0" anchor="ctr"/>
          <a:lstStyle/>
          <a:p>
            <a:pPr lvl="0" algn="ctr"/>
            <a:endParaRPr/>
          </a:p>
        </p:txBody>
      </p:sp>
      <p:sp>
        <p:nvSpPr>
          <p:cNvPr id="484" name="Shape 484"/>
          <p:cNvSpPr/>
          <p:nvPr/>
        </p:nvSpPr>
        <p:spPr>
          <a:xfrm>
            <a:off x="6035675" y="4076700"/>
            <a:ext cx="44450" cy="5762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0"/>
                </a:lnTo>
                <a:cubicBezTo>
                  <a:pt x="15635" y="0"/>
                  <a:pt x="10800" y="62"/>
                  <a:pt x="10800" y="139"/>
                </a:cubicBezTo>
                <a:lnTo>
                  <a:pt x="10800" y="10661"/>
                </a:lnTo>
                <a:cubicBezTo>
                  <a:pt x="10800" y="10738"/>
                  <a:pt x="5965" y="10800"/>
                  <a:pt x="0" y="10800"/>
                </a:cubicBezTo>
                <a:lnTo>
                  <a:pt x="0" y="10800"/>
                </a:lnTo>
                <a:cubicBezTo>
                  <a:pt x="5965" y="10800"/>
                  <a:pt x="10800" y="10862"/>
                  <a:pt x="10800" y="10939"/>
                </a:cubicBezTo>
                <a:lnTo>
                  <a:pt x="10800" y="21461"/>
                </a:lnTo>
                <a:cubicBezTo>
                  <a:pt x="10800" y="21538"/>
                  <a:pt x="15635" y="21600"/>
                  <a:pt x="21600" y="21600"/>
                </a:cubicBezTo>
              </a:path>
            </a:pathLst>
          </a:custGeom>
          <a:ln>
            <a:solidFill/>
            <a:round/>
          </a:ln>
        </p:spPr>
        <p:txBody>
          <a:bodyPr lIns="0" tIns="0" rIns="0" bIns="0" anchor="ctr"/>
          <a:lstStyle/>
          <a:p>
            <a:pPr lvl="0" algn="ctr"/>
            <a:endParaRPr/>
          </a:p>
        </p:txBody>
      </p:sp>
      <p:sp>
        <p:nvSpPr>
          <p:cNvPr id="485" name="Shape 485"/>
          <p:cNvSpPr/>
          <p:nvPr/>
        </p:nvSpPr>
        <p:spPr>
          <a:xfrm>
            <a:off x="6057899" y="5084762"/>
            <a:ext cx="46039" cy="57626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0"/>
                </a:lnTo>
                <a:cubicBezTo>
                  <a:pt x="15635" y="0"/>
                  <a:pt x="10800" y="64"/>
                  <a:pt x="10800" y="144"/>
                </a:cubicBezTo>
                <a:lnTo>
                  <a:pt x="10800" y="10656"/>
                </a:lnTo>
                <a:cubicBezTo>
                  <a:pt x="10800" y="10736"/>
                  <a:pt x="5965" y="10800"/>
                  <a:pt x="0" y="10800"/>
                </a:cubicBezTo>
                <a:lnTo>
                  <a:pt x="0" y="10800"/>
                </a:lnTo>
                <a:cubicBezTo>
                  <a:pt x="5965" y="10800"/>
                  <a:pt x="10800" y="10864"/>
                  <a:pt x="10800" y="10944"/>
                </a:cubicBezTo>
                <a:lnTo>
                  <a:pt x="10800" y="21456"/>
                </a:lnTo>
                <a:cubicBezTo>
                  <a:pt x="10800" y="21536"/>
                  <a:pt x="15635" y="21600"/>
                  <a:pt x="21600" y="21600"/>
                </a:cubicBezTo>
              </a:path>
            </a:pathLst>
          </a:custGeom>
          <a:ln>
            <a:solidFill/>
            <a:round/>
          </a:ln>
        </p:spPr>
        <p:txBody>
          <a:bodyPr lIns="0" tIns="0" rIns="0" bIns="0" anchor="ctr"/>
          <a:lstStyle/>
          <a:p>
            <a:pPr lvl="0" algn="ctr"/>
            <a:endParaRPr/>
          </a:p>
        </p:txBody>
      </p:sp>
      <p:sp>
        <p:nvSpPr>
          <p:cNvPr id="486" name="Shape 486"/>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33</a:t>
            </a:r>
          </a:p>
        </p:txBody>
      </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482"/>
                                        </p:tgtEl>
                                        <p:attrNameLst>
                                          <p:attrName>style.visibility</p:attrName>
                                        </p:attrNameLst>
                                      </p:cBhvr>
                                      <p:to>
                                        <p:strVal val="visible"/>
                                      </p:to>
                                    </p:set>
                                    <p:animEffect transition="in" filter="fade">
                                      <p:cBhvr>
                                        <p:cTn id="7" dur="500"/>
                                        <p:tgtEl>
                                          <p:spTgt spid="482"/>
                                        </p:tgtEl>
                                      </p:cBhvr>
                                    </p:animEffect>
                                  </p:childTnLst>
                                </p:cTn>
                              </p:par>
                            </p:childTnLst>
                          </p:cTn>
                        </p:par>
                        <p:par>
                          <p:cTn id="8" fill="hold">
                            <p:stCondLst>
                              <p:cond delay="500"/>
                            </p:stCondLst>
                            <p:childTnLst>
                              <p:par>
                                <p:cTn id="9" presetID="10" presetClass="entr" presetSubtype="0" fill="hold" grpId="2" nodeType="afterEffect">
                                  <p:stCondLst>
                                    <p:cond delay="0"/>
                                  </p:stCondLst>
                                  <p:iterate>
                                    <p:tmAbs val="0"/>
                                  </p:iterate>
                                  <p:childTnLst>
                                    <p:set>
                                      <p:cBhvr>
                                        <p:cTn id="10" fill="hold"/>
                                        <p:tgtEl>
                                          <p:spTgt spid="483"/>
                                        </p:tgtEl>
                                        <p:attrNameLst>
                                          <p:attrName>style.visibility</p:attrName>
                                        </p:attrNameLst>
                                      </p:cBhvr>
                                      <p:to>
                                        <p:strVal val="visible"/>
                                      </p:to>
                                    </p:set>
                                    <p:animEffect transition="in" filter="fade">
                                      <p:cBhvr>
                                        <p:cTn id="11" dur="500"/>
                                        <p:tgtEl>
                                          <p:spTgt spid="483"/>
                                        </p:tgtEl>
                                      </p:cBhvr>
                                    </p:animEffect>
                                  </p:childTnLst>
                                </p:cTn>
                              </p:par>
                            </p:childTnLst>
                          </p:cTn>
                        </p:par>
                        <p:par>
                          <p:cTn id="12" fill="hold">
                            <p:stCondLst>
                              <p:cond delay="1000"/>
                            </p:stCondLst>
                            <p:childTnLst>
                              <p:par>
                                <p:cTn id="13" presetID="10" presetClass="entr" presetSubtype="0" fill="hold" grpId="3" nodeType="afterEffect">
                                  <p:stCondLst>
                                    <p:cond delay="0"/>
                                  </p:stCondLst>
                                  <p:iterate>
                                    <p:tmAbs val="0"/>
                                  </p:iterate>
                                  <p:childTnLst>
                                    <p:set>
                                      <p:cBhvr>
                                        <p:cTn id="14" fill="hold"/>
                                        <p:tgtEl>
                                          <p:spTgt spid="484"/>
                                        </p:tgtEl>
                                        <p:attrNameLst>
                                          <p:attrName>style.visibility</p:attrName>
                                        </p:attrNameLst>
                                      </p:cBhvr>
                                      <p:to>
                                        <p:strVal val="visible"/>
                                      </p:to>
                                    </p:set>
                                    <p:animEffect transition="in" filter="fade">
                                      <p:cBhvr>
                                        <p:cTn id="15" dur="500"/>
                                        <p:tgtEl>
                                          <p:spTgt spid="484"/>
                                        </p:tgtEl>
                                      </p:cBhvr>
                                    </p:animEffect>
                                  </p:childTnLst>
                                </p:cTn>
                              </p:par>
                            </p:childTnLst>
                          </p:cTn>
                        </p:par>
                        <p:par>
                          <p:cTn id="16" fill="hold">
                            <p:stCondLst>
                              <p:cond delay="1500"/>
                            </p:stCondLst>
                            <p:childTnLst>
                              <p:par>
                                <p:cTn id="17" presetID="10" presetClass="entr" presetSubtype="0" fill="hold" grpId="4" nodeType="afterEffect">
                                  <p:stCondLst>
                                    <p:cond delay="0"/>
                                  </p:stCondLst>
                                  <p:iterate>
                                    <p:tmAbs val="0"/>
                                  </p:iterate>
                                  <p:childTnLst>
                                    <p:set>
                                      <p:cBhvr>
                                        <p:cTn id="18" fill="hold"/>
                                        <p:tgtEl>
                                          <p:spTgt spid="485"/>
                                        </p:tgtEl>
                                        <p:attrNameLst>
                                          <p:attrName>style.visibility</p:attrName>
                                        </p:attrNameLst>
                                      </p:cBhvr>
                                      <p:to>
                                        <p:strVal val="visible"/>
                                      </p:to>
                                    </p:set>
                                    <p:animEffect transition="in" filter="fade">
                                      <p:cBhvr>
                                        <p:cTn id="19" dur="500"/>
                                        <p:tgtEl>
                                          <p:spTgt spid="485"/>
                                        </p:tgtEl>
                                      </p:cBhvr>
                                    </p:animEffect>
                                  </p:childTnLst>
                                </p:cTn>
                              </p:par>
                            </p:childTnLst>
                          </p:cTn>
                        </p:par>
                        <p:par>
                          <p:cTn id="20" fill="hold">
                            <p:stCondLst>
                              <p:cond delay="2000"/>
                            </p:stCondLst>
                            <p:childTnLst>
                              <p:par>
                                <p:cTn id="21" presetID="10" presetClass="entr" presetSubtype="0" fill="hold" grpId="5" nodeType="afterEffect">
                                  <p:stCondLst>
                                    <p:cond delay="0"/>
                                  </p:stCondLst>
                                  <p:iterate>
                                    <p:tmAbs val="0"/>
                                  </p:iterate>
                                  <p:childTnLst>
                                    <p:set>
                                      <p:cBhvr>
                                        <p:cTn id="22" fill="hold"/>
                                        <p:tgtEl>
                                          <p:spTgt spid="480"/>
                                        </p:tgtEl>
                                        <p:attrNameLst>
                                          <p:attrName>style.visibility</p:attrName>
                                        </p:attrNameLst>
                                      </p:cBhvr>
                                      <p:to>
                                        <p:strVal val="visible"/>
                                      </p:to>
                                    </p:set>
                                    <p:animEffect transition="in" filter="fade">
                                      <p:cBhvr>
                                        <p:cTn id="23" dur="500"/>
                                        <p:tgtEl>
                                          <p:spTgt spid="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 grpId="5" animBg="1" advAuto="0"/>
      <p:bldP spid="482" grpId="1" animBg="1" advAuto="0"/>
      <p:bldP spid="483" grpId="2" animBg="1" advAuto="0"/>
      <p:bldP spid="484" grpId="3" animBg="1" advAuto="0"/>
      <p:bldP spid="485" grpId="4"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8" name="image.png"/>
          <p:cNvPicPr/>
          <p:nvPr/>
        </p:nvPicPr>
        <p:blipFill>
          <a:blip r:embed="rId2" cstate="email">
            <a:extLst>
              <a:ext uri="{28A0092B-C50C-407E-A947-70E740481C1C}">
                <a14:useLocalDpi xmlns:a14="http://schemas.microsoft.com/office/drawing/2010/main"/>
              </a:ext>
            </a:extLst>
          </a:blip>
          <a:stretch>
            <a:fillRect/>
          </a:stretch>
        </p:blipFill>
        <p:spPr>
          <a:xfrm>
            <a:off x="-19050" y="252412"/>
            <a:ext cx="9182100" cy="6048376"/>
          </a:xfrm>
          <a:prstGeom prst="rect">
            <a:avLst/>
          </a:prstGeom>
          <a:ln w="12700">
            <a:miter lim="400000"/>
          </a:ln>
        </p:spPr>
      </p:pic>
      <p:sp>
        <p:nvSpPr>
          <p:cNvPr id="489" name="Shape 489"/>
          <p:cNvSpPr/>
          <p:nvPr/>
        </p:nvSpPr>
        <p:spPr>
          <a:xfrm>
            <a:off x="755650" y="1137761"/>
            <a:ext cx="2736850" cy="4978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2800" b="1">
                <a:solidFill>
                  <a:srgbClr val="595959"/>
                </a:solidFill>
                <a:effectLst>
                  <a:outerShdw blurRad="12700" dist="25400" dir="2700000" rotWithShape="0">
                    <a:srgbClr val="DDDDDD"/>
                  </a:outerShdw>
                </a:effectLst>
              </a:defRPr>
            </a:lvl1pPr>
          </a:lstStyle>
          <a:p>
            <a:pPr lvl="0">
              <a:defRPr sz="1800" b="0">
                <a:solidFill>
                  <a:srgbClr val="000000"/>
                </a:solidFill>
                <a:effectLst/>
              </a:defRPr>
            </a:pPr>
            <a:r>
              <a:rPr sz="2800" b="1">
                <a:solidFill>
                  <a:srgbClr val="595959"/>
                </a:solidFill>
                <a:effectLst>
                  <a:outerShdw blurRad="12700" dist="25400" dir="2700000" rotWithShape="0">
                    <a:srgbClr val="DDDDDD"/>
                  </a:outerShdw>
                </a:effectLst>
              </a:rPr>
              <a:t>Sostenibilidad</a:t>
            </a:r>
          </a:p>
        </p:txBody>
      </p:sp>
      <p:pic>
        <p:nvPicPr>
          <p:cNvPr id="490" name="image.png"/>
          <p:cNvPicPr/>
          <p:nvPr/>
        </p:nvPicPr>
        <p:blipFill>
          <a:blip r:embed="rId3" cstate="email">
            <a:extLst>
              <a:ext uri="{28A0092B-C50C-407E-A947-70E740481C1C}">
                <a14:useLocalDpi xmlns:a14="http://schemas.microsoft.com/office/drawing/2010/main"/>
              </a:ext>
            </a:extLst>
          </a:blip>
          <a:stretch>
            <a:fillRect/>
          </a:stretch>
        </p:blipFill>
        <p:spPr>
          <a:xfrm>
            <a:off x="1530350" y="1957387"/>
            <a:ext cx="6205538" cy="4175126"/>
          </a:xfrm>
          <a:prstGeom prst="rect">
            <a:avLst/>
          </a:prstGeom>
          <a:ln w="12700">
            <a:miter lim="400000"/>
          </a:ln>
        </p:spPr>
      </p:pic>
      <p:sp>
        <p:nvSpPr>
          <p:cNvPr id="491" name="Shape 491"/>
          <p:cNvSpPr/>
          <p:nvPr/>
        </p:nvSpPr>
        <p:spPr>
          <a:xfrm>
            <a:off x="2774950" y="3005137"/>
            <a:ext cx="3744913" cy="358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b="1"/>
            </a:lvl1pPr>
          </a:lstStyle>
          <a:p>
            <a:pPr lvl="0">
              <a:defRPr b="0"/>
            </a:pPr>
            <a:r>
              <a:rPr b="1"/>
              <a:t>   Plan de Asistencia e Integración</a:t>
            </a:r>
          </a:p>
        </p:txBody>
      </p:sp>
      <p:sp>
        <p:nvSpPr>
          <p:cNvPr id="492" name="Shape 492"/>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34</a:t>
            </a:r>
          </a:p>
        </p:txBody>
      </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0" fill="hold" grpId="1" nodeType="clickEffect">
                                  <p:stCondLst>
                                    <p:cond delay="0"/>
                                  </p:stCondLst>
                                  <p:iterate>
                                    <p:tmAbs val="0"/>
                                  </p:iterate>
                                  <p:childTnLst>
                                    <p:set>
                                      <p:cBhvr>
                                        <p:cTn id="6" fill="hold"/>
                                        <p:tgtEl>
                                          <p:spTgt spid="490"/>
                                        </p:tgtEl>
                                        <p:attrNameLst>
                                          <p:attrName>style.visibility</p:attrName>
                                        </p:attrNameLst>
                                      </p:cBhvr>
                                      <p:to>
                                        <p:strVal val="visible"/>
                                      </p:to>
                                    </p:set>
                                    <p:anim calcmode="lin" valueType="num">
                                      <p:cBhvr>
                                        <p:cTn id="7" dur="1000" fill="hold"/>
                                        <p:tgtEl>
                                          <p:spTgt spid="490"/>
                                        </p:tgtEl>
                                        <p:attrNameLst>
                                          <p:attrName>ppt_w</p:attrName>
                                        </p:attrNameLst>
                                      </p:cBhvr>
                                      <p:tavLst>
                                        <p:tav tm="0">
                                          <p:val>
                                            <p:fltVal val="0"/>
                                          </p:val>
                                        </p:tav>
                                        <p:tav tm="100000">
                                          <p:val>
                                            <p:strVal val="#ppt_w"/>
                                          </p:val>
                                        </p:tav>
                                      </p:tavLst>
                                    </p:anim>
                                    <p:anim calcmode="lin" valueType="num">
                                      <p:cBhvr>
                                        <p:cTn id="8" dur="1000" fill="hold"/>
                                        <p:tgtEl>
                                          <p:spTgt spid="490"/>
                                        </p:tgtEl>
                                        <p:attrNameLst>
                                          <p:attrName>ppt_h</p:attrName>
                                        </p:attrNameLst>
                                      </p:cBhvr>
                                      <p:tavLst>
                                        <p:tav tm="0">
                                          <p:val>
                                            <p:fltVal val="0"/>
                                          </p:val>
                                        </p:tav>
                                        <p:tav tm="100000">
                                          <p:val>
                                            <p:strVal val="#ppt_h"/>
                                          </p:val>
                                        </p:tav>
                                      </p:tavLst>
                                    </p:anim>
                                    <p:anim calcmode="lin" valueType="num">
                                      <p:cBhvr>
                                        <p:cTn id="9" dur="1000" fill="hold"/>
                                        <p:tgtEl>
                                          <p:spTgt spid="49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9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2" nodeType="afterEffect">
                                  <p:stCondLst>
                                    <p:cond delay="0"/>
                                  </p:stCondLst>
                                  <p:iterate>
                                    <p:tmAbs val="0"/>
                                  </p:iterate>
                                  <p:childTnLst>
                                    <p:set>
                                      <p:cBhvr>
                                        <p:cTn id="13" fill="hold"/>
                                        <p:tgtEl>
                                          <p:spTgt spid="491"/>
                                        </p:tgtEl>
                                        <p:attrNameLst>
                                          <p:attrName>style.visibility</p:attrName>
                                        </p:attrNameLst>
                                      </p:cBhvr>
                                      <p:to>
                                        <p:strVal val="visible"/>
                                      </p:to>
                                    </p:set>
                                    <p:anim calcmode="lin" valueType="num">
                                      <p:cBhvr>
                                        <p:cTn id="14" dur="1000" fill="hold"/>
                                        <p:tgtEl>
                                          <p:spTgt spid="491"/>
                                        </p:tgtEl>
                                        <p:attrNameLst>
                                          <p:attrName>ppt_w</p:attrName>
                                        </p:attrNameLst>
                                      </p:cBhvr>
                                      <p:tavLst>
                                        <p:tav tm="0">
                                          <p:val>
                                            <p:fltVal val="0"/>
                                          </p:val>
                                        </p:tav>
                                        <p:tav tm="100000">
                                          <p:val>
                                            <p:strVal val="#ppt_w"/>
                                          </p:val>
                                        </p:tav>
                                      </p:tavLst>
                                    </p:anim>
                                    <p:anim calcmode="lin" valueType="num">
                                      <p:cBhvr>
                                        <p:cTn id="15" dur="1000" fill="hold"/>
                                        <p:tgtEl>
                                          <p:spTgt spid="491"/>
                                        </p:tgtEl>
                                        <p:attrNameLst>
                                          <p:attrName>ppt_h</p:attrName>
                                        </p:attrNameLst>
                                      </p:cBhvr>
                                      <p:tavLst>
                                        <p:tav tm="0">
                                          <p:val>
                                            <p:fltVal val="0"/>
                                          </p:val>
                                        </p:tav>
                                        <p:tav tm="100000">
                                          <p:val>
                                            <p:strVal val="#ppt_h"/>
                                          </p:val>
                                        </p:tav>
                                      </p:tavLst>
                                    </p:anim>
                                    <p:anim calcmode="lin" valueType="num">
                                      <p:cBhvr>
                                        <p:cTn id="16" dur="1000" fill="hold"/>
                                        <p:tgtEl>
                                          <p:spTgt spid="491"/>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9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 grpId="1" animBg="1" advAuto="0"/>
      <p:bldP spid="491" grpId="2"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4" name="image.png"/>
          <p:cNvPicPr/>
          <p:nvPr/>
        </p:nvPicPr>
        <p:blipFill>
          <a:blip r:embed="rId2" cstate="email">
            <a:extLst>
              <a:ext uri="{28A0092B-C50C-407E-A947-70E740481C1C}">
                <a14:useLocalDpi xmlns:a14="http://schemas.microsoft.com/office/drawing/2010/main"/>
              </a:ext>
            </a:extLst>
          </a:blip>
          <a:stretch>
            <a:fillRect/>
          </a:stretch>
        </p:blipFill>
        <p:spPr>
          <a:xfrm>
            <a:off x="-19050" y="252412"/>
            <a:ext cx="9182100" cy="6048376"/>
          </a:xfrm>
          <a:prstGeom prst="rect">
            <a:avLst/>
          </a:prstGeom>
          <a:ln w="12700">
            <a:miter lim="400000"/>
          </a:ln>
        </p:spPr>
      </p:pic>
      <p:sp>
        <p:nvSpPr>
          <p:cNvPr id="495" name="Shape 495"/>
          <p:cNvSpPr>
            <a:spLocks noGrp="1"/>
          </p:cNvSpPr>
          <p:nvPr>
            <p:ph type="title" idx="4294967295"/>
          </p:nvPr>
        </p:nvSpPr>
        <p:spPr>
          <a:xfrm>
            <a:off x="685800" y="2781300"/>
            <a:ext cx="7772400" cy="13684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defRPr sz="3600" b="1">
                <a:solidFill>
                  <a:srgbClr val="595959"/>
                </a:solidFill>
              </a:defRPr>
            </a:lvl1pPr>
          </a:lstStyle>
          <a:p>
            <a:pPr lvl="0">
              <a:defRPr sz="1800" b="0">
                <a:solidFill>
                  <a:srgbClr val="000000"/>
                </a:solidFill>
              </a:defRPr>
            </a:pPr>
            <a:r>
              <a:rPr sz="3600" b="1">
                <a:solidFill>
                  <a:srgbClr val="595959"/>
                </a:solidFill>
              </a:rPr>
              <a:t>Niñas, Niños y Adolescentes No Acompañados</a:t>
            </a:r>
          </a:p>
        </p:txBody>
      </p:sp>
      <p:sp>
        <p:nvSpPr>
          <p:cNvPr id="496" name="Shape 496"/>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35</a:t>
            </a:r>
          </a:p>
        </p:txBody>
      </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495"/>
                                        </p:tgtEl>
                                        <p:attrNameLst>
                                          <p:attrName>style.visibility</p:attrName>
                                        </p:attrNameLst>
                                      </p:cBhvr>
                                      <p:to>
                                        <p:strVal val="visible"/>
                                      </p:to>
                                    </p:set>
                                    <p:anim calcmode="lin" valueType="num">
                                      <p:cBhvr>
                                        <p:cTn id="7" dur="1000" fill="hold"/>
                                        <p:tgtEl>
                                          <p:spTgt spid="495"/>
                                        </p:tgtEl>
                                        <p:attrNameLst>
                                          <p:attrName>ppt_w</p:attrName>
                                        </p:attrNameLst>
                                      </p:cBhvr>
                                      <p:tavLst>
                                        <p:tav tm="0">
                                          <p:val>
                                            <p:fltVal val="0"/>
                                          </p:val>
                                        </p:tav>
                                        <p:tav tm="100000">
                                          <p:val>
                                            <p:strVal val="#ppt_w"/>
                                          </p:val>
                                        </p:tav>
                                      </p:tavLst>
                                    </p:anim>
                                    <p:anim calcmode="lin" valueType="num">
                                      <p:cBhvr>
                                        <p:cTn id="8" dur="1000" fill="hold"/>
                                        <p:tgtEl>
                                          <p:spTgt spid="4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 grpId="1"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8" name="image.png"/>
          <p:cNvPicPr/>
          <p:nvPr/>
        </p:nvPicPr>
        <p:blipFill>
          <a:blip r:embed="rId2" cstate="email">
            <a:extLst>
              <a:ext uri="{28A0092B-C50C-407E-A947-70E740481C1C}">
                <a14:useLocalDpi xmlns:a14="http://schemas.microsoft.com/office/drawing/2010/main"/>
              </a:ext>
            </a:extLst>
          </a:blip>
          <a:stretch>
            <a:fillRect/>
          </a:stretch>
        </p:blipFill>
        <p:spPr>
          <a:xfrm>
            <a:off x="-19050" y="252412"/>
            <a:ext cx="9182100" cy="6048376"/>
          </a:xfrm>
          <a:prstGeom prst="rect">
            <a:avLst/>
          </a:prstGeom>
          <a:ln w="12700">
            <a:miter lim="400000"/>
          </a:ln>
        </p:spPr>
      </p:pic>
      <p:sp>
        <p:nvSpPr>
          <p:cNvPr id="499" name="Shape 499"/>
          <p:cNvSpPr>
            <a:spLocks noGrp="1"/>
          </p:cNvSpPr>
          <p:nvPr>
            <p:ph type="title" idx="4294967295"/>
          </p:nvPr>
        </p:nvSpPr>
        <p:spPr>
          <a:xfrm>
            <a:off x="755650" y="1268412"/>
            <a:ext cx="7772400" cy="431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l" defTabSz="868680">
              <a:defRPr sz="2280" b="1">
                <a:solidFill>
                  <a:srgbClr val="595959"/>
                </a:solidFill>
                <a:effectLst>
                  <a:outerShdw blurRad="12065" dist="24130" dir="2700000" rotWithShape="0">
                    <a:srgbClr val="DDDDDD"/>
                  </a:outerShdw>
                </a:effectLst>
              </a:defRPr>
            </a:lvl1pPr>
          </a:lstStyle>
          <a:p>
            <a:pPr lvl="0">
              <a:defRPr sz="1800" b="0">
                <a:solidFill>
                  <a:srgbClr val="000000"/>
                </a:solidFill>
                <a:effectLst/>
              </a:defRPr>
            </a:pPr>
            <a:r>
              <a:rPr sz="2280" b="1">
                <a:solidFill>
                  <a:srgbClr val="595959"/>
                </a:solidFill>
                <a:effectLst>
                  <a:outerShdw blurRad="12065" dist="24130" dir="2700000" rotWithShape="0">
                    <a:srgbClr val="DDDDDD"/>
                  </a:outerShdw>
                </a:effectLst>
              </a:rPr>
              <a:t>Niñas, niños y adolescentes no acompañados (NNA)</a:t>
            </a:r>
          </a:p>
        </p:txBody>
      </p:sp>
      <p:sp>
        <p:nvSpPr>
          <p:cNvPr id="500" name="Shape 500"/>
          <p:cNvSpPr/>
          <p:nvPr/>
        </p:nvSpPr>
        <p:spPr>
          <a:xfrm>
            <a:off x="739775" y="5516562"/>
            <a:ext cx="7478713" cy="358141"/>
          </a:xfrm>
          <a:prstGeom prst="rect">
            <a:avLst/>
          </a:prstGeom>
          <a:ln w="12700">
            <a:miter lim="400000"/>
          </a:ln>
          <a:effectLst>
            <a:outerShdw blurRad="50800" dist="50800" dir="5400000" rotWithShape="0">
              <a:srgbClr val="A6A6A6"/>
            </a:outerShdw>
          </a:effectLst>
          <a:extLst>
            <a:ext uri="{C572A759-6A51-4108-AA02-DFA0A04FC94B}">
              <ma14:wrappingTextBoxFlag xmlns="" xmlns:ma14="http://schemas.microsoft.com/office/mac/drawingml/2011/main" val="1"/>
            </a:ext>
          </a:extLst>
        </p:spPr>
        <p:txBody>
          <a:bodyPr lIns="0" tIns="0" rIns="0" bIns="0">
            <a:spAutoFit/>
          </a:bodyPr>
          <a:lstStyle/>
          <a:p>
            <a:pPr lvl="0" algn="ctr"/>
            <a:r>
              <a:rPr b="1">
                <a:solidFill>
                  <a:srgbClr val="A50021"/>
                </a:solidFill>
              </a:rPr>
              <a:t>Promover el </a:t>
            </a:r>
            <a:r>
              <a:rPr b="1" u="sng">
                <a:solidFill>
                  <a:srgbClr val="A50021"/>
                </a:solidFill>
              </a:rPr>
              <a:t>acompañamiento del/la OPI</a:t>
            </a:r>
          </a:p>
        </p:txBody>
      </p:sp>
      <p:pic>
        <p:nvPicPr>
          <p:cNvPr id="501" name="image.png"/>
          <p:cNvPicPr/>
          <p:nvPr/>
        </p:nvPicPr>
        <p:blipFill>
          <a:blip r:embed="rId3" cstate="email">
            <a:extLst>
              <a:ext uri="{28A0092B-C50C-407E-A947-70E740481C1C}">
                <a14:useLocalDpi xmlns:a14="http://schemas.microsoft.com/office/drawing/2010/main"/>
              </a:ext>
            </a:extLst>
          </a:blip>
          <a:stretch>
            <a:fillRect/>
          </a:stretch>
        </p:blipFill>
        <p:spPr>
          <a:xfrm>
            <a:off x="1060450" y="1968500"/>
            <a:ext cx="7596188" cy="3573463"/>
          </a:xfrm>
          <a:prstGeom prst="rect">
            <a:avLst/>
          </a:prstGeom>
          <a:ln w="12700">
            <a:miter lim="400000"/>
          </a:ln>
        </p:spPr>
      </p:pic>
      <p:sp>
        <p:nvSpPr>
          <p:cNvPr id="502" name="Shape 502"/>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36</a:t>
            </a:r>
          </a:p>
        </p:txBody>
      </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501"/>
                                        </p:tgtEl>
                                        <p:attrNameLst>
                                          <p:attrName>style.visibility</p:attrName>
                                        </p:attrNameLst>
                                      </p:cBhvr>
                                      <p:to>
                                        <p:strVal val="visible"/>
                                      </p:to>
                                    </p:set>
                                    <p:animEffect transition="in" filter="box(out)">
                                      <p:cBhvr>
                                        <p:cTn id="7" dur="2000"/>
                                        <p:tgtEl>
                                          <p:spTgt spid="501"/>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2" nodeType="clickEffect">
                                  <p:stCondLst>
                                    <p:cond delay="0"/>
                                  </p:stCondLst>
                                  <p:iterate>
                                    <p:tmAbs val="0"/>
                                  </p:iterate>
                                  <p:childTnLst>
                                    <p:set>
                                      <p:cBhvr>
                                        <p:cTn id="11" fill="hold"/>
                                        <p:tgtEl>
                                          <p:spTgt spid="500"/>
                                        </p:tgtEl>
                                        <p:attrNameLst>
                                          <p:attrName>style.visibility</p:attrName>
                                        </p:attrNameLst>
                                      </p:cBhvr>
                                      <p:to>
                                        <p:strVal val="visible"/>
                                      </p:to>
                                    </p:set>
                                    <p:anim calcmode="lin" valueType="num">
                                      <p:cBhvr>
                                        <p:cTn id="12" dur="2000" fill="hold"/>
                                        <p:tgtEl>
                                          <p:spTgt spid="500"/>
                                        </p:tgtEl>
                                        <p:attrNameLst>
                                          <p:attrName>ppt_x</p:attrName>
                                        </p:attrNameLst>
                                      </p:cBhvr>
                                      <p:tavLst>
                                        <p:tav tm="0">
                                          <p:val>
                                            <p:strVal val="#ppt_x"/>
                                          </p:val>
                                        </p:tav>
                                        <p:tav tm="100000">
                                          <p:val>
                                            <p:strVal val="#ppt_x"/>
                                          </p:val>
                                        </p:tav>
                                      </p:tavLst>
                                    </p:anim>
                                    <p:anim calcmode="lin" valueType="num">
                                      <p:cBhvr>
                                        <p:cTn id="13" dur="2000" fill="hold"/>
                                        <p:tgtEl>
                                          <p:spTgt spid="5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 grpId="2" animBg="1" advAuto="0"/>
      <p:bldP spid="501" grpId="1"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4" name="image.png"/>
          <p:cNvPicPr/>
          <p:nvPr/>
        </p:nvPicPr>
        <p:blipFill>
          <a:blip r:embed="rId2" cstate="email">
            <a:extLst>
              <a:ext uri="{28A0092B-C50C-407E-A947-70E740481C1C}">
                <a14:useLocalDpi xmlns:a14="http://schemas.microsoft.com/office/drawing/2010/main"/>
              </a:ext>
            </a:extLst>
          </a:blip>
          <a:stretch>
            <a:fillRect/>
          </a:stretch>
        </p:blipFill>
        <p:spPr>
          <a:xfrm>
            <a:off x="-19050" y="252412"/>
            <a:ext cx="9182100" cy="6048376"/>
          </a:xfrm>
          <a:prstGeom prst="rect">
            <a:avLst/>
          </a:prstGeom>
          <a:ln w="12700">
            <a:miter lim="400000"/>
          </a:ln>
        </p:spPr>
      </p:pic>
      <p:pic>
        <p:nvPicPr>
          <p:cNvPr id="505" name="image.png"/>
          <p:cNvPicPr/>
          <p:nvPr/>
        </p:nvPicPr>
        <p:blipFill>
          <a:blip r:embed="rId3" cstate="email">
            <a:extLst>
              <a:ext uri="{28A0092B-C50C-407E-A947-70E740481C1C}">
                <a14:useLocalDpi xmlns:a14="http://schemas.microsoft.com/office/drawing/2010/main"/>
              </a:ext>
            </a:extLst>
          </a:blip>
          <a:stretch>
            <a:fillRect/>
          </a:stretch>
        </p:blipFill>
        <p:spPr>
          <a:xfrm>
            <a:off x="695325" y="1627187"/>
            <a:ext cx="7753350" cy="4468813"/>
          </a:xfrm>
          <a:prstGeom prst="rect">
            <a:avLst/>
          </a:prstGeom>
          <a:ln w="12700">
            <a:miter lim="400000"/>
          </a:ln>
        </p:spPr>
      </p:pic>
      <p:sp>
        <p:nvSpPr>
          <p:cNvPr id="506" name="Shape 506"/>
          <p:cNvSpPr>
            <a:spLocks noGrp="1"/>
          </p:cNvSpPr>
          <p:nvPr>
            <p:ph type="title" idx="4294967295"/>
          </p:nvPr>
        </p:nvSpPr>
        <p:spPr>
          <a:xfrm>
            <a:off x="755650" y="1268412"/>
            <a:ext cx="7772400" cy="431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lgn="l" defTabSz="420623">
              <a:defRPr sz="1800"/>
            </a:pPr>
            <a:r>
              <a:rPr sz="1104" b="1">
                <a:solidFill>
                  <a:srgbClr val="595959"/>
                </a:solidFill>
                <a:effectLst>
                  <a:outerShdw blurRad="5842" dist="11684" dir="2700000" rotWithShape="0">
                    <a:srgbClr val="DDDDDD"/>
                  </a:outerShdw>
                </a:effectLst>
              </a:rPr>
              <a:t>Perfil de NNA</a:t>
            </a:r>
            <a:br>
              <a:rPr sz="1104" b="1">
                <a:solidFill>
                  <a:srgbClr val="595959"/>
                </a:solidFill>
                <a:effectLst>
                  <a:outerShdw blurRad="5842" dist="11684" dir="2700000" rotWithShape="0">
                    <a:srgbClr val="DDDDDD"/>
                  </a:outerShdw>
                </a:effectLst>
              </a:rPr>
            </a:br>
            <a:endParaRPr sz="1104" b="1">
              <a:solidFill>
                <a:srgbClr val="595959"/>
              </a:solidFill>
              <a:effectLst>
                <a:outerShdw blurRad="5842" dist="11684" dir="2700000" rotWithShape="0">
                  <a:srgbClr val="DDDDDD"/>
                </a:outerShdw>
              </a:effectLst>
            </a:endParaRPr>
          </a:p>
        </p:txBody>
      </p:sp>
      <p:sp>
        <p:nvSpPr>
          <p:cNvPr id="507" name="Shape 507"/>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37</a:t>
            </a:r>
          </a:p>
        </p:txBody>
      </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7" presetClass="entr" presetSubtype="8" fill="hold" grpId="1" nodeType="clickEffect">
                                  <p:stCondLst>
                                    <p:cond delay="0"/>
                                  </p:stCondLst>
                                  <p:iterate>
                                    <p:tmAbs val="0"/>
                                  </p:iterate>
                                  <p:childTnLst>
                                    <p:set>
                                      <p:cBhvr>
                                        <p:cTn id="6" fill="hold"/>
                                        <p:tgtEl>
                                          <p:spTgt spid="505"/>
                                        </p:tgtEl>
                                        <p:attrNameLst>
                                          <p:attrName>style.visibility</p:attrName>
                                        </p:attrNameLst>
                                      </p:cBhvr>
                                      <p:to>
                                        <p:strVal val="visible"/>
                                      </p:to>
                                    </p:set>
                                    <p:anim calcmode="lin" valueType="num">
                                      <p:cBhvr>
                                        <p:cTn id="7" dur="2000" fill="hold"/>
                                        <p:tgtEl>
                                          <p:spTgt spid="505"/>
                                        </p:tgtEl>
                                        <p:attrNameLst>
                                          <p:attrName>ppt_x</p:attrName>
                                        </p:attrNameLst>
                                      </p:cBhvr>
                                      <p:tavLst>
                                        <p:tav tm="0">
                                          <p:val>
                                            <p:strVal val="#ppt_x-#ppt_w/2"/>
                                          </p:val>
                                        </p:tav>
                                        <p:tav tm="100000">
                                          <p:val>
                                            <p:strVal val="#ppt_x"/>
                                          </p:val>
                                        </p:tav>
                                      </p:tavLst>
                                    </p:anim>
                                    <p:anim calcmode="lin" valueType="num">
                                      <p:cBhvr>
                                        <p:cTn id="8" dur="2000" fill="hold"/>
                                        <p:tgtEl>
                                          <p:spTgt spid="505"/>
                                        </p:tgtEl>
                                        <p:attrNameLst>
                                          <p:attrName>ppt_y</p:attrName>
                                        </p:attrNameLst>
                                      </p:cBhvr>
                                      <p:tavLst>
                                        <p:tav tm="0">
                                          <p:val>
                                            <p:strVal val="#ppt_y"/>
                                          </p:val>
                                        </p:tav>
                                        <p:tav tm="100000">
                                          <p:val>
                                            <p:strVal val="#ppt_y"/>
                                          </p:val>
                                        </p:tav>
                                      </p:tavLst>
                                    </p:anim>
                                    <p:anim calcmode="lin" valueType="num">
                                      <p:cBhvr>
                                        <p:cTn id="9" dur="2000" fill="hold"/>
                                        <p:tgtEl>
                                          <p:spTgt spid="505"/>
                                        </p:tgtEl>
                                        <p:attrNameLst>
                                          <p:attrName>ppt_w</p:attrName>
                                        </p:attrNameLst>
                                      </p:cBhvr>
                                      <p:tavLst>
                                        <p:tav tm="0">
                                          <p:val>
                                            <p:fltVal val="0"/>
                                          </p:val>
                                        </p:tav>
                                        <p:tav tm="100000">
                                          <p:val>
                                            <p:strVal val="#ppt_w"/>
                                          </p:val>
                                        </p:tav>
                                      </p:tavLst>
                                    </p:anim>
                                    <p:anim calcmode="lin" valueType="num">
                                      <p:cBhvr>
                                        <p:cTn id="10" dur="2000" fill="hold"/>
                                        <p:tgtEl>
                                          <p:spTgt spid="50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 grpId="1"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1" name="Group 511"/>
          <p:cNvGrpSpPr/>
          <p:nvPr/>
        </p:nvGrpSpPr>
        <p:grpSpPr>
          <a:xfrm>
            <a:off x="431799" y="260350"/>
            <a:ext cx="6788151" cy="6048375"/>
            <a:chOff x="0" y="0"/>
            <a:chExt cx="6788150" cy="6048374"/>
          </a:xfrm>
        </p:grpSpPr>
        <p:pic>
          <p:nvPicPr>
            <p:cNvPr id="509" name="image.jpg"/>
            <p:cNvPicPr/>
            <p:nvPr/>
          </p:nvPicPr>
          <p:blipFill>
            <a:blip r:embed="rId2" cstate="email">
              <a:extLst>
                <a:ext uri="{28A0092B-C50C-407E-A947-70E740481C1C}">
                  <a14:useLocalDpi xmlns:a14="http://schemas.microsoft.com/office/drawing/2010/main"/>
                </a:ext>
              </a:extLst>
            </a:blip>
            <a:stretch>
              <a:fillRect/>
            </a:stretch>
          </p:blipFill>
          <p:spPr>
            <a:xfrm>
              <a:off x="-1" y="0"/>
              <a:ext cx="3979865" cy="695325"/>
            </a:xfrm>
            <a:prstGeom prst="rect">
              <a:avLst/>
            </a:prstGeom>
            <a:ln w="12700" cap="flat">
              <a:noFill/>
              <a:miter lim="400000"/>
            </a:ln>
            <a:effectLst>
              <a:outerShdw blurRad="50800" dist="50800" dir="5400000" rotWithShape="0">
                <a:srgbClr val="A6A6A6"/>
              </a:outerShdw>
            </a:effectLst>
          </p:spPr>
        </p:pic>
        <p:pic>
          <p:nvPicPr>
            <p:cNvPr id="510" name="image.png"/>
            <p:cNvPicPr/>
            <p:nvPr/>
          </p:nvPicPr>
          <p:blipFill>
            <a:blip r:embed="rId3" cstate="email">
              <a:extLst>
                <a:ext uri="{28A0092B-C50C-407E-A947-70E740481C1C}">
                  <a14:useLocalDpi xmlns:a14="http://schemas.microsoft.com/office/drawing/2010/main"/>
                </a:ext>
              </a:extLst>
            </a:blip>
            <a:stretch>
              <a:fillRect/>
            </a:stretch>
          </p:blipFill>
          <p:spPr>
            <a:xfrm>
              <a:off x="1746882" y="1008050"/>
              <a:ext cx="5041268" cy="5040325"/>
            </a:xfrm>
            <a:prstGeom prst="rect">
              <a:avLst/>
            </a:prstGeom>
            <a:ln w="12700" cap="flat">
              <a:noFill/>
              <a:miter lim="400000"/>
            </a:ln>
            <a:effectLst/>
          </p:spPr>
        </p:pic>
      </p:grpSp>
      <p:sp>
        <p:nvSpPr>
          <p:cNvPr id="512" name="Shape 512"/>
          <p:cNvSpPr/>
          <p:nvPr/>
        </p:nvSpPr>
        <p:spPr>
          <a:xfrm>
            <a:off x="4933949" y="476250"/>
            <a:ext cx="4572002" cy="345440"/>
          </a:xfrm>
          <a:prstGeom prst="rect">
            <a:avLst/>
          </a:prstGeom>
          <a:ln w="12700">
            <a:miter lim="400000"/>
          </a:ln>
          <a:effectLst>
            <a:outerShdw blurRad="50800" dist="50800" dir="5400000" rotWithShape="0">
              <a:srgbClr val="D9D9D9"/>
            </a:outerShdw>
          </a:effectLst>
          <a:extLst>
            <a:ext uri="{C572A759-6A51-4108-AA02-DFA0A04FC94B}">
              <ma14:wrappingTextBoxFlag xmlns="" xmlns:ma14="http://schemas.microsoft.com/office/mac/drawingml/2011/main" val="1"/>
            </a:ext>
          </a:extLst>
        </p:spPr>
        <p:txBody>
          <a:bodyPr lIns="0" tIns="0" rIns="0" bIns="0">
            <a:spAutoFit/>
          </a:bodyPr>
          <a:lstStyle/>
          <a:p>
            <a:pPr lvl="0">
              <a:tabLst>
                <a:tab pos="990600" algn="r"/>
                <a:tab pos="2806700" algn="r"/>
                <a:tab pos="5600700" algn="r"/>
              </a:tabLst>
            </a:pPr>
            <a:r>
              <a:rPr sz="900" b="1"/>
              <a:t>Subsecretaría de Población, Migración y Asuntos Religiosos</a:t>
            </a:r>
          </a:p>
          <a:p>
            <a:pPr lvl="0">
              <a:tabLst>
                <a:tab pos="990600" algn="r"/>
                <a:tab pos="2806700" algn="r"/>
                <a:tab pos="5600700" algn="r"/>
              </a:tabLst>
            </a:pPr>
            <a:r>
              <a:rPr sz="900" b="1"/>
              <a:t>Coordinación General de la Comisión Mexicana de Ayuda a Refugiados</a:t>
            </a:r>
          </a:p>
        </p:txBody>
      </p:sp>
      <p:sp>
        <p:nvSpPr>
          <p:cNvPr id="513" name="Shape 513"/>
          <p:cNvSpPr/>
          <p:nvPr/>
        </p:nvSpPr>
        <p:spPr>
          <a:xfrm>
            <a:off x="431800" y="1052512"/>
            <a:ext cx="8251826" cy="1"/>
          </a:xfrm>
          <a:prstGeom prst="line">
            <a:avLst/>
          </a:prstGeom>
          <a:ln w="25400">
            <a:solidFill>
              <a:srgbClr val="006800"/>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514" name="Shape 514"/>
          <p:cNvSpPr/>
          <p:nvPr/>
        </p:nvSpPr>
        <p:spPr>
          <a:xfrm>
            <a:off x="1042987" y="1125537"/>
            <a:ext cx="7899401" cy="1"/>
          </a:xfrm>
          <a:prstGeom prst="line">
            <a:avLst/>
          </a:prstGeom>
          <a:ln w="25400">
            <a:solidFill>
              <a:srgbClr val="A50021"/>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pic>
        <p:nvPicPr>
          <p:cNvPr id="515" name="image.png"/>
          <p:cNvPicPr/>
          <p:nvPr/>
        </p:nvPicPr>
        <p:blipFill>
          <a:blip r:embed="rId4" cstate="email">
            <a:extLst>
              <a:ext uri="{28A0092B-C50C-407E-A947-70E740481C1C}">
                <a14:useLocalDpi xmlns:a14="http://schemas.microsoft.com/office/drawing/2010/main"/>
              </a:ext>
            </a:extLst>
          </a:blip>
          <a:stretch>
            <a:fillRect/>
          </a:stretch>
        </p:blipFill>
        <p:spPr>
          <a:xfrm>
            <a:off x="469900" y="1163637"/>
            <a:ext cx="8253413" cy="5297488"/>
          </a:xfrm>
          <a:prstGeom prst="rect">
            <a:avLst/>
          </a:prstGeom>
          <a:ln w="12700">
            <a:miter lim="400000"/>
          </a:ln>
        </p:spPr>
      </p:pic>
      <p:sp>
        <p:nvSpPr>
          <p:cNvPr id="516" name="Shape 516"/>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38</a:t>
            </a:r>
          </a:p>
        </p:txBody>
      </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515"/>
                                        </p:tgtEl>
                                        <p:attrNameLst>
                                          <p:attrName>style.visibility</p:attrName>
                                        </p:attrNameLst>
                                      </p:cBhvr>
                                      <p:to>
                                        <p:strVal val="visible"/>
                                      </p:to>
                                    </p:set>
                                    <p:anim calcmode="lin" valueType="num">
                                      <p:cBhvr>
                                        <p:cTn id="7" dur="80" fill="hold"/>
                                        <p:tgtEl>
                                          <p:spTgt spid="515"/>
                                        </p:tgtEl>
                                        <p:attrNameLst>
                                          <p:attrName>ppt_x</p:attrName>
                                        </p:attrNameLst>
                                      </p:cBhvr>
                                      <p:tavLst>
                                        <p:tav tm="0">
                                          <p:val>
                                            <p:strVal val="#ppt_x"/>
                                          </p:val>
                                        </p:tav>
                                        <p:tav tm="100000">
                                          <p:val>
                                            <p:strVal val="#ppt_x"/>
                                          </p:val>
                                        </p:tav>
                                      </p:tavLst>
                                    </p:anim>
                                    <p:anim calcmode="lin" valueType="num">
                                      <p:cBhvr>
                                        <p:cTn id="8" dur="80" fill="hold"/>
                                        <p:tgtEl>
                                          <p:spTgt spid="5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 grpId="1"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8" name="image.png"/>
          <p:cNvPicPr/>
          <p:nvPr/>
        </p:nvPicPr>
        <p:blipFill>
          <a:blip r:embed="rId2" cstate="email">
            <a:extLst>
              <a:ext uri="{28A0092B-C50C-407E-A947-70E740481C1C}">
                <a14:useLocalDpi xmlns:a14="http://schemas.microsoft.com/office/drawing/2010/main"/>
              </a:ext>
            </a:extLst>
          </a:blip>
          <a:stretch>
            <a:fillRect/>
          </a:stretch>
        </p:blipFill>
        <p:spPr>
          <a:xfrm>
            <a:off x="-19050" y="252412"/>
            <a:ext cx="9182100" cy="6048376"/>
          </a:xfrm>
          <a:prstGeom prst="rect">
            <a:avLst/>
          </a:prstGeom>
          <a:ln w="12700">
            <a:miter lim="400000"/>
          </a:ln>
        </p:spPr>
      </p:pic>
      <p:sp>
        <p:nvSpPr>
          <p:cNvPr id="519" name="Shape 519"/>
          <p:cNvSpPr>
            <a:spLocks noGrp="1"/>
          </p:cNvSpPr>
          <p:nvPr>
            <p:ph type="title" idx="4294967295"/>
          </p:nvPr>
        </p:nvSpPr>
        <p:spPr>
          <a:xfrm>
            <a:off x="827087" y="2708275"/>
            <a:ext cx="7772401" cy="15843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defRPr sz="3600" b="1">
                <a:solidFill>
                  <a:srgbClr val="595959"/>
                </a:solidFill>
              </a:defRPr>
            </a:lvl1pPr>
          </a:lstStyle>
          <a:p>
            <a:pPr lvl="0">
              <a:defRPr sz="1800" b="0">
                <a:solidFill>
                  <a:srgbClr val="000000"/>
                </a:solidFill>
              </a:defRPr>
            </a:pPr>
            <a:r>
              <a:rPr sz="3600" b="1">
                <a:solidFill>
                  <a:srgbClr val="595959"/>
                </a:solidFill>
              </a:rPr>
              <a:t>Del Retiro de la                                        Protección Internacional</a:t>
            </a:r>
          </a:p>
        </p:txBody>
      </p:sp>
      <p:sp>
        <p:nvSpPr>
          <p:cNvPr id="520" name="Shape 520"/>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39</a:t>
            </a:r>
          </a:p>
        </p:txBody>
      </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519"/>
                                        </p:tgtEl>
                                        <p:attrNameLst>
                                          <p:attrName>style.visibility</p:attrName>
                                        </p:attrNameLst>
                                      </p:cBhvr>
                                      <p:to>
                                        <p:strVal val="visible"/>
                                      </p:to>
                                    </p:set>
                                    <p:anim calcmode="lin" valueType="num">
                                      <p:cBhvr>
                                        <p:cTn id="7" dur="1000" fill="hold"/>
                                        <p:tgtEl>
                                          <p:spTgt spid="519"/>
                                        </p:tgtEl>
                                        <p:attrNameLst>
                                          <p:attrName>ppt_w</p:attrName>
                                        </p:attrNameLst>
                                      </p:cBhvr>
                                      <p:tavLst>
                                        <p:tav tm="0">
                                          <p:val>
                                            <p:fltVal val="0"/>
                                          </p:val>
                                        </p:tav>
                                        <p:tav tm="100000">
                                          <p:val>
                                            <p:strVal val="#ppt_w"/>
                                          </p:val>
                                        </p:tav>
                                      </p:tavLst>
                                    </p:anim>
                                    <p:anim calcmode="lin" valueType="num">
                                      <p:cBhvr>
                                        <p:cTn id="8" dur="1000" fill="hold"/>
                                        <p:tgtEl>
                                          <p:spTgt spid="5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 grpId="1"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 name="image.png"/>
          <p:cNvPicPr/>
          <p:nvPr/>
        </p:nvPicPr>
        <p:blipFill>
          <a:blip r:embed="rId2" cstate="email">
            <a:extLst>
              <a:ext uri="{28A0092B-C50C-407E-A947-70E740481C1C}">
                <a14:useLocalDpi xmlns:a14="http://schemas.microsoft.com/office/drawing/2010/main"/>
              </a:ext>
            </a:extLst>
          </a:blip>
          <a:stretch>
            <a:fillRect/>
          </a:stretch>
        </p:blipFill>
        <p:spPr>
          <a:xfrm>
            <a:off x="-19050" y="252412"/>
            <a:ext cx="9182100" cy="6048376"/>
          </a:xfrm>
          <a:prstGeom prst="rect">
            <a:avLst/>
          </a:prstGeom>
          <a:ln w="12700">
            <a:miter lim="400000"/>
          </a:ln>
        </p:spPr>
      </p:pic>
      <p:pic>
        <p:nvPicPr>
          <p:cNvPr id="523" name="image.png"/>
          <p:cNvPicPr/>
          <p:nvPr/>
        </p:nvPicPr>
        <p:blipFill>
          <a:blip r:embed="rId3" cstate="email">
            <a:extLst>
              <a:ext uri="{28A0092B-C50C-407E-A947-70E740481C1C}">
                <a14:useLocalDpi xmlns:a14="http://schemas.microsoft.com/office/drawing/2010/main"/>
              </a:ext>
            </a:extLst>
          </a:blip>
          <a:stretch>
            <a:fillRect/>
          </a:stretch>
        </p:blipFill>
        <p:spPr>
          <a:xfrm>
            <a:off x="115887" y="1127125"/>
            <a:ext cx="8918576" cy="5395913"/>
          </a:xfrm>
          <a:prstGeom prst="rect">
            <a:avLst/>
          </a:prstGeom>
          <a:ln w="12700">
            <a:miter lim="400000"/>
          </a:ln>
        </p:spPr>
      </p:pic>
      <p:sp>
        <p:nvSpPr>
          <p:cNvPr id="524" name="Shape 524"/>
          <p:cNvSpPr/>
          <p:nvPr/>
        </p:nvSpPr>
        <p:spPr>
          <a:xfrm>
            <a:off x="755650" y="1052512"/>
            <a:ext cx="5903913" cy="904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800" b="1">
                <a:solidFill>
                  <a:srgbClr val="595959"/>
                </a:solidFill>
                <a:effectLst>
                  <a:outerShdw blurRad="12700" dist="25400" dir="2700000" rotWithShape="0">
                    <a:srgbClr val="DDDDDD"/>
                  </a:outerShdw>
                </a:effectLst>
              </a:defRPr>
            </a:lvl1pPr>
          </a:lstStyle>
          <a:p>
            <a:pPr lvl="0">
              <a:defRPr sz="1800" b="0">
                <a:solidFill>
                  <a:srgbClr val="000000"/>
                </a:solidFill>
                <a:effectLst/>
              </a:defRPr>
            </a:pPr>
            <a:r>
              <a:rPr sz="2800" b="1">
                <a:solidFill>
                  <a:srgbClr val="595959"/>
                </a:solidFill>
                <a:effectLst>
                  <a:outerShdw blurRad="12700" dist="25400" dir="2700000" rotWithShape="0">
                    <a:srgbClr val="DDDDDD"/>
                  </a:outerShdw>
                </a:effectLst>
              </a:rPr>
              <a:t>Retiro de la Protección Internacional</a:t>
            </a:r>
          </a:p>
        </p:txBody>
      </p:sp>
      <p:sp>
        <p:nvSpPr>
          <p:cNvPr id="525" name="Shape 525"/>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40</a:t>
            </a:r>
          </a:p>
        </p:txBody>
      </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523"/>
                                        </p:tgtEl>
                                        <p:attrNameLst>
                                          <p:attrName>style.visibility</p:attrName>
                                        </p:attrNameLst>
                                      </p:cBhvr>
                                      <p:to>
                                        <p:strVal val="visible"/>
                                      </p:to>
                                    </p:set>
                                    <p:animEffect transition="in" filter="fade">
                                      <p:cBhvr>
                                        <p:cTn id="7" dur="500"/>
                                        <p:tgtEl>
                                          <p:spTgt spid="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3"/>
          <p:cNvGrpSpPr/>
          <p:nvPr/>
        </p:nvGrpSpPr>
        <p:grpSpPr>
          <a:xfrm>
            <a:off x="431799" y="260350"/>
            <a:ext cx="6788151" cy="6048375"/>
            <a:chOff x="0" y="0"/>
            <a:chExt cx="6788150" cy="6048374"/>
          </a:xfrm>
        </p:grpSpPr>
        <p:pic>
          <p:nvPicPr>
            <p:cNvPr id="51" name="image.jpg"/>
            <p:cNvPicPr/>
            <p:nvPr/>
          </p:nvPicPr>
          <p:blipFill>
            <a:blip r:embed="rId2" cstate="email">
              <a:extLst>
                <a:ext uri="{28A0092B-C50C-407E-A947-70E740481C1C}">
                  <a14:useLocalDpi xmlns:a14="http://schemas.microsoft.com/office/drawing/2010/main"/>
                </a:ext>
              </a:extLst>
            </a:blip>
            <a:stretch>
              <a:fillRect/>
            </a:stretch>
          </p:blipFill>
          <p:spPr>
            <a:xfrm>
              <a:off x="-1" y="0"/>
              <a:ext cx="3979865" cy="695325"/>
            </a:xfrm>
            <a:prstGeom prst="rect">
              <a:avLst/>
            </a:prstGeom>
            <a:ln w="12700" cap="flat">
              <a:noFill/>
              <a:miter lim="400000"/>
            </a:ln>
            <a:effectLst>
              <a:outerShdw blurRad="50800" dist="50800" dir="5400000" rotWithShape="0">
                <a:srgbClr val="A6A6A6"/>
              </a:outerShdw>
            </a:effectLst>
          </p:spPr>
        </p:pic>
        <p:pic>
          <p:nvPicPr>
            <p:cNvPr id="52" name="image.png"/>
            <p:cNvPicPr/>
            <p:nvPr/>
          </p:nvPicPr>
          <p:blipFill>
            <a:blip r:embed="rId3" cstate="email">
              <a:extLst>
                <a:ext uri="{28A0092B-C50C-407E-A947-70E740481C1C}">
                  <a14:useLocalDpi xmlns:a14="http://schemas.microsoft.com/office/drawing/2010/main"/>
                </a:ext>
              </a:extLst>
            </a:blip>
            <a:stretch>
              <a:fillRect/>
            </a:stretch>
          </p:blipFill>
          <p:spPr>
            <a:xfrm>
              <a:off x="1746882" y="1008050"/>
              <a:ext cx="5041268" cy="5040325"/>
            </a:xfrm>
            <a:prstGeom prst="rect">
              <a:avLst/>
            </a:prstGeom>
            <a:ln w="12700" cap="flat">
              <a:noFill/>
              <a:miter lim="400000"/>
            </a:ln>
            <a:effectLst/>
          </p:spPr>
        </p:pic>
      </p:grpSp>
      <p:sp>
        <p:nvSpPr>
          <p:cNvPr id="54" name="Shape 54"/>
          <p:cNvSpPr/>
          <p:nvPr/>
        </p:nvSpPr>
        <p:spPr>
          <a:xfrm>
            <a:off x="4933949" y="476250"/>
            <a:ext cx="4572002" cy="345440"/>
          </a:xfrm>
          <a:prstGeom prst="rect">
            <a:avLst/>
          </a:prstGeom>
          <a:ln w="12700">
            <a:miter lim="400000"/>
          </a:ln>
          <a:effectLst>
            <a:outerShdw blurRad="50800" dist="50800" dir="5400000" rotWithShape="0">
              <a:srgbClr val="D9D9D9"/>
            </a:outerShdw>
          </a:effectLst>
          <a:extLst>
            <a:ext uri="{C572A759-6A51-4108-AA02-DFA0A04FC94B}">
              <ma14:wrappingTextBoxFlag xmlns="" xmlns:ma14="http://schemas.microsoft.com/office/mac/drawingml/2011/main" val="1"/>
            </a:ext>
          </a:extLst>
        </p:spPr>
        <p:txBody>
          <a:bodyPr lIns="0" tIns="0" rIns="0" bIns="0">
            <a:spAutoFit/>
          </a:bodyPr>
          <a:lstStyle/>
          <a:p>
            <a:pPr lvl="0">
              <a:tabLst>
                <a:tab pos="990600" algn="r"/>
                <a:tab pos="2806700" algn="r"/>
                <a:tab pos="5600700" algn="r"/>
              </a:tabLst>
            </a:pPr>
            <a:r>
              <a:rPr sz="900" b="1"/>
              <a:t>Subsecretaría de Población, Migración y Asuntos Religiosos</a:t>
            </a:r>
          </a:p>
          <a:p>
            <a:pPr lvl="0">
              <a:tabLst>
                <a:tab pos="990600" algn="r"/>
                <a:tab pos="2806700" algn="r"/>
                <a:tab pos="5600700" algn="r"/>
              </a:tabLst>
            </a:pPr>
            <a:r>
              <a:rPr sz="900" b="1"/>
              <a:t>Coordinación General de la Comisión Mexicana de Ayuda a Refugiados</a:t>
            </a:r>
          </a:p>
        </p:txBody>
      </p:sp>
      <p:sp>
        <p:nvSpPr>
          <p:cNvPr id="55" name="Shape 55"/>
          <p:cNvSpPr/>
          <p:nvPr/>
        </p:nvSpPr>
        <p:spPr>
          <a:xfrm>
            <a:off x="431800" y="1052512"/>
            <a:ext cx="8251826" cy="1"/>
          </a:xfrm>
          <a:prstGeom prst="line">
            <a:avLst/>
          </a:prstGeom>
          <a:ln w="25400">
            <a:solidFill>
              <a:srgbClr val="006800"/>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56" name="Shape 56"/>
          <p:cNvSpPr/>
          <p:nvPr/>
        </p:nvSpPr>
        <p:spPr>
          <a:xfrm>
            <a:off x="1042987" y="1125537"/>
            <a:ext cx="7899401" cy="1"/>
          </a:xfrm>
          <a:prstGeom prst="line">
            <a:avLst/>
          </a:prstGeom>
          <a:ln w="25400">
            <a:solidFill>
              <a:srgbClr val="A50021"/>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grpSp>
        <p:nvGrpSpPr>
          <p:cNvPr id="59" name="Group 59"/>
          <p:cNvGrpSpPr/>
          <p:nvPr/>
        </p:nvGrpSpPr>
        <p:grpSpPr>
          <a:xfrm>
            <a:off x="603250" y="1083786"/>
            <a:ext cx="2365375" cy="841852"/>
            <a:chOff x="0" y="0"/>
            <a:chExt cx="2365375" cy="841851"/>
          </a:xfrm>
        </p:grpSpPr>
        <p:pic>
          <p:nvPicPr>
            <p:cNvPr id="57" name="image.png"/>
            <p:cNvPicPr/>
            <p:nvPr/>
          </p:nvPicPr>
          <p:blipFill>
            <a:blip r:embed="rId4" cstate="email">
              <a:extLst>
                <a:ext uri="{28A0092B-C50C-407E-A947-70E740481C1C}">
                  <a14:useLocalDpi xmlns:a14="http://schemas.microsoft.com/office/drawing/2010/main"/>
                </a:ext>
              </a:extLst>
            </a:blip>
            <a:stretch>
              <a:fillRect/>
            </a:stretch>
          </p:blipFill>
          <p:spPr>
            <a:xfrm>
              <a:off x="0" y="92551"/>
              <a:ext cx="2365375" cy="749301"/>
            </a:xfrm>
            <a:prstGeom prst="rect">
              <a:avLst/>
            </a:prstGeom>
            <a:ln w="12700" cap="flat">
              <a:noFill/>
              <a:miter lim="400000"/>
            </a:ln>
            <a:effectLst/>
          </p:spPr>
        </p:pic>
        <p:sp>
          <p:nvSpPr>
            <p:cNvPr id="58" name="Shape 58"/>
            <p:cNvSpPr/>
            <p:nvPr/>
          </p:nvSpPr>
          <p:spPr>
            <a:xfrm>
              <a:off x="147637" y="0"/>
              <a:ext cx="2165351" cy="8026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defRPr sz="2400" b="1">
                  <a:solidFill>
                    <a:srgbClr val="FFFFFF"/>
                  </a:solidFill>
                </a:defRPr>
              </a:lvl1pPr>
            </a:lstStyle>
            <a:p>
              <a:pPr lvl="0">
                <a:defRPr sz="1800" b="0">
                  <a:solidFill>
                    <a:srgbClr val="000000"/>
                  </a:solidFill>
                </a:defRPr>
              </a:pPr>
              <a:r>
                <a:rPr sz="2400" b="1">
                  <a:solidFill>
                    <a:srgbClr val="FFFFFF"/>
                  </a:solidFill>
                </a:rPr>
                <a:t>Marco Jurídico</a:t>
              </a:r>
            </a:p>
          </p:txBody>
        </p:sp>
      </p:grpSp>
      <p:pic>
        <p:nvPicPr>
          <p:cNvPr id="60" name="image.png"/>
          <p:cNvPicPr/>
          <p:nvPr/>
        </p:nvPicPr>
        <p:blipFill>
          <a:blip r:embed="rId5" cstate="email">
            <a:extLst>
              <a:ext uri="{28A0092B-C50C-407E-A947-70E740481C1C}">
                <a14:useLocalDpi xmlns:a14="http://schemas.microsoft.com/office/drawing/2010/main"/>
              </a:ext>
            </a:extLst>
          </a:blip>
          <a:stretch>
            <a:fillRect/>
          </a:stretch>
        </p:blipFill>
        <p:spPr>
          <a:xfrm>
            <a:off x="4011612" y="2206625"/>
            <a:ext cx="4992688" cy="3889375"/>
          </a:xfrm>
          <a:prstGeom prst="rect">
            <a:avLst/>
          </a:prstGeom>
          <a:ln w="12700">
            <a:miter lim="400000"/>
          </a:ln>
        </p:spPr>
      </p:pic>
      <p:pic>
        <p:nvPicPr>
          <p:cNvPr id="61" name="image.png"/>
          <p:cNvPicPr/>
          <p:nvPr/>
        </p:nvPicPr>
        <p:blipFill>
          <a:blip r:embed="rId6" cstate="email">
            <a:extLst>
              <a:ext uri="{28A0092B-C50C-407E-A947-70E740481C1C}">
                <a14:useLocalDpi xmlns:a14="http://schemas.microsoft.com/office/drawing/2010/main"/>
              </a:ext>
            </a:extLst>
          </a:blip>
          <a:stretch>
            <a:fillRect/>
          </a:stretch>
        </p:blipFill>
        <p:spPr>
          <a:xfrm>
            <a:off x="139700" y="1987550"/>
            <a:ext cx="5956300" cy="4473575"/>
          </a:xfrm>
          <a:prstGeom prst="rect">
            <a:avLst/>
          </a:prstGeom>
          <a:ln w="12700">
            <a:miter lim="400000"/>
          </a:ln>
        </p:spPr>
      </p:pic>
      <p:sp>
        <p:nvSpPr>
          <p:cNvPr id="62" name="Shape 62"/>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5</a:t>
            </a:r>
          </a:p>
        </p:txBody>
      </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ppt_x"/>
                                          </p:val>
                                        </p:tav>
                                        <p:tav tm="100000">
                                          <p:val>
                                            <p:strVal val="#ppt_x"/>
                                          </p:val>
                                        </p:tav>
                                      </p:tavLst>
                                    </p:anim>
                                    <p:anim calcmode="lin" valueType="num">
                                      <p:cBhvr>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1"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7" name="image.png"/>
          <p:cNvPicPr/>
          <p:nvPr/>
        </p:nvPicPr>
        <p:blipFill>
          <a:blip r:embed="rId2" cstate="email">
            <a:extLst>
              <a:ext uri="{28A0092B-C50C-407E-A947-70E740481C1C}">
                <a14:useLocalDpi xmlns:a14="http://schemas.microsoft.com/office/drawing/2010/main"/>
              </a:ext>
            </a:extLst>
          </a:blip>
          <a:stretch>
            <a:fillRect/>
          </a:stretch>
        </p:blipFill>
        <p:spPr>
          <a:xfrm>
            <a:off x="-19050" y="252412"/>
            <a:ext cx="9182100" cy="6048376"/>
          </a:xfrm>
          <a:prstGeom prst="rect">
            <a:avLst/>
          </a:prstGeom>
          <a:ln w="12700">
            <a:miter lim="400000"/>
          </a:ln>
        </p:spPr>
      </p:pic>
      <p:pic>
        <p:nvPicPr>
          <p:cNvPr id="528" name="image.png"/>
          <p:cNvPicPr/>
          <p:nvPr/>
        </p:nvPicPr>
        <p:blipFill>
          <a:blip r:embed="rId3" cstate="email">
            <a:extLst>
              <a:ext uri="{28A0092B-C50C-407E-A947-70E740481C1C}">
                <a14:useLocalDpi xmlns:a14="http://schemas.microsoft.com/office/drawing/2010/main"/>
              </a:ext>
            </a:extLst>
          </a:blip>
          <a:stretch>
            <a:fillRect/>
          </a:stretch>
        </p:blipFill>
        <p:spPr>
          <a:xfrm>
            <a:off x="261937" y="1700212"/>
            <a:ext cx="8643938" cy="4681538"/>
          </a:xfrm>
          <a:prstGeom prst="rect">
            <a:avLst/>
          </a:prstGeom>
          <a:ln w="12700">
            <a:miter lim="400000"/>
          </a:ln>
        </p:spPr>
      </p:pic>
      <p:sp>
        <p:nvSpPr>
          <p:cNvPr id="529" name="Shape 529"/>
          <p:cNvSpPr/>
          <p:nvPr/>
        </p:nvSpPr>
        <p:spPr>
          <a:xfrm>
            <a:off x="755650" y="1125537"/>
            <a:ext cx="6337300"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b="1">
                <a:solidFill>
                  <a:srgbClr val="595959"/>
                </a:solidFill>
              </a:defRPr>
            </a:lvl1pPr>
          </a:lstStyle>
          <a:p>
            <a:pPr lvl="0">
              <a:defRPr sz="1800" b="0">
                <a:solidFill>
                  <a:srgbClr val="000000"/>
                </a:solidFill>
              </a:defRPr>
            </a:pPr>
            <a:r>
              <a:rPr sz="2400" b="1">
                <a:solidFill>
                  <a:srgbClr val="595959"/>
                </a:solidFill>
              </a:rPr>
              <a:t>Retiro de la Protección Internacional</a:t>
            </a:r>
          </a:p>
        </p:txBody>
      </p:sp>
      <p:sp>
        <p:nvSpPr>
          <p:cNvPr id="530" name="Shape 530"/>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41</a:t>
            </a:r>
          </a:p>
        </p:txBody>
      </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1" nodeType="clickEffect">
                                  <p:stCondLst>
                                    <p:cond delay="0"/>
                                  </p:stCondLst>
                                  <p:iterate>
                                    <p:tmAbs val="0"/>
                                  </p:iterate>
                                  <p:childTnLst>
                                    <p:set>
                                      <p:cBhvr>
                                        <p:cTn id="6" fill="hold"/>
                                        <p:tgtEl>
                                          <p:spTgt spid="528"/>
                                        </p:tgtEl>
                                        <p:attrNameLst>
                                          <p:attrName>style.visibility</p:attrName>
                                        </p:attrNameLst>
                                      </p:cBhvr>
                                      <p:to>
                                        <p:strVal val="visible"/>
                                      </p:to>
                                    </p:set>
                                    <p:animEffect transition="in" filter="wipe(up)">
                                      <p:cBhvr>
                                        <p:cTn id="7" dur="1500"/>
                                        <p:tgtEl>
                                          <p:spTgt spid="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 grpId="1"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 name="image.png"/>
          <p:cNvPicPr/>
          <p:nvPr/>
        </p:nvPicPr>
        <p:blipFill>
          <a:blip r:embed="rId2" cstate="email">
            <a:extLst>
              <a:ext uri="{28A0092B-C50C-407E-A947-70E740481C1C}">
                <a14:useLocalDpi xmlns:a14="http://schemas.microsoft.com/office/drawing/2010/main"/>
              </a:ext>
            </a:extLst>
          </a:blip>
          <a:stretch>
            <a:fillRect/>
          </a:stretch>
        </p:blipFill>
        <p:spPr>
          <a:xfrm>
            <a:off x="-19050" y="252412"/>
            <a:ext cx="9182100" cy="6048376"/>
          </a:xfrm>
          <a:prstGeom prst="rect">
            <a:avLst/>
          </a:prstGeom>
          <a:ln w="12700">
            <a:miter lim="400000"/>
          </a:ln>
        </p:spPr>
      </p:pic>
      <p:grpSp>
        <p:nvGrpSpPr>
          <p:cNvPr id="535" name="Group 535"/>
          <p:cNvGrpSpPr/>
          <p:nvPr/>
        </p:nvGrpSpPr>
        <p:grpSpPr>
          <a:xfrm>
            <a:off x="639762" y="2462212"/>
            <a:ext cx="7961313" cy="2847976"/>
            <a:chOff x="0" y="0"/>
            <a:chExt cx="7961312" cy="2847975"/>
          </a:xfrm>
        </p:grpSpPr>
        <p:pic>
          <p:nvPicPr>
            <p:cNvPr id="533" name="image.png"/>
            <p:cNvPicPr/>
            <p:nvPr/>
          </p:nvPicPr>
          <p:blipFill>
            <a:blip r:embed="rId3" cstate="email">
              <a:extLst>
                <a:ext uri="{28A0092B-C50C-407E-A947-70E740481C1C}">
                  <a14:useLocalDpi xmlns:a14="http://schemas.microsoft.com/office/drawing/2010/main"/>
                </a:ext>
              </a:extLst>
            </a:blip>
            <a:stretch>
              <a:fillRect/>
            </a:stretch>
          </p:blipFill>
          <p:spPr>
            <a:xfrm>
              <a:off x="0" y="0"/>
              <a:ext cx="7961313" cy="2847975"/>
            </a:xfrm>
            <a:prstGeom prst="rect">
              <a:avLst/>
            </a:prstGeom>
            <a:ln w="12700" cap="flat">
              <a:noFill/>
              <a:miter lim="400000"/>
            </a:ln>
            <a:effectLst/>
          </p:spPr>
        </p:pic>
        <p:sp>
          <p:nvSpPr>
            <p:cNvPr id="534" name="Shape 534"/>
            <p:cNvSpPr/>
            <p:nvPr/>
          </p:nvSpPr>
          <p:spPr>
            <a:xfrm>
              <a:off x="119062" y="38417"/>
              <a:ext cx="7720013" cy="27203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r>
                <a:rPr sz="2000" b="1">
                  <a:solidFill>
                    <a:srgbClr val="FFFFFF"/>
                  </a:solidFill>
                </a:rPr>
                <a:t>Artículo 51.</a:t>
              </a:r>
              <a:r>
                <a:rPr sz="2000">
                  <a:solidFill>
                    <a:srgbClr val="FFFFFF"/>
                  </a:solidFill>
                </a:rPr>
                <a:t> Cuando un refugiado o un extranjero que reciba protección complementaria, pretendan viajar a su país de origen, deberá de hacerlo del conocimiento de la Secretaría. La información que proporcione el refugiado o el extranjero que reciba protección complementaria, podrá dar inicio al procedimiento de cesación, cancelación o revocación de la condición de refugiado, así como retirar la protección complementaria.</a:t>
              </a:r>
            </a:p>
            <a:p>
              <a:pPr lvl="0"/>
              <a:r>
                <a:rPr sz="2000" b="1">
                  <a:solidFill>
                    <a:srgbClr val="FFFFFF"/>
                  </a:solidFill>
                </a:rPr>
                <a:t>LSRPCYAP</a:t>
              </a:r>
            </a:p>
          </p:txBody>
        </p:sp>
      </p:grpSp>
      <p:sp>
        <p:nvSpPr>
          <p:cNvPr id="536" name="Shape 536"/>
          <p:cNvSpPr/>
          <p:nvPr/>
        </p:nvSpPr>
        <p:spPr>
          <a:xfrm>
            <a:off x="728662" y="1484312"/>
            <a:ext cx="5976938"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b="1">
                <a:solidFill>
                  <a:srgbClr val="595959"/>
                </a:solidFill>
              </a:defRPr>
            </a:lvl1pPr>
          </a:lstStyle>
          <a:p>
            <a:pPr lvl="0">
              <a:defRPr sz="1800" b="0">
                <a:solidFill>
                  <a:srgbClr val="000000"/>
                </a:solidFill>
              </a:defRPr>
            </a:pPr>
            <a:r>
              <a:rPr sz="2400" b="1">
                <a:solidFill>
                  <a:srgbClr val="595959"/>
                </a:solidFill>
              </a:rPr>
              <a:t>Retiro de la Protección Internacional</a:t>
            </a:r>
          </a:p>
        </p:txBody>
      </p:sp>
      <p:sp>
        <p:nvSpPr>
          <p:cNvPr id="537" name="Shape 537"/>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42</a:t>
            </a:r>
          </a:p>
        </p:txBody>
      </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535"/>
                                        </p:tgtEl>
                                        <p:attrNameLst>
                                          <p:attrName>style.visibility</p:attrName>
                                        </p:attrNameLst>
                                      </p:cBhvr>
                                      <p:to>
                                        <p:strVal val="visible"/>
                                      </p:to>
                                    </p:set>
                                    <p:anim calcmode="lin" valueType="num">
                                      <p:cBhvr>
                                        <p:cTn id="7" dur="1250" fill="hold"/>
                                        <p:tgtEl>
                                          <p:spTgt spid="535"/>
                                        </p:tgtEl>
                                        <p:attrNameLst>
                                          <p:attrName>ppt_w</p:attrName>
                                        </p:attrNameLst>
                                      </p:cBhvr>
                                      <p:tavLst>
                                        <p:tav tm="0">
                                          <p:val>
                                            <p:fltVal val="0"/>
                                          </p:val>
                                        </p:tav>
                                        <p:tav tm="100000">
                                          <p:val>
                                            <p:strVal val="#ppt_w"/>
                                          </p:val>
                                        </p:tav>
                                      </p:tavLst>
                                    </p:anim>
                                    <p:anim calcmode="lin" valueType="num">
                                      <p:cBhvr>
                                        <p:cTn id="8" dur="1250" fill="hold"/>
                                        <p:tgtEl>
                                          <p:spTgt spid="5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 grpId="1"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1" name="Group 541"/>
          <p:cNvGrpSpPr/>
          <p:nvPr/>
        </p:nvGrpSpPr>
        <p:grpSpPr>
          <a:xfrm>
            <a:off x="431799" y="260350"/>
            <a:ext cx="6788151" cy="6048375"/>
            <a:chOff x="0" y="0"/>
            <a:chExt cx="6788150" cy="6048374"/>
          </a:xfrm>
        </p:grpSpPr>
        <p:pic>
          <p:nvPicPr>
            <p:cNvPr id="539" name="image.jpg"/>
            <p:cNvPicPr/>
            <p:nvPr/>
          </p:nvPicPr>
          <p:blipFill>
            <a:blip r:embed="rId2" cstate="email">
              <a:extLst>
                <a:ext uri="{28A0092B-C50C-407E-A947-70E740481C1C}">
                  <a14:useLocalDpi xmlns:a14="http://schemas.microsoft.com/office/drawing/2010/main"/>
                </a:ext>
              </a:extLst>
            </a:blip>
            <a:stretch>
              <a:fillRect/>
            </a:stretch>
          </p:blipFill>
          <p:spPr>
            <a:xfrm>
              <a:off x="-1" y="0"/>
              <a:ext cx="3979865" cy="695325"/>
            </a:xfrm>
            <a:prstGeom prst="rect">
              <a:avLst/>
            </a:prstGeom>
            <a:ln w="12700" cap="flat">
              <a:noFill/>
              <a:miter lim="400000"/>
            </a:ln>
            <a:effectLst>
              <a:outerShdw blurRad="50800" dist="50800" dir="5400000" rotWithShape="0">
                <a:srgbClr val="A6A6A6"/>
              </a:outerShdw>
            </a:effectLst>
          </p:spPr>
        </p:pic>
        <p:pic>
          <p:nvPicPr>
            <p:cNvPr id="540" name="image.png"/>
            <p:cNvPicPr/>
            <p:nvPr/>
          </p:nvPicPr>
          <p:blipFill>
            <a:blip r:embed="rId3" cstate="email">
              <a:extLst>
                <a:ext uri="{28A0092B-C50C-407E-A947-70E740481C1C}">
                  <a14:useLocalDpi xmlns:a14="http://schemas.microsoft.com/office/drawing/2010/main"/>
                </a:ext>
              </a:extLst>
            </a:blip>
            <a:stretch>
              <a:fillRect/>
            </a:stretch>
          </p:blipFill>
          <p:spPr>
            <a:xfrm>
              <a:off x="1746882" y="1008050"/>
              <a:ext cx="5041268" cy="5040325"/>
            </a:xfrm>
            <a:prstGeom prst="rect">
              <a:avLst/>
            </a:prstGeom>
            <a:ln w="12700" cap="flat">
              <a:noFill/>
              <a:miter lim="400000"/>
            </a:ln>
            <a:effectLst/>
          </p:spPr>
        </p:pic>
      </p:grpSp>
      <p:sp>
        <p:nvSpPr>
          <p:cNvPr id="542" name="Shape 542"/>
          <p:cNvSpPr/>
          <p:nvPr/>
        </p:nvSpPr>
        <p:spPr>
          <a:xfrm>
            <a:off x="4933949" y="476250"/>
            <a:ext cx="4572002" cy="345440"/>
          </a:xfrm>
          <a:prstGeom prst="rect">
            <a:avLst/>
          </a:prstGeom>
          <a:ln w="12700">
            <a:miter lim="400000"/>
          </a:ln>
          <a:effectLst>
            <a:outerShdw blurRad="50800" dist="50800" dir="5400000" rotWithShape="0">
              <a:srgbClr val="D9D9D9"/>
            </a:outerShdw>
          </a:effectLst>
          <a:extLst>
            <a:ext uri="{C572A759-6A51-4108-AA02-DFA0A04FC94B}">
              <ma14:wrappingTextBoxFlag xmlns="" xmlns:ma14="http://schemas.microsoft.com/office/mac/drawingml/2011/main" val="1"/>
            </a:ext>
          </a:extLst>
        </p:spPr>
        <p:txBody>
          <a:bodyPr lIns="0" tIns="0" rIns="0" bIns="0">
            <a:spAutoFit/>
          </a:bodyPr>
          <a:lstStyle/>
          <a:p>
            <a:pPr lvl="0">
              <a:tabLst>
                <a:tab pos="990600" algn="r"/>
                <a:tab pos="2806700" algn="r"/>
                <a:tab pos="5600700" algn="r"/>
              </a:tabLst>
            </a:pPr>
            <a:r>
              <a:rPr sz="900" b="1"/>
              <a:t>Subsecretaría de Población, Migración y Asuntos Religiosos</a:t>
            </a:r>
          </a:p>
          <a:p>
            <a:pPr lvl="0">
              <a:tabLst>
                <a:tab pos="990600" algn="r"/>
                <a:tab pos="2806700" algn="r"/>
                <a:tab pos="5600700" algn="r"/>
              </a:tabLst>
            </a:pPr>
            <a:r>
              <a:rPr sz="900" b="1"/>
              <a:t>Coordinación General de la Comisión Mexicana de Ayuda a Refugiados</a:t>
            </a:r>
          </a:p>
        </p:txBody>
      </p:sp>
      <p:sp>
        <p:nvSpPr>
          <p:cNvPr id="543" name="Shape 543"/>
          <p:cNvSpPr/>
          <p:nvPr/>
        </p:nvSpPr>
        <p:spPr>
          <a:xfrm>
            <a:off x="431800" y="1052512"/>
            <a:ext cx="8251826" cy="1"/>
          </a:xfrm>
          <a:prstGeom prst="line">
            <a:avLst/>
          </a:prstGeom>
          <a:ln w="25400">
            <a:solidFill>
              <a:srgbClr val="006800"/>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544" name="Shape 544"/>
          <p:cNvSpPr/>
          <p:nvPr/>
        </p:nvSpPr>
        <p:spPr>
          <a:xfrm>
            <a:off x="1042987" y="1125537"/>
            <a:ext cx="7899401" cy="1"/>
          </a:xfrm>
          <a:prstGeom prst="line">
            <a:avLst/>
          </a:prstGeom>
          <a:ln w="25400">
            <a:solidFill>
              <a:srgbClr val="A50021"/>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pic>
        <p:nvPicPr>
          <p:cNvPr id="545" name="image.png"/>
          <p:cNvPicPr/>
          <p:nvPr/>
        </p:nvPicPr>
        <p:blipFill>
          <a:blip r:embed="rId4" cstate="email">
            <a:extLst>
              <a:ext uri="{28A0092B-C50C-407E-A947-70E740481C1C}">
                <a14:useLocalDpi xmlns:a14="http://schemas.microsoft.com/office/drawing/2010/main"/>
              </a:ext>
            </a:extLst>
          </a:blip>
          <a:stretch>
            <a:fillRect/>
          </a:stretch>
        </p:blipFill>
        <p:spPr>
          <a:xfrm>
            <a:off x="109537" y="1743075"/>
            <a:ext cx="8858251" cy="4913313"/>
          </a:xfrm>
          <a:prstGeom prst="rect">
            <a:avLst/>
          </a:prstGeom>
          <a:ln w="12700">
            <a:miter lim="400000"/>
          </a:ln>
        </p:spPr>
      </p:pic>
      <p:sp>
        <p:nvSpPr>
          <p:cNvPr id="546" name="Shape 546"/>
          <p:cNvSpPr/>
          <p:nvPr/>
        </p:nvSpPr>
        <p:spPr>
          <a:xfrm>
            <a:off x="755650" y="1052512"/>
            <a:ext cx="6048375" cy="904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800" b="1">
                <a:solidFill>
                  <a:srgbClr val="595959"/>
                </a:solidFill>
              </a:defRPr>
            </a:lvl1pPr>
          </a:lstStyle>
          <a:p>
            <a:pPr lvl="0">
              <a:defRPr sz="1800" b="0">
                <a:solidFill>
                  <a:srgbClr val="000000"/>
                </a:solidFill>
              </a:defRPr>
            </a:pPr>
            <a:r>
              <a:rPr sz="2800" b="1">
                <a:solidFill>
                  <a:srgbClr val="595959"/>
                </a:solidFill>
              </a:rPr>
              <a:t>Retiro de la Protección Internacional</a:t>
            </a:r>
          </a:p>
        </p:txBody>
      </p:sp>
      <p:sp>
        <p:nvSpPr>
          <p:cNvPr id="547" name="Shape 547"/>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43</a:t>
            </a:r>
          </a:p>
        </p:txBody>
      </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0" fill="hold" grpId="1" nodeType="clickEffect">
                                  <p:stCondLst>
                                    <p:cond delay="0"/>
                                  </p:stCondLst>
                                  <p:iterate>
                                    <p:tmAbs val="0"/>
                                  </p:iterate>
                                  <p:childTnLst>
                                    <p:set>
                                      <p:cBhvr>
                                        <p:cTn id="6" fill="hold"/>
                                        <p:tgtEl>
                                          <p:spTgt spid="545"/>
                                        </p:tgtEl>
                                        <p:attrNameLst>
                                          <p:attrName>style.visibility</p:attrName>
                                        </p:attrNameLst>
                                      </p:cBhvr>
                                      <p:to>
                                        <p:strVal val="visible"/>
                                      </p:to>
                                    </p:set>
                                    <p:anim calcmode="lin" valueType="num">
                                      <p:cBhvr>
                                        <p:cTn id="7" dur="1000" fill="hold"/>
                                        <p:tgtEl>
                                          <p:spTgt spid="545"/>
                                        </p:tgtEl>
                                        <p:attrNameLst>
                                          <p:attrName>ppt_w</p:attrName>
                                        </p:attrNameLst>
                                      </p:cBhvr>
                                      <p:tavLst>
                                        <p:tav tm="0">
                                          <p:val>
                                            <p:fltVal val="0"/>
                                          </p:val>
                                        </p:tav>
                                        <p:tav tm="100000">
                                          <p:val>
                                            <p:strVal val="#ppt_w"/>
                                          </p:val>
                                        </p:tav>
                                      </p:tavLst>
                                    </p:anim>
                                    <p:anim calcmode="lin" valueType="num">
                                      <p:cBhvr>
                                        <p:cTn id="8" dur="1000" fill="hold"/>
                                        <p:tgtEl>
                                          <p:spTgt spid="545"/>
                                        </p:tgtEl>
                                        <p:attrNameLst>
                                          <p:attrName>ppt_h</p:attrName>
                                        </p:attrNameLst>
                                      </p:cBhvr>
                                      <p:tavLst>
                                        <p:tav tm="0">
                                          <p:val>
                                            <p:fltVal val="0"/>
                                          </p:val>
                                        </p:tav>
                                        <p:tav tm="100000">
                                          <p:val>
                                            <p:strVal val="#ppt_h"/>
                                          </p:val>
                                        </p:tav>
                                      </p:tavLst>
                                    </p:anim>
                                    <p:anim calcmode="lin" valueType="num">
                                      <p:cBhvr>
                                        <p:cTn id="9" dur="1000" fill="hold"/>
                                        <p:tgtEl>
                                          <p:spTgt spid="54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4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 grpId="1"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9" name="image.png"/>
          <p:cNvPicPr/>
          <p:nvPr/>
        </p:nvPicPr>
        <p:blipFill>
          <a:blip r:embed="rId2" cstate="email">
            <a:extLst>
              <a:ext uri="{28A0092B-C50C-407E-A947-70E740481C1C}">
                <a14:useLocalDpi xmlns:a14="http://schemas.microsoft.com/office/drawing/2010/main"/>
              </a:ext>
            </a:extLst>
          </a:blip>
          <a:stretch>
            <a:fillRect/>
          </a:stretch>
        </p:blipFill>
        <p:spPr>
          <a:xfrm>
            <a:off x="-19050" y="252412"/>
            <a:ext cx="9182100" cy="6048376"/>
          </a:xfrm>
          <a:prstGeom prst="rect">
            <a:avLst/>
          </a:prstGeom>
          <a:ln w="12700">
            <a:miter lim="400000"/>
          </a:ln>
        </p:spPr>
      </p:pic>
      <p:sp>
        <p:nvSpPr>
          <p:cNvPr id="550" name="Shape 550"/>
          <p:cNvSpPr>
            <a:spLocks noGrp="1"/>
          </p:cNvSpPr>
          <p:nvPr>
            <p:ph type="title" idx="4294967295"/>
          </p:nvPr>
        </p:nvSpPr>
        <p:spPr>
          <a:xfrm>
            <a:off x="685800" y="3141662"/>
            <a:ext cx="7772400" cy="431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defTabSz="521208">
              <a:defRPr sz="2280" b="1">
                <a:solidFill>
                  <a:srgbClr val="595959"/>
                </a:solidFill>
              </a:defRPr>
            </a:lvl1pPr>
          </a:lstStyle>
          <a:p>
            <a:pPr lvl="0">
              <a:defRPr sz="1800" b="0">
                <a:solidFill>
                  <a:srgbClr val="000000"/>
                </a:solidFill>
              </a:defRPr>
            </a:pPr>
            <a:r>
              <a:rPr sz="2280" b="1">
                <a:solidFill>
                  <a:srgbClr val="595959"/>
                </a:solidFill>
              </a:rPr>
              <a:t>Apatridia</a:t>
            </a:r>
          </a:p>
        </p:txBody>
      </p:sp>
      <p:sp>
        <p:nvSpPr>
          <p:cNvPr id="551" name="Shape 551"/>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44</a:t>
            </a:r>
          </a:p>
        </p:txBody>
      </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550"/>
                                        </p:tgtEl>
                                        <p:attrNameLst>
                                          <p:attrName>style.visibility</p:attrName>
                                        </p:attrNameLst>
                                      </p:cBhvr>
                                      <p:to>
                                        <p:strVal val="visible"/>
                                      </p:to>
                                    </p:set>
                                    <p:anim calcmode="lin" valueType="num">
                                      <p:cBhvr>
                                        <p:cTn id="7" dur="1000" fill="hold"/>
                                        <p:tgtEl>
                                          <p:spTgt spid="550"/>
                                        </p:tgtEl>
                                        <p:attrNameLst>
                                          <p:attrName>ppt_w</p:attrName>
                                        </p:attrNameLst>
                                      </p:cBhvr>
                                      <p:tavLst>
                                        <p:tav tm="0">
                                          <p:val>
                                            <p:fltVal val="0"/>
                                          </p:val>
                                        </p:tav>
                                        <p:tav tm="100000">
                                          <p:val>
                                            <p:strVal val="#ppt_w"/>
                                          </p:val>
                                        </p:tav>
                                      </p:tavLst>
                                    </p:anim>
                                    <p:anim calcmode="lin" valueType="num">
                                      <p:cBhvr>
                                        <p:cTn id="8" dur="1000" fill="hold"/>
                                        <p:tgtEl>
                                          <p:spTgt spid="5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 grpId="1"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 name="image.png"/>
          <p:cNvPicPr/>
          <p:nvPr/>
        </p:nvPicPr>
        <p:blipFill>
          <a:blip r:embed="rId2" cstate="email">
            <a:extLst>
              <a:ext uri="{28A0092B-C50C-407E-A947-70E740481C1C}">
                <a14:useLocalDpi xmlns:a14="http://schemas.microsoft.com/office/drawing/2010/main"/>
              </a:ext>
            </a:extLst>
          </a:blip>
          <a:stretch>
            <a:fillRect/>
          </a:stretch>
        </p:blipFill>
        <p:spPr>
          <a:xfrm>
            <a:off x="-19050" y="252412"/>
            <a:ext cx="9182100" cy="6048376"/>
          </a:xfrm>
          <a:prstGeom prst="rect">
            <a:avLst/>
          </a:prstGeom>
          <a:ln w="12700">
            <a:miter lim="400000"/>
          </a:ln>
        </p:spPr>
      </p:pic>
      <p:sp>
        <p:nvSpPr>
          <p:cNvPr id="554" name="Shape 554"/>
          <p:cNvSpPr/>
          <p:nvPr/>
        </p:nvSpPr>
        <p:spPr>
          <a:xfrm>
            <a:off x="755650" y="1295400"/>
            <a:ext cx="6048375" cy="4978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800" b="1">
                <a:solidFill>
                  <a:srgbClr val="595959"/>
                </a:solidFill>
                <a:effectLst>
                  <a:outerShdw blurRad="12700" dist="25400" dir="2700000" rotWithShape="0">
                    <a:srgbClr val="DDDDDD"/>
                  </a:outerShdw>
                </a:effectLst>
              </a:defRPr>
            </a:lvl1pPr>
          </a:lstStyle>
          <a:p>
            <a:pPr lvl="0">
              <a:defRPr sz="1800" b="0">
                <a:solidFill>
                  <a:srgbClr val="000000"/>
                </a:solidFill>
                <a:effectLst/>
              </a:defRPr>
            </a:pPr>
            <a:r>
              <a:rPr sz="2800" b="1">
                <a:solidFill>
                  <a:srgbClr val="595959"/>
                </a:solidFill>
                <a:effectLst>
                  <a:outerShdw blurRad="12700" dist="25400" dir="2700000" rotWithShape="0">
                    <a:srgbClr val="DDDDDD"/>
                  </a:outerShdw>
                </a:effectLst>
              </a:rPr>
              <a:t>¿Qué es un apátrida?</a:t>
            </a:r>
          </a:p>
        </p:txBody>
      </p:sp>
      <p:grpSp>
        <p:nvGrpSpPr>
          <p:cNvPr id="557" name="Group 557"/>
          <p:cNvGrpSpPr/>
          <p:nvPr/>
        </p:nvGrpSpPr>
        <p:grpSpPr>
          <a:xfrm>
            <a:off x="633412" y="2535237"/>
            <a:ext cx="8175626" cy="2255838"/>
            <a:chOff x="0" y="0"/>
            <a:chExt cx="8175625" cy="2255837"/>
          </a:xfrm>
        </p:grpSpPr>
        <p:pic>
          <p:nvPicPr>
            <p:cNvPr id="555" name="image.png"/>
            <p:cNvPicPr/>
            <p:nvPr/>
          </p:nvPicPr>
          <p:blipFill>
            <a:blip r:embed="rId3" cstate="email">
              <a:extLst>
                <a:ext uri="{28A0092B-C50C-407E-A947-70E740481C1C}">
                  <a14:useLocalDpi xmlns:a14="http://schemas.microsoft.com/office/drawing/2010/main"/>
                </a:ext>
              </a:extLst>
            </a:blip>
            <a:stretch>
              <a:fillRect/>
            </a:stretch>
          </p:blipFill>
          <p:spPr>
            <a:xfrm>
              <a:off x="0" y="0"/>
              <a:ext cx="8175625" cy="2255838"/>
            </a:xfrm>
            <a:prstGeom prst="rect">
              <a:avLst/>
            </a:prstGeom>
            <a:ln w="12700" cap="flat">
              <a:noFill/>
              <a:miter lim="400000"/>
            </a:ln>
            <a:effectLst/>
          </p:spPr>
        </p:pic>
        <p:sp>
          <p:nvSpPr>
            <p:cNvPr id="556" name="Shape 556"/>
            <p:cNvSpPr/>
            <p:nvPr/>
          </p:nvSpPr>
          <p:spPr>
            <a:xfrm>
              <a:off x="182562" y="215423"/>
              <a:ext cx="7777163" cy="17170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just">
                <a:defRPr sz="2800" b="1">
                  <a:solidFill>
                    <a:srgbClr val="FFFFFF"/>
                  </a:solidFill>
                  <a:effectLst>
                    <a:outerShdw blurRad="12700" dist="25400" dir="2700000" rotWithShape="0">
                      <a:srgbClr val="DDDDDD"/>
                    </a:outerShdw>
                  </a:effectLst>
                </a:defRPr>
              </a:lvl1pPr>
            </a:lstStyle>
            <a:p>
              <a:pPr lvl="0">
                <a:defRPr sz="1800" b="0">
                  <a:solidFill>
                    <a:srgbClr val="000000"/>
                  </a:solidFill>
                  <a:effectLst/>
                </a:defRPr>
              </a:pPr>
              <a:r>
                <a:rPr sz="2800" b="1">
                  <a:solidFill>
                    <a:srgbClr val="FFFFFF"/>
                  </a:solidFill>
                  <a:effectLst>
                    <a:outerShdw blurRad="12700" dist="25400" dir="2700000" rotWithShape="0">
                      <a:srgbClr val="DDDDDD"/>
                    </a:outerShdw>
                  </a:effectLst>
                </a:rPr>
                <a:t>A la persona extranjera que no es considerada como nacional por ningún estado, conforme a su legislación. Art. 3, fracción IV Reglamento de la Ley de Migración</a:t>
              </a:r>
            </a:p>
          </p:txBody>
        </p:sp>
      </p:grpSp>
      <p:sp>
        <p:nvSpPr>
          <p:cNvPr id="558" name="Shape 558"/>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45</a:t>
            </a:r>
          </a:p>
        </p:txBody>
      </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557"/>
                                        </p:tgtEl>
                                        <p:attrNameLst>
                                          <p:attrName>style.visibility</p:attrName>
                                        </p:attrNameLst>
                                      </p:cBhvr>
                                      <p:to>
                                        <p:strVal val="visible"/>
                                      </p:to>
                                    </p:set>
                                    <p:animEffect transition="in" filter="fade">
                                      <p:cBhvr>
                                        <p:cTn id="7" dur="2000"/>
                                        <p:tgtEl>
                                          <p:spTgt spid="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 grpId="1"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0" name="image.png"/>
          <p:cNvPicPr/>
          <p:nvPr/>
        </p:nvPicPr>
        <p:blipFill>
          <a:blip r:embed="rId2" cstate="email">
            <a:extLst>
              <a:ext uri="{28A0092B-C50C-407E-A947-70E740481C1C}">
                <a14:useLocalDpi xmlns:a14="http://schemas.microsoft.com/office/drawing/2010/main"/>
              </a:ext>
            </a:extLst>
          </a:blip>
          <a:stretch>
            <a:fillRect/>
          </a:stretch>
        </p:blipFill>
        <p:spPr>
          <a:xfrm>
            <a:off x="-19050" y="298450"/>
            <a:ext cx="9182100" cy="6048375"/>
          </a:xfrm>
          <a:prstGeom prst="rect">
            <a:avLst/>
          </a:prstGeom>
          <a:ln w="12700">
            <a:miter lim="400000"/>
          </a:ln>
        </p:spPr>
      </p:pic>
      <p:sp>
        <p:nvSpPr>
          <p:cNvPr id="561" name="Shape 561"/>
          <p:cNvSpPr/>
          <p:nvPr/>
        </p:nvSpPr>
        <p:spPr>
          <a:xfrm>
            <a:off x="790575" y="1196975"/>
            <a:ext cx="7488238" cy="9042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800" b="1">
                <a:solidFill>
                  <a:srgbClr val="595959"/>
                </a:solidFill>
                <a:effectLst>
                  <a:outerShdw blurRad="12700" dist="25400" dir="2700000" rotWithShape="0">
                    <a:srgbClr val="DDDDDD"/>
                  </a:outerShdw>
                </a:effectLst>
              </a:defRPr>
            </a:lvl1pPr>
          </a:lstStyle>
          <a:p>
            <a:pPr lvl="0">
              <a:defRPr sz="1800" b="0">
                <a:solidFill>
                  <a:srgbClr val="000000"/>
                </a:solidFill>
                <a:effectLst/>
              </a:defRPr>
            </a:pPr>
            <a:r>
              <a:rPr sz="2800" b="1">
                <a:solidFill>
                  <a:srgbClr val="595959"/>
                </a:solidFill>
                <a:effectLst>
                  <a:outerShdw blurRad="12700" dist="25400" dir="2700000" rotWithShape="0">
                    <a:srgbClr val="DDDDDD"/>
                  </a:outerShdw>
                </a:effectLst>
              </a:rPr>
              <a:t>Procedimiento de determinación de apatridia</a:t>
            </a:r>
          </a:p>
        </p:txBody>
      </p:sp>
      <p:pic>
        <p:nvPicPr>
          <p:cNvPr id="562" name="image.png"/>
          <p:cNvPicPr/>
          <p:nvPr/>
        </p:nvPicPr>
        <p:blipFill>
          <a:blip r:embed="rId3" cstate="email">
            <a:extLst>
              <a:ext uri="{28A0092B-C50C-407E-A947-70E740481C1C}">
                <a14:useLocalDpi xmlns:a14="http://schemas.microsoft.com/office/drawing/2010/main"/>
              </a:ext>
            </a:extLst>
          </a:blip>
          <a:srcRect/>
          <a:stretch>
            <a:fillRect/>
          </a:stretch>
        </p:blipFill>
        <p:spPr>
          <a:xfrm>
            <a:off x="935037" y="3860800"/>
            <a:ext cx="2460626" cy="1512888"/>
          </a:xfrm>
          <a:prstGeom prst="rect">
            <a:avLst/>
          </a:prstGeom>
          <a:ln w="12700">
            <a:miter lim="400000"/>
          </a:ln>
          <a:effectLst>
            <a:outerShdw blurRad="190500" rotWithShape="0">
              <a:srgbClr val="000000">
                <a:alpha val="69999"/>
              </a:srgbClr>
            </a:outerShdw>
          </a:effectLst>
        </p:spPr>
      </p:pic>
      <p:pic>
        <p:nvPicPr>
          <p:cNvPr id="563" name="LOGO COMAR FINAL.png" descr="D:\Sesion GQUINONEZ\Documentos\GQCH\COMAR-LEY 2012-2013\NUEVOS LOGOS Y FORMATOS SEGOB\LOGO COMAR FINAL.jpg"/>
          <p:cNvPicPr/>
          <p:nvPr/>
        </p:nvPicPr>
        <p:blipFill>
          <a:blip r:embed="rId4" cstate="email">
            <a:extLst>
              <a:ext uri="{28A0092B-C50C-407E-A947-70E740481C1C}">
                <a14:useLocalDpi xmlns:a14="http://schemas.microsoft.com/office/drawing/2010/main"/>
              </a:ext>
            </a:extLst>
          </a:blip>
          <a:srcRect/>
          <a:stretch>
            <a:fillRect/>
          </a:stretch>
        </p:blipFill>
        <p:spPr>
          <a:xfrm>
            <a:off x="5508624" y="3883024"/>
            <a:ext cx="2860677" cy="1511302"/>
          </a:xfrm>
          <a:prstGeom prst="rect">
            <a:avLst/>
          </a:prstGeom>
          <a:ln w="12700">
            <a:miter lim="400000"/>
          </a:ln>
          <a:effectLst>
            <a:outerShdw blurRad="190500" rotWithShape="0">
              <a:srgbClr val="000000">
                <a:alpha val="69999"/>
              </a:srgbClr>
            </a:outerShdw>
          </a:effectLst>
        </p:spPr>
      </p:pic>
      <p:pic>
        <p:nvPicPr>
          <p:cNvPr id="564" name="image.png"/>
          <p:cNvPicPr/>
          <p:nvPr/>
        </p:nvPicPr>
        <p:blipFill>
          <a:blip r:embed="rId5" cstate="email">
            <a:extLst>
              <a:ext uri="{28A0092B-C50C-407E-A947-70E740481C1C}">
                <a14:useLocalDpi xmlns:a14="http://schemas.microsoft.com/office/drawing/2010/main"/>
              </a:ext>
            </a:extLst>
          </a:blip>
          <a:stretch>
            <a:fillRect/>
          </a:stretch>
        </p:blipFill>
        <p:spPr>
          <a:xfrm>
            <a:off x="3724275" y="4206875"/>
            <a:ext cx="1377950" cy="725488"/>
          </a:xfrm>
          <a:prstGeom prst="rect">
            <a:avLst/>
          </a:prstGeom>
          <a:ln w="12700">
            <a:miter lim="400000"/>
          </a:ln>
        </p:spPr>
      </p:pic>
      <p:grpSp>
        <p:nvGrpSpPr>
          <p:cNvPr id="567" name="Group 567"/>
          <p:cNvGrpSpPr/>
          <p:nvPr/>
        </p:nvGrpSpPr>
        <p:grpSpPr>
          <a:xfrm>
            <a:off x="1219200" y="1816100"/>
            <a:ext cx="1835150" cy="1006475"/>
            <a:chOff x="0" y="0"/>
            <a:chExt cx="1835150" cy="1006475"/>
          </a:xfrm>
        </p:grpSpPr>
        <p:pic>
          <p:nvPicPr>
            <p:cNvPr id="565" name="image.png"/>
            <p:cNvPicPr/>
            <p:nvPr/>
          </p:nvPicPr>
          <p:blipFill>
            <a:blip r:embed="rId6" cstate="email">
              <a:extLst>
                <a:ext uri="{28A0092B-C50C-407E-A947-70E740481C1C}">
                  <a14:useLocalDpi xmlns:a14="http://schemas.microsoft.com/office/drawing/2010/main"/>
                </a:ext>
              </a:extLst>
            </a:blip>
            <a:stretch>
              <a:fillRect/>
            </a:stretch>
          </p:blipFill>
          <p:spPr>
            <a:xfrm>
              <a:off x="0" y="0"/>
              <a:ext cx="1835150" cy="1006475"/>
            </a:xfrm>
            <a:prstGeom prst="rect">
              <a:avLst/>
            </a:prstGeom>
            <a:ln w="12700" cap="flat">
              <a:noFill/>
              <a:miter lim="400000"/>
            </a:ln>
            <a:effectLst/>
          </p:spPr>
        </p:pic>
        <p:sp>
          <p:nvSpPr>
            <p:cNvPr id="566" name="Shape 566"/>
            <p:cNvSpPr/>
            <p:nvPr/>
          </p:nvSpPr>
          <p:spPr>
            <a:xfrm>
              <a:off x="184150" y="8255"/>
              <a:ext cx="1524000" cy="9042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just">
                <a:defRPr sz="2800" b="1">
                  <a:solidFill>
                    <a:srgbClr val="FFFFFF"/>
                  </a:solidFill>
                  <a:effectLst>
                    <a:outerShdw blurRad="12700" dist="25400" dir="2700000" rotWithShape="0">
                      <a:srgbClr val="DDDDDD"/>
                    </a:outerShdw>
                  </a:effectLst>
                </a:defRPr>
              </a:lvl1pPr>
            </a:lstStyle>
            <a:p>
              <a:pPr lvl="0">
                <a:defRPr sz="1800" b="0">
                  <a:solidFill>
                    <a:srgbClr val="000000"/>
                  </a:solidFill>
                  <a:effectLst/>
                </a:defRPr>
              </a:pPr>
              <a:r>
                <a:rPr sz="2800" b="1">
                  <a:solidFill>
                    <a:srgbClr val="FFFFFF"/>
                  </a:solidFill>
                  <a:effectLst>
                    <a:outerShdw blurRad="12700" dist="25400" dir="2700000" rotWithShape="0">
                      <a:srgbClr val="DDDDDD"/>
                    </a:outerShdw>
                  </a:effectLst>
                </a:rPr>
                <a:t>Solicitud</a:t>
              </a:r>
            </a:p>
          </p:txBody>
        </p:sp>
      </p:grpSp>
      <p:pic>
        <p:nvPicPr>
          <p:cNvPr id="568" name="image.png"/>
          <p:cNvPicPr/>
          <p:nvPr/>
        </p:nvPicPr>
        <p:blipFill>
          <a:blip r:embed="rId7" cstate="email">
            <a:extLst>
              <a:ext uri="{28A0092B-C50C-407E-A947-70E740481C1C}">
                <a14:useLocalDpi xmlns:a14="http://schemas.microsoft.com/office/drawing/2010/main"/>
              </a:ext>
            </a:extLst>
          </a:blip>
          <a:stretch>
            <a:fillRect/>
          </a:stretch>
        </p:blipFill>
        <p:spPr>
          <a:xfrm>
            <a:off x="1779587" y="2889250"/>
            <a:ext cx="725488" cy="835025"/>
          </a:xfrm>
          <a:prstGeom prst="rect">
            <a:avLst/>
          </a:prstGeom>
          <a:ln w="12700">
            <a:miter lim="400000"/>
          </a:ln>
        </p:spPr>
      </p:pic>
      <p:sp>
        <p:nvSpPr>
          <p:cNvPr id="569" name="Shape 569"/>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46</a:t>
            </a:r>
          </a:p>
        </p:txBody>
      </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567"/>
                                        </p:tgtEl>
                                        <p:attrNameLst>
                                          <p:attrName>style.visibility</p:attrName>
                                        </p:attrNameLst>
                                      </p:cBhvr>
                                      <p:to>
                                        <p:strVal val="visible"/>
                                      </p:to>
                                    </p:set>
                                    <p:anim calcmode="lin" valueType="num">
                                      <p:cBhvr>
                                        <p:cTn id="7" dur="500" fill="hold"/>
                                        <p:tgtEl>
                                          <p:spTgt spid="567"/>
                                        </p:tgtEl>
                                        <p:attrNameLst>
                                          <p:attrName>ppt_x</p:attrName>
                                        </p:attrNameLst>
                                      </p:cBhvr>
                                      <p:tavLst>
                                        <p:tav tm="0">
                                          <p:val>
                                            <p:strVal val="#ppt_x"/>
                                          </p:val>
                                        </p:tav>
                                        <p:tav tm="100000">
                                          <p:val>
                                            <p:strVal val="#ppt_x"/>
                                          </p:val>
                                        </p:tav>
                                      </p:tavLst>
                                    </p:anim>
                                    <p:anim calcmode="lin" valueType="num">
                                      <p:cBhvr>
                                        <p:cTn id="8" dur="500" fill="hold"/>
                                        <p:tgtEl>
                                          <p:spTgt spid="5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2" nodeType="clickEffect">
                                  <p:stCondLst>
                                    <p:cond delay="0"/>
                                  </p:stCondLst>
                                  <p:iterate>
                                    <p:tmAbs val="0"/>
                                  </p:iterate>
                                  <p:childTnLst>
                                    <p:set>
                                      <p:cBhvr>
                                        <p:cTn id="12" fill="hold"/>
                                        <p:tgtEl>
                                          <p:spTgt spid="568"/>
                                        </p:tgtEl>
                                        <p:attrNameLst>
                                          <p:attrName>style.visibility</p:attrName>
                                        </p:attrNameLst>
                                      </p:cBhvr>
                                      <p:to>
                                        <p:strVal val="visible"/>
                                      </p:to>
                                    </p:set>
                                    <p:animEffect transition="in" filter="fade">
                                      <p:cBhvr>
                                        <p:cTn id="13" dur="500"/>
                                        <p:tgtEl>
                                          <p:spTgt spid="56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3" nodeType="clickEffect">
                                  <p:stCondLst>
                                    <p:cond delay="0"/>
                                  </p:stCondLst>
                                  <p:iterate>
                                    <p:tmAbs val="0"/>
                                  </p:iterate>
                                  <p:childTnLst>
                                    <p:set>
                                      <p:cBhvr>
                                        <p:cTn id="17" fill="hold"/>
                                        <p:tgtEl>
                                          <p:spTgt spid="562"/>
                                        </p:tgtEl>
                                        <p:attrNameLst>
                                          <p:attrName>style.visibility</p:attrName>
                                        </p:attrNameLst>
                                      </p:cBhvr>
                                      <p:to>
                                        <p:strVal val="visible"/>
                                      </p:to>
                                    </p:set>
                                    <p:animEffect transition="in" filter="box(in)">
                                      <p:cBhvr>
                                        <p:cTn id="18" dur="2000"/>
                                        <p:tgtEl>
                                          <p:spTgt spid="56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4" nodeType="clickEffect">
                                  <p:stCondLst>
                                    <p:cond delay="0"/>
                                  </p:stCondLst>
                                  <p:iterate>
                                    <p:tmAbs val="0"/>
                                  </p:iterate>
                                  <p:childTnLst>
                                    <p:set>
                                      <p:cBhvr>
                                        <p:cTn id="22" fill="hold"/>
                                        <p:tgtEl>
                                          <p:spTgt spid="564"/>
                                        </p:tgtEl>
                                        <p:attrNameLst>
                                          <p:attrName>style.visibility</p:attrName>
                                        </p:attrNameLst>
                                      </p:cBhvr>
                                      <p:to>
                                        <p:strVal val="visible"/>
                                      </p:to>
                                    </p:set>
                                    <p:animEffect transition="in" filter="fade">
                                      <p:cBhvr>
                                        <p:cTn id="23" dur="500"/>
                                        <p:tgtEl>
                                          <p:spTgt spid="564"/>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5" nodeType="clickEffect">
                                  <p:stCondLst>
                                    <p:cond delay="0"/>
                                  </p:stCondLst>
                                  <p:iterate>
                                    <p:tmAbs val="0"/>
                                  </p:iterate>
                                  <p:childTnLst>
                                    <p:set>
                                      <p:cBhvr>
                                        <p:cTn id="27" fill="hold"/>
                                        <p:tgtEl>
                                          <p:spTgt spid="563"/>
                                        </p:tgtEl>
                                        <p:attrNameLst>
                                          <p:attrName>style.visibility</p:attrName>
                                        </p:attrNameLst>
                                      </p:cBhvr>
                                      <p:to>
                                        <p:strVal val="visible"/>
                                      </p:to>
                                    </p:set>
                                    <p:animEffect transition="in" filter="box(in)">
                                      <p:cBhvr>
                                        <p:cTn id="28" dur="2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 grpId="3" animBg="1" advAuto="0"/>
      <p:bldP spid="563" grpId="5" animBg="1" advAuto="0"/>
      <p:bldP spid="564" grpId="4" animBg="1" advAuto="0"/>
      <p:bldP spid="567" grpId="1" animBg="1" advAuto="0"/>
      <p:bldP spid="568" grpId="2"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1" name="image.png"/>
          <p:cNvPicPr/>
          <p:nvPr/>
        </p:nvPicPr>
        <p:blipFill>
          <a:blip r:embed="rId2" cstate="email">
            <a:extLst>
              <a:ext uri="{28A0092B-C50C-407E-A947-70E740481C1C}">
                <a14:useLocalDpi xmlns:a14="http://schemas.microsoft.com/office/drawing/2010/main"/>
              </a:ext>
            </a:extLst>
          </a:blip>
          <a:stretch>
            <a:fillRect/>
          </a:stretch>
        </p:blipFill>
        <p:spPr>
          <a:xfrm>
            <a:off x="0" y="252412"/>
            <a:ext cx="9182100" cy="6048376"/>
          </a:xfrm>
          <a:prstGeom prst="rect">
            <a:avLst/>
          </a:prstGeom>
          <a:ln w="12700">
            <a:miter lim="400000"/>
          </a:ln>
        </p:spPr>
      </p:pic>
      <p:sp>
        <p:nvSpPr>
          <p:cNvPr id="572" name="Shape 572"/>
          <p:cNvSpPr/>
          <p:nvPr/>
        </p:nvSpPr>
        <p:spPr>
          <a:xfrm>
            <a:off x="755650" y="1033462"/>
            <a:ext cx="6048375" cy="497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800" b="1">
                <a:solidFill>
                  <a:srgbClr val="595959"/>
                </a:solidFill>
                <a:effectLst>
                  <a:outerShdw blurRad="12700" dist="25400" dir="2700000" rotWithShape="0">
                    <a:srgbClr val="DDDDDD"/>
                  </a:outerShdw>
                </a:effectLst>
              </a:defRPr>
            </a:lvl1pPr>
          </a:lstStyle>
          <a:p>
            <a:pPr lvl="0">
              <a:defRPr sz="1800" b="0">
                <a:solidFill>
                  <a:srgbClr val="000000"/>
                </a:solidFill>
                <a:effectLst/>
              </a:defRPr>
            </a:pPr>
            <a:r>
              <a:rPr sz="2800" b="1">
                <a:solidFill>
                  <a:srgbClr val="595959"/>
                </a:solidFill>
                <a:effectLst>
                  <a:outerShdw blurRad="12700" dist="25400" dir="2700000" rotWithShape="0">
                    <a:srgbClr val="DDDDDD"/>
                  </a:outerShdw>
                </a:effectLst>
              </a:rPr>
              <a:t>Derechos de los apátridas</a:t>
            </a:r>
          </a:p>
        </p:txBody>
      </p:sp>
      <p:sp>
        <p:nvSpPr>
          <p:cNvPr id="573" name="Shape 573"/>
          <p:cNvSpPr/>
          <p:nvPr/>
        </p:nvSpPr>
        <p:spPr>
          <a:xfrm>
            <a:off x="900112" y="2349500"/>
            <a:ext cx="4967289" cy="3304540"/>
          </a:xfrm>
          <a:prstGeom prst="rect">
            <a:avLst/>
          </a:prstGeom>
          <a:ln w="12700">
            <a:miter lim="400000"/>
          </a:ln>
          <a:effectLst>
            <a:outerShdw blurRad="50800" dist="50800" dir="5400000" rotWithShape="0">
              <a:srgbClr val="A6A6A6"/>
            </a:outerShdw>
          </a:effectLst>
          <a:extLst>
            <a:ext uri="{C572A759-6A51-4108-AA02-DFA0A04FC94B}">
              <ma14:wrappingTextBoxFlag xmlns="" xmlns:ma14="http://schemas.microsoft.com/office/mac/drawingml/2011/main" val="1"/>
            </a:ext>
          </a:extLst>
        </p:spPr>
        <p:txBody>
          <a:bodyPr lIns="0" tIns="0" rIns="0" bIns="0">
            <a:spAutoFit/>
          </a:bodyPr>
          <a:lstStyle/>
          <a:p>
            <a:pPr lvl="0"/>
            <a:r>
              <a:rPr sz="2000" b="1"/>
              <a:t>		</a:t>
            </a:r>
          </a:p>
          <a:p>
            <a:pPr lvl="0">
              <a:buSzPct val="100000"/>
              <a:buFont typeface="Wingdings"/>
              <a:buChar char="❑"/>
            </a:pPr>
            <a:r>
              <a:rPr sz="2000" b="1"/>
              <a:t>Confidencialidad				</a:t>
            </a:r>
          </a:p>
          <a:p>
            <a:pPr lvl="0">
              <a:buSzPct val="100000"/>
              <a:buFont typeface="Wingdings"/>
              <a:buChar char="❑"/>
            </a:pPr>
            <a:r>
              <a:rPr sz="2000" b="1"/>
              <a:t>No discriminación				</a:t>
            </a:r>
          </a:p>
          <a:p>
            <a:pPr lvl="0">
              <a:buSzPct val="100000"/>
              <a:buFont typeface="Wingdings"/>
              <a:buChar char="❑"/>
            </a:pPr>
            <a:r>
              <a:rPr sz="2000" b="1"/>
              <a:t>Derecho a la información			</a:t>
            </a:r>
          </a:p>
          <a:p>
            <a:pPr lvl="0">
              <a:buSzPct val="100000"/>
              <a:buFont typeface="Wingdings"/>
              <a:buChar char="❑"/>
            </a:pPr>
            <a:r>
              <a:rPr sz="2000" b="1"/>
              <a:t>Entrevista personal				</a:t>
            </a:r>
          </a:p>
          <a:p>
            <a:pPr lvl="0"/>
            <a:r>
              <a:rPr sz="2000" b="1"/>
              <a:t>		</a:t>
            </a:r>
          </a:p>
        </p:txBody>
      </p:sp>
      <p:grpSp>
        <p:nvGrpSpPr>
          <p:cNvPr id="576" name="Group 576"/>
          <p:cNvGrpSpPr/>
          <p:nvPr/>
        </p:nvGrpSpPr>
        <p:grpSpPr>
          <a:xfrm>
            <a:off x="781050" y="1633537"/>
            <a:ext cx="1444625" cy="676276"/>
            <a:chOff x="0" y="0"/>
            <a:chExt cx="1444625" cy="676275"/>
          </a:xfrm>
        </p:grpSpPr>
        <p:pic>
          <p:nvPicPr>
            <p:cNvPr id="574" name="image.png"/>
            <p:cNvPicPr/>
            <p:nvPr/>
          </p:nvPicPr>
          <p:blipFill>
            <a:blip r:embed="rId3" cstate="email">
              <a:extLst>
                <a:ext uri="{28A0092B-C50C-407E-A947-70E740481C1C}">
                  <a14:useLocalDpi xmlns:a14="http://schemas.microsoft.com/office/drawing/2010/main"/>
                </a:ext>
              </a:extLst>
            </a:blip>
            <a:stretch>
              <a:fillRect/>
            </a:stretch>
          </p:blipFill>
          <p:spPr>
            <a:xfrm>
              <a:off x="0" y="0"/>
              <a:ext cx="1444625" cy="676275"/>
            </a:xfrm>
            <a:prstGeom prst="rect">
              <a:avLst/>
            </a:prstGeom>
            <a:ln w="12700" cap="flat">
              <a:noFill/>
              <a:miter lim="400000"/>
            </a:ln>
            <a:effectLst/>
          </p:spPr>
        </p:pic>
        <p:sp>
          <p:nvSpPr>
            <p:cNvPr id="575" name="Shape 575"/>
            <p:cNvSpPr/>
            <p:nvPr/>
          </p:nvSpPr>
          <p:spPr>
            <a:xfrm>
              <a:off x="119062" y="66675"/>
              <a:ext cx="1223963" cy="3835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2000" b="1">
                  <a:solidFill>
                    <a:srgbClr val="FFFFFF"/>
                  </a:solidFill>
                  <a:effectLst>
                    <a:outerShdw blurRad="12700" dist="25400" dir="2700000" rotWithShape="0">
                      <a:srgbClr val="DDDDDD"/>
                    </a:outerShdw>
                  </a:effectLst>
                </a:defRPr>
              </a:lvl1pPr>
            </a:lstStyle>
            <a:p>
              <a:pPr lvl="0">
                <a:defRPr sz="1800" b="0">
                  <a:solidFill>
                    <a:srgbClr val="000000"/>
                  </a:solidFill>
                  <a:effectLst/>
                </a:defRPr>
              </a:pPr>
              <a:r>
                <a:rPr sz="2000" b="1">
                  <a:solidFill>
                    <a:srgbClr val="FFFFFF"/>
                  </a:solidFill>
                  <a:effectLst>
                    <a:outerShdw blurRad="12700" dist="25400" dir="2700000" rotWithShape="0">
                      <a:srgbClr val="DDDDDD"/>
                    </a:outerShdw>
                  </a:effectLst>
                </a:rPr>
                <a:t>Derechos</a:t>
              </a:r>
            </a:p>
          </p:txBody>
        </p:sp>
      </p:grpSp>
      <p:sp>
        <p:nvSpPr>
          <p:cNvPr id="577" name="Shape 577"/>
          <p:cNvSpPr/>
          <p:nvPr/>
        </p:nvSpPr>
        <p:spPr>
          <a:xfrm>
            <a:off x="4591050" y="2349500"/>
            <a:ext cx="4968875" cy="3304540"/>
          </a:xfrm>
          <a:prstGeom prst="rect">
            <a:avLst/>
          </a:prstGeom>
          <a:ln w="12700">
            <a:miter lim="400000"/>
          </a:ln>
          <a:effectLst>
            <a:outerShdw blurRad="50800" dist="50800" dir="5400000" rotWithShape="0">
              <a:srgbClr val="A6A6A6"/>
            </a:outerShdw>
          </a:effectLst>
          <a:extLst>
            <a:ext uri="{C572A759-6A51-4108-AA02-DFA0A04FC94B}">
              <ma14:wrappingTextBoxFlag xmlns="" xmlns:ma14="http://schemas.microsoft.com/office/mac/drawingml/2011/main" val="1"/>
            </a:ext>
          </a:extLst>
        </p:spPr>
        <p:txBody>
          <a:bodyPr lIns="0" tIns="0" rIns="0" bIns="0">
            <a:spAutoFit/>
          </a:bodyPr>
          <a:lstStyle/>
          <a:p>
            <a:pPr lvl="0"/>
            <a:r>
              <a:rPr sz="2000" b="1"/>
              <a:t>			</a:t>
            </a:r>
          </a:p>
          <a:p>
            <a:pPr lvl="0">
              <a:buSzPct val="100000"/>
              <a:buFont typeface="Wingdings"/>
              <a:buChar char="❑"/>
            </a:pPr>
            <a:r>
              <a:rPr sz="2000" b="1"/>
              <a:t>Apoyo de un intérprete			</a:t>
            </a:r>
          </a:p>
          <a:p>
            <a:pPr lvl="0">
              <a:buSzPct val="100000"/>
              <a:buFont typeface="Wingdings"/>
              <a:buChar char="❑"/>
            </a:pPr>
            <a:endParaRPr sz="2000" b="1"/>
          </a:p>
          <a:p>
            <a:pPr lvl="0">
              <a:buSzPct val="100000"/>
              <a:buFont typeface="Wingdings"/>
              <a:buChar char="❑"/>
            </a:pPr>
            <a:r>
              <a:rPr sz="2000" b="1"/>
              <a:t>Gratuidad del procedimiento		</a:t>
            </a:r>
          </a:p>
          <a:p>
            <a:pPr lvl="0">
              <a:buSzPct val="100000"/>
              <a:buFont typeface="Wingdings"/>
              <a:buChar char="❑"/>
            </a:pPr>
            <a:endParaRPr sz="2000" b="1"/>
          </a:p>
          <a:p>
            <a:pPr lvl="0">
              <a:buSzPct val="100000"/>
              <a:buFont typeface="Wingdings"/>
              <a:buChar char="❑"/>
            </a:pPr>
            <a:r>
              <a:rPr sz="2000" b="1"/>
              <a:t>Representación legal			</a:t>
            </a:r>
          </a:p>
          <a:p>
            <a:pPr lvl="0">
              <a:buSzPct val="100000"/>
              <a:buFont typeface="Wingdings"/>
              <a:buChar char="❑"/>
            </a:pPr>
            <a:endParaRPr sz="2000" b="1"/>
          </a:p>
          <a:p>
            <a:pPr lvl="0">
              <a:buSzPct val="100000"/>
              <a:buFont typeface="Wingdings"/>
              <a:buChar char="❑"/>
            </a:pPr>
            <a:r>
              <a:rPr sz="2000" b="1"/>
              <a:t>Residencia Permanente				</a:t>
            </a:r>
          </a:p>
        </p:txBody>
      </p:sp>
      <p:sp>
        <p:nvSpPr>
          <p:cNvPr id="578" name="Shape 578"/>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47</a:t>
            </a:r>
          </a:p>
        </p:txBody>
      </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576"/>
                                        </p:tgtEl>
                                        <p:attrNameLst>
                                          <p:attrName>style.visibility</p:attrName>
                                        </p:attrNameLst>
                                      </p:cBhvr>
                                      <p:to>
                                        <p:strVal val="visible"/>
                                      </p:to>
                                    </p:set>
                                    <p:anim calcmode="lin" valueType="num">
                                      <p:cBhvr>
                                        <p:cTn id="7" dur="500" fill="hold"/>
                                        <p:tgtEl>
                                          <p:spTgt spid="576"/>
                                        </p:tgtEl>
                                        <p:attrNameLst>
                                          <p:attrName>ppt_x</p:attrName>
                                        </p:attrNameLst>
                                      </p:cBhvr>
                                      <p:tavLst>
                                        <p:tav tm="0">
                                          <p:val>
                                            <p:strVal val="#ppt_x"/>
                                          </p:val>
                                        </p:tav>
                                        <p:tav tm="100000">
                                          <p:val>
                                            <p:strVal val="#ppt_x"/>
                                          </p:val>
                                        </p:tav>
                                      </p:tavLst>
                                    </p:anim>
                                    <p:anim calcmode="lin" valueType="num">
                                      <p:cBhvr>
                                        <p:cTn id="8" dur="500" fill="hold"/>
                                        <p:tgtEl>
                                          <p:spTgt spid="5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2" nodeType="clickEffect">
                                  <p:stCondLst>
                                    <p:cond delay="0"/>
                                  </p:stCondLst>
                                  <p:iterate>
                                    <p:tmAbs val="0"/>
                                  </p:iterate>
                                  <p:childTnLst>
                                    <p:set>
                                      <p:cBhvr>
                                        <p:cTn id="12" fill="hold"/>
                                        <p:tgtEl>
                                          <p:spTgt spid="573"/>
                                        </p:tgtEl>
                                        <p:attrNameLst>
                                          <p:attrName>style.visibility</p:attrName>
                                        </p:attrNameLst>
                                      </p:cBhvr>
                                      <p:to>
                                        <p:strVal val="visible"/>
                                      </p:to>
                                    </p:set>
                                    <p:anim calcmode="lin" valueType="num">
                                      <p:cBhvr>
                                        <p:cTn id="13" dur="1000" fill="hold"/>
                                        <p:tgtEl>
                                          <p:spTgt spid="573"/>
                                        </p:tgtEl>
                                        <p:attrNameLst>
                                          <p:attrName>ppt_w</p:attrName>
                                        </p:attrNameLst>
                                      </p:cBhvr>
                                      <p:tavLst>
                                        <p:tav tm="0">
                                          <p:val>
                                            <p:fltVal val="0"/>
                                          </p:val>
                                        </p:tav>
                                        <p:tav tm="100000">
                                          <p:val>
                                            <p:strVal val="#ppt_w"/>
                                          </p:val>
                                        </p:tav>
                                      </p:tavLst>
                                    </p:anim>
                                    <p:anim calcmode="lin" valueType="num">
                                      <p:cBhvr>
                                        <p:cTn id="14" dur="1000" fill="hold"/>
                                        <p:tgtEl>
                                          <p:spTgt spid="573"/>
                                        </p:tgtEl>
                                        <p:attrNameLst>
                                          <p:attrName>ppt_h</p:attrName>
                                        </p:attrNameLst>
                                      </p:cBhvr>
                                      <p:tavLst>
                                        <p:tav tm="0">
                                          <p:val>
                                            <p:fltVal val="0"/>
                                          </p:val>
                                        </p:tav>
                                        <p:tav tm="100000">
                                          <p:val>
                                            <p:strVal val="#ppt_h"/>
                                          </p:val>
                                        </p:tav>
                                      </p:tavLst>
                                    </p:anim>
                                    <p:anim calcmode="lin" valueType="num">
                                      <p:cBhvr>
                                        <p:cTn id="15" dur="1000" fill="hold"/>
                                        <p:tgtEl>
                                          <p:spTgt spid="57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7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3" nodeType="clickEffect">
                                  <p:stCondLst>
                                    <p:cond delay="0"/>
                                  </p:stCondLst>
                                  <p:iterate>
                                    <p:tmAbs val="0"/>
                                  </p:iterate>
                                  <p:childTnLst>
                                    <p:set>
                                      <p:cBhvr>
                                        <p:cTn id="20" fill="hold"/>
                                        <p:tgtEl>
                                          <p:spTgt spid="577"/>
                                        </p:tgtEl>
                                        <p:attrNameLst>
                                          <p:attrName>style.visibility</p:attrName>
                                        </p:attrNameLst>
                                      </p:cBhvr>
                                      <p:to>
                                        <p:strVal val="visible"/>
                                      </p:to>
                                    </p:set>
                                    <p:anim calcmode="lin" valueType="num">
                                      <p:cBhvr>
                                        <p:cTn id="21" dur="1000" fill="hold"/>
                                        <p:tgtEl>
                                          <p:spTgt spid="577"/>
                                        </p:tgtEl>
                                        <p:attrNameLst>
                                          <p:attrName>ppt_w</p:attrName>
                                        </p:attrNameLst>
                                      </p:cBhvr>
                                      <p:tavLst>
                                        <p:tav tm="0">
                                          <p:val>
                                            <p:fltVal val="0"/>
                                          </p:val>
                                        </p:tav>
                                        <p:tav tm="100000">
                                          <p:val>
                                            <p:strVal val="#ppt_w"/>
                                          </p:val>
                                        </p:tav>
                                      </p:tavLst>
                                    </p:anim>
                                    <p:anim calcmode="lin" valueType="num">
                                      <p:cBhvr>
                                        <p:cTn id="22" dur="1000" fill="hold"/>
                                        <p:tgtEl>
                                          <p:spTgt spid="577"/>
                                        </p:tgtEl>
                                        <p:attrNameLst>
                                          <p:attrName>ppt_h</p:attrName>
                                        </p:attrNameLst>
                                      </p:cBhvr>
                                      <p:tavLst>
                                        <p:tav tm="0">
                                          <p:val>
                                            <p:fltVal val="0"/>
                                          </p:val>
                                        </p:tav>
                                        <p:tav tm="100000">
                                          <p:val>
                                            <p:strVal val="#ppt_h"/>
                                          </p:val>
                                        </p:tav>
                                      </p:tavLst>
                                    </p:anim>
                                    <p:anim calcmode="lin" valueType="num">
                                      <p:cBhvr>
                                        <p:cTn id="23" dur="1000" fill="hold"/>
                                        <p:tgtEl>
                                          <p:spTgt spid="57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7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 grpId="2" animBg="1" advAuto="0"/>
      <p:bldP spid="576" grpId="1" animBg="1" advAuto="0"/>
      <p:bldP spid="577" grpId="3"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0" name="image.png"/>
          <p:cNvPicPr/>
          <p:nvPr/>
        </p:nvPicPr>
        <p:blipFill>
          <a:blip r:embed="rId2" cstate="email">
            <a:extLst>
              <a:ext uri="{28A0092B-C50C-407E-A947-70E740481C1C}">
                <a14:useLocalDpi xmlns:a14="http://schemas.microsoft.com/office/drawing/2010/main"/>
              </a:ext>
            </a:extLst>
          </a:blip>
          <a:stretch>
            <a:fillRect/>
          </a:stretch>
        </p:blipFill>
        <p:spPr>
          <a:xfrm>
            <a:off x="-19050" y="252412"/>
            <a:ext cx="9182100" cy="6048376"/>
          </a:xfrm>
          <a:prstGeom prst="rect">
            <a:avLst/>
          </a:prstGeom>
          <a:ln w="12700">
            <a:miter lim="400000"/>
          </a:ln>
        </p:spPr>
      </p:pic>
      <p:sp>
        <p:nvSpPr>
          <p:cNvPr id="581" name="Shape 581"/>
          <p:cNvSpPr/>
          <p:nvPr/>
        </p:nvSpPr>
        <p:spPr>
          <a:xfrm>
            <a:off x="1187449" y="2997200"/>
            <a:ext cx="6480177" cy="12852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4000" b="1">
                <a:solidFill>
                  <a:srgbClr val="595959"/>
                </a:solidFill>
              </a:defRPr>
            </a:lvl1pPr>
          </a:lstStyle>
          <a:p>
            <a:pPr lvl="0">
              <a:defRPr sz="1800" b="0">
                <a:solidFill>
                  <a:srgbClr val="000000"/>
                </a:solidFill>
              </a:defRPr>
            </a:pPr>
            <a:r>
              <a:rPr sz="4000" b="1">
                <a:solidFill>
                  <a:srgbClr val="595959"/>
                </a:solidFill>
              </a:rPr>
              <a:t>PREGUNTAS Y COMENTARIOS</a:t>
            </a:r>
          </a:p>
        </p:txBody>
      </p:sp>
      <p:sp>
        <p:nvSpPr>
          <p:cNvPr id="582" name="Shape 582"/>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48</a:t>
            </a:r>
          </a:p>
        </p:txBody>
      </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581"/>
                                        </p:tgtEl>
                                        <p:attrNameLst>
                                          <p:attrName>style.visibility</p:attrName>
                                        </p:attrNameLst>
                                      </p:cBhvr>
                                      <p:to>
                                        <p:strVal val="visible"/>
                                      </p:to>
                                    </p:set>
                                    <p:anim calcmode="lin" valueType="num">
                                      <p:cBhvr>
                                        <p:cTn id="7" dur="1000" fill="hold"/>
                                        <p:tgtEl>
                                          <p:spTgt spid="581"/>
                                        </p:tgtEl>
                                        <p:attrNameLst>
                                          <p:attrName>ppt_w</p:attrName>
                                        </p:attrNameLst>
                                      </p:cBhvr>
                                      <p:tavLst>
                                        <p:tav tm="0">
                                          <p:val>
                                            <p:fltVal val="0"/>
                                          </p:val>
                                        </p:tav>
                                        <p:tav tm="100000">
                                          <p:val>
                                            <p:strVal val="#ppt_w"/>
                                          </p:val>
                                        </p:tav>
                                      </p:tavLst>
                                    </p:anim>
                                    <p:anim calcmode="lin" valueType="num">
                                      <p:cBhvr>
                                        <p:cTn id="8" dur="1000" fill="hold"/>
                                        <p:tgtEl>
                                          <p:spTgt spid="58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 grpId="1"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4" name="image.png"/>
          <p:cNvPicPr/>
          <p:nvPr/>
        </p:nvPicPr>
        <p:blipFill>
          <a:blip r:embed="rId2" cstate="email">
            <a:extLst>
              <a:ext uri="{28A0092B-C50C-407E-A947-70E740481C1C}">
                <a14:useLocalDpi xmlns:a14="http://schemas.microsoft.com/office/drawing/2010/main"/>
              </a:ext>
            </a:extLst>
          </a:blip>
          <a:stretch>
            <a:fillRect/>
          </a:stretch>
        </p:blipFill>
        <p:spPr>
          <a:xfrm>
            <a:off x="-19050" y="252412"/>
            <a:ext cx="9182100" cy="6048376"/>
          </a:xfrm>
          <a:prstGeom prst="rect">
            <a:avLst/>
          </a:prstGeom>
          <a:ln w="12700">
            <a:miter lim="400000"/>
          </a:ln>
        </p:spPr>
      </p:pic>
      <p:grpSp>
        <p:nvGrpSpPr>
          <p:cNvPr id="587" name="Group 587"/>
          <p:cNvGrpSpPr/>
          <p:nvPr/>
        </p:nvGrpSpPr>
        <p:grpSpPr>
          <a:xfrm>
            <a:off x="1619250" y="2355850"/>
            <a:ext cx="5976938" cy="4241800"/>
            <a:chOff x="0" y="0"/>
            <a:chExt cx="5976937" cy="4241800"/>
          </a:xfrm>
        </p:grpSpPr>
        <p:sp>
          <p:nvSpPr>
            <p:cNvPr id="585" name="Shape 585"/>
            <p:cNvSpPr/>
            <p:nvPr/>
          </p:nvSpPr>
          <p:spPr>
            <a:xfrm>
              <a:off x="0" y="0"/>
              <a:ext cx="5976938" cy="4241800"/>
            </a:xfrm>
            <a:prstGeom prst="rect">
              <a:avLst/>
            </a:prstGeom>
            <a:noFill/>
            <a:ln w="25400" cap="flat">
              <a:solidFill>
                <a:srgbClr val="FF0000"/>
              </a:solidFill>
              <a:prstDash val="solid"/>
              <a:round/>
            </a:ln>
            <a:effectLst/>
          </p:spPr>
          <p:txBody>
            <a:bodyPr wrap="square" lIns="0" tIns="0" rIns="0" bIns="0" numCol="1" anchor="ctr">
              <a:noAutofit/>
            </a:bodyPr>
            <a:lstStyle/>
            <a:p>
              <a:pPr lvl="0" algn="ctr">
                <a:defRPr sz="2800" b="1">
                  <a:solidFill>
                    <a:srgbClr val="595959"/>
                  </a:solidFill>
                </a:defRPr>
              </a:pPr>
              <a:endParaRPr/>
            </a:p>
          </p:txBody>
        </p:sp>
        <p:sp>
          <p:nvSpPr>
            <p:cNvPr id="586" name="Shape 586"/>
            <p:cNvSpPr/>
            <p:nvPr/>
          </p:nvSpPr>
          <p:spPr>
            <a:xfrm>
              <a:off x="0" y="55879"/>
              <a:ext cx="5976938" cy="41300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lgn="ctr"/>
              <a:endParaRPr sz="2000" b="1">
                <a:solidFill>
                  <a:srgbClr val="C00000"/>
                </a:solidFill>
              </a:endParaRPr>
            </a:p>
            <a:p>
              <a:pPr lvl="0" algn="ctr"/>
              <a:r>
                <a:rPr sz="2000" b="1">
                  <a:solidFill>
                    <a:srgbClr val="C00000"/>
                  </a:solidFill>
                </a:rPr>
                <a:t>Oficinas de COMAR</a:t>
              </a:r>
            </a:p>
            <a:p>
              <a:pPr lvl="0"/>
              <a:r>
                <a:rPr sz="1400" b="1"/>
                <a:t>Distrito Federal</a:t>
              </a:r>
            </a:p>
            <a:p>
              <a:pPr lvl="0"/>
              <a:r>
                <a:rPr sz="1400"/>
                <a:t>Dinamarca N. 84, 4° piso.</a:t>
              </a:r>
            </a:p>
            <a:p>
              <a:pPr lvl="0"/>
              <a:r>
                <a:rPr sz="1400"/>
                <a:t>Col. Juárez, Delegación Cuauhtémoc</a:t>
              </a:r>
            </a:p>
            <a:p>
              <a:pPr lvl="0"/>
              <a:r>
                <a:rPr sz="1400"/>
                <a:t>C.P. 6600</a:t>
              </a:r>
            </a:p>
            <a:p>
              <a:pPr lvl="0"/>
              <a:r>
                <a:rPr sz="1400"/>
                <a:t>Tel: (55) 52 09 88 00 Ext. 30134, 30147, 30142, 30158, 30150</a:t>
              </a:r>
            </a:p>
            <a:p>
              <a:pPr lvl="0"/>
              <a:endParaRPr sz="1400" b="1"/>
            </a:p>
            <a:p>
              <a:pPr lvl="0"/>
              <a:r>
                <a:rPr sz="1400" b="1"/>
                <a:t>Acayucan, Veracruz</a:t>
              </a:r>
            </a:p>
            <a:p>
              <a:pPr lvl="0"/>
              <a:r>
                <a:rPr sz="1400"/>
                <a:t>Estación Migratoria del INM (interior)</a:t>
              </a:r>
            </a:p>
            <a:p>
              <a:pPr lvl="0"/>
              <a:r>
                <a:rPr sz="1400"/>
                <a:t>Carretera Costera 180, Km. 221</a:t>
              </a:r>
            </a:p>
            <a:p>
              <a:pPr lvl="0"/>
              <a:r>
                <a:rPr sz="1400"/>
                <a:t>C.P. 96000</a:t>
              </a:r>
            </a:p>
            <a:p>
              <a:pPr lvl="0"/>
              <a:r>
                <a:rPr sz="1400"/>
                <a:t>Tel: (924) 24 791 91 </a:t>
              </a:r>
            </a:p>
            <a:p>
              <a:pPr lvl="0"/>
              <a:endParaRPr sz="1400"/>
            </a:p>
            <a:p>
              <a:pPr lvl="0"/>
              <a:r>
                <a:rPr sz="1400" b="1"/>
                <a:t>Tapachula, Chiapas</a:t>
              </a:r>
            </a:p>
            <a:p>
              <a:pPr lvl="0"/>
              <a:r>
                <a:rPr sz="1400"/>
                <a:t>Prolongación Central Oriente s/n Plaza Kamico, locales 6, 7 y 8.</a:t>
              </a:r>
            </a:p>
            <a:p>
              <a:pPr lvl="0"/>
              <a:r>
                <a:rPr sz="1400"/>
                <a:t>Col. Guadalupana. C.P. 30770</a:t>
              </a:r>
            </a:p>
            <a:p>
              <a:pPr lvl="0"/>
              <a:r>
                <a:rPr sz="1400"/>
                <a:t>Tel: (962) 64025318 y 19 Ext. 101, 102, 104, 103</a:t>
              </a:r>
            </a:p>
          </p:txBody>
        </p:sp>
      </p:grpSp>
      <p:sp>
        <p:nvSpPr>
          <p:cNvPr id="588" name="Shape 588"/>
          <p:cNvSpPr/>
          <p:nvPr/>
        </p:nvSpPr>
        <p:spPr>
          <a:xfrm>
            <a:off x="1306512" y="1200150"/>
            <a:ext cx="6154738" cy="9677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sz="2000" b="1">
                <a:solidFill>
                  <a:srgbClr val="FF0000"/>
                </a:solidFill>
              </a:rPr>
              <a:t>E mails: 	</a:t>
            </a:r>
            <a:r>
              <a:rPr sz="2000" b="1"/>
              <a:t>             </a:t>
            </a:r>
            <a:r>
              <a:rPr sz="2000" b="1">
                <a:hlinkClick r:id="rId3"/>
              </a:rPr>
              <a:t>cameza@inami.gob.mx</a:t>
            </a:r>
            <a:endParaRPr sz="2000" b="1"/>
          </a:p>
          <a:p>
            <a:pPr lvl="0" algn="ctr"/>
            <a:r>
              <a:rPr sz="2000" b="1">
                <a:hlinkClick r:id="rId4"/>
              </a:rPr>
              <a:t>jmtorres@segob.gob.mx</a:t>
            </a:r>
            <a:endParaRPr sz="2000" b="1"/>
          </a:p>
          <a:p>
            <a:pPr lvl="0" algn="ctr"/>
            <a:r>
              <a:rPr sz="2000" b="1">
                <a:hlinkClick r:id="rId5"/>
              </a:rPr>
              <a:t>fabecerra@segob.gob.mx</a:t>
            </a:r>
          </a:p>
        </p:txBody>
      </p:sp>
      <p:sp>
        <p:nvSpPr>
          <p:cNvPr id="589" name="Shape 589"/>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49</a:t>
            </a:r>
          </a:p>
        </p:txBody>
      </p:sp>
    </p:spTree>
  </p:cSld>
  <p:clrMapOvr>
    <a:masterClrMapping/>
  </p:clrMapOvr>
  <p:transition spd="slow">
    <p:blinds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 name="Group 593"/>
          <p:cNvGrpSpPr/>
          <p:nvPr/>
        </p:nvGrpSpPr>
        <p:grpSpPr>
          <a:xfrm>
            <a:off x="431799" y="260350"/>
            <a:ext cx="6788151" cy="6048375"/>
            <a:chOff x="0" y="0"/>
            <a:chExt cx="6788150" cy="6048374"/>
          </a:xfrm>
        </p:grpSpPr>
        <p:pic>
          <p:nvPicPr>
            <p:cNvPr id="591" name="image.jpg"/>
            <p:cNvPicPr/>
            <p:nvPr/>
          </p:nvPicPr>
          <p:blipFill>
            <a:blip r:embed="rId2" cstate="email">
              <a:extLst>
                <a:ext uri="{28A0092B-C50C-407E-A947-70E740481C1C}">
                  <a14:useLocalDpi xmlns:a14="http://schemas.microsoft.com/office/drawing/2010/main"/>
                </a:ext>
              </a:extLst>
            </a:blip>
            <a:stretch>
              <a:fillRect/>
            </a:stretch>
          </p:blipFill>
          <p:spPr>
            <a:xfrm>
              <a:off x="-1" y="0"/>
              <a:ext cx="3979865" cy="695325"/>
            </a:xfrm>
            <a:prstGeom prst="rect">
              <a:avLst/>
            </a:prstGeom>
            <a:ln w="12700" cap="flat">
              <a:noFill/>
              <a:miter lim="400000"/>
            </a:ln>
            <a:effectLst>
              <a:outerShdw blurRad="50800" dist="50800" dir="5400000" rotWithShape="0">
                <a:srgbClr val="A6A6A6"/>
              </a:outerShdw>
            </a:effectLst>
          </p:spPr>
        </p:pic>
        <p:pic>
          <p:nvPicPr>
            <p:cNvPr id="592" name="image.png"/>
            <p:cNvPicPr/>
            <p:nvPr/>
          </p:nvPicPr>
          <p:blipFill>
            <a:blip r:embed="rId3" cstate="email">
              <a:extLst>
                <a:ext uri="{28A0092B-C50C-407E-A947-70E740481C1C}">
                  <a14:useLocalDpi xmlns:a14="http://schemas.microsoft.com/office/drawing/2010/main"/>
                </a:ext>
              </a:extLst>
            </a:blip>
            <a:stretch>
              <a:fillRect/>
            </a:stretch>
          </p:blipFill>
          <p:spPr>
            <a:xfrm>
              <a:off x="1746882" y="1008050"/>
              <a:ext cx="5041268" cy="5040325"/>
            </a:xfrm>
            <a:prstGeom prst="rect">
              <a:avLst/>
            </a:prstGeom>
            <a:ln w="12700" cap="flat">
              <a:noFill/>
              <a:miter lim="400000"/>
            </a:ln>
            <a:effectLst/>
          </p:spPr>
        </p:pic>
      </p:grpSp>
      <p:sp>
        <p:nvSpPr>
          <p:cNvPr id="594" name="Shape 594"/>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50</a:t>
            </a:r>
          </a:p>
        </p:txBody>
      </p:sp>
      <p:sp>
        <p:nvSpPr>
          <p:cNvPr id="595" name="Shape 595"/>
          <p:cNvSpPr/>
          <p:nvPr/>
        </p:nvSpPr>
        <p:spPr>
          <a:xfrm>
            <a:off x="4933949" y="476250"/>
            <a:ext cx="4572002" cy="345440"/>
          </a:xfrm>
          <a:prstGeom prst="rect">
            <a:avLst/>
          </a:prstGeom>
          <a:ln w="12700">
            <a:miter lim="400000"/>
          </a:ln>
          <a:effectLst>
            <a:outerShdw blurRad="50800" dist="50800" dir="5400000" rotWithShape="0">
              <a:srgbClr val="D9D9D9"/>
            </a:outerShdw>
          </a:effectLst>
          <a:extLst>
            <a:ext uri="{C572A759-6A51-4108-AA02-DFA0A04FC94B}">
              <ma14:wrappingTextBoxFlag xmlns="" xmlns:ma14="http://schemas.microsoft.com/office/mac/drawingml/2011/main" val="1"/>
            </a:ext>
          </a:extLst>
        </p:spPr>
        <p:txBody>
          <a:bodyPr lIns="0" tIns="0" rIns="0" bIns="0">
            <a:spAutoFit/>
          </a:bodyPr>
          <a:lstStyle/>
          <a:p>
            <a:pPr lvl="0">
              <a:tabLst>
                <a:tab pos="990600" algn="r"/>
                <a:tab pos="2806700" algn="r"/>
                <a:tab pos="5600700" algn="r"/>
              </a:tabLst>
            </a:pPr>
            <a:r>
              <a:rPr sz="900" b="1"/>
              <a:t>Subsecretaría de Población, Migración y Asuntos Religiosos</a:t>
            </a:r>
          </a:p>
          <a:p>
            <a:pPr lvl="0">
              <a:tabLst>
                <a:tab pos="990600" algn="r"/>
                <a:tab pos="2806700" algn="r"/>
                <a:tab pos="5600700" algn="r"/>
              </a:tabLst>
            </a:pPr>
            <a:r>
              <a:rPr sz="900" b="1"/>
              <a:t>Coordinación General de la Comisión Mexicana de Ayuda a Refugiados</a:t>
            </a:r>
          </a:p>
        </p:txBody>
      </p:sp>
      <p:sp>
        <p:nvSpPr>
          <p:cNvPr id="596" name="Shape 596"/>
          <p:cNvSpPr/>
          <p:nvPr/>
        </p:nvSpPr>
        <p:spPr>
          <a:xfrm>
            <a:off x="431800" y="1052512"/>
            <a:ext cx="8251826" cy="1"/>
          </a:xfrm>
          <a:prstGeom prst="line">
            <a:avLst/>
          </a:prstGeom>
          <a:ln w="25400">
            <a:solidFill>
              <a:srgbClr val="006800"/>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597" name="Shape 597"/>
          <p:cNvSpPr/>
          <p:nvPr/>
        </p:nvSpPr>
        <p:spPr>
          <a:xfrm>
            <a:off x="1042987" y="1125537"/>
            <a:ext cx="7899401" cy="1"/>
          </a:xfrm>
          <a:prstGeom prst="line">
            <a:avLst/>
          </a:prstGeom>
          <a:ln w="25400">
            <a:solidFill>
              <a:srgbClr val="A50021"/>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598" name="Shape 598"/>
          <p:cNvSpPr/>
          <p:nvPr/>
        </p:nvSpPr>
        <p:spPr>
          <a:xfrm>
            <a:off x="107949" y="2852737"/>
            <a:ext cx="9144002" cy="1285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lgn="ctr"/>
            <a:r>
              <a:rPr sz="4000" b="1">
                <a:solidFill>
                  <a:srgbClr val="595959"/>
                </a:solidFill>
              </a:rPr>
              <a:t>GRACIAS</a:t>
            </a:r>
          </a:p>
          <a:p>
            <a:pPr lvl="0" algn="ctr"/>
            <a:r>
              <a:rPr sz="4000" b="1">
                <a:solidFill>
                  <a:srgbClr val="595959"/>
                </a:solidFill>
              </a:rPr>
              <a:t>www.comar.gob.mx</a:t>
            </a:r>
          </a:p>
        </p:txBody>
      </p:sp>
    </p:spTree>
  </p:cSld>
  <p:clrMapOvr>
    <a:masterClrMapping/>
  </p:clrMapOvr>
  <p:transition spd="slow">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6"/>
          <p:cNvGrpSpPr/>
          <p:nvPr/>
        </p:nvGrpSpPr>
        <p:grpSpPr>
          <a:xfrm>
            <a:off x="431799" y="260350"/>
            <a:ext cx="6788151" cy="6048375"/>
            <a:chOff x="0" y="0"/>
            <a:chExt cx="6788150" cy="6048374"/>
          </a:xfrm>
        </p:grpSpPr>
        <p:pic>
          <p:nvPicPr>
            <p:cNvPr id="64" name="image.jpg"/>
            <p:cNvPicPr/>
            <p:nvPr/>
          </p:nvPicPr>
          <p:blipFill>
            <a:blip r:embed="rId2" cstate="email">
              <a:extLst>
                <a:ext uri="{28A0092B-C50C-407E-A947-70E740481C1C}">
                  <a14:useLocalDpi xmlns:a14="http://schemas.microsoft.com/office/drawing/2010/main"/>
                </a:ext>
              </a:extLst>
            </a:blip>
            <a:stretch>
              <a:fillRect/>
            </a:stretch>
          </p:blipFill>
          <p:spPr>
            <a:xfrm>
              <a:off x="-1" y="0"/>
              <a:ext cx="3979865" cy="695325"/>
            </a:xfrm>
            <a:prstGeom prst="rect">
              <a:avLst/>
            </a:prstGeom>
            <a:ln w="12700" cap="flat">
              <a:noFill/>
              <a:miter lim="400000"/>
            </a:ln>
            <a:effectLst>
              <a:outerShdw blurRad="50800" dist="50800" dir="5400000" rotWithShape="0">
                <a:srgbClr val="A6A6A6"/>
              </a:outerShdw>
            </a:effectLst>
          </p:spPr>
        </p:pic>
        <p:pic>
          <p:nvPicPr>
            <p:cNvPr id="65" name="image.png"/>
            <p:cNvPicPr/>
            <p:nvPr/>
          </p:nvPicPr>
          <p:blipFill>
            <a:blip r:embed="rId3" cstate="email">
              <a:extLst>
                <a:ext uri="{28A0092B-C50C-407E-A947-70E740481C1C}">
                  <a14:useLocalDpi xmlns:a14="http://schemas.microsoft.com/office/drawing/2010/main"/>
                </a:ext>
              </a:extLst>
            </a:blip>
            <a:stretch>
              <a:fillRect/>
            </a:stretch>
          </p:blipFill>
          <p:spPr>
            <a:xfrm>
              <a:off x="1746882" y="1008050"/>
              <a:ext cx="5041268" cy="5040325"/>
            </a:xfrm>
            <a:prstGeom prst="rect">
              <a:avLst/>
            </a:prstGeom>
            <a:ln w="12700" cap="flat">
              <a:noFill/>
              <a:miter lim="400000"/>
            </a:ln>
            <a:effectLst/>
          </p:spPr>
        </p:pic>
      </p:grpSp>
      <p:sp>
        <p:nvSpPr>
          <p:cNvPr id="67" name="Shape 67"/>
          <p:cNvSpPr/>
          <p:nvPr/>
        </p:nvSpPr>
        <p:spPr>
          <a:xfrm>
            <a:off x="4933949" y="476250"/>
            <a:ext cx="4572002" cy="345440"/>
          </a:xfrm>
          <a:prstGeom prst="rect">
            <a:avLst/>
          </a:prstGeom>
          <a:ln w="12700">
            <a:miter lim="400000"/>
          </a:ln>
          <a:effectLst>
            <a:outerShdw blurRad="50800" dist="50800" dir="5400000" rotWithShape="0">
              <a:srgbClr val="D9D9D9"/>
            </a:outerShdw>
          </a:effectLst>
          <a:extLst>
            <a:ext uri="{C572A759-6A51-4108-AA02-DFA0A04FC94B}">
              <ma14:wrappingTextBoxFlag xmlns="" xmlns:ma14="http://schemas.microsoft.com/office/mac/drawingml/2011/main" val="1"/>
            </a:ext>
          </a:extLst>
        </p:spPr>
        <p:txBody>
          <a:bodyPr lIns="0" tIns="0" rIns="0" bIns="0">
            <a:spAutoFit/>
          </a:bodyPr>
          <a:lstStyle/>
          <a:p>
            <a:pPr lvl="0">
              <a:tabLst>
                <a:tab pos="990600" algn="r"/>
                <a:tab pos="2806700" algn="r"/>
                <a:tab pos="5600700" algn="r"/>
              </a:tabLst>
            </a:pPr>
            <a:r>
              <a:rPr sz="900" b="1"/>
              <a:t>Subsecretaría de Población, Migración y Asuntos Religiosos</a:t>
            </a:r>
          </a:p>
          <a:p>
            <a:pPr lvl="0">
              <a:tabLst>
                <a:tab pos="990600" algn="r"/>
                <a:tab pos="2806700" algn="r"/>
                <a:tab pos="5600700" algn="r"/>
              </a:tabLst>
            </a:pPr>
            <a:r>
              <a:rPr sz="900" b="1"/>
              <a:t>Coordinación General de la Comisión Mexicana de Ayuda a Refugiados</a:t>
            </a:r>
          </a:p>
        </p:txBody>
      </p:sp>
      <p:sp>
        <p:nvSpPr>
          <p:cNvPr id="68" name="Shape 68"/>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6</a:t>
            </a:r>
          </a:p>
        </p:txBody>
      </p:sp>
      <p:grpSp>
        <p:nvGrpSpPr>
          <p:cNvPr id="71" name="Group 71"/>
          <p:cNvGrpSpPr/>
          <p:nvPr/>
        </p:nvGrpSpPr>
        <p:grpSpPr>
          <a:xfrm>
            <a:off x="255587" y="1140142"/>
            <a:ext cx="8113713" cy="785496"/>
            <a:chOff x="0" y="0"/>
            <a:chExt cx="8113712" cy="785495"/>
          </a:xfrm>
        </p:grpSpPr>
        <p:pic>
          <p:nvPicPr>
            <p:cNvPr id="69" name="image.png"/>
            <p:cNvPicPr/>
            <p:nvPr/>
          </p:nvPicPr>
          <p:blipFill>
            <a:blip r:embed="rId4" cstate="email">
              <a:extLst>
                <a:ext uri="{28A0092B-C50C-407E-A947-70E740481C1C}">
                  <a14:useLocalDpi xmlns:a14="http://schemas.microsoft.com/office/drawing/2010/main"/>
                </a:ext>
              </a:extLst>
            </a:blip>
            <a:stretch>
              <a:fillRect/>
            </a:stretch>
          </p:blipFill>
          <p:spPr>
            <a:xfrm>
              <a:off x="0" y="98107"/>
              <a:ext cx="8113713" cy="687389"/>
            </a:xfrm>
            <a:prstGeom prst="rect">
              <a:avLst/>
            </a:prstGeom>
            <a:ln w="12700" cap="flat">
              <a:noFill/>
              <a:miter lim="400000"/>
            </a:ln>
            <a:effectLst/>
          </p:spPr>
        </p:pic>
        <p:sp>
          <p:nvSpPr>
            <p:cNvPr id="70" name="Shape 70"/>
            <p:cNvSpPr/>
            <p:nvPr/>
          </p:nvSpPr>
          <p:spPr>
            <a:xfrm>
              <a:off x="127000" y="0"/>
              <a:ext cx="7934325" cy="7518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defRPr sz="2200" b="1">
                  <a:solidFill>
                    <a:srgbClr val="FFFFFF"/>
                  </a:solidFill>
                </a:defRPr>
              </a:lvl1pPr>
            </a:lstStyle>
            <a:p>
              <a:pPr lvl="0">
                <a:defRPr sz="1800" b="0">
                  <a:solidFill>
                    <a:srgbClr val="000000"/>
                  </a:solidFill>
                </a:defRPr>
              </a:pPr>
              <a:r>
                <a:rPr sz="2200" b="1">
                  <a:solidFill>
                    <a:srgbClr val="FFFFFF"/>
                  </a:solidFill>
                </a:rPr>
                <a:t>Ley sobre Refugiados, Protección Complementaria y Asilo Político </a:t>
              </a:r>
            </a:p>
          </p:txBody>
        </p:sp>
      </p:grpSp>
      <p:pic>
        <p:nvPicPr>
          <p:cNvPr id="72" name="image.png"/>
          <p:cNvPicPr/>
          <p:nvPr/>
        </p:nvPicPr>
        <p:blipFill>
          <a:blip r:embed="rId5" cstate="email">
            <a:extLst>
              <a:ext uri="{28A0092B-C50C-407E-A947-70E740481C1C}">
                <a14:useLocalDpi xmlns:a14="http://schemas.microsoft.com/office/drawing/2010/main"/>
              </a:ext>
            </a:extLst>
          </a:blip>
          <a:stretch>
            <a:fillRect/>
          </a:stretch>
        </p:blipFill>
        <p:spPr>
          <a:xfrm>
            <a:off x="-6350" y="2000250"/>
            <a:ext cx="8821738" cy="4741863"/>
          </a:xfrm>
          <a:prstGeom prst="rect">
            <a:avLst/>
          </a:prstGeom>
          <a:ln w="12700">
            <a:miter lim="400000"/>
          </a:ln>
        </p:spPr>
      </p:pic>
      <p:sp>
        <p:nvSpPr>
          <p:cNvPr id="73" name="Shape 73"/>
          <p:cNvSpPr/>
          <p:nvPr/>
        </p:nvSpPr>
        <p:spPr>
          <a:xfrm>
            <a:off x="431800" y="1052512"/>
            <a:ext cx="8251826" cy="1"/>
          </a:xfrm>
          <a:prstGeom prst="line">
            <a:avLst/>
          </a:prstGeom>
          <a:ln w="25400">
            <a:solidFill>
              <a:srgbClr val="006800"/>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74" name="Shape 74"/>
          <p:cNvSpPr/>
          <p:nvPr/>
        </p:nvSpPr>
        <p:spPr>
          <a:xfrm>
            <a:off x="1042987" y="1125537"/>
            <a:ext cx="7899401" cy="1"/>
          </a:xfrm>
          <a:prstGeom prst="line">
            <a:avLst/>
          </a:prstGeom>
          <a:ln w="25400">
            <a:solidFill>
              <a:srgbClr val="A50021"/>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Tree>
  </p:cSld>
  <p:clrMapOvr>
    <a:masterClrMapping/>
  </p:clrMapOvr>
  <p:transition spd="slow">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8"/>
          <p:cNvGrpSpPr/>
          <p:nvPr/>
        </p:nvGrpSpPr>
        <p:grpSpPr>
          <a:xfrm>
            <a:off x="431799" y="260350"/>
            <a:ext cx="6788151" cy="6048375"/>
            <a:chOff x="0" y="0"/>
            <a:chExt cx="6788150" cy="6048374"/>
          </a:xfrm>
        </p:grpSpPr>
        <p:pic>
          <p:nvPicPr>
            <p:cNvPr id="76" name="image.jpg"/>
            <p:cNvPicPr/>
            <p:nvPr/>
          </p:nvPicPr>
          <p:blipFill>
            <a:blip r:embed="rId2" cstate="email">
              <a:extLst>
                <a:ext uri="{28A0092B-C50C-407E-A947-70E740481C1C}">
                  <a14:useLocalDpi xmlns:a14="http://schemas.microsoft.com/office/drawing/2010/main"/>
                </a:ext>
              </a:extLst>
            </a:blip>
            <a:stretch>
              <a:fillRect/>
            </a:stretch>
          </p:blipFill>
          <p:spPr>
            <a:xfrm>
              <a:off x="-1" y="0"/>
              <a:ext cx="3979865" cy="695325"/>
            </a:xfrm>
            <a:prstGeom prst="rect">
              <a:avLst/>
            </a:prstGeom>
            <a:ln w="12700" cap="flat">
              <a:noFill/>
              <a:miter lim="400000"/>
            </a:ln>
            <a:effectLst>
              <a:outerShdw blurRad="50800" dist="50800" dir="5400000" rotWithShape="0">
                <a:srgbClr val="A6A6A6"/>
              </a:outerShdw>
            </a:effectLst>
          </p:spPr>
        </p:pic>
        <p:pic>
          <p:nvPicPr>
            <p:cNvPr id="77" name="image.png"/>
            <p:cNvPicPr/>
            <p:nvPr/>
          </p:nvPicPr>
          <p:blipFill>
            <a:blip r:embed="rId3" cstate="email">
              <a:extLst>
                <a:ext uri="{28A0092B-C50C-407E-A947-70E740481C1C}">
                  <a14:useLocalDpi xmlns:a14="http://schemas.microsoft.com/office/drawing/2010/main"/>
                </a:ext>
              </a:extLst>
            </a:blip>
            <a:stretch>
              <a:fillRect/>
            </a:stretch>
          </p:blipFill>
          <p:spPr>
            <a:xfrm>
              <a:off x="1746882" y="1008050"/>
              <a:ext cx="5041268" cy="5040325"/>
            </a:xfrm>
            <a:prstGeom prst="rect">
              <a:avLst/>
            </a:prstGeom>
            <a:ln w="12700" cap="flat">
              <a:noFill/>
              <a:miter lim="400000"/>
            </a:ln>
            <a:effectLst/>
          </p:spPr>
        </p:pic>
      </p:grpSp>
      <p:sp>
        <p:nvSpPr>
          <p:cNvPr id="79" name="Shape 79"/>
          <p:cNvSpPr/>
          <p:nvPr/>
        </p:nvSpPr>
        <p:spPr>
          <a:xfrm>
            <a:off x="4933949" y="476250"/>
            <a:ext cx="4572002" cy="345440"/>
          </a:xfrm>
          <a:prstGeom prst="rect">
            <a:avLst/>
          </a:prstGeom>
          <a:ln w="12700">
            <a:miter lim="400000"/>
          </a:ln>
          <a:effectLst>
            <a:outerShdw blurRad="50800" dist="50800" dir="5400000" rotWithShape="0">
              <a:srgbClr val="D9D9D9"/>
            </a:outerShdw>
          </a:effectLst>
          <a:extLst>
            <a:ext uri="{C572A759-6A51-4108-AA02-DFA0A04FC94B}">
              <ma14:wrappingTextBoxFlag xmlns="" xmlns:ma14="http://schemas.microsoft.com/office/mac/drawingml/2011/main" val="1"/>
            </a:ext>
          </a:extLst>
        </p:spPr>
        <p:txBody>
          <a:bodyPr lIns="0" tIns="0" rIns="0" bIns="0">
            <a:spAutoFit/>
          </a:bodyPr>
          <a:lstStyle/>
          <a:p>
            <a:pPr lvl="0">
              <a:tabLst>
                <a:tab pos="990600" algn="r"/>
                <a:tab pos="2806700" algn="r"/>
                <a:tab pos="5600700" algn="r"/>
              </a:tabLst>
            </a:pPr>
            <a:r>
              <a:rPr sz="900" b="1"/>
              <a:t>Subsecretaría de Población, Migración y Asuntos Religiosos</a:t>
            </a:r>
          </a:p>
          <a:p>
            <a:pPr lvl="0">
              <a:tabLst>
                <a:tab pos="990600" algn="r"/>
                <a:tab pos="2806700" algn="r"/>
                <a:tab pos="5600700" algn="r"/>
              </a:tabLst>
            </a:pPr>
            <a:r>
              <a:rPr sz="900" b="1"/>
              <a:t>Coordinación General de la Comisión Mexicana de Ayuda a Refugiados</a:t>
            </a:r>
          </a:p>
        </p:txBody>
      </p:sp>
      <p:sp>
        <p:nvSpPr>
          <p:cNvPr id="80" name="Shape 80"/>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7</a:t>
            </a:r>
          </a:p>
        </p:txBody>
      </p:sp>
      <p:grpSp>
        <p:nvGrpSpPr>
          <p:cNvPr id="83" name="Group 83"/>
          <p:cNvGrpSpPr/>
          <p:nvPr/>
        </p:nvGrpSpPr>
        <p:grpSpPr>
          <a:xfrm>
            <a:off x="317500" y="1114742"/>
            <a:ext cx="2693988" cy="720408"/>
            <a:chOff x="0" y="0"/>
            <a:chExt cx="2693987" cy="720407"/>
          </a:xfrm>
        </p:grpSpPr>
        <p:pic>
          <p:nvPicPr>
            <p:cNvPr id="81" name="image.png"/>
            <p:cNvPicPr/>
            <p:nvPr/>
          </p:nvPicPr>
          <p:blipFill>
            <a:blip r:embed="rId4" cstate="email">
              <a:extLst>
                <a:ext uri="{28A0092B-C50C-407E-A947-70E740481C1C}">
                  <a14:useLocalDpi xmlns:a14="http://schemas.microsoft.com/office/drawing/2010/main"/>
                </a:ext>
              </a:extLst>
            </a:blip>
            <a:stretch>
              <a:fillRect/>
            </a:stretch>
          </p:blipFill>
          <p:spPr>
            <a:xfrm>
              <a:off x="0" y="61595"/>
              <a:ext cx="2693988" cy="658813"/>
            </a:xfrm>
            <a:prstGeom prst="rect">
              <a:avLst/>
            </a:prstGeom>
            <a:ln w="12700" cap="flat">
              <a:noFill/>
              <a:miter lim="400000"/>
            </a:ln>
            <a:effectLst/>
          </p:spPr>
        </p:pic>
        <p:sp>
          <p:nvSpPr>
            <p:cNvPr id="82" name="Shape 82"/>
            <p:cNvSpPr/>
            <p:nvPr/>
          </p:nvSpPr>
          <p:spPr>
            <a:xfrm>
              <a:off x="115887" y="0"/>
              <a:ext cx="2482851" cy="6756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defRPr sz="2000" b="1">
                  <a:solidFill>
                    <a:srgbClr val="FFFFFF"/>
                  </a:solidFill>
                </a:defRPr>
              </a:lvl1pPr>
            </a:lstStyle>
            <a:p>
              <a:pPr lvl="0">
                <a:defRPr sz="1800" b="0">
                  <a:solidFill>
                    <a:srgbClr val="000000"/>
                  </a:solidFill>
                </a:defRPr>
              </a:pPr>
              <a:r>
                <a:rPr sz="2000" b="1">
                  <a:solidFill>
                    <a:srgbClr val="FFFFFF"/>
                  </a:solidFill>
                </a:rPr>
                <a:t>Objetivos y Principios</a:t>
              </a:r>
            </a:p>
          </p:txBody>
        </p:sp>
      </p:grpSp>
      <p:pic>
        <p:nvPicPr>
          <p:cNvPr id="84" name="image.png"/>
          <p:cNvPicPr/>
          <p:nvPr/>
        </p:nvPicPr>
        <p:blipFill>
          <a:blip r:embed="rId5" cstate="email">
            <a:extLst>
              <a:ext uri="{28A0092B-C50C-407E-A947-70E740481C1C}">
                <a14:useLocalDpi xmlns:a14="http://schemas.microsoft.com/office/drawing/2010/main"/>
              </a:ext>
            </a:extLst>
          </a:blip>
          <a:stretch>
            <a:fillRect/>
          </a:stretch>
        </p:blipFill>
        <p:spPr>
          <a:xfrm>
            <a:off x="628650" y="1889125"/>
            <a:ext cx="8070850" cy="4786313"/>
          </a:xfrm>
          <a:prstGeom prst="rect">
            <a:avLst/>
          </a:prstGeom>
          <a:ln w="12700">
            <a:miter lim="400000"/>
          </a:ln>
        </p:spPr>
      </p:pic>
      <p:sp>
        <p:nvSpPr>
          <p:cNvPr id="85" name="Shape 85"/>
          <p:cNvSpPr/>
          <p:nvPr/>
        </p:nvSpPr>
        <p:spPr>
          <a:xfrm>
            <a:off x="431800" y="1052512"/>
            <a:ext cx="8251826" cy="1"/>
          </a:xfrm>
          <a:prstGeom prst="line">
            <a:avLst/>
          </a:prstGeom>
          <a:ln w="25400">
            <a:solidFill>
              <a:srgbClr val="006800"/>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86" name="Shape 86"/>
          <p:cNvSpPr/>
          <p:nvPr/>
        </p:nvSpPr>
        <p:spPr>
          <a:xfrm>
            <a:off x="1042987" y="1125537"/>
            <a:ext cx="7899401" cy="1"/>
          </a:xfrm>
          <a:prstGeom prst="line">
            <a:avLst/>
          </a:prstGeom>
          <a:ln w="25400">
            <a:solidFill>
              <a:srgbClr val="A50021"/>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83"/>
                                        </p:tgtEl>
                                        <p:attrNameLst>
                                          <p:attrName>style.visibility</p:attrName>
                                        </p:attrNameLst>
                                      </p:cBhvr>
                                      <p:to>
                                        <p:strVal val="visible"/>
                                      </p:to>
                                    </p:set>
                                    <p:anim calcmode="lin" valueType="num">
                                      <p:cBhvr>
                                        <p:cTn id="7" dur="500" fill="hold"/>
                                        <p:tgtEl>
                                          <p:spTgt spid="83"/>
                                        </p:tgtEl>
                                        <p:attrNameLst>
                                          <p:attrName>ppt_x</p:attrName>
                                        </p:attrNameLst>
                                      </p:cBhvr>
                                      <p:tavLst>
                                        <p:tav tm="0">
                                          <p:val>
                                            <p:strVal val="#ppt_x"/>
                                          </p:val>
                                        </p:tav>
                                        <p:tav tm="100000">
                                          <p:val>
                                            <p:strVal val="#ppt_x"/>
                                          </p:val>
                                        </p:tav>
                                      </p:tavLst>
                                    </p:anim>
                                    <p:anim calcmode="lin" valueType="num">
                                      <p:cBhvr>
                                        <p:cTn id="8"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2" nodeType="clickEffect">
                                  <p:stCondLst>
                                    <p:cond delay="0"/>
                                  </p:stCondLst>
                                  <p:iterate>
                                    <p:tmAbs val="0"/>
                                  </p:iterate>
                                  <p:childTnLst>
                                    <p:set>
                                      <p:cBhvr>
                                        <p:cTn id="12" fill="hold"/>
                                        <p:tgtEl>
                                          <p:spTgt spid="84"/>
                                        </p:tgtEl>
                                        <p:attrNameLst>
                                          <p:attrName>style.visibility</p:attrName>
                                        </p:attrNameLst>
                                      </p:cBhvr>
                                      <p:to>
                                        <p:strVal val="visible"/>
                                      </p:to>
                                    </p:set>
                                    <p:animEffect transition="in" filter="box(out)">
                                      <p:cBhvr>
                                        <p:cTn id="13" dur="2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1" animBg="1" advAuto="0"/>
      <p:bldP spid="84"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90"/>
          <p:cNvGrpSpPr/>
          <p:nvPr/>
        </p:nvGrpSpPr>
        <p:grpSpPr>
          <a:xfrm>
            <a:off x="431799" y="260350"/>
            <a:ext cx="6788151" cy="6048375"/>
            <a:chOff x="0" y="0"/>
            <a:chExt cx="6788150" cy="6048374"/>
          </a:xfrm>
        </p:grpSpPr>
        <p:pic>
          <p:nvPicPr>
            <p:cNvPr id="88" name="image.jpg"/>
            <p:cNvPicPr/>
            <p:nvPr/>
          </p:nvPicPr>
          <p:blipFill>
            <a:blip r:embed="rId2" cstate="email">
              <a:extLst>
                <a:ext uri="{28A0092B-C50C-407E-A947-70E740481C1C}">
                  <a14:useLocalDpi xmlns:a14="http://schemas.microsoft.com/office/drawing/2010/main"/>
                </a:ext>
              </a:extLst>
            </a:blip>
            <a:stretch>
              <a:fillRect/>
            </a:stretch>
          </p:blipFill>
          <p:spPr>
            <a:xfrm>
              <a:off x="-1" y="0"/>
              <a:ext cx="3979865" cy="695325"/>
            </a:xfrm>
            <a:prstGeom prst="rect">
              <a:avLst/>
            </a:prstGeom>
            <a:ln w="12700" cap="flat">
              <a:noFill/>
              <a:miter lim="400000"/>
            </a:ln>
            <a:effectLst>
              <a:outerShdw blurRad="50800" dist="50800" dir="5400000" rotWithShape="0">
                <a:srgbClr val="A6A6A6"/>
              </a:outerShdw>
            </a:effectLst>
          </p:spPr>
        </p:pic>
        <p:pic>
          <p:nvPicPr>
            <p:cNvPr id="89" name="image.png"/>
            <p:cNvPicPr/>
            <p:nvPr/>
          </p:nvPicPr>
          <p:blipFill>
            <a:blip r:embed="rId3" cstate="email">
              <a:extLst>
                <a:ext uri="{28A0092B-C50C-407E-A947-70E740481C1C}">
                  <a14:useLocalDpi xmlns:a14="http://schemas.microsoft.com/office/drawing/2010/main"/>
                </a:ext>
              </a:extLst>
            </a:blip>
            <a:stretch>
              <a:fillRect/>
            </a:stretch>
          </p:blipFill>
          <p:spPr>
            <a:xfrm>
              <a:off x="1746882" y="1008050"/>
              <a:ext cx="5041268" cy="5040325"/>
            </a:xfrm>
            <a:prstGeom prst="rect">
              <a:avLst/>
            </a:prstGeom>
            <a:ln w="12700" cap="flat">
              <a:noFill/>
              <a:miter lim="400000"/>
            </a:ln>
            <a:effectLst/>
          </p:spPr>
        </p:pic>
      </p:grpSp>
      <p:sp>
        <p:nvSpPr>
          <p:cNvPr id="91" name="Shape 91"/>
          <p:cNvSpPr/>
          <p:nvPr/>
        </p:nvSpPr>
        <p:spPr>
          <a:xfrm>
            <a:off x="4933949" y="476250"/>
            <a:ext cx="4572002" cy="345440"/>
          </a:xfrm>
          <a:prstGeom prst="rect">
            <a:avLst/>
          </a:prstGeom>
          <a:ln w="12700">
            <a:miter lim="400000"/>
          </a:ln>
          <a:effectLst>
            <a:outerShdw blurRad="50800" dist="50800" dir="5400000" rotWithShape="0">
              <a:srgbClr val="D9D9D9"/>
            </a:outerShdw>
          </a:effectLst>
          <a:extLst>
            <a:ext uri="{C572A759-6A51-4108-AA02-DFA0A04FC94B}">
              <ma14:wrappingTextBoxFlag xmlns="" xmlns:ma14="http://schemas.microsoft.com/office/mac/drawingml/2011/main" val="1"/>
            </a:ext>
          </a:extLst>
        </p:spPr>
        <p:txBody>
          <a:bodyPr lIns="0" tIns="0" rIns="0" bIns="0">
            <a:spAutoFit/>
          </a:bodyPr>
          <a:lstStyle/>
          <a:p>
            <a:pPr lvl="0">
              <a:tabLst>
                <a:tab pos="990600" algn="r"/>
                <a:tab pos="2806700" algn="r"/>
                <a:tab pos="5600700" algn="r"/>
              </a:tabLst>
            </a:pPr>
            <a:r>
              <a:rPr sz="900" b="1"/>
              <a:t>Subsecretaría de Población, Migración y Asuntos Religiosos</a:t>
            </a:r>
          </a:p>
          <a:p>
            <a:pPr lvl="0">
              <a:tabLst>
                <a:tab pos="990600" algn="r"/>
                <a:tab pos="2806700" algn="r"/>
                <a:tab pos="5600700" algn="r"/>
              </a:tabLst>
            </a:pPr>
            <a:r>
              <a:rPr sz="900" b="1"/>
              <a:t>Coordinación General de la Comisión Mexicana de Ayuda a Refugiados</a:t>
            </a:r>
          </a:p>
        </p:txBody>
      </p:sp>
      <p:sp>
        <p:nvSpPr>
          <p:cNvPr id="92" name="Shape 92"/>
          <p:cNvSpPr/>
          <p:nvPr/>
        </p:nvSpPr>
        <p:spPr>
          <a:xfrm>
            <a:off x="431800" y="1052512"/>
            <a:ext cx="8251826" cy="1"/>
          </a:xfrm>
          <a:prstGeom prst="line">
            <a:avLst/>
          </a:prstGeom>
          <a:ln w="25400">
            <a:solidFill>
              <a:srgbClr val="006800"/>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93" name="Shape 93"/>
          <p:cNvSpPr/>
          <p:nvPr/>
        </p:nvSpPr>
        <p:spPr>
          <a:xfrm>
            <a:off x="1042987" y="1125537"/>
            <a:ext cx="7899401" cy="1"/>
          </a:xfrm>
          <a:prstGeom prst="line">
            <a:avLst/>
          </a:prstGeom>
          <a:ln w="25400">
            <a:solidFill>
              <a:srgbClr val="A50021"/>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94" name="Shape 94"/>
          <p:cNvSpPr>
            <a:spLocks noGrp="1"/>
          </p:cNvSpPr>
          <p:nvPr>
            <p:ph type="title" idx="4294967295"/>
          </p:nvPr>
        </p:nvSpPr>
        <p:spPr>
          <a:xfrm>
            <a:off x="765175" y="2492375"/>
            <a:ext cx="7772400" cy="187325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defRPr sz="3600" b="1">
                <a:solidFill>
                  <a:srgbClr val="595959"/>
                </a:solidFill>
              </a:defRPr>
            </a:lvl1pPr>
          </a:lstStyle>
          <a:p>
            <a:pPr lvl="0">
              <a:defRPr sz="1800" b="0">
                <a:solidFill>
                  <a:srgbClr val="000000"/>
                </a:solidFill>
              </a:defRPr>
            </a:pPr>
            <a:r>
              <a:rPr sz="3600" b="1">
                <a:solidFill>
                  <a:srgbClr val="595959"/>
                </a:solidFill>
              </a:rPr>
              <a:t>Procedimiento de Reconocimiento                       de la                                                                 Condición de Refugiado</a:t>
            </a:r>
          </a:p>
        </p:txBody>
      </p:sp>
      <p:sp>
        <p:nvSpPr>
          <p:cNvPr id="95" name="Shape 95"/>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8</a:t>
            </a:r>
          </a:p>
        </p:txBody>
      </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94"/>
                                        </p:tgtEl>
                                        <p:attrNameLst>
                                          <p:attrName>style.visibility</p:attrName>
                                        </p:attrNameLst>
                                      </p:cBhvr>
                                      <p:to>
                                        <p:strVal val="visible"/>
                                      </p:to>
                                    </p:set>
                                    <p:anim calcmode="lin" valueType="num">
                                      <p:cBhvr>
                                        <p:cTn id="7" dur="1000" fill="hold"/>
                                        <p:tgtEl>
                                          <p:spTgt spid="94"/>
                                        </p:tgtEl>
                                        <p:attrNameLst>
                                          <p:attrName>ppt_w</p:attrName>
                                        </p:attrNameLst>
                                      </p:cBhvr>
                                      <p:tavLst>
                                        <p:tav tm="0">
                                          <p:val>
                                            <p:fltVal val="0"/>
                                          </p:val>
                                        </p:tav>
                                        <p:tav tm="100000">
                                          <p:val>
                                            <p:strVal val="#ppt_w"/>
                                          </p:val>
                                        </p:tav>
                                      </p:tavLst>
                                    </p:anim>
                                    <p:anim calcmode="lin" valueType="num">
                                      <p:cBhvr>
                                        <p:cTn id="8" dur="1000" fill="hold"/>
                                        <p:tgtEl>
                                          <p:spTgt spid="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Group 99"/>
          <p:cNvGrpSpPr/>
          <p:nvPr/>
        </p:nvGrpSpPr>
        <p:grpSpPr>
          <a:xfrm>
            <a:off x="431799" y="260350"/>
            <a:ext cx="6788151" cy="6048375"/>
            <a:chOff x="0" y="0"/>
            <a:chExt cx="6788150" cy="6048374"/>
          </a:xfrm>
        </p:grpSpPr>
        <p:pic>
          <p:nvPicPr>
            <p:cNvPr id="97" name="image.jpg"/>
            <p:cNvPicPr/>
            <p:nvPr/>
          </p:nvPicPr>
          <p:blipFill>
            <a:blip r:embed="rId2" cstate="email">
              <a:extLst>
                <a:ext uri="{28A0092B-C50C-407E-A947-70E740481C1C}">
                  <a14:useLocalDpi xmlns:a14="http://schemas.microsoft.com/office/drawing/2010/main"/>
                </a:ext>
              </a:extLst>
            </a:blip>
            <a:stretch>
              <a:fillRect/>
            </a:stretch>
          </p:blipFill>
          <p:spPr>
            <a:xfrm>
              <a:off x="-1" y="0"/>
              <a:ext cx="3979865" cy="695325"/>
            </a:xfrm>
            <a:prstGeom prst="rect">
              <a:avLst/>
            </a:prstGeom>
            <a:ln w="12700" cap="flat">
              <a:noFill/>
              <a:miter lim="400000"/>
            </a:ln>
            <a:effectLst>
              <a:outerShdw blurRad="50800" dist="50800" dir="5400000" rotWithShape="0">
                <a:srgbClr val="A6A6A6"/>
              </a:outerShdw>
            </a:effectLst>
          </p:spPr>
        </p:pic>
        <p:pic>
          <p:nvPicPr>
            <p:cNvPr id="98" name="image.png"/>
            <p:cNvPicPr/>
            <p:nvPr/>
          </p:nvPicPr>
          <p:blipFill>
            <a:blip r:embed="rId3" cstate="email">
              <a:extLst>
                <a:ext uri="{28A0092B-C50C-407E-A947-70E740481C1C}">
                  <a14:useLocalDpi xmlns:a14="http://schemas.microsoft.com/office/drawing/2010/main"/>
                </a:ext>
              </a:extLst>
            </a:blip>
            <a:stretch>
              <a:fillRect/>
            </a:stretch>
          </p:blipFill>
          <p:spPr>
            <a:xfrm>
              <a:off x="1746882" y="1008050"/>
              <a:ext cx="5041268" cy="5040325"/>
            </a:xfrm>
            <a:prstGeom prst="rect">
              <a:avLst/>
            </a:prstGeom>
            <a:ln w="12700" cap="flat">
              <a:noFill/>
              <a:miter lim="400000"/>
            </a:ln>
            <a:effectLst/>
          </p:spPr>
        </p:pic>
      </p:grpSp>
      <p:sp>
        <p:nvSpPr>
          <p:cNvPr id="100" name="Shape 100"/>
          <p:cNvSpPr/>
          <p:nvPr/>
        </p:nvSpPr>
        <p:spPr>
          <a:xfrm>
            <a:off x="4933949" y="476250"/>
            <a:ext cx="4572002" cy="345440"/>
          </a:xfrm>
          <a:prstGeom prst="rect">
            <a:avLst/>
          </a:prstGeom>
          <a:ln w="12700">
            <a:miter lim="400000"/>
          </a:ln>
          <a:effectLst>
            <a:outerShdw blurRad="50800" dist="50800" dir="5400000" rotWithShape="0">
              <a:srgbClr val="D9D9D9"/>
            </a:outerShdw>
          </a:effectLst>
          <a:extLst>
            <a:ext uri="{C572A759-6A51-4108-AA02-DFA0A04FC94B}">
              <ma14:wrappingTextBoxFlag xmlns="" xmlns:ma14="http://schemas.microsoft.com/office/mac/drawingml/2011/main" val="1"/>
            </a:ext>
          </a:extLst>
        </p:spPr>
        <p:txBody>
          <a:bodyPr lIns="0" tIns="0" rIns="0" bIns="0">
            <a:spAutoFit/>
          </a:bodyPr>
          <a:lstStyle/>
          <a:p>
            <a:pPr lvl="0">
              <a:tabLst>
                <a:tab pos="990600" algn="r"/>
                <a:tab pos="2806700" algn="r"/>
                <a:tab pos="5600700" algn="r"/>
              </a:tabLst>
            </a:pPr>
            <a:r>
              <a:rPr sz="900" b="1"/>
              <a:t>Subsecretaría de Población, Migración y Asuntos Religiosos</a:t>
            </a:r>
          </a:p>
          <a:p>
            <a:pPr lvl="0">
              <a:tabLst>
                <a:tab pos="990600" algn="r"/>
                <a:tab pos="2806700" algn="r"/>
                <a:tab pos="5600700" algn="r"/>
              </a:tabLst>
            </a:pPr>
            <a:r>
              <a:rPr sz="900" b="1"/>
              <a:t>Coordinación General de la Comisión Mexicana de Ayuda a Refugiados</a:t>
            </a:r>
          </a:p>
        </p:txBody>
      </p:sp>
      <p:sp>
        <p:nvSpPr>
          <p:cNvPr id="101" name="Shape 101"/>
          <p:cNvSpPr/>
          <p:nvPr/>
        </p:nvSpPr>
        <p:spPr>
          <a:xfrm>
            <a:off x="431800" y="1052512"/>
            <a:ext cx="8251826" cy="1"/>
          </a:xfrm>
          <a:prstGeom prst="line">
            <a:avLst/>
          </a:prstGeom>
          <a:ln w="25400">
            <a:solidFill>
              <a:srgbClr val="006800"/>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102" name="Shape 102"/>
          <p:cNvSpPr/>
          <p:nvPr/>
        </p:nvSpPr>
        <p:spPr>
          <a:xfrm>
            <a:off x="1042987" y="1125537"/>
            <a:ext cx="7899401" cy="1"/>
          </a:xfrm>
          <a:prstGeom prst="line">
            <a:avLst/>
          </a:prstGeom>
          <a:ln w="25400">
            <a:solidFill>
              <a:srgbClr val="A50021"/>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grpSp>
        <p:nvGrpSpPr>
          <p:cNvPr id="105" name="Group 105"/>
          <p:cNvGrpSpPr/>
          <p:nvPr/>
        </p:nvGrpSpPr>
        <p:grpSpPr>
          <a:xfrm>
            <a:off x="2219325" y="2189162"/>
            <a:ext cx="1419225" cy="639763"/>
            <a:chOff x="0" y="0"/>
            <a:chExt cx="1419225" cy="639762"/>
          </a:xfrm>
        </p:grpSpPr>
        <p:pic>
          <p:nvPicPr>
            <p:cNvPr id="103" name="image.png"/>
            <p:cNvPicPr/>
            <p:nvPr/>
          </p:nvPicPr>
          <p:blipFill>
            <a:blip r:embed="rId4" cstate="email">
              <a:extLst>
                <a:ext uri="{28A0092B-C50C-407E-A947-70E740481C1C}">
                  <a14:useLocalDpi xmlns:a14="http://schemas.microsoft.com/office/drawing/2010/main"/>
                </a:ext>
              </a:extLst>
            </a:blip>
            <a:stretch>
              <a:fillRect/>
            </a:stretch>
          </p:blipFill>
          <p:spPr>
            <a:xfrm>
              <a:off x="0" y="0"/>
              <a:ext cx="1419225" cy="639763"/>
            </a:xfrm>
            <a:prstGeom prst="rect">
              <a:avLst/>
            </a:prstGeom>
            <a:ln w="12700" cap="flat">
              <a:noFill/>
              <a:miter lim="400000"/>
            </a:ln>
            <a:effectLst/>
          </p:spPr>
        </p:pic>
        <p:sp>
          <p:nvSpPr>
            <p:cNvPr id="104" name="Shape 104"/>
            <p:cNvSpPr/>
            <p:nvPr/>
          </p:nvSpPr>
          <p:spPr>
            <a:xfrm>
              <a:off x="52387" y="66198"/>
              <a:ext cx="1311276" cy="3835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000" b="1">
                  <a:solidFill>
                    <a:srgbClr val="FFFFFF"/>
                  </a:solidFill>
                </a:defRPr>
              </a:lvl1pPr>
            </a:lstStyle>
            <a:p>
              <a:pPr lvl="0">
                <a:defRPr sz="1800" b="0">
                  <a:solidFill>
                    <a:srgbClr val="000000"/>
                  </a:solidFill>
                </a:defRPr>
              </a:pPr>
              <a:r>
                <a:rPr sz="2000" b="1">
                  <a:solidFill>
                    <a:srgbClr val="FFFFFF"/>
                  </a:solidFill>
                </a:rPr>
                <a:t>Acceso</a:t>
              </a:r>
            </a:p>
          </p:txBody>
        </p:sp>
      </p:grpSp>
      <p:grpSp>
        <p:nvGrpSpPr>
          <p:cNvPr id="108" name="Group 108"/>
          <p:cNvGrpSpPr/>
          <p:nvPr/>
        </p:nvGrpSpPr>
        <p:grpSpPr>
          <a:xfrm>
            <a:off x="5224462" y="2176462"/>
            <a:ext cx="1420813" cy="639763"/>
            <a:chOff x="0" y="0"/>
            <a:chExt cx="1420812" cy="639762"/>
          </a:xfrm>
        </p:grpSpPr>
        <p:pic>
          <p:nvPicPr>
            <p:cNvPr id="106" name="image.png"/>
            <p:cNvPicPr/>
            <p:nvPr/>
          </p:nvPicPr>
          <p:blipFill>
            <a:blip r:embed="rId5" cstate="email">
              <a:extLst>
                <a:ext uri="{28A0092B-C50C-407E-A947-70E740481C1C}">
                  <a14:useLocalDpi xmlns:a14="http://schemas.microsoft.com/office/drawing/2010/main"/>
                </a:ext>
              </a:extLst>
            </a:blip>
            <a:stretch>
              <a:fillRect/>
            </a:stretch>
          </p:blipFill>
          <p:spPr>
            <a:xfrm>
              <a:off x="0" y="0"/>
              <a:ext cx="1420813" cy="639763"/>
            </a:xfrm>
            <a:prstGeom prst="rect">
              <a:avLst/>
            </a:prstGeom>
            <a:ln w="12700" cap="flat">
              <a:noFill/>
              <a:miter lim="400000"/>
            </a:ln>
            <a:effectLst/>
          </p:spPr>
        </p:pic>
        <p:sp>
          <p:nvSpPr>
            <p:cNvPr id="107" name="Shape 107"/>
            <p:cNvSpPr/>
            <p:nvPr/>
          </p:nvSpPr>
          <p:spPr>
            <a:xfrm>
              <a:off x="57150" y="63023"/>
              <a:ext cx="1311275" cy="3835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000" b="1">
                  <a:solidFill>
                    <a:srgbClr val="FFFFFF"/>
                  </a:solidFill>
                </a:defRPr>
              </a:lvl1pPr>
            </a:lstStyle>
            <a:p>
              <a:pPr lvl="0">
                <a:defRPr sz="1800" b="0">
                  <a:solidFill>
                    <a:srgbClr val="000000"/>
                  </a:solidFill>
                </a:defRPr>
              </a:pPr>
              <a:r>
                <a:rPr sz="2000" b="1">
                  <a:solidFill>
                    <a:srgbClr val="FFFFFF"/>
                  </a:solidFill>
                </a:rPr>
                <a:t>Registro</a:t>
              </a:r>
            </a:p>
          </p:txBody>
        </p:sp>
      </p:grpSp>
      <p:grpSp>
        <p:nvGrpSpPr>
          <p:cNvPr id="111" name="Group 111"/>
          <p:cNvGrpSpPr/>
          <p:nvPr/>
        </p:nvGrpSpPr>
        <p:grpSpPr>
          <a:xfrm>
            <a:off x="1755775" y="2189162"/>
            <a:ext cx="609600" cy="639763"/>
            <a:chOff x="0" y="0"/>
            <a:chExt cx="609600" cy="639762"/>
          </a:xfrm>
        </p:grpSpPr>
        <p:pic>
          <p:nvPicPr>
            <p:cNvPr id="109" name="image.png"/>
            <p:cNvPicPr/>
            <p:nvPr/>
          </p:nvPicPr>
          <p:blipFill>
            <a:blip r:embed="rId6" cstate="email">
              <a:extLst>
                <a:ext uri="{28A0092B-C50C-407E-A947-70E740481C1C}">
                  <a14:useLocalDpi xmlns:a14="http://schemas.microsoft.com/office/drawing/2010/main"/>
                </a:ext>
              </a:extLst>
            </a:blip>
            <a:stretch>
              <a:fillRect/>
            </a:stretch>
          </p:blipFill>
          <p:spPr>
            <a:xfrm>
              <a:off x="0" y="0"/>
              <a:ext cx="609600" cy="639763"/>
            </a:xfrm>
            <a:prstGeom prst="rect">
              <a:avLst/>
            </a:prstGeom>
            <a:ln w="12700" cap="flat">
              <a:noFill/>
              <a:miter lim="400000"/>
            </a:ln>
            <a:effectLst/>
          </p:spPr>
        </p:pic>
        <p:sp>
          <p:nvSpPr>
            <p:cNvPr id="110" name="Shape 110"/>
            <p:cNvSpPr/>
            <p:nvPr/>
          </p:nvSpPr>
          <p:spPr>
            <a:xfrm>
              <a:off x="98425" y="64611"/>
              <a:ext cx="417513" cy="3835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000" b="1">
                  <a:solidFill>
                    <a:srgbClr val="FFFFFF"/>
                  </a:solidFill>
                </a:defRPr>
              </a:lvl1pPr>
            </a:lstStyle>
            <a:p>
              <a:pPr lvl="0">
                <a:defRPr sz="1800" b="0">
                  <a:solidFill>
                    <a:srgbClr val="000000"/>
                  </a:solidFill>
                </a:defRPr>
              </a:pPr>
              <a:r>
                <a:rPr sz="2000" b="1">
                  <a:solidFill>
                    <a:srgbClr val="FFFFFF"/>
                  </a:solidFill>
                </a:rPr>
                <a:t>1.</a:t>
              </a:r>
            </a:p>
          </p:txBody>
        </p:sp>
      </p:grpSp>
      <p:grpSp>
        <p:nvGrpSpPr>
          <p:cNvPr id="114" name="Group 114"/>
          <p:cNvGrpSpPr/>
          <p:nvPr/>
        </p:nvGrpSpPr>
        <p:grpSpPr>
          <a:xfrm>
            <a:off x="4767262" y="2176462"/>
            <a:ext cx="609601" cy="639763"/>
            <a:chOff x="0" y="0"/>
            <a:chExt cx="609600" cy="639762"/>
          </a:xfrm>
        </p:grpSpPr>
        <p:pic>
          <p:nvPicPr>
            <p:cNvPr id="112" name="image.png"/>
            <p:cNvPicPr/>
            <p:nvPr/>
          </p:nvPicPr>
          <p:blipFill>
            <a:blip r:embed="rId7" cstate="email">
              <a:extLst>
                <a:ext uri="{28A0092B-C50C-407E-A947-70E740481C1C}">
                  <a14:useLocalDpi xmlns:a14="http://schemas.microsoft.com/office/drawing/2010/main"/>
                </a:ext>
              </a:extLst>
            </a:blip>
            <a:stretch>
              <a:fillRect/>
            </a:stretch>
          </p:blipFill>
          <p:spPr>
            <a:xfrm>
              <a:off x="0" y="0"/>
              <a:ext cx="609600" cy="639763"/>
            </a:xfrm>
            <a:prstGeom prst="rect">
              <a:avLst/>
            </a:prstGeom>
            <a:ln w="12700" cap="flat">
              <a:noFill/>
              <a:miter lim="400000"/>
            </a:ln>
            <a:effectLst/>
          </p:spPr>
        </p:pic>
        <p:sp>
          <p:nvSpPr>
            <p:cNvPr id="113" name="Shape 113"/>
            <p:cNvSpPr/>
            <p:nvPr/>
          </p:nvSpPr>
          <p:spPr>
            <a:xfrm>
              <a:off x="96837" y="63023"/>
              <a:ext cx="417513" cy="3835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000" b="1">
                  <a:solidFill>
                    <a:srgbClr val="FFFFFF"/>
                  </a:solidFill>
                </a:defRPr>
              </a:lvl1pPr>
            </a:lstStyle>
            <a:p>
              <a:pPr lvl="0">
                <a:defRPr sz="1800" b="0">
                  <a:solidFill>
                    <a:srgbClr val="000000"/>
                  </a:solidFill>
                </a:defRPr>
              </a:pPr>
              <a:r>
                <a:rPr sz="2000" b="1">
                  <a:solidFill>
                    <a:srgbClr val="FFFFFF"/>
                  </a:solidFill>
                </a:rPr>
                <a:t>2.</a:t>
              </a:r>
            </a:p>
          </p:txBody>
        </p:sp>
      </p:grpSp>
      <p:grpSp>
        <p:nvGrpSpPr>
          <p:cNvPr id="117" name="Group 117"/>
          <p:cNvGrpSpPr/>
          <p:nvPr/>
        </p:nvGrpSpPr>
        <p:grpSpPr>
          <a:xfrm>
            <a:off x="2182812" y="3316287"/>
            <a:ext cx="1487488" cy="639763"/>
            <a:chOff x="0" y="0"/>
            <a:chExt cx="1487487" cy="639762"/>
          </a:xfrm>
        </p:grpSpPr>
        <p:pic>
          <p:nvPicPr>
            <p:cNvPr id="115" name="image.png"/>
            <p:cNvPicPr/>
            <p:nvPr/>
          </p:nvPicPr>
          <p:blipFill>
            <a:blip r:embed="rId8" cstate="email">
              <a:extLst>
                <a:ext uri="{28A0092B-C50C-407E-A947-70E740481C1C}">
                  <a14:useLocalDpi xmlns:a14="http://schemas.microsoft.com/office/drawing/2010/main"/>
                </a:ext>
              </a:extLst>
            </a:blip>
            <a:stretch>
              <a:fillRect/>
            </a:stretch>
          </p:blipFill>
          <p:spPr>
            <a:xfrm>
              <a:off x="0" y="0"/>
              <a:ext cx="1487488" cy="639763"/>
            </a:xfrm>
            <a:prstGeom prst="rect">
              <a:avLst/>
            </a:prstGeom>
            <a:ln w="12700" cap="flat">
              <a:noFill/>
              <a:miter lim="400000"/>
            </a:ln>
            <a:effectLst/>
          </p:spPr>
        </p:pic>
        <p:sp>
          <p:nvSpPr>
            <p:cNvPr id="116" name="Shape 116"/>
            <p:cNvSpPr/>
            <p:nvPr/>
          </p:nvSpPr>
          <p:spPr>
            <a:xfrm>
              <a:off x="88900" y="67786"/>
              <a:ext cx="1311275" cy="3835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000" b="1">
                  <a:solidFill>
                    <a:srgbClr val="FFFFFF"/>
                  </a:solidFill>
                </a:defRPr>
              </a:lvl1pPr>
            </a:lstStyle>
            <a:p>
              <a:pPr lvl="0">
                <a:defRPr sz="1800" b="0">
                  <a:solidFill>
                    <a:srgbClr val="000000"/>
                  </a:solidFill>
                </a:defRPr>
              </a:pPr>
              <a:r>
                <a:rPr sz="2000" b="1">
                  <a:solidFill>
                    <a:srgbClr val="FFFFFF"/>
                  </a:solidFill>
                </a:rPr>
                <a:t>Entrevista</a:t>
              </a:r>
            </a:p>
          </p:txBody>
        </p:sp>
      </p:grpSp>
      <p:grpSp>
        <p:nvGrpSpPr>
          <p:cNvPr id="120" name="Group 120"/>
          <p:cNvGrpSpPr/>
          <p:nvPr/>
        </p:nvGrpSpPr>
        <p:grpSpPr>
          <a:xfrm>
            <a:off x="5162550" y="3230086"/>
            <a:ext cx="2335213" cy="719614"/>
            <a:chOff x="0" y="0"/>
            <a:chExt cx="2335212" cy="719613"/>
          </a:xfrm>
        </p:grpSpPr>
        <p:pic>
          <p:nvPicPr>
            <p:cNvPr id="118" name="image.png"/>
            <p:cNvPicPr/>
            <p:nvPr/>
          </p:nvPicPr>
          <p:blipFill>
            <a:blip r:embed="rId9" cstate="email">
              <a:extLst>
                <a:ext uri="{28A0092B-C50C-407E-A947-70E740481C1C}">
                  <a14:useLocalDpi xmlns:a14="http://schemas.microsoft.com/office/drawing/2010/main"/>
                </a:ext>
              </a:extLst>
            </a:blip>
            <a:stretch>
              <a:fillRect/>
            </a:stretch>
          </p:blipFill>
          <p:spPr>
            <a:xfrm>
              <a:off x="0" y="79851"/>
              <a:ext cx="2335213" cy="639763"/>
            </a:xfrm>
            <a:prstGeom prst="rect">
              <a:avLst/>
            </a:prstGeom>
            <a:ln w="12700" cap="flat">
              <a:noFill/>
              <a:miter lim="400000"/>
            </a:ln>
            <a:effectLst/>
          </p:spPr>
        </p:pic>
        <p:sp>
          <p:nvSpPr>
            <p:cNvPr id="119" name="Shape 119"/>
            <p:cNvSpPr/>
            <p:nvPr/>
          </p:nvSpPr>
          <p:spPr>
            <a:xfrm>
              <a:off x="119062" y="0"/>
              <a:ext cx="2098676" cy="6756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000" b="1">
                  <a:solidFill>
                    <a:srgbClr val="FFFFFF"/>
                  </a:solidFill>
                </a:defRPr>
              </a:lvl1pPr>
            </a:lstStyle>
            <a:p>
              <a:pPr lvl="0">
                <a:defRPr sz="1800" b="0">
                  <a:solidFill>
                    <a:srgbClr val="000000"/>
                  </a:solidFill>
                </a:defRPr>
              </a:pPr>
              <a:r>
                <a:rPr sz="2000" b="1">
                  <a:solidFill>
                    <a:srgbClr val="FFFFFF"/>
                  </a:solidFill>
                </a:rPr>
                <a:t>Resolución escrita</a:t>
              </a:r>
            </a:p>
          </p:txBody>
        </p:sp>
      </p:grpSp>
      <p:grpSp>
        <p:nvGrpSpPr>
          <p:cNvPr id="123" name="Group 123"/>
          <p:cNvGrpSpPr/>
          <p:nvPr/>
        </p:nvGrpSpPr>
        <p:grpSpPr>
          <a:xfrm>
            <a:off x="1755775" y="3316287"/>
            <a:ext cx="609600" cy="639763"/>
            <a:chOff x="0" y="0"/>
            <a:chExt cx="609600" cy="639762"/>
          </a:xfrm>
        </p:grpSpPr>
        <p:pic>
          <p:nvPicPr>
            <p:cNvPr id="121" name="image.png"/>
            <p:cNvPicPr/>
            <p:nvPr/>
          </p:nvPicPr>
          <p:blipFill>
            <a:blip r:embed="rId10" cstate="email">
              <a:extLst>
                <a:ext uri="{28A0092B-C50C-407E-A947-70E740481C1C}">
                  <a14:useLocalDpi xmlns:a14="http://schemas.microsoft.com/office/drawing/2010/main"/>
                </a:ext>
              </a:extLst>
            </a:blip>
            <a:stretch>
              <a:fillRect/>
            </a:stretch>
          </p:blipFill>
          <p:spPr>
            <a:xfrm>
              <a:off x="0" y="0"/>
              <a:ext cx="609600" cy="639763"/>
            </a:xfrm>
            <a:prstGeom prst="rect">
              <a:avLst/>
            </a:prstGeom>
            <a:ln w="12700" cap="flat">
              <a:noFill/>
              <a:miter lim="400000"/>
            </a:ln>
            <a:effectLst/>
          </p:spPr>
        </p:pic>
        <p:sp>
          <p:nvSpPr>
            <p:cNvPr id="122" name="Shape 122"/>
            <p:cNvSpPr/>
            <p:nvPr/>
          </p:nvSpPr>
          <p:spPr>
            <a:xfrm>
              <a:off x="98425" y="67786"/>
              <a:ext cx="417513" cy="3835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000" b="1">
                  <a:solidFill>
                    <a:srgbClr val="FFFFFF"/>
                  </a:solidFill>
                </a:defRPr>
              </a:lvl1pPr>
            </a:lstStyle>
            <a:p>
              <a:pPr lvl="0">
                <a:defRPr sz="1800" b="0">
                  <a:solidFill>
                    <a:srgbClr val="000000"/>
                  </a:solidFill>
                </a:defRPr>
              </a:pPr>
              <a:r>
                <a:rPr sz="2000" b="1">
                  <a:solidFill>
                    <a:srgbClr val="FFFFFF"/>
                  </a:solidFill>
                </a:rPr>
                <a:t>3.</a:t>
              </a:r>
            </a:p>
          </p:txBody>
        </p:sp>
      </p:grpSp>
      <p:grpSp>
        <p:nvGrpSpPr>
          <p:cNvPr id="126" name="Group 126"/>
          <p:cNvGrpSpPr/>
          <p:nvPr/>
        </p:nvGrpSpPr>
        <p:grpSpPr>
          <a:xfrm>
            <a:off x="4773612" y="3309937"/>
            <a:ext cx="609601" cy="639763"/>
            <a:chOff x="0" y="0"/>
            <a:chExt cx="609600" cy="639762"/>
          </a:xfrm>
        </p:grpSpPr>
        <p:pic>
          <p:nvPicPr>
            <p:cNvPr id="124" name="image.png"/>
            <p:cNvPicPr/>
            <p:nvPr/>
          </p:nvPicPr>
          <p:blipFill>
            <a:blip r:embed="rId11" cstate="email">
              <a:extLst>
                <a:ext uri="{28A0092B-C50C-407E-A947-70E740481C1C}">
                  <a14:useLocalDpi xmlns:a14="http://schemas.microsoft.com/office/drawing/2010/main"/>
                </a:ext>
              </a:extLst>
            </a:blip>
            <a:stretch>
              <a:fillRect/>
            </a:stretch>
          </p:blipFill>
          <p:spPr>
            <a:xfrm>
              <a:off x="0" y="0"/>
              <a:ext cx="609600" cy="639763"/>
            </a:xfrm>
            <a:prstGeom prst="rect">
              <a:avLst/>
            </a:prstGeom>
            <a:ln w="12700" cap="flat">
              <a:noFill/>
              <a:miter lim="400000"/>
            </a:ln>
            <a:effectLst/>
          </p:spPr>
        </p:pic>
        <p:sp>
          <p:nvSpPr>
            <p:cNvPr id="125" name="Shape 125"/>
            <p:cNvSpPr/>
            <p:nvPr/>
          </p:nvSpPr>
          <p:spPr>
            <a:xfrm>
              <a:off x="95250" y="66198"/>
              <a:ext cx="417513" cy="3835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000" b="1">
                  <a:solidFill>
                    <a:srgbClr val="FFFFFF"/>
                  </a:solidFill>
                </a:defRPr>
              </a:lvl1pPr>
            </a:lstStyle>
            <a:p>
              <a:pPr lvl="0">
                <a:defRPr sz="1800" b="0">
                  <a:solidFill>
                    <a:srgbClr val="000000"/>
                  </a:solidFill>
                </a:defRPr>
              </a:pPr>
              <a:r>
                <a:rPr sz="2000" b="1">
                  <a:solidFill>
                    <a:srgbClr val="FFFFFF"/>
                  </a:solidFill>
                </a:rPr>
                <a:t>4.</a:t>
              </a:r>
            </a:p>
          </p:txBody>
        </p:sp>
      </p:grpSp>
      <p:grpSp>
        <p:nvGrpSpPr>
          <p:cNvPr id="129" name="Group 129"/>
          <p:cNvGrpSpPr/>
          <p:nvPr/>
        </p:nvGrpSpPr>
        <p:grpSpPr>
          <a:xfrm>
            <a:off x="3419475" y="4559300"/>
            <a:ext cx="2968625" cy="641350"/>
            <a:chOff x="0" y="0"/>
            <a:chExt cx="2968625" cy="641350"/>
          </a:xfrm>
        </p:grpSpPr>
        <p:pic>
          <p:nvPicPr>
            <p:cNvPr id="127" name="image.png"/>
            <p:cNvPicPr/>
            <p:nvPr/>
          </p:nvPicPr>
          <p:blipFill>
            <a:blip r:embed="rId12" cstate="email">
              <a:extLst>
                <a:ext uri="{28A0092B-C50C-407E-A947-70E740481C1C}">
                  <a14:useLocalDpi xmlns:a14="http://schemas.microsoft.com/office/drawing/2010/main"/>
                </a:ext>
              </a:extLst>
            </a:blip>
            <a:stretch>
              <a:fillRect/>
            </a:stretch>
          </p:blipFill>
          <p:spPr>
            <a:xfrm>
              <a:off x="0" y="0"/>
              <a:ext cx="2968625" cy="641350"/>
            </a:xfrm>
            <a:prstGeom prst="rect">
              <a:avLst/>
            </a:prstGeom>
            <a:ln w="12700" cap="flat">
              <a:noFill/>
              <a:miter lim="400000"/>
            </a:ln>
            <a:effectLst/>
          </p:spPr>
        </p:pic>
        <p:sp>
          <p:nvSpPr>
            <p:cNvPr id="128" name="Shape 128"/>
            <p:cNvSpPr/>
            <p:nvPr/>
          </p:nvSpPr>
          <p:spPr>
            <a:xfrm>
              <a:off x="52387" y="68579"/>
              <a:ext cx="2859088" cy="3835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000" b="1">
                  <a:solidFill>
                    <a:srgbClr val="FFFFFF"/>
                  </a:solidFill>
                </a:defRPr>
              </a:lvl1pPr>
            </a:lstStyle>
            <a:p>
              <a:pPr lvl="0">
                <a:defRPr sz="1800" b="0">
                  <a:solidFill>
                    <a:srgbClr val="000000"/>
                  </a:solidFill>
                </a:defRPr>
              </a:pPr>
              <a:r>
                <a:rPr sz="2000" b="1">
                  <a:solidFill>
                    <a:srgbClr val="FFFFFF"/>
                  </a:solidFill>
                </a:rPr>
                <a:t>Recurso de Revisión</a:t>
              </a:r>
            </a:p>
          </p:txBody>
        </p:sp>
      </p:grpSp>
      <p:grpSp>
        <p:nvGrpSpPr>
          <p:cNvPr id="132" name="Group 132"/>
          <p:cNvGrpSpPr/>
          <p:nvPr/>
        </p:nvGrpSpPr>
        <p:grpSpPr>
          <a:xfrm>
            <a:off x="2955925" y="4559300"/>
            <a:ext cx="609600" cy="641350"/>
            <a:chOff x="0" y="0"/>
            <a:chExt cx="609600" cy="641350"/>
          </a:xfrm>
        </p:grpSpPr>
        <p:pic>
          <p:nvPicPr>
            <p:cNvPr id="130" name="image.png"/>
            <p:cNvPicPr/>
            <p:nvPr/>
          </p:nvPicPr>
          <p:blipFill>
            <a:blip r:embed="rId13" cstate="email">
              <a:extLst>
                <a:ext uri="{28A0092B-C50C-407E-A947-70E740481C1C}">
                  <a14:useLocalDpi xmlns:a14="http://schemas.microsoft.com/office/drawing/2010/main"/>
                </a:ext>
              </a:extLst>
            </a:blip>
            <a:stretch>
              <a:fillRect/>
            </a:stretch>
          </p:blipFill>
          <p:spPr>
            <a:xfrm>
              <a:off x="0" y="0"/>
              <a:ext cx="609600" cy="641350"/>
            </a:xfrm>
            <a:prstGeom prst="rect">
              <a:avLst/>
            </a:prstGeom>
            <a:ln w="12700" cap="flat">
              <a:noFill/>
              <a:miter lim="400000"/>
            </a:ln>
            <a:effectLst/>
          </p:spPr>
        </p:pic>
        <p:sp>
          <p:nvSpPr>
            <p:cNvPr id="131" name="Shape 131"/>
            <p:cNvSpPr/>
            <p:nvPr/>
          </p:nvSpPr>
          <p:spPr>
            <a:xfrm>
              <a:off x="100012" y="66198"/>
              <a:ext cx="415926" cy="3835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000" b="1">
                  <a:solidFill>
                    <a:srgbClr val="FFFFFF"/>
                  </a:solidFill>
                </a:defRPr>
              </a:lvl1pPr>
            </a:lstStyle>
            <a:p>
              <a:pPr lvl="0">
                <a:defRPr sz="1800" b="0">
                  <a:solidFill>
                    <a:srgbClr val="000000"/>
                  </a:solidFill>
                </a:defRPr>
              </a:pPr>
              <a:r>
                <a:rPr sz="2000" b="1">
                  <a:solidFill>
                    <a:srgbClr val="FFFFFF"/>
                  </a:solidFill>
                </a:rPr>
                <a:t>5.</a:t>
              </a:r>
            </a:p>
          </p:txBody>
        </p:sp>
      </p:grpSp>
      <p:sp>
        <p:nvSpPr>
          <p:cNvPr id="133" name="Shape 133"/>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9</a:t>
            </a:r>
          </a:p>
        </p:txBody>
      </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105"/>
                                        </p:tgtEl>
                                        <p:attrNameLst>
                                          <p:attrName>style.visibility</p:attrName>
                                        </p:attrNameLst>
                                      </p:cBhvr>
                                      <p:to>
                                        <p:strVal val="visible"/>
                                      </p:to>
                                    </p:set>
                                    <p:anim calcmode="lin" valueType="num">
                                      <p:cBhvr>
                                        <p:cTn id="7" dur="80" fill="hold"/>
                                        <p:tgtEl>
                                          <p:spTgt spid="105"/>
                                        </p:tgtEl>
                                        <p:attrNameLst>
                                          <p:attrName>ppt_x</p:attrName>
                                        </p:attrNameLst>
                                      </p:cBhvr>
                                      <p:tavLst>
                                        <p:tav tm="0">
                                          <p:val>
                                            <p:strVal val="#ppt_x"/>
                                          </p:val>
                                        </p:tav>
                                        <p:tav tm="100000">
                                          <p:val>
                                            <p:strVal val="#ppt_x"/>
                                          </p:val>
                                        </p:tav>
                                      </p:tavLst>
                                    </p:anim>
                                    <p:anim calcmode="lin" valueType="num">
                                      <p:cBhvr>
                                        <p:cTn id="8" dur="80" fill="hold"/>
                                        <p:tgtEl>
                                          <p:spTgt spid="105"/>
                                        </p:tgtEl>
                                        <p:attrNameLst>
                                          <p:attrName>ppt_y</p:attrName>
                                        </p:attrNameLst>
                                      </p:cBhvr>
                                      <p:tavLst>
                                        <p:tav tm="0">
                                          <p:val>
                                            <p:strVal val="0-#ppt_h/2"/>
                                          </p:val>
                                        </p:tav>
                                        <p:tav tm="100000">
                                          <p:val>
                                            <p:strVal val="#ppt_y"/>
                                          </p:val>
                                        </p:tav>
                                      </p:tavLst>
                                    </p:anim>
                                  </p:childTnLst>
                                </p:cTn>
                              </p:par>
                            </p:childTnLst>
                          </p:cTn>
                        </p:par>
                        <p:par>
                          <p:cTn id="9" fill="hold">
                            <p:stCondLst>
                              <p:cond delay="80"/>
                            </p:stCondLst>
                            <p:childTnLst>
                              <p:par>
                                <p:cTn id="10" presetID="2" presetClass="entr" presetSubtype="1" fill="hold" grpId="2" nodeType="afterEffect">
                                  <p:stCondLst>
                                    <p:cond delay="0"/>
                                  </p:stCondLst>
                                  <p:iterate>
                                    <p:tmAbs val="0"/>
                                  </p:iterate>
                                  <p:childTnLst>
                                    <p:set>
                                      <p:cBhvr>
                                        <p:cTn id="11" fill="hold"/>
                                        <p:tgtEl>
                                          <p:spTgt spid="111"/>
                                        </p:tgtEl>
                                        <p:attrNameLst>
                                          <p:attrName>style.visibility</p:attrName>
                                        </p:attrNameLst>
                                      </p:cBhvr>
                                      <p:to>
                                        <p:strVal val="visible"/>
                                      </p:to>
                                    </p:set>
                                    <p:anim calcmode="lin" valueType="num">
                                      <p:cBhvr>
                                        <p:cTn id="12" dur="80" fill="hold"/>
                                        <p:tgtEl>
                                          <p:spTgt spid="111"/>
                                        </p:tgtEl>
                                        <p:attrNameLst>
                                          <p:attrName>ppt_x</p:attrName>
                                        </p:attrNameLst>
                                      </p:cBhvr>
                                      <p:tavLst>
                                        <p:tav tm="0">
                                          <p:val>
                                            <p:strVal val="#ppt_x"/>
                                          </p:val>
                                        </p:tav>
                                        <p:tav tm="100000">
                                          <p:val>
                                            <p:strVal val="#ppt_x"/>
                                          </p:val>
                                        </p:tav>
                                      </p:tavLst>
                                    </p:anim>
                                    <p:anim calcmode="lin" valueType="num">
                                      <p:cBhvr>
                                        <p:cTn id="13" dur="80" fill="hold"/>
                                        <p:tgtEl>
                                          <p:spTgt spid="111"/>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3" nodeType="clickEffect">
                                  <p:stCondLst>
                                    <p:cond delay="0"/>
                                  </p:stCondLst>
                                  <p:iterate>
                                    <p:tmAbs val="0"/>
                                  </p:iterate>
                                  <p:childTnLst>
                                    <p:set>
                                      <p:cBhvr>
                                        <p:cTn id="17" fill="hold"/>
                                        <p:tgtEl>
                                          <p:spTgt spid="108"/>
                                        </p:tgtEl>
                                        <p:attrNameLst>
                                          <p:attrName>style.visibility</p:attrName>
                                        </p:attrNameLst>
                                      </p:cBhvr>
                                      <p:to>
                                        <p:strVal val="visible"/>
                                      </p:to>
                                    </p:set>
                                    <p:anim calcmode="lin" valueType="num">
                                      <p:cBhvr>
                                        <p:cTn id="18" dur="80" fill="hold"/>
                                        <p:tgtEl>
                                          <p:spTgt spid="108"/>
                                        </p:tgtEl>
                                        <p:attrNameLst>
                                          <p:attrName>ppt_x</p:attrName>
                                        </p:attrNameLst>
                                      </p:cBhvr>
                                      <p:tavLst>
                                        <p:tav tm="0">
                                          <p:val>
                                            <p:strVal val="#ppt_x"/>
                                          </p:val>
                                        </p:tav>
                                        <p:tav tm="100000">
                                          <p:val>
                                            <p:strVal val="#ppt_x"/>
                                          </p:val>
                                        </p:tav>
                                      </p:tavLst>
                                    </p:anim>
                                    <p:anim calcmode="lin" valueType="num">
                                      <p:cBhvr>
                                        <p:cTn id="19" dur="80" fill="hold"/>
                                        <p:tgtEl>
                                          <p:spTgt spid="108"/>
                                        </p:tgtEl>
                                        <p:attrNameLst>
                                          <p:attrName>ppt_y</p:attrName>
                                        </p:attrNameLst>
                                      </p:cBhvr>
                                      <p:tavLst>
                                        <p:tav tm="0">
                                          <p:val>
                                            <p:strVal val="0-#ppt_h/2"/>
                                          </p:val>
                                        </p:tav>
                                        <p:tav tm="100000">
                                          <p:val>
                                            <p:strVal val="#ppt_y"/>
                                          </p:val>
                                        </p:tav>
                                      </p:tavLst>
                                    </p:anim>
                                  </p:childTnLst>
                                </p:cTn>
                              </p:par>
                            </p:childTnLst>
                          </p:cTn>
                        </p:par>
                        <p:par>
                          <p:cTn id="20" fill="hold">
                            <p:stCondLst>
                              <p:cond delay="80"/>
                            </p:stCondLst>
                            <p:childTnLst>
                              <p:par>
                                <p:cTn id="21" presetID="2" presetClass="entr" presetSubtype="1" fill="hold" grpId="4" nodeType="afterEffect">
                                  <p:stCondLst>
                                    <p:cond delay="0"/>
                                  </p:stCondLst>
                                  <p:iterate>
                                    <p:tmAbs val="0"/>
                                  </p:iterate>
                                  <p:childTnLst>
                                    <p:set>
                                      <p:cBhvr>
                                        <p:cTn id="22" fill="hold"/>
                                        <p:tgtEl>
                                          <p:spTgt spid="114"/>
                                        </p:tgtEl>
                                        <p:attrNameLst>
                                          <p:attrName>style.visibility</p:attrName>
                                        </p:attrNameLst>
                                      </p:cBhvr>
                                      <p:to>
                                        <p:strVal val="visible"/>
                                      </p:to>
                                    </p:set>
                                    <p:anim calcmode="lin" valueType="num">
                                      <p:cBhvr>
                                        <p:cTn id="23" dur="80" fill="hold"/>
                                        <p:tgtEl>
                                          <p:spTgt spid="114"/>
                                        </p:tgtEl>
                                        <p:attrNameLst>
                                          <p:attrName>ppt_x</p:attrName>
                                        </p:attrNameLst>
                                      </p:cBhvr>
                                      <p:tavLst>
                                        <p:tav tm="0">
                                          <p:val>
                                            <p:strVal val="#ppt_x"/>
                                          </p:val>
                                        </p:tav>
                                        <p:tav tm="100000">
                                          <p:val>
                                            <p:strVal val="#ppt_x"/>
                                          </p:val>
                                        </p:tav>
                                      </p:tavLst>
                                    </p:anim>
                                    <p:anim calcmode="lin" valueType="num">
                                      <p:cBhvr>
                                        <p:cTn id="24" dur="80" fill="hold"/>
                                        <p:tgtEl>
                                          <p:spTgt spid="114"/>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5" nodeType="clickEffect">
                                  <p:stCondLst>
                                    <p:cond delay="0"/>
                                  </p:stCondLst>
                                  <p:iterate>
                                    <p:tmAbs val="0"/>
                                  </p:iterate>
                                  <p:childTnLst>
                                    <p:set>
                                      <p:cBhvr>
                                        <p:cTn id="28" fill="hold"/>
                                        <p:tgtEl>
                                          <p:spTgt spid="117"/>
                                        </p:tgtEl>
                                        <p:attrNameLst>
                                          <p:attrName>style.visibility</p:attrName>
                                        </p:attrNameLst>
                                      </p:cBhvr>
                                      <p:to>
                                        <p:strVal val="visible"/>
                                      </p:to>
                                    </p:set>
                                    <p:anim calcmode="lin" valueType="num">
                                      <p:cBhvr>
                                        <p:cTn id="29" dur="80" fill="hold"/>
                                        <p:tgtEl>
                                          <p:spTgt spid="117"/>
                                        </p:tgtEl>
                                        <p:attrNameLst>
                                          <p:attrName>ppt_x</p:attrName>
                                        </p:attrNameLst>
                                      </p:cBhvr>
                                      <p:tavLst>
                                        <p:tav tm="0">
                                          <p:val>
                                            <p:strVal val="#ppt_x"/>
                                          </p:val>
                                        </p:tav>
                                        <p:tav tm="100000">
                                          <p:val>
                                            <p:strVal val="#ppt_x"/>
                                          </p:val>
                                        </p:tav>
                                      </p:tavLst>
                                    </p:anim>
                                    <p:anim calcmode="lin" valueType="num">
                                      <p:cBhvr>
                                        <p:cTn id="30" dur="80" fill="hold"/>
                                        <p:tgtEl>
                                          <p:spTgt spid="117"/>
                                        </p:tgtEl>
                                        <p:attrNameLst>
                                          <p:attrName>ppt_y</p:attrName>
                                        </p:attrNameLst>
                                      </p:cBhvr>
                                      <p:tavLst>
                                        <p:tav tm="0">
                                          <p:val>
                                            <p:strVal val="0-#ppt_h/2"/>
                                          </p:val>
                                        </p:tav>
                                        <p:tav tm="100000">
                                          <p:val>
                                            <p:strVal val="#ppt_y"/>
                                          </p:val>
                                        </p:tav>
                                      </p:tavLst>
                                    </p:anim>
                                  </p:childTnLst>
                                </p:cTn>
                              </p:par>
                            </p:childTnLst>
                          </p:cTn>
                        </p:par>
                        <p:par>
                          <p:cTn id="31" fill="hold">
                            <p:stCondLst>
                              <p:cond delay="80"/>
                            </p:stCondLst>
                            <p:childTnLst>
                              <p:par>
                                <p:cTn id="32" presetID="2" presetClass="entr" presetSubtype="1" fill="hold" grpId="6" nodeType="afterEffect">
                                  <p:stCondLst>
                                    <p:cond delay="0"/>
                                  </p:stCondLst>
                                  <p:iterate>
                                    <p:tmAbs val="0"/>
                                  </p:iterate>
                                  <p:childTnLst>
                                    <p:set>
                                      <p:cBhvr>
                                        <p:cTn id="33" fill="hold"/>
                                        <p:tgtEl>
                                          <p:spTgt spid="123"/>
                                        </p:tgtEl>
                                        <p:attrNameLst>
                                          <p:attrName>style.visibility</p:attrName>
                                        </p:attrNameLst>
                                      </p:cBhvr>
                                      <p:to>
                                        <p:strVal val="visible"/>
                                      </p:to>
                                    </p:set>
                                    <p:anim calcmode="lin" valueType="num">
                                      <p:cBhvr>
                                        <p:cTn id="34" dur="80" fill="hold"/>
                                        <p:tgtEl>
                                          <p:spTgt spid="123"/>
                                        </p:tgtEl>
                                        <p:attrNameLst>
                                          <p:attrName>ppt_x</p:attrName>
                                        </p:attrNameLst>
                                      </p:cBhvr>
                                      <p:tavLst>
                                        <p:tav tm="0">
                                          <p:val>
                                            <p:strVal val="#ppt_x"/>
                                          </p:val>
                                        </p:tav>
                                        <p:tav tm="100000">
                                          <p:val>
                                            <p:strVal val="#ppt_x"/>
                                          </p:val>
                                        </p:tav>
                                      </p:tavLst>
                                    </p:anim>
                                    <p:anim calcmode="lin" valueType="num">
                                      <p:cBhvr>
                                        <p:cTn id="35" dur="80" fill="hold"/>
                                        <p:tgtEl>
                                          <p:spTgt spid="123"/>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grpId="7" nodeType="clickEffect">
                                  <p:stCondLst>
                                    <p:cond delay="0"/>
                                  </p:stCondLst>
                                  <p:iterate>
                                    <p:tmAbs val="0"/>
                                  </p:iterate>
                                  <p:childTnLst>
                                    <p:set>
                                      <p:cBhvr>
                                        <p:cTn id="39" fill="hold"/>
                                        <p:tgtEl>
                                          <p:spTgt spid="120"/>
                                        </p:tgtEl>
                                        <p:attrNameLst>
                                          <p:attrName>style.visibility</p:attrName>
                                        </p:attrNameLst>
                                      </p:cBhvr>
                                      <p:to>
                                        <p:strVal val="visible"/>
                                      </p:to>
                                    </p:set>
                                    <p:anim calcmode="lin" valueType="num">
                                      <p:cBhvr>
                                        <p:cTn id="40" dur="80" fill="hold"/>
                                        <p:tgtEl>
                                          <p:spTgt spid="120"/>
                                        </p:tgtEl>
                                        <p:attrNameLst>
                                          <p:attrName>ppt_x</p:attrName>
                                        </p:attrNameLst>
                                      </p:cBhvr>
                                      <p:tavLst>
                                        <p:tav tm="0">
                                          <p:val>
                                            <p:strVal val="#ppt_x"/>
                                          </p:val>
                                        </p:tav>
                                        <p:tav tm="100000">
                                          <p:val>
                                            <p:strVal val="#ppt_x"/>
                                          </p:val>
                                        </p:tav>
                                      </p:tavLst>
                                    </p:anim>
                                    <p:anim calcmode="lin" valueType="num">
                                      <p:cBhvr>
                                        <p:cTn id="41" dur="80" fill="hold"/>
                                        <p:tgtEl>
                                          <p:spTgt spid="120"/>
                                        </p:tgtEl>
                                        <p:attrNameLst>
                                          <p:attrName>ppt_y</p:attrName>
                                        </p:attrNameLst>
                                      </p:cBhvr>
                                      <p:tavLst>
                                        <p:tav tm="0">
                                          <p:val>
                                            <p:strVal val="0-#ppt_h/2"/>
                                          </p:val>
                                        </p:tav>
                                        <p:tav tm="100000">
                                          <p:val>
                                            <p:strVal val="#ppt_y"/>
                                          </p:val>
                                        </p:tav>
                                      </p:tavLst>
                                    </p:anim>
                                  </p:childTnLst>
                                </p:cTn>
                              </p:par>
                            </p:childTnLst>
                          </p:cTn>
                        </p:par>
                        <p:par>
                          <p:cTn id="42" fill="hold">
                            <p:stCondLst>
                              <p:cond delay="80"/>
                            </p:stCondLst>
                            <p:childTnLst>
                              <p:par>
                                <p:cTn id="43" presetID="2" presetClass="entr" presetSubtype="1" fill="hold" grpId="8" nodeType="afterEffect">
                                  <p:stCondLst>
                                    <p:cond delay="0"/>
                                  </p:stCondLst>
                                  <p:iterate>
                                    <p:tmAbs val="0"/>
                                  </p:iterate>
                                  <p:childTnLst>
                                    <p:set>
                                      <p:cBhvr>
                                        <p:cTn id="44" fill="hold"/>
                                        <p:tgtEl>
                                          <p:spTgt spid="126"/>
                                        </p:tgtEl>
                                        <p:attrNameLst>
                                          <p:attrName>style.visibility</p:attrName>
                                        </p:attrNameLst>
                                      </p:cBhvr>
                                      <p:to>
                                        <p:strVal val="visible"/>
                                      </p:to>
                                    </p:set>
                                    <p:anim calcmode="lin" valueType="num">
                                      <p:cBhvr>
                                        <p:cTn id="45" dur="80" fill="hold"/>
                                        <p:tgtEl>
                                          <p:spTgt spid="126"/>
                                        </p:tgtEl>
                                        <p:attrNameLst>
                                          <p:attrName>ppt_x</p:attrName>
                                        </p:attrNameLst>
                                      </p:cBhvr>
                                      <p:tavLst>
                                        <p:tav tm="0">
                                          <p:val>
                                            <p:strVal val="#ppt_x"/>
                                          </p:val>
                                        </p:tav>
                                        <p:tav tm="100000">
                                          <p:val>
                                            <p:strVal val="#ppt_x"/>
                                          </p:val>
                                        </p:tav>
                                      </p:tavLst>
                                    </p:anim>
                                    <p:anim calcmode="lin" valueType="num">
                                      <p:cBhvr>
                                        <p:cTn id="46" dur="80" fill="hold"/>
                                        <p:tgtEl>
                                          <p:spTgt spid="126"/>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grpId="9" nodeType="clickEffect">
                                  <p:stCondLst>
                                    <p:cond delay="0"/>
                                  </p:stCondLst>
                                  <p:iterate>
                                    <p:tmAbs val="0"/>
                                  </p:iterate>
                                  <p:childTnLst>
                                    <p:set>
                                      <p:cBhvr>
                                        <p:cTn id="50" fill="hold"/>
                                        <p:tgtEl>
                                          <p:spTgt spid="129"/>
                                        </p:tgtEl>
                                        <p:attrNameLst>
                                          <p:attrName>style.visibility</p:attrName>
                                        </p:attrNameLst>
                                      </p:cBhvr>
                                      <p:to>
                                        <p:strVal val="visible"/>
                                      </p:to>
                                    </p:set>
                                    <p:anim calcmode="lin" valueType="num">
                                      <p:cBhvr>
                                        <p:cTn id="51" dur="80" fill="hold"/>
                                        <p:tgtEl>
                                          <p:spTgt spid="129"/>
                                        </p:tgtEl>
                                        <p:attrNameLst>
                                          <p:attrName>ppt_x</p:attrName>
                                        </p:attrNameLst>
                                      </p:cBhvr>
                                      <p:tavLst>
                                        <p:tav tm="0">
                                          <p:val>
                                            <p:strVal val="#ppt_x"/>
                                          </p:val>
                                        </p:tav>
                                        <p:tav tm="100000">
                                          <p:val>
                                            <p:strVal val="#ppt_x"/>
                                          </p:val>
                                        </p:tav>
                                      </p:tavLst>
                                    </p:anim>
                                    <p:anim calcmode="lin" valueType="num">
                                      <p:cBhvr>
                                        <p:cTn id="52" dur="80" fill="hold"/>
                                        <p:tgtEl>
                                          <p:spTgt spid="129"/>
                                        </p:tgtEl>
                                        <p:attrNameLst>
                                          <p:attrName>ppt_y</p:attrName>
                                        </p:attrNameLst>
                                      </p:cBhvr>
                                      <p:tavLst>
                                        <p:tav tm="0">
                                          <p:val>
                                            <p:strVal val="0-#ppt_h/2"/>
                                          </p:val>
                                        </p:tav>
                                        <p:tav tm="100000">
                                          <p:val>
                                            <p:strVal val="#ppt_y"/>
                                          </p:val>
                                        </p:tav>
                                      </p:tavLst>
                                    </p:anim>
                                  </p:childTnLst>
                                </p:cTn>
                              </p:par>
                            </p:childTnLst>
                          </p:cTn>
                        </p:par>
                        <p:par>
                          <p:cTn id="53" fill="hold">
                            <p:stCondLst>
                              <p:cond delay="80"/>
                            </p:stCondLst>
                            <p:childTnLst>
                              <p:par>
                                <p:cTn id="54" presetID="2" presetClass="entr" presetSubtype="1" fill="hold" grpId="10" nodeType="afterEffect">
                                  <p:stCondLst>
                                    <p:cond delay="0"/>
                                  </p:stCondLst>
                                  <p:iterate>
                                    <p:tmAbs val="0"/>
                                  </p:iterate>
                                  <p:childTnLst>
                                    <p:set>
                                      <p:cBhvr>
                                        <p:cTn id="55" fill="hold"/>
                                        <p:tgtEl>
                                          <p:spTgt spid="132"/>
                                        </p:tgtEl>
                                        <p:attrNameLst>
                                          <p:attrName>style.visibility</p:attrName>
                                        </p:attrNameLst>
                                      </p:cBhvr>
                                      <p:to>
                                        <p:strVal val="visible"/>
                                      </p:to>
                                    </p:set>
                                    <p:anim calcmode="lin" valueType="num">
                                      <p:cBhvr>
                                        <p:cTn id="56" dur="80" fill="hold"/>
                                        <p:tgtEl>
                                          <p:spTgt spid="132"/>
                                        </p:tgtEl>
                                        <p:attrNameLst>
                                          <p:attrName>ppt_x</p:attrName>
                                        </p:attrNameLst>
                                      </p:cBhvr>
                                      <p:tavLst>
                                        <p:tav tm="0">
                                          <p:val>
                                            <p:strVal val="#ppt_x"/>
                                          </p:val>
                                        </p:tav>
                                        <p:tav tm="100000">
                                          <p:val>
                                            <p:strVal val="#ppt_x"/>
                                          </p:val>
                                        </p:tav>
                                      </p:tavLst>
                                    </p:anim>
                                    <p:anim calcmode="lin" valueType="num">
                                      <p:cBhvr>
                                        <p:cTn id="57" dur="80" fill="hold"/>
                                        <p:tgtEl>
                                          <p:spTgt spid="1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1" animBg="1" advAuto="0"/>
      <p:bldP spid="108" grpId="3" animBg="1" advAuto="0"/>
      <p:bldP spid="111" grpId="2" animBg="1" advAuto="0"/>
      <p:bldP spid="114" grpId="4" animBg="1" advAuto="0"/>
      <p:bldP spid="117" grpId="5" animBg="1" advAuto="0"/>
      <p:bldP spid="120" grpId="7" animBg="1" advAuto="0"/>
      <p:bldP spid="123" grpId="6" animBg="1" advAuto="0"/>
      <p:bldP spid="126" grpId="8" animBg="1" advAuto="0"/>
      <p:bldP spid="129" grpId="9" animBg="1" advAuto="0"/>
      <p:bldP spid="132" grpId="1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137"/>
          <p:cNvGrpSpPr/>
          <p:nvPr/>
        </p:nvGrpSpPr>
        <p:grpSpPr>
          <a:xfrm>
            <a:off x="431799" y="260350"/>
            <a:ext cx="6788151" cy="6048375"/>
            <a:chOff x="0" y="0"/>
            <a:chExt cx="6788150" cy="6048374"/>
          </a:xfrm>
        </p:grpSpPr>
        <p:pic>
          <p:nvPicPr>
            <p:cNvPr id="135" name="image.jpg"/>
            <p:cNvPicPr/>
            <p:nvPr/>
          </p:nvPicPr>
          <p:blipFill>
            <a:blip r:embed="rId2" cstate="email">
              <a:extLst>
                <a:ext uri="{28A0092B-C50C-407E-A947-70E740481C1C}">
                  <a14:useLocalDpi xmlns:a14="http://schemas.microsoft.com/office/drawing/2010/main"/>
                </a:ext>
              </a:extLst>
            </a:blip>
            <a:stretch>
              <a:fillRect/>
            </a:stretch>
          </p:blipFill>
          <p:spPr>
            <a:xfrm>
              <a:off x="-1" y="0"/>
              <a:ext cx="3979865" cy="695325"/>
            </a:xfrm>
            <a:prstGeom prst="rect">
              <a:avLst/>
            </a:prstGeom>
            <a:ln w="12700" cap="flat">
              <a:noFill/>
              <a:miter lim="400000"/>
            </a:ln>
            <a:effectLst>
              <a:outerShdw blurRad="50800" dist="50800" dir="5400000" rotWithShape="0">
                <a:srgbClr val="A6A6A6"/>
              </a:outerShdw>
            </a:effectLst>
          </p:spPr>
        </p:pic>
        <p:pic>
          <p:nvPicPr>
            <p:cNvPr id="136" name="image.png"/>
            <p:cNvPicPr/>
            <p:nvPr/>
          </p:nvPicPr>
          <p:blipFill>
            <a:blip r:embed="rId3" cstate="email">
              <a:extLst>
                <a:ext uri="{28A0092B-C50C-407E-A947-70E740481C1C}">
                  <a14:useLocalDpi xmlns:a14="http://schemas.microsoft.com/office/drawing/2010/main"/>
                </a:ext>
              </a:extLst>
            </a:blip>
            <a:stretch>
              <a:fillRect/>
            </a:stretch>
          </p:blipFill>
          <p:spPr>
            <a:xfrm>
              <a:off x="1746882" y="1008050"/>
              <a:ext cx="5041268" cy="5040325"/>
            </a:xfrm>
            <a:prstGeom prst="rect">
              <a:avLst/>
            </a:prstGeom>
            <a:ln w="12700" cap="flat">
              <a:noFill/>
              <a:miter lim="400000"/>
            </a:ln>
            <a:effectLst/>
          </p:spPr>
        </p:pic>
      </p:grpSp>
      <p:sp>
        <p:nvSpPr>
          <p:cNvPr id="138" name="Shape 138"/>
          <p:cNvSpPr/>
          <p:nvPr/>
        </p:nvSpPr>
        <p:spPr>
          <a:xfrm>
            <a:off x="4933949" y="476250"/>
            <a:ext cx="4572002" cy="345440"/>
          </a:xfrm>
          <a:prstGeom prst="rect">
            <a:avLst/>
          </a:prstGeom>
          <a:ln w="12700">
            <a:miter lim="400000"/>
          </a:ln>
          <a:effectLst>
            <a:outerShdw blurRad="50800" dist="50800" dir="5400000" rotWithShape="0">
              <a:srgbClr val="D9D9D9"/>
            </a:outerShdw>
          </a:effectLst>
          <a:extLst>
            <a:ext uri="{C572A759-6A51-4108-AA02-DFA0A04FC94B}">
              <ma14:wrappingTextBoxFlag xmlns="" xmlns:ma14="http://schemas.microsoft.com/office/mac/drawingml/2011/main" val="1"/>
            </a:ext>
          </a:extLst>
        </p:spPr>
        <p:txBody>
          <a:bodyPr lIns="0" tIns="0" rIns="0" bIns="0">
            <a:spAutoFit/>
          </a:bodyPr>
          <a:lstStyle/>
          <a:p>
            <a:pPr lvl="0">
              <a:tabLst>
                <a:tab pos="990600" algn="r"/>
                <a:tab pos="2806700" algn="r"/>
                <a:tab pos="5600700" algn="r"/>
              </a:tabLst>
            </a:pPr>
            <a:r>
              <a:rPr sz="900" b="1"/>
              <a:t>Subsecretaría de Población, Migración y Asuntos Religiosos</a:t>
            </a:r>
          </a:p>
          <a:p>
            <a:pPr lvl="0">
              <a:tabLst>
                <a:tab pos="990600" algn="r"/>
                <a:tab pos="2806700" algn="r"/>
                <a:tab pos="5600700" algn="r"/>
              </a:tabLst>
            </a:pPr>
            <a:r>
              <a:rPr sz="900" b="1"/>
              <a:t>Coordinación General de la Comisión Mexicana de Ayuda a Refugiados</a:t>
            </a:r>
          </a:p>
        </p:txBody>
      </p:sp>
      <p:sp>
        <p:nvSpPr>
          <p:cNvPr id="139" name="Shape 139"/>
          <p:cNvSpPr/>
          <p:nvPr/>
        </p:nvSpPr>
        <p:spPr>
          <a:xfrm>
            <a:off x="431800" y="1052512"/>
            <a:ext cx="8251826" cy="1"/>
          </a:xfrm>
          <a:prstGeom prst="line">
            <a:avLst/>
          </a:prstGeom>
          <a:ln w="25400">
            <a:solidFill>
              <a:srgbClr val="006800"/>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140" name="Shape 140"/>
          <p:cNvSpPr/>
          <p:nvPr/>
        </p:nvSpPr>
        <p:spPr>
          <a:xfrm>
            <a:off x="1042987" y="1125537"/>
            <a:ext cx="7899401" cy="1"/>
          </a:xfrm>
          <a:prstGeom prst="line">
            <a:avLst/>
          </a:prstGeom>
          <a:ln w="25400">
            <a:solidFill>
              <a:srgbClr val="A50021"/>
            </a:solidFill>
            <a:round/>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grpSp>
        <p:nvGrpSpPr>
          <p:cNvPr id="143" name="Group 143"/>
          <p:cNvGrpSpPr/>
          <p:nvPr/>
        </p:nvGrpSpPr>
        <p:grpSpPr>
          <a:xfrm>
            <a:off x="901700" y="1530350"/>
            <a:ext cx="1420813" cy="639763"/>
            <a:chOff x="0" y="0"/>
            <a:chExt cx="1420812" cy="639762"/>
          </a:xfrm>
        </p:grpSpPr>
        <p:pic>
          <p:nvPicPr>
            <p:cNvPr id="141" name="image.png"/>
            <p:cNvPicPr/>
            <p:nvPr/>
          </p:nvPicPr>
          <p:blipFill>
            <a:blip r:embed="rId4" cstate="email">
              <a:extLst>
                <a:ext uri="{28A0092B-C50C-407E-A947-70E740481C1C}">
                  <a14:useLocalDpi xmlns:a14="http://schemas.microsoft.com/office/drawing/2010/main"/>
                </a:ext>
              </a:extLst>
            </a:blip>
            <a:stretch>
              <a:fillRect/>
            </a:stretch>
          </p:blipFill>
          <p:spPr>
            <a:xfrm>
              <a:off x="0" y="0"/>
              <a:ext cx="1420813" cy="639763"/>
            </a:xfrm>
            <a:prstGeom prst="rect">
              <a:avLst/>
            </a:prstGeom>
            <a:ln w="12700" cap="flat">
              <a:noFill/>
              <a:miter lim="400000"/>
            </a:ln>
            <a:effectLst/>
          </p:spPr>
        </p:pic>
        <p:sp>
          <p:nvSpPr>
            <p:cNvPr id="142" name="Shape 142"/>
            <p:cNvSpPr/>
            <p:nvPr/>
          </p:nvSpPr>
          <p:spPr>
            <a:xfrm>
              <a:off x="55562" y="63023"/>
              <a:ext cx="1311276" cy="3835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000" b="1">
                  <a:solidFill>
                    <a:srgbClr val="FFFFFF"/>
                  </a:solidFill>
                </a:defRPr>
              </a:lvl1pPr>
            </a:lstStyle>
            <a:p>
              <a:pPr lvl="0">
                <a:defRPr sz="1800" b="0">
                  <a:solidFill>
                    <a:srgbClr val="000000"/>
                  </a:solidFill>
                </a:defRPr>
              </a:pPr>
              <a:r>
                <a:rPr sz="2000" b="1">
                  <a:solidFill>
                    <a:srgbClr val="FFFFFF"/>
                  </a:solidFill>
                </a:rPr>
                <a:t>Acceso</a:t>
              </a:r>
            </a:p>
          </p:txBody>
        </p:sp>
      </p:grpSp>
      <p:sp>
        <p:nvSpPr>
          <p:cNvPr id="144" name="Shape 144"/>
          <p:cNvSpPr/>
          <p:nvPr/>
        </p:nvSpPr>
        <p:spPr>
          <a:xfrm>
            <a:off x="755650" y="2349500"/>
            <a:ext cx="7777163" cy="3888740"/>
          </a:xfrm>
          <a:prstGeom prst="rect">
            <a:avLst/>
          </a:prstGeom>
          <a:ln w="12700">
            <a:miter lim="400000"/>
          </a:ln>
          <a:effectLst>
            <a:outerShdw blurRad="50800" dist="50800" dir="5400000" rotWithShape="0">
              <a:srgbClr val="A6A6A6"/>
            </a:outerShdw>
          </a:effectLst>
          <a:extLst>
            <a:ext uri="{C572A759-6A51-4108-AA02-DFA0A04FC94B}">
              <ma14:wrappingTextBoxFlag xmlns="" xmlns:ma14="http://schemas.microsoft.com/office/mac/drawingml/2011/main" val="1"/>
            </a:ext>
          </a:extLst>
        </p:spPr>
        <p:txBody>
          <a:bodyPr lIns="0" tIns="0" rIns="0" bIns="0">
            <a:spAutoFit/>
          </a:bodyPr>
          <a:lstStyle/>
          <a:p>
            <a:pPr lvl="0"/>
            <a:r>
              <a:rPr sz="2000" b="1">
                <a:solidFill>
                  <a:srgbClr val="A50021"/>
                </a:solidFill>
              </a:rPr>
              <a:t>Comprende:</a:t>
            </a:r>
          </a:p>
          <a:p>
            <a:pPr lvl="0"/>
            <a:endParaRPr sz="2000"/>
          </a:p>
          <a:p>
            <a:pPr lvl="0">
              <a:buSzPct val="100000"/>
              <a:buFont typeface="Wingdings"/>
              <a:buChar char="❑"/>
            </a:pPr>
            <a:r>
              <a:rPr sz="2000"/>
              <a:t>Información sobre el derecho a solicitar el reconocimiento de la condición de refugiado; </a:t>
            </a:r>
          </a:p>
          <a:p>
            <a:pPr lvl="0"/>
            <a:endParaRPr sz="2000"/>
          </a:p>
          <a:p>
            <a:pPr lvl="0">
              <a:buSzPct val="100000"/>
              <a:buFont typeface="Wingdings"/>
              <a:buChar char="❑"/>
            </a:pPr>
            <a:r>
              <a:rPr sz="2000"/>
              <a:t>Acceder al procedimiento de COMAR;</a:t>
            </a:r>
          </a:p>
          <a:p>
            <a:pPr lvl="0">
              <a:buSzPct val="100000"/>
              <a:buFont typeface="Wingdings"/>
              <a:buChar char="❑"/>
            </a:pPr>
            <a:endParaRPr sz="2000"/>
          </a:p>
          <a:p>
            <a:pPr lvl="0">
              <a:buSzPct val="100000"/>
              <a:buFont typeface="Wingdings"/>
              <a:buChar char="❑"/>
            </a:pPr>
            <a:r>
              <a:rPr sz="2000"/>
              <a:t>Valoración de solicitudes extemporáneas</a:t>
            </a:r>
          </a:p>
          <a:p>
            <a:pPr lvl="0">
              <a:buSzPct val="100000"/>
              <a:buFont typeface="Wingdings"/>
              <a:buChar char="❑"/>
            </a:pPr>
            <a:endParaRPr sz="2000"/>
          </a:p>
          <a:p>
            <a:pPr lvl="0">
              <a:buSzPct val="100000"/>
              <a:buFont typeface="Wingdings"/>
              <a:buChar char="❑"/>
            </a:pPr>
            <a:r>
              <a:rPr sz="2000"/>
              <a:t>Acceso al contacto con COMAR y en su caso ACNUR;</a:t>
            </a:r>
          </a:p>
          <a:p>
            <a:pPr lvl="0">
              <a:buSzPct val="100000"/>
              <a:buFont typeface="Wingdings"/>
              <a:buChar char="❑"/>
            </a:pPr>
            <a:endParaRPr sz="2000"/>
          </a:p>
          <a:p>
            <a:pPr lvl="0">
              <a:buSzPct val="100000"/>
              <a:buFont typeface="Wingdings"/>
              <a:buChar char="❑"/>
            </a:pPr>
            <a:r>
              <a:rPr sz="2000"/>
              <a:t>No rechazo en frontera o aeropuerto, no devolución;</a:t>
            </a:r>
          </a:p>
        </p:txBody>
      </p:sp>
      <p:grpSp>
        <p:nvGrpSpPr>
          <p:cNvPr id="147" name="Group 147"/>
          <p:cNvGrpSpPr/>
          <p:nvPr/>
        </p:nvGrpSpPr>
        <p:grpSpPr>
          <a:xfrm>
            <a:off x="444500" y="1524000"/>
            <a:ext cx="609600" cy="639763"/>
            <a:chOff x="0" y="0"/>
            <a:chExt cx="609600" cy="639762"/>
          </a:xfrm>
        </p:grpSpPr>
        <p:pic>
          <p:nvPicPr>
            <p:cNvPr id="145" name="image.png"/>
            <p:cNvPicPr/>
            <p:nvPr/>
          </p:nvPicPr>
          <p:blipFill>
            <a:blip r:embed="rId5" cstate="email">
              <a:extLst>
                <a:ext uri="{28A0092B-C50C-407E-A947-70E740481C1C}">
                  <a14:useLocalDpi xmlns:a14="http://schemas.microsoft.com/office/drawing/2010/main"/>
                </a:ext>
              </a:extLst>
            </a:blip>
            <a:stretch>
              <a:fillRect/>
            </a:stretch>
          </p:blipFill>
          <p:spPr>
            <a:xfrm>
              <a:off x="0" y="0"/>
              <a:ext cx="609600" cy="639763"/>
            </a:xfrm>
            <a:prstGeom prst="rect">
              <a:avLst/>
            </a:prstGeom>
            <a:ln w="12700" cap="flat">
              <a:noFill/>
              <a:miter lim="400000"/>
            </a:ln>
            <a:effectLst/>
          </p:spPr>
        </p:pic>
        <p:sp>
          <p:nvSpPr>
            <p:cNvPr id="146" name="Shape 146"/>
            <p:cNvSpPr/>
            <p:nvPr/>
          </p:nvSpPr>
          <p:spPr>
            <a:xfrm>
              <a:off x="95250" y="67786"/>
              <a:ext cx="417513" cy="3835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000" b="1">
                  <a:solidFill>
                    <a:srgbClr val="FFFFFF"/>
                  </a:solidFill>
                </a:defRPr>
              </a:lvl1pPr>
            </a:lstStyle>
            <a:p>
              <a:pPr lvl="0">
                <a:defRPr sz="1800" b="0">
                  <a:solidFill>
                    <a:srgbClr val="000000"/>
                  </a:solidFill>
                </a:defRPr>
              </a:pPr>
              <a:r>
                <a:rPr sz="2000" b="1">
                  <a:solidFill>
                    <a:srgbClr val="FFFFFF"/>
                  </a:solidFill>
                </a:rPr>
                <a:t>1.</a:t>
              </a:r>
            </a:p>
          </p:txBody>
        </p:sp>
      </p:grpSp>
      <p:sp>
        <p:nvSpPr>
          <p:cNvPr id="148" name="Shape 148"/>
          <p:cNvSpPr/>
          <p:nvPr/>
        </p:nvSpPr>
        <p:spPr>
          <a:xfrm>
            <a:off x="6553200" y="6404292"/>
            <a:ext cx="2133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10</a:t>
            </a:r>
          </a:p>
        </p:txBody>
      </p:sp>
    </p:spTree>
  </p:cSld>
  <p:clrMapOvr>
    <a:masterClrMapping/>
  </p:clrMapOvr>
  <p:transition spd="slow">
    <p:blinds dir="ver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43"/>
                                        </p:tgtEl>
                                        <p:attrNameLst>
                                          <p:attrName>style.visibility</p:attrName>
                                        </p:attrNameLst>
                                      </p:cBhvr>
                                      <p:to>
                                        <p:strVal val="visible"/>
                                      </p:to>
                                    </p:set>
                                    <p:anim calcmode="lin" valueType="num">
                                      <p:cBhvr>
                                        <p:cTn id="7" dur="500" fill="hold"/>
                                        <p:tgtEl>
                                          <p:spTgt spid="143"/>
                                        </p:tgtEl>
                                        <p:attrNameLst>
                                          <p:attrName>ppt_x</p:attrName>
                                        </p:attrNameLst>
                                      </p:cBhvr>
                                      <p:tavLst>
                                        <p:tav tm="0">
                                          <p:val>
                                            <p:strVal val="#ppt_x"/>
                                          </p:val>
                                        </p:tav>
                                        <p:tav tm="100000">
                                          <p:val>
                                            <p:strVal val="#ppt_x"/>
                                          </p:val>
                                        </p:tav>
                                      </p:tavLst>
                                    </p:anim>
                                    <p:anim calcmode="lin" valueType="num">
                                      <p:cBhvr>
                                        <p:cTn id="8" dur="500" fill="hold"/>
                                        <p:tgtEl>
                                          <p:spTgt spid="1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2" nodeType="afterEffect">
                                  <p:stCondLst>
                                    <p:cond delay="0"/>
                                  </p:stCondLst>
                                  <p:iterate>
                                    <p:tmAbs val="0"/>
                                  </p:iterate>
                                  <p:childTnLst>
                                    <p:set>
                                      <p:cBhvr>
                                        <p:cTn id="11" fill="hold"/>
                                        <p:tgtEl>
                                          <p:spTgt spid="147"/>
                                        </p:tgtEl>
                                        <p:attrNameLst>
                                          <p:attrName>style.visibility</p:attrName>
                                        </p:attrNameLst>
                                      </p:cBhvr>
                                      <p:to>
                                        <p:strVal val="visible"/>
                                      </p:to>
                                    </p:set>
                                    <p:anim calcmode="lin" valueType="num">
                                      <p:cBhvr>
                                        <p:cTn id="12" dur="500" fill="hold"/>
                                        <p:tgtEl>
                                          <p:spTgt spid="147"/>
                                        </p:tgtEl>
                                        <p:attrNameLst>
                                          <p:attrName>ppt_x</p:attrName>
                                        </p:attrNameLst>
                                      </p:cBhvr>
                                      <p:tavLst>
                                        <p:tav tm="0">
                                          <p:val>
                                            <p:strVal val="#ppt_x"/>
                                          </p:val>
                                        </p:tav>
                                        <p:tav tm="100000">
                                          <p:val>
                                            <p:strVal val="#ppt_x"/>
                                          </p:val>
                                        </p:tav>
                                      </p:tavLst>
                                    </p:anim>
                                    <p:anim calcmode="lin" valueType="num">
                                      <p:cBhvr>
                                        <p:cTn id="13" dur="500" fill="hold"/>
                                        <p:tgtEl>
                                          <p:spTgt spid="14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3" nodeType="clickEffect">
                                  <p:stCondLst>
                                    <p:cond delay="0"/>
                                  </p:stCondLst>
                                  <p:iterate>
                                    <p:tmAbs val="0"/>
                                  </p:iterate>
                                  <p:childTnLst>
                                    <p:set>
                                      <p:cBhvr>
                                        <p:cTn id="17" fill="hold"/>
                                        <p:tgtEl>
                                          <p:spTgt spid="144"/>
                                        </p:tgtEl>
                                        <p:attrNameLst>
                                          <p:attrName>style.visibility</p:attrName>
                                        </p:attrNameLst>
                                      </p:cBhvr>
                                      <p:to>
                                        <p:strVal val="visible"/>
                                      </p:to>
                                    </p:set>
                                    <p:anim calcmode="lin" valueType="num">
                                      <p:cBhvr>
                                        <p:cTn id="18" dur="1000" fill="hold"/>
                                        <p:tgtEl>
                                          <p:spTgt spid="144"/>
                                        </p:tgtEl>
                                        <p:attrNameLst>
                                          <p:attrName>ppt_w</p:attrName>
                                        </p:attrNameLst>
                                      </p:cBhvr>
                                      <p:tavLst>
                                        <p:tav tm="0">
                                          <p:val>
                                            <p:fltVal val="0"/>
                                          </p:val>
                                        </p:tav>
                                        <p:tav tm="100000">
                                          <p:val>
                                            <p:strVal val="#ppt_w"/>
                                          </p:val>
                                        </p:tav>
                                      </p:tavLst>
                                    </p:anim>
                                    <p:anim calcmode="lin" valueType="num">
                                      <p:cBhvr>
                                        <p:cTn id="19" dur="1000" fill="hold"/>
                                        <p:tgtEl>
                                          <p:spTgt spid="144"/>
                                        </p:tgtEl>
                                        <p:attrNameLst>
                                          <p:attrName>ppt_h</p:attrName>
                                        </p:attrNameLst>
                                      </p:cBhvr>
                                      <p:tavLst>
                                        <p:tav tm="0">
                                          <p:val>
                                            <p:fltVal val="0"/>
                                          </p:val>
                                        </p:tav>
                                        <p:tav tm="100000">
                                          <p:val>
                                            <p:strVal val="#ppt_h"/>
                                          </p:val>
                                        </p:tav>
                                      </p:tavLst>
                                    </p:anim>
                                    <p:anim calcmode="lin" valueType="num">
                                      <p:cBhvr>
                                        <p:cTn id="20" dur="1000" fill="hold"/>
                                        <p:tgtEl>
                                          <p:spTgt spid="144"/>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4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1" animBg="1" advAuto="0"/>
      <p:bldP spid="144" grpId="3" animBg="1" advAuto="0"/>
      <p:bldP spid="147" grpId="2" animBg="1" advAuto="0"/>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CEB966"/>
      </a:accent1>
      <a:accent2>
        <a:srgbClr val="9CB084"/>
      </a:accent2>
      <a:accent3>
        <a:srgbClr val="8F8F8F"/>
      </a:accent3>
      <a:accent4>
        <a:srgbClr val="707070"/>
      </a:accent4>
      <a:accent5>
        <a:srgbClr val="E1D7B8"/>
      </a:accent5>
      <a:accent6>
        <a:srgbClr val="8D9F78"/>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CEB966"/>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CEB966"/>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CEB966"/>
      </a:accent1>
      <a:accent2>
        <a:srgbClr val="9CB084"/>
      </a:accent2>
      <a:accent3>
        <a:srgbClr val="8F8F8F"/>
      </a:accent3>
      <a:accent4>
        <a:srgbClr val="707070"/>
      </a:accent4>
      <a:accent5>
        <a:srgbClr val="E1D7B8"/>
      </a:accent5>
      <a:accent6>
        <a:srgbClr val="8D9F78"/>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CEB966"/>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CEB966"/>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2090</Words>
  <Application>Microsoft Office PowerPoint</Application>
  <PresentationFormat>On-screen Show (4:3)</PresentationFormat>
  <Paragraphs>356</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Default</vt:lpstr>
      <vt:lpstr>COMISIÓN MEXICANA DE AYUDA A REFUGIADOS (COMAR)</vt:lpstr>
      <vt:lpstr>PowerPoint Presentation</vt:lpstr>
      <vt:lpstr>PowerPoint Presentation</vt:lpstr>
      <vt:lpstr>PowerPoint Presentation</vt:lpstr>
      <vt:lpstr>PowerPoint Presentation</vt:lpstr>
      <vt:lpstr>PowerPoint Presentation</vt:lpstr>
      <vt:lpstr>Procedimiento de Reconocimiento                       de la                                                                 Condición de Refugiado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 la Protección Complementaria</vt:lpstr>
      <vt:lpstr>PowerPoint Presentation</vt:lpstr>
      <vt:lpstr>PowerPoint Presentation</vt:lpstr>
      <vt:lpstr>PowerPoint Presentation</vt:lpstr>
      <vt:lpstr>PowerPoint Presentation</vt:lpstr>
      <vt:lpstr>¿Cómo puedo canalizar un caso?</vt:lpstr>
      <vt:lpstr>¿Cómo puedo canalizar un caso?</vt:lpstr>
      <vt:lpstr>¿Dónde se pueden presentar las solicitudes?</vt:lpstr>
      <vt:lpstr>¿Dónde se pueden presentar las solicitudes?</vt:lpstr>
      <vt:lpstr>¿Quiénes pueden solicitar iniciar con el procedimiento?</vt:lpstr>
      <vt:lpstr>PowerPoint Presentation</vt:lpstr>
      <vt:lpstr>Asistencia Institucional</vt:lpstr>
      <vt:lpstr>Asistencia Institucional</vt:lpstr>
      <vt:lpstr>PowerPoint Presentation</vt:lpstr>
      <vt:lpstr>PowerPoint Presentation</vt:lpstr>
      <vt:lpstr>PowerPoint Presentation</vt:lpstr>
      <vt:lpstr>PowerPoint Presentation</vt:lpstr>
      <vt:lpstr>PowerPoint Presentation</vt:lpstr>
      <vt:lpstr>Niñas, Niños y Adolescentes No Acompañados</vt:lpstr>
      <vt:lpstr>Niñas, niños y adolescentes no acompañados (NNA)</vt:lpstr>
      <vt:lpstr>Perfil de NNA </vt:lpstr>
      <vt:lpstr>PowerPoint Presentation</vt:lpstr>
      <vt:lpstr>Del Retiro de la                                        Protección Internacional</vt:lpstr>
      <vt:lpstr>PowerPoint Presentation</vt:lpstr>
      <vt:lpstr>PowerPoint Presentation</vt:lpstr>
      <vt:lpstr>PowerPoint Presentation</vt:lpstr>
      <vt:lpstr>PowerPoint Presentation</vt:lpstr>
      <vt:lpstr>Apatridia</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COMISIÓN MEXICANA DE AYUDA A REFUGIADOS (COMAR)</dc:title>
  <dc:creator>CASA</dc:creator>
  <cp:lastModifiedBy>Administrator</cp:lastModifiedBy>
  <cp:revision>2</cp:revision>
  <dcterms:modified xsi:type="dcterms:W3CDTF">2016-10-20T20:43:15Z</dcterms:modified>
</cp:coreProperties>
</file>