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64" r:id="rId6"/>
    <p:sldId id="299" r:id="rId7"/>
    <p:sldId id="300" r:id="rId8"/>
    <p:sldId id="305" r:id="rId9"/>
    <p:sldId id="301" r:id="rId10"/>
    <p:sldId id="298" r:id="rId11"/>
    <p:sldId id="306" r:id="rId12"/>
    <p:sldId id="273" r:id="rId13"/>
    <p:sldId id="278" r:id="rId14"/>
    <p:sldId id="280" r:id="rId15"/>
    <p:sldId id="279" r:id="rId16"/>
    <p:sldId id="277" r:id="rId17"/>
    <p:sldId id="304" r:id="rId18"/>
    <p:sldId id="307" r:id="rId19"/>
    <p:sldId id="308" r:id="rId20"/>
    <p:sldId id="276" r:id="rId21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1B025-D8F6-4CD0-A279-826AFD45AAF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D1FA503A-09BC-4784-845D-7C1B244CB76A}">
      <dgm:prSet custT="1"/>
      <dgm:spPr/>
      <dgm:t>
        <a:bodyPr/>
        <a:lstStyle/>
        <a:p>
          <a:endParaRPr lang="es-NI" sz="1400" dirty="0"/>
        </a:p>
      </dgm:t>
    </dgm:pt>
    <dgm:pt modelId="{50988179-E931-4CED-956B-CEB60A4022A2}" type="parTrans" cxnId="{46EF1E4A-EDDA-436C-91E2-B68B20DFCB63}">
      <dgm:prSet/>
      <dgm:spPr/>
      <dgm:t>
        <a:bodyPr/>
        <a:lstStyle/>
        <a:p>
          <a:endParaRPr lang="es-NI"/>
        </a:p>
      </dgm:t>
    </dgm:pt>
    <dgm:pt modelId="{8CCB4C8E-F494-4E32-9B98-1B6648FF2F69}" type="sibTrans" cxnId="{46EF1E4A-EDDA-436C-91E2-B68B20DFCB63}">
      <dgm:prSet/>
      <dgm:spPr/>
      <dgm:t>
        <a:bodyPr/>
        <a:lstStyle/>
        <a:p>
          <a:endParaRPr lang="es-NI"/>
        </a:p>
      </dgm:t>
    </dgm:pt>
    <dgm:pt modelId="{28D2A6A9-BF93-488E-B42B-A4B309733A4A}">
      <dgm:prSet custT="1"/>
      <dgm:spPr/>
      <dgm:t>
        <a:bodyPr/>
        <a:lstStyle/>
        <a:p>
          <a:pPr algn="l"/>
          <a:endParaRPr lang="es-NI" sz="2400" dirty="0"/>
        </a:p>
      </dgm:t>
    </dgm:pt>
    <dgm:pt modelId="{1D44B33F-3EA6-4E22-848C-DA5249264DC6}" type="parTrans" cxnId="{2D123F82-8FE0-406C-9A18-952AF22B7DB8}">
      <dgm:prSet/>
      <dgm:spPr/>
      <dgm:t>
        <a:bodyPr/>
        <a:lstStyle/>
        <a:p>
          <a:endParaRPr lang="es-NI"/>
        </a:p>
      </dgm:t>
    </dgm:pt>
    <dgm:pt modelId="{458C1E81-829E-4E8F-BF5D-5870C0A330A2}" type="sibTrans" cxnId="{2D123F82-8FE0-406C-9A18-952AF22B7DB8}">
      <dgm:prSet/>
      <dgm:spPr/>
      <dgm:t>
        <a:bodyPr/>
        <a:lstStyle/>
        <a:p>
          <a:endParaRPr lang="es-NI"/>
        </a:p>
      </dgm:t>
    </dgm:pt>
    <dgm:pt modelId="{8B9C5F61-F15B-4098-A45D-5A32B55FC4CA}" type="pres">
      <dgm:prSet presAssocID="{4541B025-D8F6-4CD0-A279-826AFD45AA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27FAF00B-D0F7-450B-9930-9DA13C430CA3}" type="pres">
      <dgm:prSet presAssocID="{28D2A6A9-BF93-488E-B42B-A4B309733A4A}" presName="circle1" presStyleLbl="node1" presStyleIdx="0" presStyleCnt="2"/>
      <dgm:spPr/>
      <dgm:t>
        <a:bodyPr/>
        <a:lstStyle/>
        <a:p>
          <a:endParaRPr lang="es-NI"/>
        </a:p>
      </dgm:t>
    </dgm:pt>
    <dgm:pt modelId="{C2BE5874-A87F-4226-B04D-E80330D6A882}" type="pres">
      <dgm:prSet presAssocID="{28D2A6A9-BF93-488E-B42B-A4B309733A4A}" presName="space" presStyleCnt="0"/>
      <dgm:spPr/>
    </dgm:pt>
    <dgm:pt modelId="{0237BA25-2B8A-49F5-8F03-B737CF0380FC}" type="pres">
      <dgm:prSet presAssocID="{28D2A6A9-BF93-488E-B42B-A4B309733A4A}" presName="rect1" presStyleLbl="alignAcc1" presStyleIdx="0" presStyleCnt="2" custLinFactNeighborX="-250" custLinFactNeighborY="-143"/>
      <dgm:spPr/>
      <dgm:t>
        <a:bodyPr/>
        <a:lstStyle/>
        <a:p>
          <a:endParaRPr lang="es-NI"/>
        </a:p>
      </dgm:t>
    </dgm:pt>
    <dgm:pt modelId="{46C8AF5F-242C-4941-B4D2-6A8FB4CD4248}" type="pres">
      <dgm:prSet presAssocID="{D1FA503A-09BC-4784-845D-7C1B244CB76A}" presName="vertSpace2" presStyleLbl="node1" presStyleIdx="0" presStyleCnt="2"/>
      <dgm:spPr/>
    </dgm:pt>
    <dgm:pt modelId="{84D6D5FB-4D29-4DD5-874B-69CC486A4962}" type="pres">
      <dgm:prSet presAssocID="{D1FA503A-09BC-4784-845D-7C1B244CB76A}" presName="circle2" presStyleLbl="node1" presStyleIdx="1" presStyleCnt="2" custScaleX="79233" custScaleY="94806" custLinFactNeighborX="10806" custLinFactNeighborY="26437"/>
      <dgm:spPr/>
    </dgm:pt>
    <dgm:pt modelId="{CCD10183-B46B-47CA-82AB-B6608264C688}" type="pres">
      <dgm:prSet presAssocID="{D1FA503A-09BC-4784-845D-7C1B244CB76A}" presName="rect2" presStyleLbl="alignAcc1" presStyleIdx="1" presStyleCnt="2" custScaleX="100000" custScaleY="93153" custLinFactNeighborX="20" custLinFactNeighborY="13775"/>
      <dgm:spPr/>
      <dgm:t>
        <a:bodyPr/>
        <a:lstStyle/>
        <a:p>
          <a:endParaRPr lang="es-NI"/>
        </a:p>
      </dgm:t>
    </dgm:pt>
    <dgm:pt modelId="{E2E0744D-FEAA-4E5F-AEAD-0ADA6924EF95}" type="pres">
      <dgm:prSet presAssocID="{28D2A6A9-BF93-488E-B42B-A4B309733A4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D70F6B1-4389-4A22-89D9-6BAF053F1E65}" type="pres">
      <dgm:prSet presAssocID="{D1FA503A-09BC-4784-845D-7C1B244CB76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2D123F82-8FE0-406C-9A18-952AF22B7DB8}" srcId="{4541B025-D8F6-4CD0-A279-826AFD45AAF5}" destId="{28D2A6A9-BF93-488E-B42B-A4B309733A4A}" srcOrd="0" destOrd="0" parTransId="{1D44B33F-3EA6-4E22-848C-DA5249264DC6}" sibTransId="{458C1E81-829E-4E8F-BF5D-5870C0A330A2}"/>
    <dgm:cxn modelId="{E681F0AA-8561-4252-939A-00136F2E48C7}" type="presOf" srcId="{4541B025-D8F6-4CD0-A279-826AFD45AAF5}" destId="{8B9C5F61-F15B-4098-A45D-5A32B55FC4CA}" srcOrd="0" destOrd="0" presId="urn:microsoft.com/office/officeart/2005/8/layout/target3"/>
    <dgm:cxn modelId="{3FE7B6EE-8C5B-4290-B499-A57797A470B7}" type="presOf" srcId="{28D2A6A9-BF93-488E-B42B-A4B309733A4A}" destId="{0237BA25-2B8A-49F5-8F03-B737CF0380FC}" srcOrd="0" destOrd="0" presId="urn:microsoft.com/office/officeart/2005/8/layout/target3"/>
    <dgm:cxn modelId="{1103ED00-19F2-4436-87E7-8B0C93170AA3}" type="presOf" srcId="{28D2A6A9-BF93-488E-B42B-A4B309733A4A}" destId="{E2E0744D-FEAA-4E5F-AEAD-0ADA6924EF95}" srcOrd="1" destOrd="0" presId="urn:microsoft.com/office/officeart/2005/8/layout/target3"/>
    <dgm:cxn modelId="{C001120E-521F-4550-9C2F-B28334530125}" type="presOf" srcId="{D1FA503A-09BC-4784-845D-7C1B244CB76A}" destId="{CCD10183-B46B-47CA-82AB-B6608264C688}" srcOrd="0" destOrd="0" presId="urn:microsoft.com/office/officeart/2005/8/layout/target3"/>
    <dgm:cxn modelId="{46EF1E4A-EDDA-436C-91E2-B68B20DFCB63}" srcId="{4541B025-D8F6-4CD0-A279-826AFD45AAF5}" destId="{D1FA503A-09BC-4784-845D-7C1B244CB76A}" srcOrd="1" destOrd="0" parTransId="{50988179-E931-4CED-956B-CEB60A4022A2}" sibTransId="{8CCB4C8E-F494-4E32-9B98-1B6648FF2F69}"/>
    <dgm:cxn modelId="{259CA91E-CD05-40F4-BDF7-4CBF26F336B0}" type="presOf" srcId="{D1FA503A-09BC-4784-845D-7C1B244CB76A}" destId="{1D70F6B1-4389-4A22-89D9-6BAF053F1E65}" srcOrd="1" destOrd="0" presId="urn:microsoft.com/office/officeart/2005/8/layout/target3"/>
    <dgm:cxn modelId="{B36FEF3D-2EA3-4DB2-8398-D85C21081253}" type="presParOf" srcId="{8B9C5F61-F15B-4098-A45D-5A32B55FC4CA}" destId="{27FAF00B-D0F7-450B-9930-9DA13C430CA3}" srcOrd="0" destOrd="0" presId="urn:microsoft.com/office/officeart/2005/8/layout/target3"/>
    <dgm:cxn modelId="{DB7B656A-5C88-4154-AEA6-0EDAC7E02B22}" type="presParOf" srcId="{8B9C5F61-F15B-4098-A45D-5A32B55FC4CA}" destId="{C2BE5874-A87F-4226-B04D-E80330D6A882}" srcOrd="1" destOrd="0" presId="urn:microsoft.com/office/officeart/2005/8/layout/target3"/>
    <dgm:cxn modelId="{BB068C0C-B68F-452F-BA8C-993E58808C1F}" type="presParOf" srcId="{8B9C5F61-F15B-4098-A45D-5A32B55FC4CA}" destId="{0237BA25-2B8A-49F5-8F03-B737CF0380FC}" srcOrd="2" destOrd="0" presId="urn:microsoft.com/office/officeart/2005/8/layout/target3"/>
    <dgm:cxn modelId="{8AE2B81F-7EEC-4547-BFBA-B1A9E3BCEB58}" type="presParOf" srcId="{8B9C5F61-F15B-4098-A45D-5A32B55FC4CA}" destId="{46C8AF5F-242C-4941-B4D2-6A8FB4CD4248}" srcOrd="3" destOrd="0" presId="urn:microsoft.com/office/officeart/2005/8/layout/target3"/>
    <dgm:cxn modelId="{CBDE0CC8-A8CE-4230-80D1-91F2EEA825B4}" type="presParOf" srcId="{8B9C5F61-F15B-4098-A45D-5A32B55FC4CA}" destId="{84D6D5FB-4D29-4DD5-874B-69CC486A4962}" srcOrd="4" destOrd="0" presId="urn:microsoft.com/office/officeart/2005/8/layout/target3"/>
    <dgm:cxn modelId="{84D57C9E-B263-46C6-9BB5-410FF86E813F}" type="presParOf" srcId="{8B9C5F61-F15B-4098-A45D-5A32B55FC4CA}" destId="{CCD10183-B46B-47CA-82AB-B6608264C688}" srcOrd="5" destOrd="0" presId="urn:microsoft.com/office/officeart/2005/8/layout/target3"/>
    <dgm:cxn modelId="{E804A88B-A28E-4E52-876E-0B3220D4C990}" type="presParOf" srcId="{8B9C5F61-F15B-4098-A45D-5A32B55FC4CA}" destId="{E2E0744D-FEAA-4E5F-AEAD-0ADA6924EF95}" srcOrd="6" destOrd="0" presId="urn:microsoft.com/office/officeart/2005/8/layout/target3"/>
    <dgm:cxn modelId="{460D5665-AA63-450F-8324-C559D3293C86}" type="presParOf" srcId="{8B9C5F61-F15B-4098-A45D-5A32B55FC4CA}" destId="{1D70F6B1-4389-4A22-89D9-6BAF053F1E6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1B025-D8F6-4CD0-A279-826AFD45AAF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D1FA503A-09BC-4784-845D-7C1B244CB76A}">
      <dgm:prSet custT="1"/>
      <dgm:spPr/>
      <dgm:t>
        <a:bodyPr/>
        <a:lstStyle/>
        <a:p>
          <a:endParaRPr lang="es-NI" sz="1400" dirty="0"/>
        </a:p>
      </dgm:t>
    </dgm:pt>
    <dgm:pt modelId="{50988179-E931-4CED-956B-CEB60A4022A2}" type="parTrans" cxnId="{46EF1E4A-EDDA-436C-91E2-B68B20DFCB63}">
      <dgm:prSet/>
      <dgm:spPr/>
      <dgm:t>
        <a:bodyPr/>
        <a:lstStyle/>
        <a:p>
          <a:endParaRPr lang="es-NI"/>
        </a:p>
      </dgm:t>
    </dgm:pt>
    <dgm:pt modelId="{8CCB4C8E-F494-4E32-9B98-1B6648FF2F69}" type="sibTrans" cxnId="{46EF1E4A-EDDA-436C-91E2-B68B20DFCB63}">
      <dgm:prSet/>
      <dgm:spPr/>
      <dgm:t>
        <a:bodyPr/>
        <a:lstStyle/>
        <a:p>
          <a:endParaRPr lang="es-NI"/>
        </a:p>
      </dgm:t>
    </dgm:pt>
    <dgm:pt modelId="{28D2A6A9-BF93-488E-B42B-A4B309733A4A}">
      <dgm:prSet custT="1"/>
      <dgm:spPr/>
      <dgm:t>
        <a:bodyPr/>
        <a:lstStyle/>
        <a:p>
          <a:pPr algn="l"/>
          <a:endParaRPr lang="es-NI" sz="2400" dirty="0"/>
        </a:p>
      </dgm:t>
    </dgm:pt>
    <dgm:pt modelId="{1D44B33F-3EA6-4E22-848C-DA5249264DC6}" type="parTrans" cxnId="{2D123F82-8FE0-406C-9A18-952AF22B7DB8}">
      <dgm:prSet/>
      <dgm:spPr/>
      <dgm:t>
        <a:bodyPr/>
        <a:lstStyle/>
        <a:p>
          <a:endParaRPr lang="es-NI"/>
        </a:p>
      </dgm:t>
    </dgm:pt>
    <dgm:pt modelId="{458C1E81-829E-4E8F-BF5D-5870C0A330A2}" type="sibTrans" cxnId="{2D123F82-8FE0-406C-9A18-952AF22B7DB8}">
      <dgm:prSet/>
      <dgm:spPr/>
      <dgm:t>
        <a:bodyPr/>
        <a:lstStyle/>
        <a:p>
          <a:endParaRPr lang="es-NI"/>
        </a:p>
      </dgm:t>
    </dgm:pt>
    <dgm:pt modelId="{8B9C5F61-F15B-4098-A45D-5A32B55FC4CA}" type="pres">
      <dgm:prSet presAssocID="{4541B025-D8F6-4CD0-A279-826AFD45AA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27FAF00B-D0F7-450B-9930-9DA13C430CA3}" type="pres">
      <dgm:prSet presAssocID="{28D2A6A9-BF93-488E-B42B-A4B309733A4A}" presName="circle1" presStyleLbl="node1" presStyleIdx="0" presStyleCnt="2"/>
      <dgm:spPr/>
    </dgm:pt>
    <dgm:pt modelId="{C2BE5874-A87F-4226-B04D-E80330D6A882}" type="pres">
      <dgm:prSet presAssocID="{28D2A6A9-BF93-488E-B42B-A4B309733A4A}" presName="space" presStyleCnt="0"/>
      <dgm:spPr/>
    </dgm:pt>
    <dgm:pt modelId="{0237BA25-2B8A-49F5-8F03-B737CF0380FC}" type="pres">
      <dgm:prSet presAssocID="{28D2A6A9-BF93-488E-B42B-A4B309733A4A}" presName="rect1" presStyleLbl="alignAcc1" presStyleIdx="0" presStyleCnt="2" custLinFactNeighborX="2872" custLinFactNeighborY="546"/>
      <dgm:spPr/>
      <dgm:t>
        <a:bodyPr/>
        <a:lstStyle/>
        <a:p>
          <a:endParaRPr lang="es-NI"/>
        </a:p>
      </dgm:t>
    </dgm:pt>
    <dgm:pt modelId="{46C8AF5F-242C-4941-B4D2-6A8FB4CD4248}" type="pres">
      <dgm:prSet presAssocID="{D1FA503A-09BC-4784-845D-7C1B244CB76A}" presName="vertSpace2" presStyleLbl="node1" presStyleIdx="0" presStyleCnt="2"/>
      <dgm:spPr/>
    </dgm:pt>
    <dgm:pt modelId="{84D6D5FB-4D29-4DD5-874B-69CC486A4962}" type="pres">
      <dgm:prSet presAssocID="{D1FA503A-09BC-4784-845D-7C1B244CB76A}" presName="circle2" presStyleLbl="node1" presStyleIdx="1" presStyleCnt="2" custScaleX="79233" custScaleY="94806" custLinFactNeighborX="10806" custLinFactNeighborY="26437"/>
      <dgm:spPr/>
    </dgm:pt>
    <dgm:pt modelId="{CCD10183-B46B-47CA-82AB-B6608264C688}" type="pres">
      <dgm:prSet presAssocID="{D1FA503A-09BC-4784-845D-7C1B244CB76A}" presName="rect2" presStyleLbl="alignAcc1" presStyleIdx="1" presStyleCnt="2" custScaleX="100000" custScaleY="93153" custLinFactNeighborX="4723" custLinFactNeighborY="13950"/>
      <dgm:spPr/>
      <dgm:t>
        <a:bodyPr/>
        <a:lstStyle/>
        <a:p>
          <a:endParaRPr lang="es-NI"/>
        </a:p>
      </dgm:t>
    </dgm:pt>
    <dgm:pt modelId="{E2E0744D-FEAA-4E5F-AEAD-0ADA6924EF95}" type="pres">
      <dgm:prSet presAssocID="{28D2A6A9-BF93-488E-B42B-A4B309733A4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D70F6B1-4389-4A22-89D9-6BAF053F1E65}" type="pres">
      <dgm:prSet presAssocID="{D1FA503A-09BC-4784-845D-7C1B244CB76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2D123F82-8FE0-406C-9A18-952AF22B7DB8}" srcId="{4541B025-D8F6-4CD0-A279-826AFD45AAF5}" destId="{28D2A6A9-BF93-488E-B42B-A4B309733A4A}" srcOrd="0" destOrd="0" parTransId="{1D44B33F-3EA6-4E22-848C-DA5249264DC6}" sibTransId="{458C1E81-829E-4E8F-BF5D-5870C0A330A2}"/>
    <dgm:cxn modelId="{AC1CCC6C-8030-4569-B693-B6F98EF20CF4}" type="presOf" srcId="{28D2A6A9-BF93-488E-B42B-A4B309733A4A}" destId="{0237BA25-2B8A-49F5-8F03-B737CF0380FC}" srcOrd="0" destOrd="0" presId="urn:microsoft.com/office/officeart/2005/8/layout/target3"/>
    <dgm:cxn modelId="{46EF1E4A-EDDA-436C-91E2-B68B20DFCB63}" srcId="{4541B025-D8F6-4CD0-A279-826AFD45AAF5}" destId="{D1FA503A-09BC-4784-845D-7C1B244CB76A}" srcOrd="1" destOrd="0" parTransId="{50988179-E931-4CED-956B-CEB60A4022A2}" sibTransId="{8CCB4C8E-F494-4E32-9B98-1B6648FF2F69}"/>
    <dgm:cxn modelId="{F14D2735-D19F-424B-9B6C-90AAD720CD38}" type="presOf" srcId="{4541B025-D8F6-4CD0-A279-826AFD45AAF5}" destId="{8B9C5F61-F15B-4098-A45D-5A32B55FC4CA}" srcOrd="0" destOrd="0" presId="urn:microsoft.com/office/officeart/2005/8/layout/target3"/>
    <dgm:cxn modelId="{3842CBB4-E27D-4929-9BA0-438CAB5571BC}" type="presOf" srcId="{D1FA503A-09BC-4784-845D-7C1B244CB76A}" destId="{1D70F6B1-4389-4A22-89D9-6BAF053F1E65}" srcOrd="1" destOrd="0" presId="urn:microsoft.com/office/officeart/2005/8/layout/target3"/>
    <dgm:cxn modelId="{E91DD487-1FDE-4356-BF90-1CDFDAF89725}" type="presOf" srcId="{D1FA503A-09BC-4784-845D-7C1B244CB76A}" destId="{CCD10183-B46B-47CA-82AB-B6608264C688}" srcOrd="0" destOrd="0" presId="urn:microsoft.com/office/officeart/2005/8/layout/target3"/>
    <dgm:cxn modelId="{6F739264-26EE-4BCE-9DF1-E42EB321F872}" type="presOf" srcId="{28D2A6A9-BF93-488E-B42B-A4B309733A4A}" destId="{E2E0744D-FEAA-4E5F-AEAD-0ADA6924EF95}" srcOrd="1" destOrd="0" presId="urn:microsoft.com/office/officeart/2005/8/layout/target3"/>
    <dgm:cxn modelId="{C6668B68-DD93-40A6-B7B9-2DF8F3978E35}" type="presParOf" srcId="{8B9C5F61-F15B-4098-A45D-5A32B55FC4CA}" destId="{27FAF00B-D0F7-450B-9930-9DA13C430CA3}" srcOrd="0" destOrd="0" presId="urn:microsoft.com/office/officeart/2005/8/layout/target3"/>
    <dgm:cxn modelId="{D0E86702-2D77-46DA-ACEE-19F65633D02B}" type="presParOf" srcId="{8B9C5F61-F15B-4098-A45D-5A32B55FC4CA}" destId="{C2BE5874-A87F-4226-B04D-E80330D6A882}" srcOrd="1" destOrd="0" presId="urn:microsoft.com/office/officeart/2005/8/layout/target3"/>
    <dgm:cxn modelId="{1B0AD259-6AA5-45A7-9E61-844AA297BDD4}" type="presParOf" srcId="{8B9C5F61-F15B-4098-A45D-5A32B55FC4CA}" destId="{0237BA25-2B8A-49F5-8F03-B737CF0380FC}" srcOrd="2" destOrd="0" presId="urn:microsoft.com/office/officeart/2005/8/layout/target3"/>
    <dgm:cxn modelId="{F1A44F87-8534-4167-A5BF-756490A885DF}" type="presParOf" srcId="{8B9C5F61-F15B-4098-A45D-5A32B55FC4CA}" destId="{46C8AF5F-242C-4941-B4D2-6A8FB4CD4248}" srcOrd="3" destOrd="0" presId="urn:microsoft.com/office/officeart/2005/8/layout/target3"/>
    <dgm:cxn modelId="{59A52D96-54BF-4F0E-BF57-10B50F15302A}" type="presParOf" srcId="{8B9C5F61-F15B-4098-A45D-5A32B55FC4CA}" destId="{84D6D5FB-4D29-4DD5-874B-69CC486A4962}" srcOrd="4" destOrd="0" presId="urn:microsoft.com/office/officeart/2005/8/layout/target3"/>
    <dgm:cxn modelId="{7FF1A626-E4AF-494D-AD60-AC13FE8DABEA}" type="presParOf" srcId="{8B9C5F61-F15B-4098-A45D-5A32B55FC4CA}" destId="{CCD10183-B46B-47CA-82AB-B6608264C688}" srcOrd="5" destOrd="0" presId="urn:microsoft.com/office/officeart/2005/8/layout/target3"/>
    <dgm:cxn modelId="{4F5AFCEF-94D6-43FE-BFA3-14807D40014A}" type="presParOf" srcId="{8B9C5F61-F15B-4098-A45D-5A32B55FC4CA}" destId="{E2E0744D-FEAA-4E5F-AEAD-0ADA6924EF95}" srcOrd="6" destOrd="0" presId="urn:microsoft.com/office/officeart/2005/8/layout/target3"/>
    <dgm:cxn modelId="{66F7E5F2-4FD0-4908-B833-1ADB1CF31DFC}" type="presParOf" srcId="{8B9C5F61-F15B-4098-A45D-5A32B55FC4CA}" destId="{1D70F6B1-4389-4A22-89D9-6BAF053F1E6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0D856E-1DD9-4000-B4E2-B89778F68FC5}" type="datetimeFigureOut">
              <a:rPr lang="es-PA" smtClean="0"/>
              <a:pPr/>
              <a:t>15/11/16</a:t>
            </a:fld>
            <a:endParaRPr lang="es-P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F30008-8775-4126-B380-15DEF0EEDC28}" type="slidenum">
              <a:rPr lang="es-PA" smtClean="0"/>
              <a:pPr/>
              <a:t>‹#›</a:t>
            </a:fld>
            <a:endParaRPr lang="es-PA"/>
          </a:p>
        </p:txBody>
      </p:sp>
      <p:grpSp>
        <p:nvGrpSpPr>
          <p:cNvPr id="2" name="1 Grupo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5116" y="4070578"/>
            <a:ext cx="10472928" cy="1752600"/>
          </a:xfrm>
        </p:spPr>
        <p:txBody>
          <a:bodyPr/>
          <a:lstStyle/>
          <a:p>
            <a:r>
              <a:rPr lang="es-PA" dirty="0" smtClean="0"/>
              <a:t>CRM</a:t>
            </a:r>
          </a:p>
          <a:p>
            <a:r>
              <a:rPr lang="es-PA" dirty="0" smtClean="0"/>
              <a:t>Trata de Personas</a:t>
            </a:r>
          </a:p>
          <a:p>
            <a:r>
              <a:rPr lang="es-PA" dirty="0" smtClean="0"/>
              <a:t>San Pedro Sula, Honduras 2016.</a:t>
            </a:r>
            <a:endParaRPr lang="es-PA" dirty="0"/>
          </a:p>
        </p:txBody>
      </p:sp>
      <p:pic>
        <p:nvPicPr>
          <p:cNvPr id="5" name="Marcador de contenido 3" descr="E:\Coalicion Regional TRATA\LOGO COALIC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81" y="1596980"/>
            <a:ext cx="9021336" cy="212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Actividad</a:t>
            </a:r>
            <a:endParaRPr lang="es-PA" dirty="0"/>
          </a:p>
        </p:txBody>
      </p:sp>
      <p:pic>
        <p:nvPicPr>
          <p:cNvPr id="4" name="Marcador de contenido 3" descr="C:\Users\rgarcia\Downloads\IMG-20161013-WA00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2148"/>
            <a:ext cx="4101790" cy="477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contenido 3" descr="E:\Coalicion Regional TRATA\LOGO COALICION.JPG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8" y="495300"/>
            <a:ext cx="1604962" cy="13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rgarcia\Downloads\IMG-20161013-WA00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59" y="1825625"/>
            <a:ext cx="5612130" cy="203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rgarcia\Downloads\IMG-20161013-WA0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59" y="3993260"/>
            <a:ext cx="5612130" cy="2572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4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76" y="965496"/>
            <a:ext cx="2833066" cy="435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42" y="965496"/>
            <a:ext cx="2843212" cy="435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54" y="965496"/>
            <a:ext cx="2795650" cy="432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3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Avances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Conformación </a:t>
            </a:r>
            <a:r>
              <a:rPr lang="es-ES" dirty="0"/>
              <a:t>de la Coalición</a:t>
            </a:r>
            <a:endParaRPr lang="es-PA" dirty="0"/>
          </a:p>
          <a:p>
            <a:r>
              <a:rPr lang="es-ES" dirty="0"/>
              <a:t>Ampliación de la </a:t>
            </a:r>
            <a:r>
              <a:rPr lang="es-ES" dirty="0" smtClean="0"/>
              <a:t>Coalición </a:t>
            </a:r>
            <a:r>
              <a:rPr lang="es-ES" dirty="0"/>
              <a:t>Regional.</a:t>
            </a:r>
            <a:endParaRPr lang="es-PA" dirty="0"/>
          </a:p>
          <a:p>
            <a:pPr lvl="0"/>
            <a:r>
              <a:rPr lang="es-ES" dirty="0"/>
              <a:t>Nuevos miembros.</a:t>
            </a:r>
            <a:endParaRPr lang="es-PA" dirty="0"/>
          </a:p>
          <a:p>
            <a:pPr lvl="0"/>
            <a:r>
              <a:rPr lang="es-ES" dirty="0"/>
              <a:t>Al margen de acción al Trafico </a:t>
            </a:r>
            <a:r>
              <a:rPr lang="es-ES" dirty="0" smtClean="0"/>
              <a:t>Ilícito </a:t>
            </a:r>
            <a:r>
              <a:rPr lang="es-ES" dirty="0"/>
              <a:t>de Migrantes.</a:t>
            </a:r>
            <a:endParaRPr lang="es-PA" dirty="0"/>
          </a:p>
          <a:p>
            <a:r>
              <a:rPr lang="es-ES" dirty="0"/>
              <a:t>Elaboración de documentos conjuntos con una visión regional estratégica para la prevención, difusión y combate al delito de Trata de Personas.</a:t>
            </a:r>
            <a:endParaRPr lang="es-PA" dirty="0"/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4" name="Marcador de contenido 3" descr="E:\Coalicion Regional TRATA\LOGO COALICION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013" y="495300"/>
            <a:ext cx="915987" cy="1065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Avances.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Proceso de Lineamientos Regionales.</a:t>
            </a:r>
            <a:endParaRPr lang="es-PA" dirty="0"/>
          </a:p>
          <a:p>
            <a:r>
              <a:rPr lang="es-ES" dirty="0"/>
              <a:t>Estrategia Regional para la Atención Integral y el Acompañamiento a las Victimas de Trata de Personas en los países miembros de la Coalición Regional. </a:t>
            </a:r>
            <a:r>
              <a:rPr lang="es-ES" dirty="0" smtClean="0"/>
              <a:t>(OIM)</a:t>
            </a:r>
            <a:endParaRPr lang="es-PA" dirty="0"/>
          </a:p>
          <a:p>
            <a:r>
              <a:rPr lang="es-ES" dirty="0"/>
              <a:t>Se han fortalecido los espacios de abordaje y cooperación para fortalecer el trabajo que se viene realizando por la Coalición Regional.</a:t>
            </a:r>
            <a:endParaRPr lang="es-PA" dirty="0"/>
          </a:p>
          <a:p>
            <a:endParaRPr lang="es-PA" dirty="0"/>
          </a:p>
        </p:txBody>
      </p:sp>
      <p:pic>
        <p:nvPicPr>
          <p:cNvPr id="4" name="Marcador de contenido 3" descr="E:\Coalicion Regional TRATA\LOGO COALICION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013" y="495300"/>
            <a:ext cx="915987" cy="1065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0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s-GT" b="1" dirty="0"/>
              <a:t>Razón de la Estrategia Regional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GT" sz="3600" dirty="0" smtClean="0"/>
              <a:t>Definir </a:t>
            </a:r>
            <a:r>
              <a:rPr lang="es-GT" sz="3600" dirty="0"/>
              <a:t>y formular acciones regionales, coordinadas, pertinentes, viables y concretas, que implementadas por la Coalición Regional Contra la Trata de Personas y el Tráfico Ilícito de Migrantes, permitan mejorar la atención integral a las víctimas de trata de personas, en cooperación con otros esquemas y organizaciones regionales que incluyan en su accionar, el tema de trata de personas.</a:t>
            </a:r>
            <a:endParaRPr lang="es-PA" sz="3600" dirty="0"/>
          </a:p>
        </p:txBody>
      </p:sp>
      <p:pic>
        <p:nvPicPr>
          <p:cNvPr id="4" name="Marcador de contenido 3" descr="E:\Coalicion Regional TRATA\LOGO COALICION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013" y="495300"/>
            <a:ext cx="915987" cy="1065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7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s-GT" b="1" dirty="0" smtClean="0"/>
              <a:t>Como </a:t>
            </a:r>
            <a:r>
              <a:rPr lang="es-GT" b="1" dirty="0"/>
              <a:t>se entiende la Atención Integral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r>
              <a:rPr lang="es-GT" sz="3200" dirty="0"/>
              <a:t>P</a:t>
            </a:r>
            <a:r>
              <a:rPr lang="es-GT" sz="3200" dirty="0" smtClean="0"/>
              <a:t>ronta </a:t>
            </a:r>
            <a:r>
              <a:rPr lang="es-GT" sz="3200" dirty="0"/>
              <a:t>y efectiva intervención del conjunto de instituciones comprometidas en el abordaje de la problemática, articulando sus esfuerzos para garantizar a la víctima el restablecimiento del bienestar físico, mental y psicológico, así como el empoderamiento personal para la construcción de un nuevo proyecto de vida y la reinserción social y familiar. </a:t>
            </a:r>
            <a:endParaRPr lang="es-PA" sz="3200" dirty="0"/>
          </a:p>
          <a:p>
            <a:endParaRPr lang="es-PA" dirty="0"/>
          </a:p>
        </p:txBody>
      </p:sp>
      <p:pic>
        <p:nvPicPr>
          <p:cNvPr id="4" name="Marcador de contenido 3" descr="E:\Coalicion Regional TRATA\LOGO COALICION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013" y="495300"/>
            <a:ext cx="915987" cy="1065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0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s-GT" sz="4000" b="1" dirty="0"/>
              <a:t>Estrategia Regional para la Atención Integral</a:t>
            </a:r>
            <a:r>
              <a:rPr lang="es-PA" sz="4000" dirty="0"/>
              <a:t/>
            </a:r>
            <a:br>
              <a:rPr lang="es-PA" sz="4000" dirty="0"/>
            </a:br>
            <a:r>
              <a:rPr lang="es-GT" sz="4000" dirty="0"/>
              <a:t> </a:t>
            </a:r>
            <a:endParaRPr lang="es-PA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GT" b="1" dirty="0" smtClean="0"/>
              <a:t>Objetivo General</a:t>
            </a:r>
            <a:r>
              <a:rPr lang="es-GT" dirty="0" smtClean="0"/>
              <a:t>. Mejorar </a:t>
            </a:r>
            <a:r>
              <a:rPr lang="es-GT" dirty="0"/>
              <a:t>la atención a víctimas de la trata de personas en los países miembros de la Coalición Regional</a:t>
            </a:r>
            <a:endParaRPr lang="es-PA" dirty="0"/>
          </a:p>
          <a:p>
            <a:pPr marL="0" indent="0">
              <a:buNone/>
            </a:pPr>
            <a:endParaRPr lang="es-PA" dirty="0"/>
          </a:p>
          <a:p>
            <a:pPr eaLnBrk="0" hangingPunct="0"/>
            <a:r>
              <a:rPr lang="es-GT" b="1" dirty="0"/>
              <a:t>Objetivos específicos </a:t>
            </a:r>
            <a:endParaRPr lang="es-PA" dirty="0"/>
          </a:p>
          <a:p>
            <a:pPr marL="0" lvl="0" indent="0" eaLnBrk="0" hangingPunct="0">
              <a:buNone/>
            </a:pPr>
            <a:r>
              <a:rPr lang="es-GT" dirty="0" smtClean="0"/>
              <a:t>Garantizar </a:t>
            </a:r>
            <a:r>
              <a:rPr lang="es-GT" dirty="0"/>
              <a:t>los servicios de atención y protección a las víctimas de la trata de personas, con calidad y desde una perspectiva de derechos</a:t>
            </a:r>
            <a:r>
              <a:rPr lang="es-GT" dirty="0" smtClean="0"/>
              <a:t>.</a:t>
            </a:r>
          </a:p>
          <a:p>
            <a:pPr marL="0" lvl="0" indent="0" eaLnBrk="0" hangingPunct="0">
              <a:buNone/>
            </a:pPr>
            <a:r>
              <a:rPr lang="es-GT" dirty="0"/>
              <a:t>Asegurar la continuidad de la atención integral y protección a la víctima entre los países.</a:t>
            </a:r>
            <a:endParaRPr lang="es-PA" dirty="0"/>
          </a:p>
          <a:p>
            <a:pPr marL="0" lvl="0" indent="0" eaLnBrk="0" hangingPunct="0">
              <a:buNone/>
            </a:pPr>
            <a:r>
              <a:rPr lang="es-GT" dirty="0"/>
              <a:t>Facilitar la comunicación y articulación de esfuerzos entre los países de la región, en la atención a víctimas de trata de personas.</a:t>
            </a:r>
            <a:endParaRPr lang="es-PA" dirty="0"/>
          </a:p>
          <a:p>
            <a:pPr marL="0" indent="0">
              <a:buNone/>
            </a:pPr>
            <a:r>
              <a:rPr lang="es-PA" dirty="0"/>
              <a:t> </a:t>
            </a:r>
          </a:p>
          <a:p>
            <a:pPr lvl="0" eaLnBrk="0" hangingPunct="0"/>
            <a:endParaRPr lang="es-PA" dirty="0"/>
          </a:p>
        </p:txBody>
      </p:sp>
      <p:pic>
        <p:nvPicPr>
          <p:cNvPr id="4" name="Marcador de contenido 3" descr="E:\Coalicion Regional TRATA\LOGO COALICION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013" y="495300"/>
            <a:ext cx="915987" cy="1065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Straight Connector 1034"/>
          <p:cNvCxnSpPr/>
          <p:nvPr/>
        </p:nvCxnSpPr>
        <p:spPr>
          <a:xfrm flipH="1">
            <a:off x="6096000" y="1217946"/>
            <a:ext cx="1904" cy="509137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10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CR" sz="2800" b="1" dirty="0" smtClean="0">
                <a:solidFill>
                  <a:schemeClr val="accent5"/>
                </a:solidFill>
              </a:rPr>
              <a:t>DEFINICION DE LA RUTA </a:t>
            </a:r>
            <a:r>
              <a:rPr lang="es-CR" sz="2800" b="1" dirty="0">
                <a:solidFill>
                  <a:schemeClr val="accent5"/>
                </a:solidFill>
              </a:rPr>
              <a:t>CRÍTICA REGIONAL</a:t>
            </a:r>
          </a:p>
        </p:txBody>
      </p:sp>
      <p:pic>
        <p:nvPicPr>
          <p:cNvPr id="1026" name="Picture 2" descr="https://encrypted-tbn2.gstatic.com/images?q=tbn:ANd9GcREoLOnLjB3KXxX5EBPwSYRL18nXgVu1YoqZn13_DDRxBREso396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557" y="32358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REoLOnLjB3KXxX5EBPwSYRL18nXgVu1YoqZn13_DDRxBREso396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191" y="3422476"/>
            <a:ext cx="396044" cy="3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0516" y="3482895"/>
            <a:ext cx="885344" cy="410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/>
              <a:t>Policía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0516" y="2924945"/>
            <a:ext cx="885344" cy="4109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/>
              <a:t>Fiscalía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9312" y="2380235"/>
            <a:ext cx="885344" cy="3286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>
                <a:solidFill>
                  <a:schemeClr val="tx1"/>
                </a:solidFill>
              </a:rPr>
              <a:t>Interpol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41763" y="3693954"/>
            <a:ext cx="885344" cy="4109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/>
              <a:t>Migración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74182" y="4265159"/>
            <a:ext cx="4789970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69316" y="4520743"/>
            <a:ext cx="1453369" cy="2054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dirty="0"/>
              <a:t>Evaluación del riesgo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096000" y="4728805"/>
            <a:ext cx="1" cy="22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99656" y="4909549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997580" y="4909550"/>
            <a:ext cx="1" cy="22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20176" y="4909550"/>
            <a:ext cx="1" cy="22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335334" y="5136596"/>
            <a:ext cx="1187324" cy="2054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dirty="0"/>
              <a:t>Reasentamiento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35360" y="5120772"/>
            <a:ext cx="770840" cy="2054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dirty="0"/>
              <a:t>Refugio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370296" y="4909550"/>
            <a:ext cx="1" cy="22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84876" y="5085184"/>
            <a:ext cx="770840" cy="2054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dirty="0"/>
              <a:t>Retorno 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416181" y="3370055"/>
            <a:ext cx="3826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83328" y="5535597"/>
            <a:ext cx="770840" cy="3490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/>
              <a:t>Siempre voluntario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39860" y="3216991"/>
            <a:ext cx="885344" cy="41097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/>
              <a:t>Consulados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0016" y="3216991"/>
            <a:ext cx="885344" cy="4109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dirty="0"/>
              <a:t>Cancillerías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788008" y="3226390"/>
            <a:ext cx="1553822" cy="205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/>
              <a:t>Instituciones Estatales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372334" y="3608488"/>
            <a:ext cx="2540090" cy="4109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dirty="0"/>
              <a:t>Instituciones pertinentes según país de origen (niñez, mujeres, familia, hombres)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990924" y="4265160"/>
            <a:ext cx="1147995" cy="309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/>
              <a:t>Atención integral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08620" y="1844174"/>
            <a:ext cx="1652609" cy="4380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>
                <a:solidFill>
                  <a:schemeClr val="tx1"/>
                </a:solidFill>
              </a:rPr>
              <a:t>Acreditación de Víctima de trata de personas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699586" y="2338293"/>
            <a:ext cx="1244287" cy="32914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>
                <a:solidFill>
                  <a:schemeClr val="tx1"/>
                </a:solidFill>
              </a:rPr>
              <a:t>Anticipo de pruebas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4393188" y="3257570"/>
            <a:ext cx="1" cy="22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ight Brace 1027"/>
          <p:cNvSpPr/>
          <p:nvPr/>
        </p:nvSpPr>
        <p:spPr>
          <a:xfrm>
            <a:off x="4835860" y="3139251"/>
            <a:ext cx="108012" cy="4648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cxnSp>
        <p:nvCxnSpPr>
          <p:cNvPr id="1030" name="Straight Arrow Connector 1029"/>
          <p:cNvCxnSpPr/>
          <p:nvPr/>
        </p:nvCxnSpPr>
        <p:spPr>
          <a:xfrm flipV="1">
            <a:off x="4900490" y="2708920"/>
            <a:ext cx="547438" cy="671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8564919" y="3442063"/>
            <a:ext cx="1" cy="169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41" idx="0"/>
          </p:cNvCxnSpPr>
          <p:nvPr/>
        </p:nvCxnSpPr>
        <p:spPr>
          <a:xfrm>
            <a:off x="8564919" y="4027919"/>
            <a:ext cx="2" cy="237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368749" y="5301209"/>
            <a:ext cx="1" cy="22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Oval 1042"/>
          <p:cNvSpPr/>
          <p:nvPr/>
        </p:nvSpPr>
        <p:spPr>
          <a:xfrm>
            <a:off x="1855792" y="2932246"/>
            <a:ext cx="1605405" cy="1316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sp>
        <p:nvSpPr>
          <p:cNvPr id="68" name="Rectangle 67"/>
          <p:cNvSpPr/>
          <p:nvPr/>
        </p:nvSpPr>
        <p:spPr>
          <a:xfrm>
            <a:off x="2048825" y="2338293"/>
            <a:ext cx="1147995" cy="5356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/>
              <a:t>Atención de primer orden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5369316" y="4725144"/>
            <a:ext cx="1" cy="169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Right Arrow 1043"/>
          <p:cNvSpPr/>
          <p:nvPr/>
        </p:nvSpPr>
        <p:spPr>
          <a:xfrm>
            <a:off x="1697743" y="1090832"/>
            <a:ext cx="1884951" cy="53796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00" b="1" dirty="0"/>
              <a:t>País donde se comete el delito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6751540" y="5735286"/>
            <a:ext cx="1921501" cy="72643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00" b="1" dirty="0"/>
              <a:t>País de origen o tercer país</a:t>
            </a:r>
          </a:p>
        </p:txBody>
      </p:sp>
      <p:sp>
        <p:nvSpPr>
          <p:cNvPr id="1045" name="Left Brace 1044"/>
          <p:cNvSpPr/>
          <p:nvPr/>
        </p:nvSpPr>
        <p:spPr>
          <a:xfrm rot="5400000">
            <a:off x="8094810" y="731397"/>
            <a:ext cx="266745" cy="33684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3" name="Rectangle 72"/>
          <p:cNvSpPr/>
          <p:nvPr/>
        </p:nvSpPr>
        <p:spPr>
          <a:xfrm>
            <a:off x="7464152" y="1973264"/>
            <a:ext cx="1602758" cy="309003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050" b="1" dirty="0"/>
              <a:t>Ruta de Atención Integral Nacional</a:t>
            </a:r>
          </a:p>
        </p:txBody>
      </p:sp>
    </p:spTree>
    <p:extLst>
      <p:ext uri="{BB962C8B-B14F-4D97-AF65-F5344CB8AC3E}">
        <p14:creationId xmlns:p14="http://schemas.microsoft.com/office/powerpoint/2010/main" val="22281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/>
          </p:nvPr>
        </p:nvGraphicFramePr>
        <p:xfrm>
          <a:off x="1846730" y="1145755"/>
          <a:ext cx="8567883" cy="510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5 CuadroTexto"/>
          <p:cNvSpPr txBox="1"/>
          <p:nvPr/>
        </p:nvSpPr>
        <p:spPr>
          <a:xfrm>
            <a:off x="7180657" y="4453865"/>
            <a:ext cx="3014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NI" sz="1200" dirty="0"/>
              <a:t>2.1	Diseñar una estrategia regional e implementadas campañas nacionales de comunicación con el objeto de prevenir la trata de personas .</a:t>
            </a:r>
          </a:p>
          <a:p>
            <a:pPr algn="just"/>
            <a:endParaRPr lang="es-NI" sz="1200" dirty="0"/>
          </a:p>
          <a:p>
            <a:pPr algn="just"/>
            <a:r>
              <a:rPr lang="es-NI" sz="1200" dirty="0"/>
              <a:t>2.2	Desarrollar talleres de sensibilización dirigidos a sectores y actores claves.</a:t>
            </a:r>
            <a:endParaRPr lang="es-ES" sz="1200" dirty="0"/>
          </a:p>
        </p:txBody>
      </p:sp>
      <p:sp>
        <p:nvSpPr>
          <p:cNvPr id="10" name="1 CuadroTexto"/>
          <p:cNvSpPr txBox="1"/>
          <p:nvPr/>
        </p:nvSpPr>
        <p:spPr>
          <a:xfrm>
            <a:off x="4563656" y="2149669"/>
            <a:ext cx="1966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NI" sz="1200" b="1" dirty="0"/>
              <a:t>Mejorada la coordinación regional para la atención a víctimas de la trata de personas</a:t>
            </a:r>
          </a:p>
        </p:txBody>
      </p:sp>
      <p:sp>
        <p:nvSpPr>
          <p:cNvPr id="11" name="7 Rectángulo"/>
          <p:cNvSpPr/>
          <p:nvPr/>
        </p:nvSpPr>
        <p:spPr>
          <a:xfrm>
            <a:off x="4563656" y="4361534"/>
            <a:ext cx="1966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NI" sz="1200" b="1" dirty="0"/>
              <a:t>Fortalecido el uso de prácticas favorables para la prevención y atención integral a víctimas  de la trata de personas</a:t>
            </a:r>
          </a:p>
        </p:txBody>
      </p:sp>
      <p:sp>
        <p:nvSpPr>
          <p:cNvPr id="12" name="4 CuadroTexto"/>
          <p:cNvSpPr txBox="1"/>
          <p:nvPr/>
        </p:nvSpPr>
        <p:spPr>
          <a:xfrm>
            <a:off x="7180657" y="1398124"/>
            <a:ext cx="3126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200" dirty="0"/>
              <a:t>1.1	Definir y aplicar una ruta crítica regional para la atención a víctimas de la trata de personas .</a:t>
            </a:r>
          </a:p>
          <a:p>
            <a:endParaRPr lang="es-NI" sz="1200" dirty="0"/>
          </a:p>
          <a:p>
            <a:r>
              <a:rPr lang="es-NI" sz="1200" dirty="0"/>
              <a:t>1.2	Fortalecer las capacidades de la Coalición Regional para la implementación de ruta crítica de atención de victimas de trata.</a:t>
            </a:r>
          </a:p>
          <a:p>
            <a:endParaRPr lang="es-NI" sz="1200" dirty="0"/>
          </a:p>
          <a:p>
            <a:r>
              <a:rPr lang="es-NI" sz="1200" dirty="0"/>
              <a:t>1.3	Promover la elaboración y adopción de un acuerdo regional de reasentamiento y reintegración </a:t>
            </a:r>
          </a:p>
          <a:p>
            <a:endParaRPr lang="es-NI" sz="1200" dirty="0"/>
          </a:p>
          <a:p>
            <a:endParaRPr lang="es-NI" sz="1200" dirty="0"/>
          </a:p>
          <a:p>
            <a:endParaRPr lang="es-NI" sz="1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75734" y="2519001"/>
            <a:ext cx="1614617" cy="17208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sz="1200" b="1" dirty="0">
                <a:solidFill>
                  <a:schemeClr val="bg1"/>
                </a:solidFill>
              </a:rPr>
              <a:t>Contribuir a mejorar la atención a personas víctimas de la trata de personas, la prevención y el combate al delito en Centroamérica  y Republica Dominicana</a:t>
            </a:r>
            <a:r>
              <a:rPr lang="es-NI" sz="1200" dirty="0"/>
              <a:t>.</a:t>
            </a:r>
            <a:endParaRPr lang="es-NI" sz="1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4601" y="241978"/>
            <a:ext cx="428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PROXIMOS PASOS, RETOS Y DESAFIOS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68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6"/>
          <p:cNvGraphicFramePr>
            <a:graphicFrameLocks/>
          </p:cNvGraphicFramePr>
          <p:nvPr>
            <p:extLst/>
          </p:nvPr>
        </p:nvGraphicFramePr>
        <p:xfrm>
          <a:off x="1524000" y="1509313"/>
          <a:ext cx="9015286" cy="403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14924" y="3008834"/>
            <a:ext cx="2223248" cy="180190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sz="1000" b="1" dirty="0">
                <a:solidFill>
                  <a:schemeClr val="bg1"/>
                </a:solidFill>
              </a:rPr>
              <a:t>Contribuir a mejorar la atención a personas víctimas de la trata de personas, la prevención y el combate al delito en Centroamérica  y Republica Dominicana</a:t>
            </a:r>
            <a:endParaRPr lang="es-NI" sz="1050" b="1" dirty="0">
              <a:solidFill>
                <a:schemeClr val="bg1"/>
              </a:solidFill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3569391" y="2035037"/>
            <a:ext cx="1890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NI" sz="1100" b="1" dirty="0"/>
              <a:t>Fortalecidos los mecanismos de coordinación y articulación nacionales y regionales para la persecución y el combate del delito de la trata de personas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5700259" y="1992829"/>
            <a:ext cx="42976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dirty="0"/>
              <a:t>3.1	Fortalecer las capacidades del recurso humano de las instituciones vinculadas a la investigación criminal en materia de trata de personas.</a:t>
            </a:r>
          </a:p>
          <a:p>
            <a:endParaRPr lang="es-NI" sz="1400" dirty="0"/>
          </a:p>
          <a:p>
            <a:r>
              <a:rPr lang="es-NI" sz="1400" dirty="0"/>
              <a:t> 3.2	Revisar y promover la armonización de las legislaciones nacionales relacionadas con la investigación, persecución y sanción del delito de la trata de personas </a:t>
            </a:r>
          </a:p>
          <a:p>
            <a:endParaRPr lang="es-NI" sz="1400" dirty="0"/>
          </a:p>
          <a:p>
            <a:r>
              <a:rPr lang="es-NI" sz="1400" dirty="0"/>
              <a:t>3.3	Fortalecer los mecanismos y sistemas para el intercambio de información a nivel regional.</a:t>
            </a:r>
          </a:p>
          <a:p>
            <a:endParaRPr lang="es-NI" sz="1400" dirty="0"/>
          </a:p>
          <a:p>
            <a:r>
              <a:rPr lang="es-NI" sz="1400" dirty="0"/>
              <a:t>3.4	Mejorar la detección y derivación asertiva de los casos de trata de personas.</a:t>
            </a:r>
            <a:endParaRPr lang="es-NI" dirty="0"/>
          </a:p>
        </p:txBody>
      </p:sp>
      <p:sp>
        <p:nvSpPr>
          <p:cNvPr id="7" name="7 Rectángulo"/>
          <p:cNvSpPr/>
          <p:nvPr/>
        </p:nvSpPr>
        <p:spPr>
          <a:xfrm>
            <a:off x="3638172" y="3907858"/>
            <a:ext cx="175290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100" b="1" dirty="0">
                <a:ea typeface="Calibri"/>
                <a:cs typeface="Times New Roman"/>
              </a:rPr>
              <a:t>Mejorar la articulación regional y nacional para la implementación de acciones desde un abordaje integral de la lucha contra la trata de personas</a:t>
            </a:r>
            <a:endParaRPr lang="es-NI" sz="1100" dirty="0"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2576" y="182664"/>
            <a:ext cx="428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PROXIMOS PASOS, RETOS Y DESAFIOS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Logros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Creación del Logo de la Coalición Regional</a:t>
            </a:r>
            <a:r>
              <a:rPr lang="es-ES" dirty="0" smtClean="0"/>
              <a:t>.</a:t>
            </a:r>
            <a:endParaRPr lang="es-PA" dirty="0"/>
          </a:p>
          <a:p>
            <a:r>
              <a:rPr lang="es-ES" dirty="0"/>
              <a:t>Incorporación de </a:t>
            </a:r>
            <a:r>
              <a:rPr lang="es-ES" dirty="0" smtClean="0"/>
              <a:t>México </a:t>
            </a:r>
            <a:r>
              <a:rPr lang="es-ES" dirty="0"/>
              <a:t>y Republica Dominicana como miembros activos.</a:t>
            </a:r>
            <a:endParaRPr lang="es-PA" dirty="0"/>
          </a:p>
          <a:p>
            <a:r>
              <a:rPr lang="es-ES" dirty="0"/>
              <a:t>Inclusión del tema de Trafico </a:t>
            </a:r>
            <a:r>
              <a:rPr lang="es-ES" dirty="0" smtClean="0"/>
              <a:t>Ilícito </a:t>
            </a:r>
            <a:r>
              <a:rPr lang="es-ES" dirty="0"/>
              <a:t>de Migrantes, también como punto de trabajo de la Coalición Regional.</a:t>
            </a:r>
            <a:endParaRPr lang="es-PA" dirty="0"/>
          </a:p>
          <a:p>
            <a:r>
              <a:rPr lang="es-ES" dirty="0"/>
              <a:t>Inclusión de </a:t>
            </a:r>
            <a:r>
              <a:rPr lang="es-ES" dirty="0" err="1" smtClean="0"/>
              <a:t>Canada</a:t>
            </a:r>
            <a:r>
              <a:rPr lang="es-ES" dirty="0" smtClean="0"/>
              <a:t>, </a:t>
            </a:r>
            <a:r>
              <a:rPr lang="es-ES" dirty="0"/>
              <a:t>Colombia, Estados Unidos, ECPAT y la RROCM como observadores.</a:t>
            </a:r>
            <a:endParaRPr lang="es-PA" dirty="0"/>
          </a:p>
          <a:p>
            <a:endParaRPr lang="es-PA" dirty="0"/>
          </a:p>
        </p:txBody>
      </p:sp>
      <p:pic>
        <p:nvPicPr>
          <p:cNvPr id="4" name="Marcador de contenido 3" descr="E:\Coalicion Regional TRATA\LOGO COALIC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49" y="495122"/>
            <a:ext cx="1941106" cy="148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083" y="19594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PA" sz="3600" dirty="0"/>
              <a:t>“El tiempo presente nos invita a privilegiar acciones que generen dinamismos nuevos en la sociedad hasta que fructifiquen en importantes y positivos acontecimientos históricos no podemos permitirnos postergar algunas agendas para el futuro, el futuro nos pide  decisiones críticas y globales…”</a:t>
            </a:r>
          </a:p>
          <a:p>
            <a:pPr marL="0" indent="0">
              <a:buNone/>
            </a:pPr>
            <a:endParaRPr lang="es-PA" dirty="0" smtClean="0"/>
          </a:p>
          <a:p>
            <a:pPr marL="0" indent="0">
              <a:buNone/>
            </a:pPr>
            <a:endParaRPr lang="es-PA" dirty="0"/>
          </a:p>
          <a:p>
            <a:pPr marL="0" indent="0">
              <a:buNone/>
            </a:pPr>
            <a:r>
              <a:rPr lang="es-PA" dirty="0" smtClean="0"/>
              <a:t>Papa </a:t>
            </a:r>
            <a:r>
              <a:rPr lang="es-PA" dirty="0"/>
              <a:t>Francisco en la 70a Asamblea General de las Naciones Unidas </a:t>
            </a:r>
          </a:p>
          <a:p>
            <a:pPr marL="0" indent="0">
              <a:buNone/>
            </a:pPr>
            <a:r>
              <a:rPr lang="es-PA" dirty="0"/>
              <a:t>25 de septiembre de 2015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809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Algunos trabajos entregables de la Coalición.</a:t>
            </a:r>
            <a:r>
              <a:rPr lang="es-PA" sz="3600" b="1" dirty="0"/>
              <a:t/>
            </a:r>
            <a:br>
              <a:rPr lang="es-PA" sz="3600" b="1" dirty="0"/>
            </a:br>
            <a:endParaRPr lang="es-PA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Lineamientos Nacionales para el Fortalecimiento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de </a:t>
            </a:r>
            <a:r>
              <a:rPr lang="es-ES" dirty="0"/>
              <a:t>la </a:t>
            </a:r>
            <a:r>
              <a:rPr lang="es-ES" dirty="0" smtClean="0"/>
              <a:t>Coordinación Institucional</a:t>
            </a:r>
            <a:r>
              <a:rPr lang="es-ES" dirty="0"/>
              <a:t>.</a:t>
            </a:r>
            <a:endParaRPr lang="es-PA" dirty="0"/>
          </a:p>
          <a:p>
            <a:pPr marL="0" indent="0">
              <a:buNone/>
            </a:pPr>
            <a:endParaRPr lang="es-PA" dirty="0" smtClean="0"/>
          </a:p>
          <a:p>
            <a:endParaRPr lang="es-PA" dirty="0"/>
          </a:p>
          <a:p>
            <a:r>
              <a:rPr lang="es-ES" dirty="0" smtClean="0"/>
              <a:t>Contiene </a:t>
            </a:r>
            <a:r>
              <a:rPr lang="es-ES" dirty="0"/>
              <a:t>Insumos, directrices y compromisos de coordinación institucional, que orientan el que hacer de las Coaliciones, Consejo, Comisiones y Secretarias Nacionales, con la finalidad de contribuir al mejoramiento de la capacidad organizacional para la articulación y la concertación de medios y esfuerzos, con el objetivo de lograr un eficiente combate al delito de Trata de Personas.</a:t>
            </a:r>
            <a:endParaRPr lang="es-PA" dirty="0"/>
          </a:p>
          <a:p>
            <a:endParaRPr lang="es-PA" dirty="0"/>
          </a:p>
        </p:txBody>
      </p:sp>
      <p:pic>
        <p:nvPicPr>
          <p:cNvPr id="4" name="Marcador de contenido 3" descr="E:\Coalicion Regional TRATA\LOGO COALIC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654" y="495122"/>
            <a:ext cx="1439301" cy="133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3" descr="photo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1609996"/>
            <a:ext cx="2542478" cy="1936091"/>
          </a:xfrm>
          <a:prstGeom prst="rect">
            <a:avLst/>
          </a:prstGeom>
          <a:ln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03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Documentos generados.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Estrategia Regional para la Atención Integral y el Acompañamiento a las Victimas de Trata de Personas en </a:t>
            </a:r>
            <a:r>
              <a:rPr lang="es-ES" dirty="0" smtClean="0"/>
              <a:t>Centroamérica.</a:t>
            </a:r>
            <a:endParaRPr lang="es-PA" dirty="0"/>
          </a:p>
          <a:p>
            <a:endParaRPr lang="es-PA" dirty="0"/>
          </a:p>
          <a:p>
            <a:r>
              <a:rPr lang="es-ES" dirty="0" smtClean="0"/>
              <a:t>Consensuado </a:t>
            </a:r>
            <a:r>
              <a:rPr lang="es-ES" dirty="0"/>
              <a:t>por los países de la Coalición guía practica para la efectiva atención integral a las víctimas del delito de Trata de Personas a nivel regional, brinda un marco de protección adecuado a las víctimas con estándares mínimos de asistencia.</a:t>
            </a:r>
            <a:endParaRPr lang="es-PA" dirty="0"/>
          </a:p>
          <a:p>
            <a:endParaRPr lang="es-PA" dirty="0"/>
          </a:p>
        </p:txBody>
      </p:sp>
      <p:pic>
        <p:nvPicPr>
          <p:cNvPr id="4" name="Marcador de contenido 3" descr="E:\Coalicion Regional TRATA\LOGO COALICION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813" y="495300"/>
            <a:ext cx="2008187" cy="1195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9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07708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PA" b="1" dirty="0" smtClean="0"/>
              <a:t>Documentos y actividades regionales generadas.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2695074"/>
            <a:ext cx="9593179" cy="3629526"/>
          </a:xfrm>
        </p:spPr>
        <p:txBody>
          <a:bodyPr/>
          <a:lstStyle/>
          <a:p>
            <a:r>
              <a:rPr lang="es-ES" dirty="0"/>
              <a:t>Estrategia Regional de comunicación para prevenir la Trata de Personas en </a:t>
            </a:r>
            <a:r>
              <a:rPr lang="es-ES" dirty="0" smtClean="0"/>
              <a:t>Centroamérica.</a:t>
            </a:r>
          </a:p>
          <a:p>
            <a:r>
              <a:rPr lang="es-PA" dirty="0"/>
              <a:t>Estrategia de comunicación Regional Comunica. PROYECTO </a:t>
            </a:r>
            <a:r>
              <a:rPr lang="es-PA" dirty="0" smtClean="0"/>
              <a:t>BID</a:t>
            </a:r>
            <a:endParaRPr lang="es-PA" dirty="0"/>
          </a:p>
          <a:p>
            <a:r>
              <a:rPr lang="es-ES" dirty="0"/>
              <a:t>Implementando una campaña para la prevención dirigida a las poblaciones vulnerables.</a:t>
            </a:r>
            <a:endParaRPr lang="es-PA" dirty="0"/>
          </a:p>
          <a:p>
            <a:endParaRPr lang="es-PA" dirty="0"/>
          </a:p>
        </p:txBody>
      </p:sp>
      <p:pic>
        <p:nvPicPr>
          <p:cNvPr id="4" name="Marcador de contenido 3" descr="E:\Coalicion Regional TRATA\LOGO COALICION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8" y="495300"/>
            <a:ext cx="1604962" cy="133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3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02895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Caminata Binacional </a:t>
            </a:r>
            <a:br>
              <a:rPr lang="es-PA" dirty="0" smtClean="0"/>
            </a:br>
            <a:r>
              <a:rPr lang="es-PA" dirty="0" smtClean="0"/>
              <a:t>Costa Rica-Panamá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15" y="2207128"/>
            <a:ext cx="4463551" cy="2510747"/>
          </a:xfrm>
        </p:spPr>
      </p:pic>
      <p:pic>
        <p:nvPicPr>
          <p:cNvPr id="6" name="Marcador de contenido 3" descr="E:\Coalicion Regional TRATA\LOGO COALICION.JPG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8" y="495300"/>
            <a:ext cx="1604962" cy="13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71" y="3595580"/>
            <a:ext cx="4486129" cy="29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783" y="407313"/>
            <a:ext cx="9855133" cy="1325563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17 va Reunión de la Coalición Regional </a:t>
            </a:r>
            <a:br>
              <a:rPr lang="es-PA" dirty="0" smtClean="0"/>
            </a:br>
            <a:r>
              <a:rPr lang="es-PA" sz="2000" dirty="0" smtClean="0"/>
              <a:t>Presidencia: </a:t>
            </a:r>
            <a:r>
              <a:rPr lang="es-PA" sz="2000" dirty="0" err="1" smtClean="0"/>
              <a:t>Panama</a:t>
            </a:r>
            <a:r>
              <a:rPr lang="es-PA" sz="2000" dirty="0" smtClean="0"/>
              <a:t>; Secretaria: Guatemala</a:t>
            </a:r>
            <a:endParaRPr lang="es-PA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" y="1900898"/>
            <a:ext cx="3490819" cy="1963586"/>
          </a:xfrm>
        </p:spPr>
      </p:pic>
      <p:pic>
        <p:nvPicPr>
          <p:cNvPr id="7" name="Marcador de contenido 3" descr="E:\Coalicion Regional TRATA\LOGO COALICION.JPG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8" y="495300"/>
            <a:ext cx="1604962" cy="13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66" y="3612445"/>
            <a:ext cx="5568244" cy="31321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51" y="4493942"/>
            <a:ext cx="2593776" cy="202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25467"/>
          </a:xfrm>
        </p:spPr>
        <p:txBody>
          <a:bodyPr>
            <a:normAutofit/>
          </a:bodyPr>
          <a:lstStyle/>
          <a:p>
            <a:r>
              <a:rPr lang="es-PA" sz="3200" dirty="0"/>
              <a:t>17 va Reunión de la Coalición Regional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519707"/>
            <a:ext cx="10972800" cy="4804893"/>
          </a:xfrm>
        </p:spPr>
        <p:txBody>
          <a:bodyPr>
            <a:normAutofit lnSpcReduction="10000"/>
          </a:bodyPr>
          <a:lstStyle/>
          <a:p>
            <a:r>
              <a:rPr lang="es-PA" dirty="0"/>
              <a:t>Proyecto “Contribución al fortalecimiento del abordaje integral del delito de la trata de personas en Centro América</a:t>
            </a:r>
            <a:r>
              <a:rPr lang="es-PA" dirty="0" smtClean="0"/>
              <a:t>” (ECPAT/Guatemala)</a:t>
            </a:r>
            <a:r>
              <a:rPr lang="es-PA" sz="1300" dirty="0" smtClean="0"/>
              <a:t>1</a:t>
            </a:r>
            <a:r>
              <a:rPr lang="es-PA" dirty="0" smtClean="0"/>
              <a:t>.</a:t>
            </a:r>
            <a:endParaRPr lang="es-PA" dirty="0"/>
          </a:p>
          <a:p>
            <a:r>
              <a:rPr lang="es-PA" dirty="0"/>
              <a:t>Elaboración de un Sistema y Plan de Monitoreo y evaluación</a:t>
            </a:r>
            <a:r>
              <a:rPr lang="es-PA" dirty="0" smtClean="0"/>
              <a:t>.</a:t>
            </a:r>
            <a:endParaRPr lang="es-PA" dirty="0"/>
          </a:p>
          <a:p>
            <a:r>
              <a:rPr lang="es-PA" dirty="0"/>
              <a:t>Diseño de una Estrategia Regional de atención.</a:t>
            </a:r>
          </a:p>
          <a:p>
            <a:r>
              <a:rPr lang="es-PA" dirty="0"/>
              <a:t> Estudio sobre los obstáculos y las limitaciones en la aplicación del protocolo regional para la repatriación de victimas. Estudio comparativo de protocolos nacionales y el regional.</a:t>
            </a:r>
          </a:p>
          <a:p>
            <a:r>
              <a:rPr lang="es-PA" dirty="0"/>
              <a:t>Plan </a:t>
            </a:r>
            <a:r>
              <a:rPr lang="es-PA" dirty="0" smtClean="0"/>
              <a:t>Estratégico 2017-2027</a:t>
            </a:r>
          </a:p>
          <a:p>
            <a:r>
              <a:rPr lang="es-PA" dirty="0" smtClean="0"/>
              <a:t>Presentación y entrega de Estrategia Regional para la atención a victimas. (OIM)</a:t>
            </a:r>
          </a:p>
          <a:p>
            <a:r>
              <a:rPr lang="es-PA" dirty="0" smtClean="0"/>
              <a:t>Renovación </a:t>
            </a:r>
            <a:r>
              <a:rPr lang="es-PA" dirty="0"/>
              <a:t>de </a:t>
            </a:r>
            <a:r>
              <a:rPr lang="es-PA" dirty="0" smtClean="0"/>
              <a:t>Autoridades</a:t>
            </a:r>
          </a:p>
        </p:txBody>
      </p:sp>
    </p:spTree>
    <p:extLst>
      <p:ext uri="{BB962C8B-B14F-4D97-AF65-F5344CB8AC3E}">
        <p14:creationId xmlns:p14="http://schemas.microsoft.com/office/powerpoint/2010/main" val="38121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Actividad.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05" y="1970591"/>
            <a:ext cx="4351338" cy="4351338"/>
          </a:xfrm>
        </p:spPr>
      </p:pic>
      <p:pic>
        <p:nvPicPr>
          <p:cNvPr id="5" name="Marcador de contenido 3" descr="E:\Coalicion Regional TRATA\LOGO COALICION.JPG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8" y="495300"/>
            <a:ext cx="1604962" cy="133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8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764</TotalTime>
  <Words>966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Constantia</vt:lpstr>
      <vt:lpstr>Times New Roman</vt:lpstr>
      <vt:lpstr>Wingdings 2</vt:lpstr>
      <vt:lpstr>Flujo</vt:lpstr>
      <vt:lpstr>PowerPoint Presentation</vt:lpstr>
      <vt:lpstr>Logros </vt:lpstr>
      <vt:lpstr>Algunos trabajos entregables de la Coalición. </vt:lpstr>
      <vt:lpstr>Documentos generados.</vt:lpstr>
      <vt:lpstr>Documentos y actividades regionales generadas.</vt:lpstr>
      <vt:lpstr>Caminata Binacional  Costa Rica-Panamá</vt:lpstr>
      <vt:lpstr>17 va Reunión de la Coalición Regional  Presidencia: Panama; Secretaria: Guatemala</vt:lpstr>
      <vt:lpstr>17 va Reunión de la Coalición Regional </vt:lpstr>
      <vt:lpstr>Actividad.</vt:lpstr>
      <vt:lpstr>Actividad</vt:lpstr>
      <vt:lpstr>PowerPoint Presentation</vt:lpstr>
      <vt:lpstr>Avances </vt:lpstr>
      <vt:lpstr>Avances.</vt:lpstr>
      <vt:lpstr>Razón de la Estrategia Regional</vt:lpstr>
      <vt:lpstr>Como se entiende la Atención Integral</vt:lpstr>
      <vt:lpstr>Estrategia Regional para la Atención Integral  </vt:lpstr>
      <vt:lpstr>DEFINICION DE LA RUTA CRÍTICA REGIONAL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rgarcia</dc:creator>
  <cp:lastModifiedBy>ZEPEDA Carmen Paola</cp:lastModifiedBy>
  <cp:revision>39</cp:revision>
  <dcterms:created xsi:type="dcterms:W3CDTF">2016-10-12T15:05:31Z</dcterms:created>
  <dcterms:modified xsi:type="dcterms:W3CDTF">2016-11-15T15:38:41Z</dcterms:modified>
</cp:coreProperties>
</file>