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0" r:id="rId5"/>
    <p:sldId id="264" r:id="rId6"/>
    <p:sldId id="299" r:id="rId7"/>
    <p:sldId id="300" r:id="rId8"/>
    <p:sldId id="305" r:id="rId9"/>
    <p:sldId id="301" r:id="rId10"/>
    <p:sldId id="298" r:id="rId11"/>
    <p:sldId id="306" r:id="rId12"/>
    <p:sldId id="273" r:id="rId13"/>
    <p:sldId id="278" r:id="rId14"/>
    <p:sldId id="280" r:id="rId15"/>
    <p:sldId id="279" r:id="rId16"/>
    <p:sldId id="277" r:id="rId17"/>
    <p:sldId id="304" r:id="rId18"/>
    <p:sldId id="307" r:id="rId19"/>
    <p:sldId id="308" r:id="rId20"/>
    <p:sldId id="276" r:id="rId21"/>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118" d="100"/>
          <a:sy n="118" d="100"/>
        </p:scale>
        <p:origin x="-168" y="-120"/>
      </p:cViewPr>
      <p:guideLst>
        <p:guide orient="horz" pos="2160"/>
        <p:guide pos="3840"/>
      </p:guideLst>
    </p:cSldViewPr>
  </p:slideViewPr>
  <p:notesTextViewPr>
    <p:cViewPr>
      <p:scale>
        <a:sx n="1" d="1"/>
        <a:sy n="1" d="1"/>
      </p:scale>
      <p:origin x="0" y="0"/>
    </p:cViewPr>
  </p:notesTextViewPr>
  <p:sorterViewPr>
    <p:cViewPr>
      <p:scale>
        <a:sx n="100" d="100"/>
        <a:sy n="100" d="100"/>
      </p:scale>
      <p:origin x="0" y="-653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1B025-D8F6-4CD0-A279-826AFD45AAF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NI"/>
        </a:p>
      </dgm:t>
    </dgm:pt>
    <dgm:pt modelId="{D1FA503A-09BC-4784-845D-7C1B244CB76A}">
      <dgm:prSet custT="1"/>
      <dgm:spPr/>
      <dgm:t>
        <a:bodyPr/>
        <a:lstStyle/>
        <a:p>
          <a:endParaRPr lang="es-NI" sz="1400" dirty="0"/>
        </a:p>
      </dgm:t>
    </dgm:pt>
    <dgm:pt modelId="{50988179-E931-4CED-956B-CEB60A4022A2}" type="parTrans" cxnId="{46EF1E4A-EDDA-436C-91E2-B68B20DFCB63}">
      <dgm:prSet/>
      <dgm:spPr/>
      <dgm:t>
        <a:bodyPr/>
        <a:lstStyle/>
        <a:p>
          <a:endParaRPr lang="es-NI"/>
        </a:p>
      </dgm:t>
    </dgm:pt>
    <dgm:pt modelId="{8CCB4C8E-F494-4E32-9B98-1B6648FF2F69}" type="sibTrans" cxnId="{46EF1E4A-EDDA-436C-91E2-B68B20DFCB63}">
      <dgm:prSet/>
      <dgm:spPr/>
      <dgm:t>
        <a:bodyPr/>
        <a:lstStyle/>
        <a:p>
          <a:endParaRPr lang="es-NI"/>
        </a:p>
      </dgm:t>
    </dgm:pt>
    <dgm:pt modelId="{28D2A6A9-BF93-488E-B42B-A4B309733A4A}">
      <dgm:prSet custT="1"/>
      <dgm:spPr/>
      <dgm:t>
        <a:bodyPr/>
        <a:lstStyle/>
        <a:p>
          <a:pPr algn="l"/>
          <a:endParaRPr lang="es-NI" sz="2400" dirty="0"/>
        </a:p>
      </dgm:t>
    </dgm:pt>
    <dgm:pt modelId="{1D44B33F-3EA6-4E22-848C-DA5249264DC6}" type="parTrans" cxnId="{2D123F82-8FE0-406C-9A18-952AF22B7DB8}">
      <dgm:prSet/>
      <dgm:spPr/>
      <dgm:t>
        <a:bodyPr/>
        <a:lstStyle/>
        <a:p>
          <a:endParaRPr lang="es-NI"/>
        </a:p>
      </dgm:t>
    </dgm:pt>
    <dgm:pt modelId="{458C1E81-829E-4E8F-BF5D-5870C0A330A2}" type="sibTrans" cxnId="{2D123F82-8FE0-406C-9A18-952AF22B7DB8}">
      <dgm:prSet/>
      <dgm:spPr/>
      <dgm:t>
        <a:bodyPr/>
        <a:lstStyle/>
        <a:p>
          <a:endParaRPr lang="es-NI"/>
        </a:p>
      </dgm:t>
    </dgm:pt>
    <dgm:pt modelId="{8B9C5F61-F15B-4098-A45D-5A32B55FC4CA}" type="pres">
      <dgm:prSet presAssocID="{4541B025-D8F6-4CD0-A279-826AFD45AAF5}" presName="Name0" presStyleCnt="0">
        <dgm:presLayoutVars>
          <dgm:chMax val="7"/>
          <dgm:dir/>
          <dgm:animLvl val="lvl"/>
          <dgm:resizeHandles val="exact"/>
        </dgm:presLayoutVars>
      </dgm:prSet>
      <dgm:spPr/>
      <dgm:t>
        <a:bodyPr/>
        <a:lstStyle/>
        <a:p>
          <a:endParaRPr lang="es-NI"/>
        </a:p>
      </dgm:t>
    </dgm:pt>
    <dgm:pt modelId="{27FAF00B-D0F7-450B-9930-9DA13C430CA3}" type="pres">
      <dgm:prSet presAssocID="{28D2A6A9-BF93-488E-B42B-A4B309733A4A}" presName="circle1" presStyleLbl="node1" presStyleIdx="0" presStyleCnt="2"/>
      <dgm:spPr/>
      <dgm:t>
        <a:bodyPr/>
        <a:lstStyle/>
        <a:p>
          <a:endParaRPr lang="es-NI"/>
        </a:p>
      </dgm:t>
    </dgm:pt>
    <dgm:pt modelId="{C2BE5874-A87F-4226-B04D-E80330D6A882}" type="pres">
      <dgm:prSet presAssocID="{28D2A6A9-BF93-488E-B42B-A4B309733A4A}" presName="space" presStyleCnt="0"/>
      <dgm:spPr/>
    </dgm:pt>
    <dgm:pt modelId="{0237BA25-2B8A-49F5-8F03-B737CF0380FC}" type="pres">
      <dgm:prSet presAssocID="{28D2A6A9-BF93-488E-B42B-A4B309733A4A}" presName="rect1" presStyleLbl="alignAcc1" presStyleIdx="0" presStyleCnt="2" custLinFactNeighborX="-250" custLinFactNeighborY="-143"/>
      <dgm:spPr/>
      <dgm:t>
        <a:bodyPr/>
        <a:lstStyle/>
        <a:p>
          <a:endParaRPr lang="es-NI"/>
        </a:p>
      </dgm:t>
    </dgm:pt>
    <dgm:pt modelId="{46C8AF5F-242C-4941-B4D2-6A8FB4CD4248}" type="pres">
      <dgm:prSet presAssocID="{D1FA503A-09BC-4784-845D-7C1B244CB76A}" presName="vertSpace2" presStyleLbl="node1" presStyleIdx="0" presStyleCnt="2"/>
      <dgm:spPr/>
    </dgm:pt>
    <dgm:pt modelId="{84D6D5FB-4D29-4DD5-874B-69CC486A4962}" type="pres">
      <dgm:prSet presAssocID="{D1FA503A-09BC-4784-845D-7C1B244CB76A}" presName="circle2" presStyleLbl="node1" presStyleIdx="1" presStyleCnt="2" custScaleX="79233" custScaleY="94806" custLinFactNeighborX="10806" custLinFactNeighborY="26437"/>
      <dgm:spPr/>
    </dgm:pt>
    <dgm:pt modelId="{CCD10183-B46B-47CA-82AB-B6608264C688}" type="pres">
      <dgm:prSet presAssocID="{D1FA503A-09BC-4784-845D-7C1B244CB76A}" presName="rect2" presStyleLbl="alignAcc1" presStyleIdx="1" presStyleCnt="2" custScaleX="100000" custScaleY="93153" custLinFactNeighborX="20" custLinFactNeighborY="13775"/>
      <dgm:spPr/>
      <dgm:t>
        <a:bodyPr/>
        <a:lstStyle/>
        <a:p>
          <a:endParaRPr lang="es-NI"/>
        </a:p>
      </dgm:t>
    </dgm:pt>
    <dgm:pt modelId="{E2E0744D-FEAA-4E5F-AEAD-0ADA6924EF95}" type="pres">
      <dgm:prSet presAssocID="{28D2A6A9-BF93-488E-B42B-A4B309733A4A}" presName="rect1ParTxNoCh" presStyleLbl="alignAcc1" presStyleIdx="1" presStyleCnt="2">
        <dgm:presLayoutVars>
          <dgm:chMax val="1"/>
          <dgm:bulletEnabled val="1"/>
        </dgm:presLayoutVars>
      </dgm:prSet>
      <dgm:spPr/>
      <dgm:t>
        <a:bodyPr/>
        <a:lstStyle/>
        <a:p>
          <a:endParaRPr lang="es-NI"/>
        </a:p>
      </dgm:t>
    </dgm:pt>
    <dgm:pt modelId="{1D70F6B1-4389-4A22-89D9-6BAF053F1E65}" type="pres">
      <dgm:prSet presAssocID="{D1FA503A-09BC-4784-845D-7C1B244CB76A}" presName="rect2ParTxNoCh" presStyleLbl="alignAcc1" presStyleIdx="1" presStyleCnt="2">
        <dgm:presLayoutVars>
          <dgm:chMax val="1"/>
          <dgm:bulletEnabled val="1"/>
        </dgm:presLayoutVars>
      </dgm:prSet>
      <dgm:spPr/>
      <dgm:t>
        <a:bodyPr/>
        <a:lstStyle/>
        <a:p>
          <a:endParaRPr lang="es-NI"/>
        </a:p>
      </dgm:t>
    </dgm:pt>
  </dgm:ptLst>
  <dgm:cxnLst>
    <dgm:cxn modelId="{2D123F82-8FE0-406C-9A18-952AF22B7DB8}" srcId="{4541B025-D8F6-4CD0-A279-826AFD45AAF5}" destId="{28D2A6A9-BF93-488E-B42B-A4B309733A4A}" srcOrd="0" destOrd="0" parTransId="{1D44B33F-3EA6-4E22-848C-DA5249264DC6}" sibTransId="{458C1E81-829E-4E8F-BF5D-5870C0A330A2}"/>
    <dgm:cxn modelId="{E681F0AA-8561-4252-939A-00136F2E48C7}" type="presOf" srcId="{4541B025-D8F6-4CD0-A279-826AFD45AAF5}" destId="{8B9C5F61-F15B-4098-A45D-5A32B55FC4CA}" srcOrd="0" destOrd="0" presId="urn:microsoft.com/office/officeart/2005/8/layout/target3"/>
    <dgm:cxn modelId="{3FE7B6EE-8C5B-4290-B499-A57797A470B7}" type="presOf" srcId="{28D2A6A9-BF93-488E-B42B-A4B309733A4A}" destId="{0237BA25-2B8A-49F5-8F03-B737CF0380FC}" srcOrd="0" destOrd="0" presId="urn:microsoft.com/office/officeart/2005/8/layout/target3"/>
    <dgm:cxn modelId="{1103ED00-19F2-4436-87E7-8B0C93170AA3}" type="presOf" srcId="{28D2A6A9-BF93-488E-B42B-A4B309733A4A}" destId="{E2E0744D-FEAA-4E5F-AEAD-0ADA6924EF95}" srcOrd="1" destOrd="0" presId="urn:microsoft.com/office/officeart/2005/8/layout/target3"/>
    <dgm:cxn modelId="{C001120E-521F-4550-9C2F-B28334530125}" type="presOf" srcId="{D1FA503A-09BC-4784-845D-7C1B244CB76A}" destId="{CCD10183-B46B-47CA-82AB-B6608264C688}" srcOrd="0" destOrd="0" presId="urn:microsoft.com/office/officeart/2005/8/layout/target3"/>
    <dgm:cxn modelId="{46EF1E4A-EDDA-436C-91E2-B68B20DFCB63}" srcId="{4541B025-D8F6-4CD0-A279-826AFD45AAF5}" destId="{D1FA503A-09BC-4784-845D-7C1B244CB76A}" srcOrd="1" destOrd="0" parTransId="{50988179-E931-4CED-956B-CEB60A4022A2}" sibTransId="{8CCB4C8E-F494-4E32-9B98-1B6648FF2F69}"/>
    <dgm:cxn modelId="{259CA91E-CD05-40F4-BDF7-4CBF26F336B0}" type="presOf" srcId="{D1FA503A-09BC-4784-845D-7C1B244CB76A}" destId="{1D70F6B1-4389-4A22-89D9-6BAF053F1E65}" srcOrd="1" destOrd="0" presId="urn:microsoft.com/office/officeart/2005/8/layout/target3"/>
    <dgm:cxn modelId="{B36FEF3D-2EA3-4DB2-8398-D85C21081253}" type="presParOf" srcId="{8B9C5F61-F15B-4098-A45D-5A32B55FC4CA}" destId="{27FAF00B-D0F7-450B-9930-9DA13C430CA3}" srcOrd="0" destOrd="0" presId="urn:microsoft.com/office/officeart/2005/8/layout/target3"/>
    <dgm:cxn modelId="{DB7B656A-5C88-4154-AEA6-0EDAC7E02B22}" type="presParOf" srcId="{8B9C5F61-F15B-4098-A45D-5A32B55FC4CA}" destId="{C2BE5874-A87F-4226-B04D-E80330D6A882}" srcOrd="1" destOrd="0" presId="urn:microsoft.com/office/officeart/2005/8/layout/target3"/>
    <dgm:cxn modelId="{BB068C0C-B68F-452F-BA8C-993E58808C1F}" type="presParOf" srcId="{8B9C5F61-F15B-4098-A45D-5A32B55FC4CA}" destId="{0237BA25-2B8A-49F5-8F03-B737CF0380FC}" srcOrd="2" destOrd="0" presId="urn:microsoft.com/office/officeart/2005/8/layout/target3"/>
    <dgm:cxn modelId="{8AE2B81F-7EEC-4547-BFBA-B1A9E3BCEB58}" type="presParOf" srcId="{8B9C5F61-F15B-4098-A45D-5A32B55FC4CA}" destId="{46C8AF5F-242C-4941-B4D2-6A8FB4CD4248}" srcOrd="3" destOrd="0" presId="urn:microsoft.com/office/officeart/2005/8/layout/target3"/>
    <dgm:cxn modelId="{CBDE0CC8-A8CE-4230-80D1-91F2EEA825B4}" type="presParOf" srcId="{8B9C5F61-F15B-4098-A45D-5A32B55FC4CA}" destId="{84D6D5FB-4D29-4DD5-874B-69CC486A4962}" srcOrd="4" destOrd="0" presId="urn:microsoft.com/office/officeart/2005/8/layout/target3"/>
    <dgm:cxn modelId="{84D57C9E-B263-46C6-9BB5-410FF86E813F}" type="presParOf" srcId="{8B9C5F61-F15B-4098-A45D-5A32B55FC4CA}" destId="{CCD10183-B46B-47CA-82AB-B6608264C688}" srcOrd="5" destOrd="0" presId="urn:microsoft.com/office/officeart/2005/8/layout/target3"/>
    <dgm:cxn modelId="{E804A88B-A28E-4E52-876E-0B3220D4C990}" type="presParOf" srcId="{8B9C5F61-F15B-4098-A45D-5A32B55FC4CA}" destId="{E2E0744D-FEAA-4E5F-AEAD-0ADA6924EF95}" srcOrd="6" destOrd="0" presId="urn:microsoft.com/office/officeart/2005/8/layout/target3"/>
    <dgm:cxn modelId="{460D5665-AA63-450F-8324-C559D3293C86}" type="presParOf" srcId="{8B9C5F61-F15B-4098-A45D-5A32B55FC4CA}" destId="{1D70F6B1-4389-4A22-89D9-6BAF053F1E65}"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41B025-D8F6-4CD0-A279-826AFD45AAF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NI"/>
        </a:p>
      </dgm:t>
    </dgm:pt>
    <dgm:pt modelId="{D1FA503A-09BC-4784-845D-7C1B244CB76A}">
      <dgm:prSet custT="1"/>
      <dgm:spPr/>
      <dgm:t>
        <a:bodyPr/>
        <a:lstStyle/>
        <a:p>
          <a:endParaRPr lang="es-NI" sz="1400" dirty="0"/>
        </a:p>
      </dgm:t>
    </dgm:pt>
    <dgm:pt modelId="{50988179-E931-4CED-956B-CEB60A4022A2}" type="parTrans" cxnId="{46EF1E4A-EDDA-436C-91E2-B68B20DFCB63}">
      <dgm:prSet/>
      <dgm:spPr/>
      <dgm:t>
        <a:bodyPr/>
        <a:lstStyle/>
        <a:p>
          <a:endParaRPr lang="es-NI"/>
        </a:p>
      </dgm:t>
    </dgm:pt>
    <dgm:pt modelId="{8CCB4C8E-F494-4E32-9B98-1B6648FF2F69}" type="sibTrans" cxnId="{46EF1E4A-EDDA-436C-91E2-B68B20DFCB63}">
      <dgm:prSet/>
      <dgm:spPr/>
      <dgm:t>
        <a:bodyPr/>
        <a:lstStyle/>
        <a:p>
          <a:endParaRPr lang="es-NI"/>
        </a:p>
      </dgm:t>
    </dgm:pt>
    <dgm:pt modelId="{28D2A6A9-BF93-488E-B42B-A4B309733A4A}">
      <dgm:prSet custT="1"/>
      <dgm:spPr/>
      <dgm:t>
        <a:bodyPr/>
        <a:lstStyle/>
        <a:p>
          <a:pPr algn="l"/>
          <a:endParaRPr lang="es-NI" sz="2400" dirty="0"/>
        </a:p>
      </dgm:t>
    </dgm:pt>
    <dgm:pt modelId="{1D44B33F-3EA6-4E22-848C-DA5249264DC6}" type="parTrans" cxnId="{2D123F82-8FE0-406C-9A18-952AF22B7DB8}">
      <dgm:prSet/>
      <dgm:spPr/>
      <dgm:t>
        <a:bodyPr/>
        <a:lstStyle/>
        <a:p>
          <a:endParaRPr lang="es-NI"/>
        </a:p>
      </dgm:t>
    </dgm:pt>
    <dgm:pt modelId="{458C1E81-829E-4E8F-BF5D-5870C0A330A2}" type="sibTrans" cxnId="{2D123F82-8FE0-406C-9A18-952AF22B7DB8}">
      <dgm:prSet/>
      <dgm:spPr/>
      <dgm:t>
        <a:bodyPr/>
        <a:lstStyle/>
        <a:p>
          <a:endParaRPr lang="es-NI"/>
        </a:p>
      </dgm:t>
    </dgm:pt>
    <dgm:pt modelId="{8B9C5F61-F15B-4098-A45D-5A32B55FC4CA}" type="pres">
      <dgm:prSet presAssocID="{4541B025-D8F6-4CD0-A279-826AFD45AAF5}" presName="Name0" presStyleCnt="0">
        <dgm:presLayoutVars>
          <dgm:chMax val="7"/>
          <dgm:dir/>
          <dgm:animLvl val="lvl"/>
          <dgm:resizeHandles val="exact"/>
        </dgm:presLayoutVars>
      </dgm:prSet>
      <dgm:spPr/>
      <dgm:t>
        <a:bodyPr/>
        <a:lstStyle/>
        <a:p>
          <a:endParaRPr lang="es-NI"/>
        </a:p>
      </dgm:t>
    </dgm:pt>
    <dgm:pt modelId="{27FAF00B-D0F7-450B-9930-9DA13C430CA3}" type="pres">
      <dgm:prSet presAssocID="{28D2A6A9-BF93-488E-B42B-A4B309733A4A}" presName="circle1" presStyleLbl="node1" presStyleIdx="0" presStyleCnt="2"/>
      <dgm:spPr/>
    </dgm:pt>
    <dgm:pt modelId="{C2BE5874-A87F-4226-B04D-E80330D6A882}" type="pres">
      <dgm:prSet presAssocID="{28D2A6A9-BF93-488E-B42B-A4B309733A4A}" presName="space" presStyleCnt="0"/>
      <dgm:spPr/>
    </dgm:pt>
    <dgm:pt modelId="{0237BA25-2B8A-49F5-8F03-B737CF0380FC}" type="pres">
      <dgm:prSet presAssocID="{28D2A6A9-BF93-488E-B42B-A4B309733A4A}" presName="rect1" presStyleLbl="alignAcc1" presStyleIdx="0" presStyleCnt="2" custLinFactNeighborX="2872" custLinFactNeighborY="546"/>
      <dgm:spPr/>
      <dgm:t>
        <a:bodyPr/>
        <a:lstStyle/>
        <a:p>
          <a:endParaRPr lang="es-NI"/>
        </a:p>
      </dgm:t>
    </dgm:pt>
    <dgm:pt modelId="{46C8AF5F-242C-4941-B4D2-6A8FB4CD4248}" type="pres">
      <dgm:prSet presAssocID="{D1FA503A-09BC-4784-845D-7C1B244CB76A}" presName="vertSpace2" presStyleLbl="node1" presStyleIdx="0" presStyleCnt="2"/>
      <dgm:spPr/>
    </dgm:pt>
    <dgm:pt modelId="{84D6D5FB-4D29-4DD5-874B-69CC486A4962}" type="pres">
      <dgm:prSet presAssocID="{D1FA503A-09BC-4784-845D-7C1B244CB76A}" presName="circle2" presStyleLbl="node1" presStyleIdx="1" presStyleCnt="2" custScaleX="79233" custScaleY="94806" custLinFactNeighborX="10806" custLinFactNeighborY="26437"/>
      <dgm:spPr/>
    </dgm:pt>
    <dgm:pt modelId="{CCD10183-B46B-47CA-82AB-B6608264C688}" type="pres">
      <dgm:prSet presAssocID="{D1FA503A-09BC-4784-845D-7C1B244CB76A}" presName="rect2" presStyleLbl="alignAcc1" presStyleIdx="1" presStyleCnt="2" custScaleX="100000" custScaleY="93153" custLinFactNeighborX="4723" custLinFactNeighborY="13950"/>
      <dgm:spPr/>
      <dgm:t>
        <a:bodyPr/>
        <a:lstStyle/>
        <a:p>
          <a:endParaRPr lang="es-NI"/>
        </a:p>
      </dgm:t>
    </dgm:pt>
    <dgm:pt modelId="{E2E0744D-FEAA-4E5F-AEAD-0ADA6924EF95}" type="pres">
      <dgm:prSet presAssocID="{28D2A6A9-BF93-488E-B42B-A4B309733A4A}" presName="rect1ParTxNoCh" presStyleLbl="alignAcc1" presStyleIdx="1" presStyleCnt="2">
        <dgm:presLayoutVars>
          <dgm:chMax val="1"/>
          <dgm:bulletEnabled val="1"/>
        </dgm:presLayoutVars>
      </dgm:prSet>
      <dgm:spPr/>
      <dgm:t>
        <a:bodyPr/>
        <a:lstStyle/>
        <a:p>
          <a:endParaRPr lang="es-NI"/>
        </a:p>
      </dgm:t>
    </dgm:pt>
    <dgm:pt modelId="{1D70F6B1-4389-4A22-89D9-6BAF053F1E65}" type="pres">
      <dgm:prSet presAssocID="{D1FA503A-09BC-4784-845D-7C1B244CB76A}" presName="rect2ParTxNoCh" presStyleLbl="alignAcc1" presStyleIdx="1" presStyleCnt="2">
        <dgm:presLayoutVars>
          <dgm:chMax val="1"/>
          <dgm:bulletEnabled val="1"/>
        </dgm:presLayoutVars>
      </dgm:prSet>
      <dgm:spPr/>
      <dgm:t>
        <a:bodyPr/>
        <a:lstStyle/>
        <a:p>
          <a:endParaRPr lang="es-NI"/>
        </a:p>
      </dgm:t>
    </dgm:pt>
  </dgm:ptLst>
  <dgm:cxnLst>
    <dgm:cxn modelId="{2D123F82-8FE0-406C-9A18-952AF22B7DB8}" srcId="{4541B025-D8F6-4CD0-A279-826AFD45AAF5}" destId="{28D2A6A9-BF93-488E-B42B-A4B309733A4A}" srcOrd="0" destOrd="0" parTransId="{1D44B33F-3EA6-4E22-848C-DA5249264DC6}" sibTransId="{458C1E81-829E-4E8F-BF5D-5870C0A330A2}"/>
    <dgm:cxn modelId="{AC1CCC6C-8030-4569-B693-B6F98EF20CF4}" type="presOf" srcId="{28D2A6A9-BF93-488E-B42B-A4B309733A4A}" destId="{0237BA25-2B8A-49F5-8F03-B737CF0380FC}" srcOrd="0" destOrd="0" presId="urn:microsoft.com/office/officeart/2005/8/layout/target3"/>
    <dgm:cxn modelId="{46EF1E4A-EDDA-436C-91E2-B68B20DFCB63}" srcId="{4541B025-D8F6-4CD0-A279-826AFD45AAF5}" destId="{D1FA503A-09BC-4784-845D-7C1B244CB76A}" srcOrd="1" destOrd="0" parTransId="{50988179-E931-4CED-956B-CEB60A4022A2}" sibTransId="{8CCB4C8E-F494-4E32-9B98-1B6648FF2F69}"/>
    <dgm:cxn modelId="{F14D2735-D19F-424B-9B6C-90AAD720CD38}" type="presOf" srcId="{4541B025-D8F6-4CD0-A279-826AFD45AAF5}" destId="{8B9C5F61-F15B-4098-A45D-5A32B55FC4CA}" srcOrd="0" destOrd="0" presId="urn:microsoft.com/office/officeart/2005/8/layout/target3"/>
    <dgm:cxn modelId="{3842CBB4-E27D-4929-9BA0-438CAB5571BC}" type="presOf" srcId="{D1FA503A-09BC-4784-845D-7C1B244CB76A}" destId="{1D70F6B1-4389-4A22-89D9-6BAF053F1E65}" srcOrd="1" destOrd="0" presId="urn:microsoft.com/office/officeart/2005/8/layout/target3"/>
    <dgm:cxn modelId="{E91DD487-1FDE-4356-BF90-1CDFDAF89725}" type="presOf" srcId="{D1FA503A-09BC-4784-845D-7C1B244CB76A}" destId="{CCD10183-B46B-47CA-82AB-B6608264C688}" srcOrd="0" destOrd="0" presId="urn:microsoft.com/office/officeart/2005/8/layout/target3"/>
    <dgm:cxn modelId="{6F739264-26EE-4BCE-9DF1-E42EB321F872}" type="presOf" srcId="{28D2A6A9-BF93-488E-B42B-A4B309733A4A}" destId="{E2E0744D-FEAA-4E5F-AEAD-0ADA6924EF95}" srcOrd="1" destOrd="0" presId="urn:microsoft.com/office/officeart/2005/8/layout/target3"/>
    <dgm:cxn modelId="{C6668B68-DD93-40A6-B7B9-2DF8F3978E35}" type="presParOf" srcId="{8B9C5F61-F15B-4098-A45D-5A32B55FC4CA}" destId="{27FAF00B-D0F7-450B-9930-9DA13C430CA3}" srcOrd="0" destOrd="0" presId="urn:microsoft.com/office/officeart/2005/8/layout/target3"/>
    <dgm:cxn modelId="{D0E86702-2D77-46DA-ACEE-19F65633D02B}" type="presParOf" srcId="{8B9C5F61-F15B-4098-A45D-5A32B55FC4CA}" destId="{C2BE5874-A87F-4226-B04D-E80330D6A882}" srcOrd="1" destOrd="0" presId="urn:microsoft.com/office/officeart/2005/8/layout/target3"/>
    <dgm:cxn modelId="{1B0AD259-6AA5-45A7-9E61-844AA297BDD4}" type="presParOf" srcId="{8B9C5F61-F15B-4098-A45D-5A32B55FC4CA}" destId="{0237BA25-2B8A-49F5-8F03-B737CF0380FC}" srcOrd="2" destOrd="0" presId="urn:microsoft.com/office/officeart/2005/8/layout/target3"/>
    <dgm:cxn modelId="{F1A44F87-8534-4167-A5BF-756490A885DF}" type="presParOf" srcId="{8B9C5F61-F15B-4098-A45D-5A32B55FC4CA}" destId="{46C8AF5F-242C-4941-B4D2-6A8FB4CD4248}" srcOrd="3" destOrd="0" presId="urn:microsoft.com/office/officeart/2005/8/layout/target3"/>
    <dgm:cxn modelId="{59A52D96-54BF-4F0E-BF57-10B50F15302A}" type="presParOf" srcId="{8B9C5F61-F15B-4098-A45D-5A32B55FC4CA}" destId="{84D6D5FB-4D29-4DD5-874B-69CC486A4962}" srcOrd="4" destOrd="0" presId="urn:microsoft.com/office/officeart/2005/8/layout/target3"/>
    <dgm:cxn modelId="{7FF1A626-E4AF-494D-AD60-AC13FE8DABEA}" type="presParOf" srcId="{8B9C5F61-F15B-4098-A45D-5A32B55FC4CA}" destId="{CCD10183-B46B-47CA-82AB-B6608264C688}" srcOrd="5" destOrd="0" presId="urn:microsoft.com/office/officeart/2005/8/layout/target3"/>
    <dgm:cxn modelId="{4F5AFCEF-94D6-43FE-BFA3-14807D40014A}" type="presParOf" srcId="{8B9C5F61-F15B-4098-A45D-5A32B55FC4CA}" destId="{E2E0744D-FEAA-4E5F-AEAD-0ADA6924EF95}" srcOrd="6" destOrd="0" presId="urn:microsoft.com/office/officeart/2005/8/layout/target3"/>
    <dgm:cxn modelId="{66F7E5F2-4FD0-4908-B833-1ADB1CF31DFC}" type="presParOf" srcId="{8B9C5F61-F15B-4098-A45D-5A32B55FC4CA}" destId="{1D70F6B1-4389-4A22-89D9-6BAF053F1E65}"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AF00B-D0F7-450B-9930-9DA13C430CA3}">
      <dsp:nvSpPr>
        <dsp:cNvPr id="0" name=""/>
        <dsp:cNvSpPr/>
      </dsp:nvSpPr>
      <dsp:spPr>
        <a:xfrm>
          <a:off x="0" y="0"/>
          <a:ext cx="5102646" cy="510264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7BA25-2B8A-49F5-8F03-B737CF0380FC}">
      <dsp:nvSpPr>
        <dsp:cNvPr id="0" name=""/>
        <dsp:cNvSpPr/>
      </dsp:nvSpPr>
      <dsp:spPr>
        <a:xfrm>
          <a:off x="2536282" y="0"/>
          <a:ext cx="6016559" cy="510264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s-NI" sz="2400" kern="1200" dirty="0"/>
        </a:p>
      </dsp:txBody>
      <dsp:txXfrm>
        <a:off x="2536282" y="0"/>
        <a:ext cx="6016559" cy="2423757"/>
      </dsp:txXfrm>
    </dsp:sp>
    <dsp:sp modelId="{84D6D5FB-4D29-4DD5-874B-69CC486A4962}">
      <dsp:nvSpPr>
        <dsp:cNvPr id="0" name=""/>
        <dsp:cNvSpPr/>
      </dsp:nvSpPr>
      <dsp:spPr>
        <a:xfrm>
          <a:off x="1601356" y="2875800"/>
          <a:ext cx="1920415" cy="22978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10183-B46B-47CA-82AB-B6608264C688}">
      <dsp:nvSpPr>
        <dsp:cNvPr id="0" name=""/>
        <dsp:cNvSpPr/>
      </dsp:nvSpPr>
      <dsp:spPr>
        <a:xfrm>
          <a:off x="2551323" y="2840607"/>
          <a:ext cx="6016559" cy="225780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NI" sz="1400" kern="1200" dirty="0"/>
        </a:p>
      </dsp:txBody>
      <dsp:txXfrm>
        <a:off x="2551323" y="2840607"/>
        <a:ext cx="6016559" cy="2257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AF00B-D0F7-450B-9930-9DA13C430CA3}">
      <dsp:nvSpPr>
        <dsp:cNvPr id="0" name=""/>
        <dsp:cNvSpPr/>
      </dsp:nvSpPr>
      <dsp:spPr>
        <a:xfrm>
          <a:off x="0" y="0"/>
          <a:ext cx="4031510" cy="40315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7BA25-2B8A-49F5-8F03-B737CF0380FC}">
      <dsp:nvSpPr>
        <dsp:cNvPr id="0" name=""/>
        <dsp:cNvSpPr/>
      </dsp:nvSpPr>
      <dsp:spPr>
        <a:xfrm>
          <a:off x="2015755" y="0"/>
          <a:ext cx="6999530" cy="40315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s-NI" sz="2400" kern="1200" dirty="0"/>
        </a:p>
      </dsp:txBody>
      <dsp:txXfrm>
        <a:off x="2015755" y="0"/>
        <a:ext cx="6999530" cy="1914967"/>
      </dsp:txXfrm>
    </dsp:sp>
    <dsp:sp modelId="{84D6D5FB-4D29-4DD5-874B-69CC486A4962}">
      <dsp:nvSpPr>
        <dsp:cNvPr id="0" name=""/>
        <dsp:cNvSpPr/>
      </dsp:nvSpPr>
      <dsp:spPr>
        <a:xfrm>
          <a:off x="1265203" y="2272118"/>
          <a:ext cx="1517286" cy="181550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10183-B46B-47CA-82AB-B6608264C688}">
      <dsp:nvSpPr>
        <dsp:cNvPr id="0" name=""/>
        <dsp:cNvSpPr/>
      </dsp:nvSpPr>
      <dsp:spPr>
        <a:xfrm>
          <a:off x="2015755" y="2247661"/>
          <a:ext cx="6999530" cy="17838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NI" sz="1400" kern="1200" dirty="0"/>
        </a:p>
      </dsp:txBody>
      <dsp:txXfrm>
        <a:off x="2015755" y="2247661"/>
        <a:ext cx="6999530" cy="178384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19" name="18 Marcador de pie de página"/>
          <p:cNvSpPr>
            <a:spLocks noGrp="1"/>
          </p:cNvSpPr>
          <p:nvPr>
            <p:ph type="ftr" sz="quarter" idx="11"/>
          </p:nvPr>
        </p:nvSpPr>
        <p:spPr/>
        <p:txBody>
          <a:bodyPr/>
          <a:lstStyle/>
          <a:p>
            <a:endParaRPr lang="es-PA"/>
          </a:p>
        </p:txBody>
      </p:sp>
      <p:sp>
        <p:nvSpPr>
          <p:cNvPr id="27" name="26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914402"/>
            <a:ext cx="27432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914402"/>
            <a:ext cx="80264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94F30008-8775-4126-B380-15DEF0EEDC28}" type="slidenum">
              <a:rPr lang="es-PA" smtClean="0"/>
              <a:pPr/>
              <a:t>‹Nr.›</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70D856E-1DD9-4000-B4E2-B89778F68FC5}" type="datetimeFigureOut">
              <a:rPr lang="es-PA" smtClean="0"/>
              <a:pPr/>
              <a:t>11/16/16</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a:xfrm>
            <a:off x="10769600" y="6356351"/>
            <a:ext cx="812800" cy="365125"/>
          </a:xfrm>
        </p:spPr>
        <p:txBody>
          <a:bodyPr/>
          <a:lstStyle/>
          <a:p>
            <a:fld id="{94F30008-8775-4126-B380-15DEF0EEDC28}" type="slidenum">
              <a:rPr lang="es-PA" smtClean="0"/>
              <a:pPr/>
              <a:t>‹Nr.›</a:t>
            </a:fld>
            <a:endParaRPr lang="es-PA"/>
          </a:p>
        </p:txBody>
      </p:sp>
      <p:sp>
        <p:nvSpPr>
          <p:cNvPr id="3" name="2 Marcador de posición de image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0D856E-1DD9-4000-B4E2-B89778F68FC5}" type="datetimeFigureOut">
              <a:rPr lang="es-PA" smtClean="0"/>
              <a:pPr/>
              <a:t>11/16/16</a:t>
            </a:fld>
            <a:endParaRPr lang="es-PA"/>
          </a:p>
        </p:txBody>
      </p:sp>
      <p:sp>
        <p:nvSpPr>
          <p:cNvPr id="22" name="21 Marcador de pie de página"/>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A"/>
          </a:p>
        </p:txBody>
      </p:sp>
      <p:sp>
        <p:nvSpPr>
          <p:cNvPr id="18" name="17 Marcador de número de diapositiva"/>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F30008-8775-4126-B380-15DEF0EEDC28}" type="slidenum">
              <a:rPr lang="es-PA" smtClean="0"/>
              <a:pPr/>
              <a:t>‹Nr.›</a:t>
            </a:fld>
            <a:endParaRPr lang="es-PA"/>
          </a:p>
        </p:txBody>
      </p:sp>
      <p:grpSp>
        <p:nvGrpSpPr>
          <p:cNvPr id="2" name="1 Grupo"/>
          <p:cNvGrpSpPr/>
          <p:nvPr/>
        </p:nvGrpSpPr>
        <p:grpSpPr>
          <a:xfrm>
            <a:off x="-25356" y="202408"/>
            <a:ext cx="12240731"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15116" y="4070578"/>
            <a:ext cx="10472928" cy="1752600"/>
          </a:xfrm>
        </p:spPr>
        <p:txBody>
          <a:bodyPr/>
          <a:lstStyle/>
          <a:p>
            <a:r>
              <a:rPr lang="en-GB" dirty="0" smtClean="0"/>
              <a:t>RCM</a:t>
            </a:r>
            <a:endParaRPr lang="en-GB" dirty="0" smtClean="0"/>
          </a:p>
          <a:p>
            <a:r>
              <a:rPr lang="en-GB" dirty="0" smtClean="0"/>
              <a:t>Trafficking in Persons</a:t>
            </a:r>
          </a:p>
          <a:p>
            <a:r>
              <a:rPr lang="en-GB" dirty="0" smtClean="0"/>
              <a:t>San Pedro Sula, Honduras, 2016</a:t>
            </a:r>
            <a:endParaRPr lang="en-GB" dirty="0"/>
          </a:p>
        </p:txBody>
      </p:sp>
      <p:pic>
        <p:nvPicPr>
          <p:cNvPr id="6" name="Picture 3" descr="logo muestra (2)"/>
          <p:cNvPicPr>
            <a:picLocks noChangeAspect="1" noChangeArrowheads="1"/>
          </p:cNvPicPr>
          <p:nvPr/>
        </p:nvPicPr>
        <p:blipFill>
          <a:blip r:embed="rId2" cstate="print"/>
          <a:srcRect/>
          <a:stretch>
            <a:fillRect/>
          </a:stretch>
        </p:blipFill>
        <p:spPr bwMode="auto">
          <a:xfrm>
            <a:off x="1366925" y="1194567"/>
            <a:ext cx="9144000" cy="2683261"/>
          </a:xfrm>
          <a:prstGeom prst="rect">
            <a:avLst/>
          </a:prstGeom>
          <a:noFill/>
          <a:ln w="9525">
            <a:noFill/>
            <a:miter lim="800000"/>
            <a:headEnd/>
            <a:tailEnd/>
          </a:ln>
        </p:spPr>
      </p:pic>
      <p:sp>
        <p:nvSpPr>
          <p:cNvPr id="9" name="4 Marcador de contenido"/>
          <p:cNvSpPr txBox="1">
            <a:spLocks/>
          </p:cNvSpPr>
          <p:nvPr/>
        </p:nvSpPr>
        <p:spPr>
          <a:xfrm>
            <a:off x="5286958" y="1455218"/>
            <a:ext cx="4792046" cy="2149410"/>
          </a:xfrm>
          <a:prstGeom prst="rect">
            <a:avLst/>
          </a:prstGeom>
          <a:solidFill>
            <a:schemeClr val="tx1"/>
          </a:solidFill>
          <a:ln w="9525" cmpd="sng">
            <a:solidFill>
              <a:srgbClr val="93A299"/>
            </a:solidFill>
          </a:ln>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2" pitchFamily="18" charset="2"/>
              <a:buNone/>
            </a:pPr>
            <a:r>
              <a:rPr lang="en-GB" sz="4800" dirty="0" smtClean="0">
                <a:solidFill>
                  <a:srgbClr val="2C4596"/>
                </a:solidFill>
                <a:latin typeface="Abadi MT Condensed Light"/>
                <a:cs typeface="Abadi MT Condensed Light"/>
              </a:rPr>
              <a:t>REGIONAL COALITION </a:t>
            </a:r>
          </a:p>
          <a:p>
            <a:pPr algn="ctr">
              <a:buFont typeface="Wingdings 2" pitchFamily="18" charset="2"/>
              <a:buNone/>
            </a:pPr>
            <a:r>
              <a:rPr lang="en-GB" sz="3900" dirty="0" smtClean="0">
                <a:solidFill>
                  <a:srgbClr val="FF0000"/>
                </a:solidFill>
                <a:latin typeface="Avenir Next Condensed Demi Bold"/>
                <a:cs typeface="Avenir Next Condensed Demi Bold"/>
              </a:rPr>
              <a:t>AGAINST TRAFFICKING IN </a:t>
            </a:r>
          </a:p>
          <a:p>
            <a:pPr algn="ctr">
              <a:buFont typeface="Wingdings 2" pitchFamily="18" charset="2"/>
              <a:buNone/>
            </a:pPr>
            <a:r>
              <a:rPr lang="en-GB" sz="7800" dirty="0" smtClean="0">
                <a:solidFill>
                  <a:srgbClr val="2C4596"/>
                </a:solidFill>
                <a:latin typeface="Avenir Black"/>
                <a:cs typeface="Avenir Black"/>
              </a:rPr>
              <a:t>PERSONS</a:t>
            </a:r>
          </a:p>
          <a:p>
            <a:pPr algn="ctr">
              <a:buFont typeface="Wingdings 2" pitchFamily="18" charset="2"/>
              <a:buNone/>
            </a:pPr>
            <a:endParaRPr lang="en-GB" sz="9600" b="1" dirty="0" smtClean="0"/>
          </a:p>
        </p:txBody>
      </p:sp>
    </p:spTree>
    <p:extLst>
      <p:ext uri="{BB962C8B-B14F-4D97-AF65-F5344CB8AC3E}">
        <p14:creationId xmlns:p14="http://schemas.microsoft.com/office/powerpoint/2010/main" val="4546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Activity</a:t>
            </a:r>
            <a:endParaRPr lang="en-GB" dirty="0"/>
          </a:p>
        </p:txBody>
      </p:sp>
      <p:pic>
        <p:nvPicPr>
          <p:cNvPr id="4" name="Marcador de contenido 3" descr="C:\Users\rgarcia\Downloads\IMG-20161013-WA0001.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38200" y="1962148"/>
            <a:ext cx="4101790" cy="4775898"/>
          </a:xfrm>
          <a:prstGeom prst="rect">
            <a:avLst/>
          </a:prstGeom>
          <a:noFill/>
          <a:ln>
            <a:noFill/>
          </a:ln>
        </p:spPr>
      </p:pic>
      <p:pic>
        <p:nvPicPr>
          <p:cNvPr id="7" name="Marcador de contenido 3" descr="E:\Coalicion Regional TRATA\LOGO COALICION.JPG"/>
          <p:cNvPicPr>
            <a:picLocks noGrp="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0587038" y="495300"/>
            <a:ext cx="1604962" cy="1330325"/>
          </a:xfrm>
          <a:prstGeom prst="rect">
            <a:avLst/>
          </a:prstGeom>
          <a:noFill/>
          <a:ln>
            <a:noFill/>
          </a:ln>
        </p:spPr>
      </p:pic>
      <p:pic>
        <p:nvPicPr>
          <p:cNvPr id="5" name="Imagen 4" descr="C:\Users\rgarcia\Downloads\IMG-20161013-WA000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6259" y="1825625"/>
            <a:ext cx="5612130" cy="2032698"/>
          </a:xfrm>
          <a:prstGeom prst="rect">
            <a:avLst/>
          </a:prstGeom>
          <a:noFill/>
          <a:ln>
            <a:noFill/>
          </a:ln>
        </p:spPr>
      </p:pic>
      <p:pic>
        <p:nvPicPr>
          <p:cNvPr id="6" name="Imagen 5" descr="C:\Users\rgarcia\Downloads\IMG-20161013-WA000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6259" y="3993260"/>
            <a:ext cx="5612130" cy="2572021"/>
          </a:xfrm>
          <a:prstGeom prst="rect">
            <a:avLst/>
          </a:prstGeom>
          <a:noFill/>
          <a:ln>
            <a:noFill/>
          </a:ln>
        </p:spPr>
      </p:pic>
    </p:spTree>
    <p:extLst>
      <p:ext uri="{BB962C8B-B14F-4D97-AF65-F5344CB8AC3E}">
        <p14:creationId xmlns:p14="http://schemas.microsoft.com/office/powerpoint/2010/main" val="11364763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2176" y="965496"/>
            <a:ext cx="2833066" cy="435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5242" y="965496"/>
            <a:ext cx="2843212" cy="435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28454" y="965496"/>
            <a:ext cx="2795650" cy="432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3445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smtClean="0"/>
              <a:t>Advances</a:t>
            </a:r>
            <a:br>
              <a:rPr lang="en-GB" dirty="0" smtClean="0"/>
            </a:br>
            <a:endParaRPr lang="en-GB" dirty="0"/>
          </a:p>
        </p:txBody>
      </p:sp>
      <p:sp>
        <p:nvSpPr>
          <p:cNvPr id="3" name="Marcador de contenido 2"/>
          <p:cNvSpPr>
            <a:spLocks noGrp="1"/>
          </p:cNvSpPr>
          <p:nvPr>
            <p:ph idx="1"/>
          </p:nvPr>
        </p:nvSpPr>
        <p:spPr/>
        <p:txBody>
          <a:bodyPr>
            <a:normAutofit/>
          </a:bodyPr>
          <a:lstStyle/>
          <a:p>
            <a:r>
              <a:rPr lang="en-GB" dirty="0" smtClean="0"/>
              <a:t>Establishing the Regional Coalition;</a:t>
            </a:r>
          </a:p>
          <a:p>
            <a:r>
              <a:rPr lang="en-GB" dirty="0" smtClean="0"/>
              <a:t>Expanding the Regional Coalition;</a:t>
            </a:r>
          </a:p>
          <a:p>
            <a:pPr lvl="0"/>
            <a:r>
              <a:rPr lang="en-GB" dirty="0" smtClean="0"/>
              <a:t>New members;</a:t>
            </a:r>
          </a:p>
          <a:p>
            <a:pPr lvl="0"/>
            <a:r>
              <a:rPr lang="en-GB" dirty="0" smtClean="0"/>
              <a:t>Including the topic of migrant smuggling; </a:t>
            </a:r>
          </a:p>
          <a:p>
            <a:pPr lvl="0"/>
            <a:r>
              <a:rPr lang="en-GB" dirty="0" smtClean="0"/>
              <a:t>Developing joint documents with a regional strategic vision </a:t>
            </a:r>
            <a:r>
              <a:rPr lang="en-GB" dirty="0" smtClean="0"/>
              <a:t>on prevention, dissemination and combating of the crime of trafficking in persons.  </a:t>
            </a:r>
            <a:endParaRPr lang="en-GB" dirty="0"/>
          </a:p>
        </p:txBody>
      </p:sp>
      <p:pic>
        <p:nvPicPr>
          <p:cNvPr id="4" name="Marcador de contenido 3" descr="E:\Coalicion Regional TRATA\LOGO COALICION.JPG"/>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1276013" y="495300"/>
            <a:ext cx="915987" cy="1065213"/>
          </a:xfrm>
          <a:prstGeom prst="rect">
            <a:avLst/>
          </a:prstGeom>
          <a:noFill/>
          <a:ln>
            <a:noFill/>
          </a:ln>
        </p:spPr>
      </p:pic>
    </p:spTree>
    <p:extLst>
      <p:ext uri="{BB962C8B-B14F-4D97-AF65-F5344CB8AC3E}">
        <p14:creationId xmlns:p14="http://schemas.microsoft.com/office/powerpoint/2010/main" val="31505219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Advances</a:t>
            </a:r>
            <a:endParaRPr lang="en-GB" dirty="0"/>
          </a:p>
        </p:txBody>
      </p:sp>
      <p:sp>
        <p:nvSpPr>
          <p:cNvPr id="3" name="Marcador de contenido 2"/>
          <p:cNvSpPr>
            <a:spLocks noGrp="1"/>
          </p:cNvSpPr>
          <p:nvPr>
            <p:ph idx="1"/>
          </p:nvPr>
        </p:nvSpPr>
        <p:spPr/>
        <p:txBody>
          <a:bodyPr/>
          <a:lstStyle/>
          <a:p>
            <a:r>
              <a:rPr lang="en-GB" dirty="0" smtClean="0"/>
              <a:t>Developing regional guidelines;</a:t>
            </a:r>
          </a:p>
          <a:p>
            <a:r>
              <a:rPr lang="en-GB" dirty="0" smtClean="0"/>
              <a:t>Regional Strategy for Comprehensive Assistance and Accompaniment of Victims of Trafficking in </a:t>
            </a:r>
            <a:r>
              <a:rPr lang="en-GB" dirty="0" smtClean="0"/>
              <a:t>Persons in the Member Countries of the Regional Coalition </a:t>
            </a:r>
            <a:r>
              <a:rPr lang="en-GB" dirty="0" smtClean="0"/>
              <a:t>(IOM);</a:t>
            </a:r>
          </a:p>
          <a:p>
            <a:r>
              <a:rPr lang="en-GB" dirty="0" smtClean="0"/>
              <a:t>Cooperation has been improved to strengthen the efforts of the Regional Coalition</a:t>
            </a:r>
            <a:r>
              <a:rPr lang="en-GB" dirty="0" smtClean="0"/>
              <a:t>.</a:t>
            </a:r>
          </a:p>
          <a:p>
            <a:endParaRPr lang="en-GB" dirty="0"/>
          </a:p>
        </p:txBody>
      </p:sp>
      <p:pic>
        <p:nvPicPr>
          <p:cNvPr id="4" name="Marcador de contenido 3" descr="E:\Coalicion Regional TRATA\LOGO COALICION.JPG"/>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1276013" y="495300"/>
            <a:ext cx="915987" cy="1065213"/>
          </a:xfrm>
          <a:prstGeom prst="rect">
            <a:avLst/>
          </a:prstGeom>
          <a:noFill/>
          <a:ln>
            <a:noFill/>
          </a:ln>
        </p:spPr>
      </p:pic>
    </p:spTree>
    <p:extLst>
      <p:ext uri="{BB962C8B-B14F-4D97-AF65-F5344CB8AC3E}">
        <p14:creationId xmlns:p14="http://schemas.microsoft.com/office/powerpoint/2010/main" val="32690833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n-GB" b="1" dirty="0" smtClean="0"/>
              <a:t>Rationale of the Regional Strategy </a:t>
            </a:r>
            <a:endParaRPr lang="en-GB" dirty="0"/>
          </a:p>
        </p:txBody>
      </p:sp>
      <p:sp>
        <p:nvSpPr>
          <p:cNvPr id="3" name="Marcador de contenido 2"/>
          <p:cNvSpPr>
            <a:spLocks noGrp="1"/>
          </p:cNvSpPr>
          <p:nvPr>
            <p:ph idx="1"/>
          </p:nvPr>
        </p:nvSpPr>
        <p:spPr/>
        <p:txBody>
          <a:bodyPr>
            <a:normAutofit lnSpcReduction="10000"/>
          </a:bodyPr>
          <a:lstStyle/>
          <a:p>
            <a:r>
              <a:rPr lang="en-GB" sz="3600" dirty="0" smtClean="0"/>
              <a:t>To define and formulate coordinated, relevant, feasible and specific actions at a regional level which, implemented by the Regional Coalition </a:t>
            </a:r>
            <a:r>
              <a:rPr lang="en-GB" sz="3600" dirty="0" smtClean="0"/>
              <a:t>Against Trafficking in Persons and Migrant Smuggling, enable improving comprehensive assistance to victims of trafficking in persons, in cooperation with other regional processes and organizations addressing the issue of trafficking in persons</a:t>
            </a:r>
            <a:r>
              <a:rPr lang="en-GB" sz="3600" dirty="0" smtClean="0"/>
              <a:t>.</a:t>
            </a:r>
            <a:endParaRPr lang="en-GB" sz="3600" dirty="0"/>
          </a:p>
        </p:txBody>
      </p:sp>
      <p:pic>
        <p:nvPicPr>
          <p:cNvPr id="4" name="Marcador de contenido 3" descr="E:\Coalicion Regional TRATA\LOGO COALICION.JPG"/>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1276013" y="495300"/>
            <a:ext cx="915987" cy="1065213"/>
          </a:xfrm>
          <a:prstGeom prst="rect">
            <a:avLst/>
          </a:prstGeom>
          <a:noFill/>
          <a:ln>
            <a:noFill/>
          </a:ln>
        </p:spPr>
      </p:pic>
    </p:spTree>
    <p:extLst>
      <p:ext uri="{BB962C8B-B14F-4D97-AF65-F5344CB8AC3E}">
        <p14:creationId xmlns:p14="http://schemas.microsoft.com/office/powerpoint/2010/main" val="18817413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fontAlgn="base"/>
            <a:r>
              <a:rPr lang="en-GB" b="1" dirty="0" smtClean="0"/>
              <a:t>What is understood as Comprehensive Assistance</a:t>
            </a:r>
            <a:endParaRPr lang="en-GB" dirty="0"/>
          </a:p>
        </p:txBody>
      </p:sp>
      <p:sp>
        <p:nvSpPr>
          <p:cNvPr id="3" name="Marcador de contenido 2"/>
          <p:cNvSpPr>
            <a:spLocks noGrp="1"/>
          </p:cNvSpPr>
          <p:nvPr>
            <p:ph idx="1"/>
          </p:nvPr>
        </p:nvSpPr>
        <p:spPr/>
        <p:txBody>
          <a:bodyPr>
            <a:normAutofit/>
          </a:bodyPr>
          <a:lstStyle/>
          <a:p>
            <a:pPr eaLnBrk="0" hangingPunct="0"/>
            <a:r>
              <a:rPr lang="en-GB" sz="3200" dirty="0"/>
              <a:t>P</a:t>
            </a:r>
            <a:r>
              <a:rPr lang="en-GB" sz="3200" dirty="0" smtClean="0"/>
              <a:t>rompt and effective interventions by institutions committed to addressing the issue, coordinating efforts to ensure the restoration of the </a:t>
            </a:r>
            <a:r>
              <a:rPr lang="en-GB" sz="3200" dirty="0" smtClean="0"/>
              <a:t>physical, mental and psychological well-being and personal empowerment of the victim to enable the victim to develop a new life project and achieve social and family reintegration. </a:t>
            </a:r>
            <a:endParaRPr lang="en-GB" sz="3200" dirty="0" smtClean="0"/>
          </a:p>
          <a:p>
            <a:endParaRPr lang="en-GB" dirty="0"/>
          </a:p>
        </p:txBody>
      </p:sp>
      <p:pic>
        <p:nvPicPr>
          <p:cNvPr id="4" name="Marcador de contenido 3" descr="E:\Coalicion Regional TRATA\LOGO COALICION.JPG"/>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1276013" y="495300"/>
            <a:ext cx="915987" cy="1065213"/>
          </a:xfrm>
          <a:prstGeom prst="rect">
            <a:avLst/>
          </a:prstGeom>
          <a:noFill/>
          <a:ln>
            <a:noFill/>
          </a:ln>
        </p:spPr>
      </p:pic>
    </p:spTree>
    <p:extLst>
      <p:ext uri="{BB962C8B-B14F-4D97-AF65-F5344CB8AC3E}">
        <p14:creationId xmlns:p14="http://schemas.microsoft.com/office/powerpoint/2010/main" val="5600838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fontAlgn="base"/>
            <a:r>
              <a:rPr lang="en-GB" sz="4000" b="1" dirty="0" smtClean="0"/>
              <a:t>Regional Strategy for Comprehensive Assistance</a:t>
            </a:r>
            <a:r>
              <a:rPr lang="en-GB" sz="4000" dirty="0" smtClean="0"/>
              <a:t/>
            </a:r>
            <a:br>
              <a:rPr lang="en-GB" sz="4000" dirty="0" smtClean="0"/>
            </a:br>
            <a:r>
              <a:rPr lang="en-GB" sz="4000" dirty="0" smtClean="0"/>
              <a:t> </a:t>
            </a:r>
            <a:endParaRPr lang="en-GB" sz="4000" dirty="0"/>
          </a:p>
        </p:txBody>
      </p:sp>
      <p:sp>
        <p:nvSpPr>
          <p:cNvPr id="3" name="Marcador de contenido 2"/>
          <p:cNvSpPr>
            <a:spLocks noGrp="1"/>
          </p:cNvSpPr>
          <p:nvPr>
            <p:ph idx="1"/>
          </p:nvPr>
        </p:nvSpPr>
        <p:spPr/>
        <p:txBody>
          <a:bodyPr>
            <a:normAutofit fontScale="92500" lnSpcReduction="20000"/>
          </a:bodyPr>
          <a:lstStyle/>
          <a:p>
            <a:r>
              <a:rPr lang="en-GB" b="1" dirty="0" smtClean="0"/>
              <a:t>General Objective</a:t>
            </a:r>
            <a:r>
              <a:rPr lang="en-GB" dirty="0" smtClean="0"/>
              <a:t> </a:t>
            </a:r>
          </a:p>
          <a:p>
            <a:pPr marL="0" indent="0">
              <a:buNone/>
            </a:pPr>
            <a:r>
              <a:rPr lang="en-GB" dirty="0" smtClean="0"/>
              <a:t>To improve assistance to victims of trafficking in persons in the Membe</a:t>
            </a:r>
            <a:r>
              <a:rPr lang="en-GB" dirty="0" smtClean="0"/>
              <a:t>r Countries of the Regional Coalition.</a:t>
            </a:r>
            <a:endParaRPr lang="en-GB" dirty="0" smtClean="0"/>
          </a:p>
          <a:p>
            <a:pPr marL="0" indent="0">
              <a:buNone/>
            </a:pPr>
            <a:endParaRPr lang="en-GB" dirty="0" smtClean="0"/>
          </a:p>
          <a:p>
            <a:pPr eaLnBrk="0" hangingPunct="0"/>
            <a:r>
              <a:rPr lang="en-GB" b="1" dirty="0" smtClean="0"/>
              <a:t>Specific Objectives</a:t>
            </a:r>
            <a:endParaRPr lang="en-GB" dirty="0" smtClean="0"/>
          </a:p>
          <a:p>
            <a:pPr marL="0" lvl="0" indent="0" eaLnBrk="0" hangingPunct="0">
              <a:buNone/>
            </a:pPr>
            <a:r>
              <a:rPr lang="en-GB" dirty="0" smtClean="0"/>
              <a:t>To ensure access to high-quality assistance and protection services for victims of trafficking in persons, with a rights approach.</a:t>
            </a:r>
          </a:p>
          <a:p>
            <a:pPr marL="0" lvl="0" indent="0" eaLnBrk="0" hangingPunct="0">
              <a:buNone/>
            </a:pPr>
            <a:r>
              <a:rPr lang="en-GB" dirty="0" smtClean="0"/>
              <a:t>To ensure the continuity of comprehensive assistance and protection for victims in different countries. </a:t>
            </a:r>
          </a:p>
          <a:p>
            <a:pPr marL="0" lvl="0" indent="0" eaLnBrk="0" hangingPunct="0">
              <a:buNone/>
            </a:pPr>
            <a:r>
              <a:rPr lang="en-GB" dirty="0" smtClean="0"/>
              <a:t>To facilitate communication and coordination of efforts between countries in the region in providing assistance to victims of trafficking in persons.</a:t>
            </a:r>
          </a:p>
          <a:p>
            <a:pPr marL="0" indent="0">
              <a:buNone/>
            </a:pPr>
            <a:r>
              <a:rPr lang="en-GB" dirty="0" smtClean="0"/>
              <a:t> </a:t>
            </a:r>
          </a:p>
          <a:p>
            <a:pPr lvl="0" eaLnBrk="0" hangingPunct="0"/>
            <a:endParaRPr lang="en-GB" dirty="0"/>
          </a:p>
        </p:txBody>
      </p:sp>
      <p:pic>
        <p:nvPicPr>
          <p:cNvPr id="4" name="Marcador de contenido 3" descr="E:\Coalicion Regional TRATA\LOGO COALICION.JPG"/>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1276013" y="495300"/>
            <a:ext cx="915987" cy="1065213"/>
          </a:xfrm>
          <a:prstGeom prst="rect">
            <a:avLst/>
          </a:prstGeom>
          <a:noFill/>
          <a:ln>
            <a:noFill/>
          </a:ln>
        </p:spPr>
      </p:pic>
    </p:spTree>
    <p:extLst>
      <p:ext uri="{BB962C8B-B14F-4D97-AF65-F5344CB8AC3E}">
        <p14:creationId xmlns:p14="http://schemas.microsoft.com/office/powerpoint/2010/main" val="3369972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5" name="Straight Connector 1034"/>
          <p:cNvCxnSpPr/>
          <p:nvPr/>
        </p:nvCxnSpPr>
        <p:spPr>
          <a:xfrm flipH="1">
            <a:off x="6096000" y="1217946"/>
            <a:ext cx="1904" cy="5091375"/>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83104" y="0"/>
            <a:ext cx="8229600" cy="1143000"/>
          </a:xfrm>
        </p:spPr>
        <p:txBody>
          <a:bodyPr>
            <a:normAutofit/>
          </a:bodyPr>
          <a:lstStyle/>
          <a:p>
            <a:pPr algn="ctr"/>
            <a:r>
              <a:rPr lang="en-GB" sz="2800" b="1" dirty="0" smtClean="0">
                <a:solidFill>
                  <a:schemeClr val="accent5"/>
                </a:solidFill>
              </a:rPr>
              <a:t>DEFINING THE REGIONAL CRITICAL ROUTE</a:t>
            </a:r>
            <a:endParaRPr lang="en-GB" sz="2800" b="1" dirty="0">
              <a:solidFill>
                <a:schemeClr val="accent5"/>
              </a:solidFill>
            </a:endParaRPr>
          </a:p>
        </p:txBody>
      </p:sp>
      <p:pic>
        <p:nvPicPr>
          <p:cNvPr id="1026" name="Picture 2" descr="https://encrypted-tbn2.gstatic.com/images?q=tbn:ANd9GcREoLOnLjB3KXxX5EBPwSYRL18nXgVu1YoqZn13_DDRxBREso396Q"/>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99557" y="323583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2.gstatic.com/images?q=tbn:ANd9GcREoLOnLjB3KXxX5EBPwSYRL18nXgVu1YoqZn13_DDRxBREso396Q"/>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6191" y="3422476"/>
            <a:ext cx="396044" cy="3960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50516" y="3482895"/>
            <a:ext cx="885344" cy="41097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Police Force</a:t>
            </a:r>
            <a:endParaRPr lang="en-GB" sz="1050" b="1" dirty="0"/>
          </a:p>
        </p:txBody>
      </p:sp>
      <p:sp>
        <p:nvSpPr>
          <p:cNvPr id="9" name="Rectangle 8"/>
          <p:cNvSpPr/>
          <p:nvPr/>
        </p:nvSpPr>
        <p:spPr>
          <a:xfrm>
            <a:off x="3950516" y="2924945"/>
            <a:ext cx="885344" cy="41097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Prosecutor</a:t>
            </a:r>
            <a:endParaRPr lang="en-GB" sz="1050" b="1" dirty="0"/>
          </a:p>
        </p:txBody>
      </p:sp>
      <p:sp>
        <p:nvSpPr>
          <p:cNvPr id="10" name="Rectangle 9"/>
          <p:cNvSpPr/>
          <p:nvPr/>
        </p:nvSpPr>
        <p:spPr>
          <a:xfrm>
            <a:off x="5509312" y="2380235"/>
            <a:ext cx="885344" cy="328686"/>
          </a:xfrm>
          <a:prstGeom prst="rect">
            <a:avLst/>
          </a:prstGeom>
          <a:solidFill>
            <a:schemeClr val="accent5">
              <a:lumMod val="20000"/>
              <a:lumOff val="80000"/>
            </a:schemeClr>
          </a:solidFill>
          <a:ln>
            <a:solidFill>
              <a:schemeClr val="accent5">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chemeClr val="tx1"/>
                </a:solidFill>
              </a:rPr>
              <a:t>Interpol</a:t>
            </a:r>
            <a:endParaRPr lang="en-GB" sz="1050" b="1" dirty="0">
              <a:solidFill>
                <a:schemeClr val="tx1"/>
              </a:solidFill>
            </a:endParaRPr>
          </a:p>
        </p:txBody>
      </p:sp>
      <p:sp>
        <p:nvSpPr>
          <p:cNvPr id="13" name="Rectangle 12"/>
          <p:cNvSpPr/>
          <p:nvPr/>
        </p:nvSpPr>
        <p:spPr>
          <a:xfrm>
            <a:off x="5141763" y="3693954"/>
            <a:ext cx="885344" cy="410973"/>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Immigra-tion</a:t>
            </a:r>
            <a:endParaRPr lang="en-GB" sz="1050" b="1" dirty="0"/>
          </a:p>
        </p:txBody>
      </p:sp>
      <p:cxnSp>
        <p:nvCxnSpPr>
          <p:cNvPr id="14" name="Straight Arrow Connector 13"/>
          <p:cNvCxnSpPr/>
          <p:nvPr/>
        </p:nvCxnSpPr>
        <p:spPr>
          <a:xfrm>
            <a:off x="2674182" y="4265159"/>
            <a:ext cx="4789970"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69316" y="4520743"/>
            <a:ext cx="1453369" cy="20548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Risk Assessment</a:t>
            </a:r>
            <a:endParaRPr lang="en-GB" sz="1050" dirty="0"/>
          </a:p>
        </p:txBody>
      </p:sp>
      <p:cxnSp>
        <p:nvCxnSpPr>
          <p:cNvPr id="17" name="Straight Connector 16"/>
          <p:cNvCxnSpPr/>
          <p:nvPr/>
        </p:nvCxnSpPr>
        <p:spPr>
          <a:xfrm flipH="1">
            <a:off x="6096000" y="4728805"/>
            <a:ext cx="1" cy="225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99656" y="4909549"/>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997580" y="4909550"/>
            <a:ext cx="1" cy="225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220176" y="4909550"/>
            <a:ext cx="1" cy="225325"/>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335334" y="5136596"/>
            <a:ext cx="1187324" cy="20548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Resettlement</a:t>
            </a:r>
            <a:endParaRPr lang="en-GB" sz="1050" dirty="0"/>
          </a:p>
        </p:txBody>
      </p:sp>
      <p:sp>
        <p:nvSpPr>
          <p:cNvPr id="28" name="Rectangle 27"/>
          <p:cNvSpPr/>
          <p:nvPr/>
        </p:nvSpPr>
        <p:spPr>
          <a:xfrm>
            <a:off x="3735360" y="5120772"/>
            <a:ext cx="770840" cy="205486"/>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Refuge</a:t>
            </a:r>
            <a:endParaRPr lang="en-GB" sz="1050" dirty="0"/>
          </a:p>
        </p:txBody>
      </p:sp>
      <p:cxnSp>
        <p:nvCxnSpPr>
          <p:cNvPr id="29" name="Straight Connector 28"/>
          <p:cNvCxnSpPr/>
          <p:nvPr/>
        </p:nvCxnSpPr>
        <p:spPr>
          <a:xfrm flipH="1">
            <a:off x="5370296" y="4909550"/>
            <a:ext cx="1" cy="225325"/>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984876" y="5085184"/>
            <a:ext cx="770840" cy="20548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Return </a:t>
            </a:r>
            <a:endParaRPr lang="en-GB" sz="1050" dirty="0"/>
          </a:p>
        </p:txBody>
      </p:sp>
      <p:cxnSp>
        <p:nvCxnSpPr>
          <p:cNvPr id="45" name="Straight Connector 44"/>
          <p:cNvCxnSpPr/>
          <p:nvPr/>
        </p:nvCxnSpPr>
        <p:spPr>
          <a:xfrm>
            <a:off x="4416181" y="3370055"/>
            <a:ext cx="3826997"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983327" y="5535597"/>
            <a:ext cx="828793" cy="34901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Always voluntary</a:t>
            </a:r>
            <a:endParaRPr lang="en-GB" sz="1050" b="1" dirty="0"/>
          </a:p>
        </p:txBody>
      </p:sp>
      <p:sp>
        <p:nvSpPr>
          <p:cNvPr id="11" name="Rectangle 10"/>
          <p:cNvSpPr/>
          <p:nvPr/>
        </p:nvSpPr>
        <p:spPr>
          <a:xfrm>
            <a:off x="5139860" y="3216991"/>
            <a:ext cx="885344" cy="41097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Consulates</a:t>
            </a:r>
            <a:endParaRPr lang="en-GB" sz="1050" b="1" dirty="0"/>
          </a:p>
        </p:txBody>
      </p:sp>
      <p:sp>
        <p:nvSpPr>
          <p:cNvPr id="12" name="Rectangle 11"/>
          <p:cNvSpPr/>
          <p:nvPr/>
        </p:nvSpPr>
        <p:spPr>
          <a:xfrm>
            <a:off x="6240016" y="3216991"/>
            <a:ext cx="885344" cy="56042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Ministries of Foreign Affairs</a:t>
            </a:r>
            <a:endParaRPr lang="en-GB" sz="1050" dirty="0"/>
          </a:p>
        </p:txBody>
      </p:sp>
      <p:sp>
        <p:nvSpPr>
          <p:cNvPr id="37" name="Rectangle 36"/>
          <p:cNvSpPr/>
          <p:nvPr/>
        </p:nvSpPr>
        <p:spPr>
          <a:xfrm>
            <a:off x="7788008" y="3226390"/>
            <a:ext cx="1553822" cy="2054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State Institutions</a:t>
            </a:r>
            <a:endParaRPr lang="en-GB" sz="1050" b="1" dirty="0"/>
          </a:p>
        </p:txBody>
      </p:sp>
      <p:sp>
        <p:nvSpPr>
          <p:cNvPr id="40" name="Rectangle 39"/>
          <p:cNvSpPr/>
          <p:nvPr/>
        </p:nvSpPr>
        <p:spPr>
          <a:xfrm>
            <a:off x="7372334" y="3608488"/>
            <a:ext cx="2540090" cy="41097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Relevant institutions in the country of origin (child, women, family, men) </a:t>
            </a:r>
            <a:endParaRPr lang="en-GB" sz="1050" dirty="0"/>
          </a:p>
        </p:txBody>
      </p:sp>
      <p:sp>
        <p:nvSpPr>
          <p:cNvPr id="41" name="Rectangle 40"/>
          <p:cNvSpPr/>
          <p:nvPr/>
        </p:nvSpPr>
        <p:spPr>
          <a:xfrm>
            <a:off x="7990924" y="4265160"/>
            <a:ext cx="1362285" cy="39472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Comprehensive Assistance</a:t>
            </a:r>
            <a:endParaRPr lang="en-GB" sz="1050" b="1" dirty="0"/>
          </a:p>
        </p:txBody>
      </p:sp>
      <p:sp>
        <p:nvSpPr>
          <p:cNvPr id="42" name="Rectangle 41"/>
          <p:cNvSpPr/>
          <p:nvPr/>
        </p:nvSpPr>
        <p:spPr>
          <a:xfrm>
            <a:off x="3308620" y="1844174"/>
            <a:ext cx="1652609" cy="43809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chemeClr val="tx1"/>
                </a:solidFill>
              </a:rPr>
              <a:t>Recognizing the victim of trafficking in persons</a:t>
            </a:r>
            <a:endParaRPr lang="en-GB" sz="1050" b="1" dirty="0">
              <a:solidFill>
                <a:schemeClr val="tx1"/>
              </a:solidFill>
            </a:endParaRPr>
          </a:p>
        </p:txBody>
      </p:sp>
      <p:sp>
        <p:nvSpPr>
          <p:cNvPr id="43" name="Rectangle 42"/>
          <p:cNvSpPr/>
          <p:nvPr/>
        </p:nvSpPr>
        <p:spPr>
          <a:xfrm>
            <a:off x="3699586" y="2338293"/>
            <a:ext cx="1244287" cy="32914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solidFill>
                  <a:schemeClr val="tx1"/>
                </a:solidFill>
              </a:rPr>
              <a:t>Initial Evidence</a:t>
            </a:r>
            <a:endParaRPr lang="en-GB" sz="1050" b="1" dirty="0">
              <a:solidFill>
                <a:schemeClr val="tx1"/>
              </a:solidFill>
            </a:endParaRPr>
          </a:p>
        </p:txBody>
      </p:sp>
      <p:cxnSp>
        <p:nvCxnSpPr>
          <p:cNvPr id="44" name="Straight Connector 43"/>
          <p:cNvCxnSpPr/>
          <p:nvPr/>
        </p:nvCxnSpPr>
        <p:spPr>
          <a:xfrm flipH="1">
            <a:off x="4393188" y="3257570"/>
            <a:ext cx="1" cy="225325"/>
          </a:xfrm>
          <a:prstGeom prst="line">
            <a:avLst/>
          </a:prstGeom>
        </p:spPr>
        <p:style>
          <a:lnRef idx="1">
            <a:schemeClr val="accent1"/>
          </a:lnRef>
          <a:fillRef idx="0">
            <a:schemeClr val="accent1"/>
          </a:fillRef>
          <a:effectRef idx="0">
            <a:schemeClr val="accent1"/>
          </a:effectRef>
          <a:fontRef idx="minor">
            <a:schemeClr val="tx1"/>
          </a:fontRef>
        </p:style>
      </p:cxnSp>
      <p:sp>
        <p:nvSpPr>
          <p:cNvPr id="1028" name="Right Brace 1027"/>
          <p:cNvSpPr/>
          <p:nvPr/>
        </p:nvSpPr>
        <p:spPr>
          <a:xfrm>
            <a:off x="4835860" y="3139251"/>
            <a:ext cx="108012" cy="4648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dirty="0"/>
          </a:p>
        </p:txBody>
      </p:sp>
      <p:cxnSp>
        <p:nvCxnSpPr>
          <p:cNvPr id="1030" name="Straight Arrow Connector 1029"/>
          <p:cNvCxnSpPr/>
          <p:nvPr/>
        </p:nvCxnSpPr>
        <p:spPr>
          <a:xfrm flipV="1">
            <a:off x="4900490" y="2708920"/>
            <a:ext cx="547438" cy="671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564919" y="3442063"/>
            <a:ext cx="1" cy="169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41" idx="0"/>
          </p:cNvCxnSpPr>
          <p:nvPr/>
        </p:nvCxnSpPr>
        <p:spPr>
          <a:xfrm>
            <a:off x="8564919" y="4027919"/>
            <a:ext cx="107148" cy="237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368749" y="5301209"/>
            <a:ext cx="1" cy="225325"/>
          </a:xfrm>
          <a:prstGeom prst="line">
            <a:avLst/>
          </a:prstGeom>
        </p:spPr>
        <p:style>
          <a:lnRef idx="1">
            <a:schemeClr val="accent1"/>
          </a:lnRef>
          <a:fillRef idx="0">
            <a:schemeClr val="accent1"/>
          </a:fillRef>
          <a:effectRef idx="0">
            <a:schemeClr val="accent1"/>
          </a:effectRef>
          <a:fontRef idx="minor">
            <a:schemeClr val="tx1"/>
          </a:fontRef>
        </p:style>
      </p:cxnSp>
      <p:sp>
        <p:nvSpPr>
          <p:cNvPr id="1043" name="Oval 1042"/>
          <p:cNvSpPr/>
          <p:nvPr/>
        </p:nvSpPr>
        <p:spPr>
          <a:xfrm>
            <a:off x="1855792" y="2932246"/>
            <a:ext cx="1605405" cy="13167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68" name="Rectangle 67"/>
          <p:cNvSpPr/>
          <p:nvPr/>
        </p:nvSpPr>
        <p:spPr>
          <a:xfrm>
            <a:off x="2048825" y="2338293"/>
            <a:ext cx="1147995" cy="535615"/>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Primary </a:t>
            </a:r>
            <a:r>
              <a:rPr lang="en-GB" sz="1050" b="1" dirty="0" smtClean="0"/>
              <a:t>As</a:t>
            </a:r>
            <a:r>
              <a:rPr lang="en-GB" sz="1050" b="1" dirty="0" smtClean="0"/>
              <a:t>sistance</a:t>
            </a:r>
            <a:endParaRPr lang="en-GB" sz="1050" b="1" dirty="0"/>
          </a:p>
        </p:txBody>
      </p:sp>
      <p:cxnSp>
        <p:nvCxnSpPr>
          <p:cNvPr id="69" name="Straight Connector 68"/>
          <p:cNvCxnSpPr/>
          <p:nvPr/>
        </p:nvCxnSpPr>
        <p:spPr>
          <a:xfrm flipH="1">
            <a:off x="5369316" y="4725144"/>
            <a:ext cx="1" cy="169290"/>
          </a:xfrm>
          <a:prstGeom prst="line">
            <a:avLst/>
          </a:prstGeom>
        </p:spPr>
        <p:style>
          <a:lnRef idx="1">
            <a:schemeClr val="accent1"/>
          </a:lnRef>
          <a:fillRef idx="0">
            <a:schemeClr val="accent1"/>
          </a:fillRef>
          <a:effectRef idx="0">
            <a:schemeClr val="accent1"/>
          </a:effectRef>
          <a:fontRef idx="minor">
            <a:schemeClr val="tx1"/>
          </a:fontRef>
        </p:style>
      </p:cxnSp>
      <p:sp>
        <p:nvSpPr>
          <p:cNvPr id="1044" name="Right Arrow 1043"/>
          <p:cNvSpPr/>
          <p:nvPr/>
        </p:nvSpPr>
        <p:spPr>
          <a:xfrm>
            <a:off x="1697743" y="1090832"/>
            <a:ext cx="1884951" cy="53796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t>Country where the crime is committed</a:t>
            </a:r>
            <a:endParaRPr lang="en-GB" sz="1000" b="1" dirty="0"/>
          </a:p>
        </p:txBody>
      </p:sp>
      <p:sp>
        <p:nvSpPr>
          <p:cNvPr id="71" name="Right Arrow 70"/>
          <p:cNvSpPr/>
          <p:nvPr/>
        </p:nvSpPr>
        <p:spPr>
          <a:xfrm>
            <a:off x="6751540" y="5735286"/>
            <a:ext cx="1921501" cy="72643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t>Country of origin or third country</a:t>
            </a:r>
            <a:endParaRPr lang="en-GB" sz="1000" b="1" dirty="0"/>
          </a:p>
        </p:txBody>
      </p:sp>
      <p:sp>
        <p:nvSpPr>
          <p:cNvPr id="1045" name="Left Brace 1044"/>
          <p:cNvSpPr/>
          <p:nvPr/>
        </p:nvSpPr>
        <p:spPr>
          <a:xfrm rot="5400000">
            <a:off x="8094810" y="731397"/>
            <a:ext cx="266745" cy="33684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3" name="Rectangle 72"/>
          <p:cNvSpPr/>
          <p:nvPr/>
        </p:nvSpPr>
        <p:spPr>
          <a:xfrm>
            <a:off x="7464152" y="1711137"/>
            <a:ext cx="1602758" cy="613425"/>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National Comprehensive Assistance Route</a:t>
            </a:r>
            <a:endParaRPr lang="en-GB" sz="1050" b="1" dirty="0"/>
          </a:p>
        </p:txBody>
      </p:sp>
    </p:spTree>
    <p:extLst>
      <p:ext uri="{BB962C8B-B14F-4D97-AF65-F5344CB8AC3E}">
        <p14:creationId xmlns:p14="http://schemas.microsoft.com/office/powerpoint/2010/main" val="22281839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431579093"/>
              </p:ext>
            </p:extLst>
          </p:nvPr>
        </p:nvGraphicFramePr>
        <p:xfrm>
          <a:off x="1846730" y="1145755"/>
          <a:ext cx="8567883" cy="5102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5 CuadroTexto"/>
          <p:cNvSpPr txBox="1"/>
          <p:nvPr/>
        </p:nvSpPr>
        <p:spPr>
          <a:xfrm>
            <a:off x="7180657" y="4453865"/>
            <a:ext cx="3014387" cy="1384995"/>
          </a:xfrm>
          <a:prstGeom prst="rect">
            <a:avLst/>
          </a:prstGeom>
          <a:noFill/>
        </p:spPr>
        <p:txBody>
          <a:bodyPr wrap="square" rtlCol="0">
            <a:spAutoFit/>
          </a:bodyPr>
          <a:lstStyle/>
          <a:p>
            <a:pPr algn="just"/>
            <a:r>
              <a:rPr lang="en-GB" sz="1200" dirty="0" smtClean="0"/>
              <a:t>2.1	To design a regional strategy and implement national communication campaigns aimed at preventing trafficking in persons.</a:t>
            </a:r>
          </a:p>
          <a:p>
            <a:pPr algn="just"/>
            <a:endParaRPr lang="en-GB" sz="1200" dirty="0" smtClean="0"/>
          </a:p>
          <a:p>
            <a:pPr algn="just"/>
            <a:r>
              <a:rPr lang="en-GB" sz="1200" dirty="0" smtClean="0"/>
              <a:t>2.2	To conduct awareness-raising workshops for key sectors and actors.</a:t>
            </a:r>
            <a:endParaRPr lang="en-GB" sz="1200" dirty="0"/>
          </a:p>
        </p:txBody>
      </p:sp>
      <p:sp>
        <p:nvSpPr>
          <p:cNvPr id="10" name="1 CuadroTexto"/>
          <p:cNvSpPr txBox="1"/>
          <p:nvPr/>
        </p:nvSpPr>
        <p:spPr>
          <a:xfrm>
            <a:off x="4563656" y="2149669"/>
            <a:ext cx="1966511" cy="1015663"/>
          </a:xfrm>
          <a:prstGeom prst="rect">
            <a:avLst/>
          </a:prstGeom>
          <a:noFill/>
        </p:spPr>
        <p:txBody>
          <a:bodyPr wrap="square" rtlCol="0">
            <a:spAutoFit/>
          </a:bodyPr>
          <a:lstStyle/>
          <a:p>
            <a:pPr lvl="0"/>
            <a:r>
              <a:rPr lang="en-GB" sz="1200" b="1" dirty="0" smtClean="0"/>
              <a:t>Improved regional coordination concerning assistance to victims of trafficking in persons</a:t>
            </a:r>
            <a:endParaRPr lang="en-GB" sz="1200" b="1" dirty="0"/>
          </a:p>
        </p:txBody>
      </p:sp>
      <p:sp>
        <p:nvSpPr>
          <p:cNvPr id="11" name="7 Rectángulo"/>
          <p:cNvSpPr/>
          <p:nvPr/>
        </p:nvSpPr>
        <p:spPr>
          <a:xfrm>
            <a:off x="4563656" y="4361534"/>
            <a:ext cx="1966511" cy="1200329"/>
          </a:xfrm>
          <a:prstGeom prst="rect">
            <a:avLst/>
          </a:prstGeom>
        </p:spPr>
        <p:txBody>
          <a:bodyPr wrap="square">
            <a:spAutoFit/>
          </a:bodyPr>
          <a:lstStyle/>
          <a:p>
            <a:pPr lvl="0"/>
            <a:r>
              <a:rPr lang="en-GB" sz="1200" b="1" dirty="0" smtClean="0"/>
              <a:t>Strengthened use of effective practices in prevention and comprehensive assistance to victims of trafficking in persons</a:t>
            </a:r>
            <a:endParaRPr lang="en-GB" sz="1200" b="1" dirty="0"/>
          </a:p>
        </p:txBody>
      </p:sp>
      <p:sp>
        <p:nvSpPr>
          <p:cNvPr id="12" name="4 CuadroTexto"/>
          <p:cNvSpPr txBox="1"/>
          <p:nvPr/>
        </p:nvSpPr>
        <p:spPr>
          <a:xfrm>
            <a:off x="7180657" y="1398124"/>
            <a:ext cx="3126691" cy="2862322"/>
          </a:xfrm>
          <a:prstGeom prst="rect">
            <a:avLst/>
          </a:prstGeom>
          <a:noFill/>
        </p:spPr>
        <p:txBody>
          <a:bodyPr wrap="square" rtlCol="0">
            <a:spAutoFit/>
          </a:bodyPr>
          <a:lstStyle/>
          <a:p>
            <a:r>
              <a:rPr lang="en-GB" sz="1200" dirty="0" smtClean="0"/>
              <a:t>1.1	To establish and implement a regional critical route for assistance to victims of trafficking in persons.</a:t>
            </a:r>
          </a:p>
          <a:p>
            <a:endParaRPr lang="en-GB" sz="1200" dirty="0" smtClean="0"/>
          </a:p>
          <a:p>
            <a:r>
              <a:rPr lang="en-GB" sz="1200" dirty="0" smtClean="0"/>
              <a:t>1.2	To strengthen the capacity of the Regional Coalition </a:t>
            </a:r>
            <a:r>
              <a:rPr lang="en-GB" sz="1200" dirty="0" smtClean="0"/>
              <a:t>to implement the critical route for assistance to victims of trafficking</a:t>
            </a:r>
            <a:r>
              <a:rPr lang="en-GB" sz="1200" dirty="0" smtClean="0"/>
              <a:t>.</a:t>
            </a:r>
          </a:p>
          <a:p>
            <a:endParaRPr lang="en-GB" sz="1200" dirty="0" smtClean="0"/>
          </a:p>
          <a:p>
            <a:r>
              <a:rPr lang="en-GB" sz="1200" dirty="0" smtClean="0"/>
              <a:t>1.3	To promote the establishment and adoption of a regional agreement on resettlement and reintegration.</a:t>
            </a:r>
          </a:p>
          <a:p>
            <a:endParaRPr lang="en-GB" sz="1200" dirty="0" smtClean="0"/>
          </a:p>
          <a:p>
            <a:endParaRPr lang="en-GB" sz="1200" dirty="0" smtClean="0"/>
          </a:p>
          <a:p>
            <a:endParaRPr lang="en-GB" sz="1200" dirty="0"/>
          </a:p>
        </p:txBody>
      </p:sp>
      <p:sp>
        <p:nvSpPr>
          <p:cNvPr id="13" name="Title 1"/>
          <p:cNvSpPr txBox="1">
            <a:spLocks/>
          </p:cNvSpPr>
          <p:nvPr/>
        </p:nvSpPr>
        <p:spPr>
          <a:xfrm>
            <a:off x="2175734" y="2519001"/>
            <a:ext cx="1614617" cy="172086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smtClean="0">
                <a:solidFill>
                  <a:schemeClr val="bg1"/>
                </a:solidFill>
              </a:rPr>
              <a:t>To help improve assistance for victims of trafficking in persons, prevention and </a:t>
            </a:r>
            <a:r>
              <a:rPr lang="en-GB" sz="1200" b="1" dirty="0" smtClean="0">
                <a:solidFill>
                  <a:schemeClr val="bg1"/>
                </a:solidFill>
              </a:rPr>
              <a:t> combating of the crime in Central America and the Dominican Republic</a:t>
            </a:r>
            <a:r>
              <a:rPr lang="en-GB" sz="1200" dirty="0" smtClean="0"/>
              <a:t>.</a:t>
            </a:r>
            <a:endParaRPr lang="en-GB" sz="1200" b="1" dirty="0">
              <a:solidFill>
                <a:schemeClr val="bg1"/>
              </a:solidFill>
            </a:endParaRPr>
          </a:p>
        </p:txBody>
      </p:sp>
      <p:sp>
        <p:nvSpPr>
          <p:cNvPr id="2" name="Rectangle 1"/>
          <p:cNvSpPr/>
          <p:nvPr/>
        </p:nvSpPr>
        <p:spPr>
          <a:xfrm>
            <a:off x="4614601" y="241978"/>
            <a:ext cx="3571185" cy="369332"/>
          </a:xfrm>
          <a:prstGeom prst="rect">
            <a:avLst/>
          </a:prstGeom>
        </p:spPr>
        <p:txBody>
          <a:bodyPr wrap="none">
            <a:spAutoFit/>
          </a:bodyPr>
          <a:lstStyle/>
          <a:p>
            <a:r>
              <a:rPr lang="en-GB" dirty="0" smtClean="0"/>
              <a:t>NEXT STEPS AND CHALLENGES</a:t>
            </a:r>
            <a:endParaRPr lang="en-GB" dirty="0"/>
          </a:p>
        </p:txBody>
      </p:sp>
    </p:spTree>
    <p:extLst>
      <p:ext uri="{BB962C8B-B14F-4D97-AF65-F5344CB8AC3E}">
        <p14:creationId xmlns:p14="http://schemas.microsoft.com/office/powerpoint/2010/main" val="217316888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p:cNvGraphicFramePr>
            <a:graphicFrameLocks/>
          </p:cNvGraphicFramePr>
          <p:nvPr>
            <p:extLst>
              <p:ext uri="{D42A27DB-BD31-4B8C-83A1-F6EECF244321}">
                <p14:modId xmlns:p14="http://schemas.microsoft.com/office/powerpoint/2010/main" val="912858317"/>
              </p:ext>
            </p:extLst>
          </p:nvPr>
        </p:nvGraphicFramePr>
        <p:xfrm>
          <a:off x="1524000" y="1509313"/>
          <a:ext cx="9015286" cy="403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743637" y="2664450"/>
            <a:ext cx="1819193" cy="180190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solidFill>
                  <a:prstClr val="white"/>
                </a:solidFill>
                <a:latin typeface="Constantia"/>
                <a:ea typeface="+mn-ea"/>
                <a:cs typeface="+mn-cs"/>
              </a:rPr>
              <a:t>To help improve assistance for victims of trafficking in persons, prevention and  combating of the crime in Central America and the Dominican Republic</a:t>
            </a:r>
            <a:endParaRPr lang="en-GB" sz="1050" b="1" dirty="0">
              <a:solidFill>
                <a:schemeClr val="bg1"/>
              </a:solidFill>
            </a:endParaRPr>
          </a:p>
        </p:txBody>
      </p:sp>
      <p:sp>
        <p:nvSpPr>
          <p:cNvPr id="5" name="1 CuadroTexto"/>
          <p:cNvSpPr txBox="1"/>
          <p:nvPr/>
        </p:nvSpPr>
        <p:spPr>
          <a:xfrm>
            <a:off x="3569391" y="2035037"/>
            <a:ext cx="1890464" cy="1277273"/>
          </a:xfrm>
          <a:prstGeom prst="rect">
            <a:avLst/>
          </a:prstGeom>
          <a:noFill/>
        </p:spPr>
        <p:txBody>
          <a:bodyPr wrap="square" rtlCol="0">
            <a:spAutoFit/>
          </a:bodyPr>
          <a:lstStyle/>
          <a:p>
            <a:pPr lvl="0"/>
            <a:r>
              <a:rPr lang="en-GB" sz="1100" b="1" dirty="0" smtClean="0"/>
              <a:t>Strengthened national and regional coordination mechanisms for the prosecution and combating of the crime of trafficking in persons</a:t>
            </a:r>
            <a:endParaRPr lang="en-GB" sz="1100" b="1" dirty="0"/>
          </a:p>
        </p:txBody>
      </p:sp>
      <p:sp>
        <p:nvSpPr>
          <p:cNvPr id="6" name="4 CuadroTexto"/>
          <p:cNvSpPr txBox="1"/>
          <p:nvPr/>
        </p:nvSpPr>
        <p:spPr>
          <a:xfrm>
            <a:off x="5700259" y="1992829"/>
            <a:ext cx="4297680" cy="2893100"/>
          </a:xfrm>
          <a:prstGeom prst="rect">
            <a:avLst/>
          </a:prstGeom>
          <a:noFill/>
        </p:spPr>
        <p:txBody>
          <a:bodyPr wrap="square" rtlCol="0">
            <a:spAutoFit/>
          </a:bodyPr>
          <a:lstStyle/>
          <a:p>
            <a:r>
              <a:rPr lang="en-GB" sz="1400" dirty="0" smtClean="0"/>
              <a:t>3.1	To </a:t>
            </a:r>
            <a:r>
              <a:rPr lang="en-GB" sz="1400" dirty="0" smtClean="0"/>
              <a:t>train staff from institutions involved in criminal investigation relating to trafficking in persons. </a:t>
            </a:r>
            <a:endParaRPr lang="en-GB" sz="1400" dirty="0" smtClean="0"/>
          </a:p>
          <a:p>
            <a:r>
              <a:rPr lang="en-GB" sz="1400" dirty="0" smtClean="0"/>
              <a:t> 3.2	To review and promote the harmonization of national legislation on investigation, prosecution and punishment of the crime of trafficking in persons. </a:t>
            </a:r>
          </a:p>
          <a:p>
            <a:endParaRPr lang="en-GB" sz="1400" dirty="0" smtClean="0"/>
          </a:p>
          <a:p>
            <a:r>
              <a:rPr lang="en-GB" sz="1400" dirty="0" smtClean="0"/>
              <a:t>3.3	To strengthen mechanisms and systems to exchange information at a regional level.</a:t>
            </a:r>
          </a:p>
          <a:p>
            <a:endParaRPr lang="en-GB" sz="1400" dirty="0" smtClean="0"/>
          </a:p>
          <a:p>
            <a:r>
              <a:rPr lang="en-GB" sz="1400" dirty="0" smtClean="0"/>
              <a:t>3.4	To improve the </a:t>
            </a:r>
            <a:r>
              <a:rPr lang="en-GB" sz="1400" dirty="0" smtClean="0"/>
              <a:t>identification and effective referral of victims of trafficking in persons</a:t>
            </a:r>
            <a:r>
              <a:rPr lang="en-GB" sz="1400" dirty="0" smtClean="0"/>
              <a:t>.</a:t>
            </a:r>
            <a:endParaRPr lang="en-GB" dirty="0"/>
          </a:p>
        </p:txBody>
      </p:sp>
      <p:sp>
        <p:nvSpPr>
          <p:cNvPr id="7" name="7 Rectángulo"/>
          <p:cNvSpPr/>
          <p:nvPr/>
        </p:nvSpPr>
        <p:spPr>
          <a:xfrm>
            <a:off x="3638172" y="3907858"/>
            <a:ext cx="1752902" cy="1450782"/>
          </a:xfrm>
          <a:prstGeom prst="rect">
            <a:avLst/>
          </a:prstGeom>
        </p:spPr>
        <p:txBody>
          <a:bodyPr wrap="square">
            <a:spAutoFit/>
          </a:bodyPr>
          <a:lstStyle/>
          <a:p>
            <a:pPr algn="just">
              <a:lnSpc>
                <a:spcPct val="115000"/>
              </a:lnSpc>
            </a:pPr>
            <a:r>
              <a:rPr lang="en-GB" sz="1100" b="1" dirty="0" smtClean="0">
                <a:ea typeface="Calibri"/>
                <a:cs typeface="Times New Roman"/>
              </a:rPr>
              <a:t>Improved regional and national coordination for the implementation of actions with a comprehensive approach of combating trafficking in persons.</a:t>
            </a:r>
            <a:endParaRPr lang="en-GB" sz="1100" dirty="0">
              <a:ea typeface="Calibri"/>
              <a:cs typeface="Times New Roman"/>
            </a:endParaRPr>
          </a:p>
        </p:txBody>
      </p:sp>
      <p:sp>
        <p:nvSpPr>
          <p:cNvPr id="2" name="Rectangle 1"/>
          <p:cNvSpPr/>
          <p:nvPr/>
        </p:nvSpPr>
        <p:spPr>
          <a:xfrm>
            <a:off x="4752576" y="182664"/>
            <a:ext cx="3571185" cy="369332"/>
          </a:xfrm>
          <a:prstGeom prst="rect">
            <a:avLst/>
          </a:prstGeom>
        </p:spPr>
        <p:txBody>
          <a:bodyPr wrap="none">
            <a:spAutoFit/>
          </a:bodyPr>
          <a:lstStyle/>
          <a:p>
            <a:r>
              <a:rPr lang="en-GB" dirty="0"/>
              <a:t>NEXT STEPS AND CHALLENGES</a:t>
            </a:r>
            <a:endParaRPr lang="en-GB" dirty="0"/>
          </a:p>
        </p:txBody>
      </p:sp>
    </p:spTree>
    <p:extLst>
      <p:ext uri="{BB962C8B-B14F-4D97-AF65-F5344CB8AC3E}">
        <p14:creationId xmlns:p14="http://schemas.microsoft.com/office/powerpoint/2010/main" val="28746393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b="1" dirty="0" smtClean="0"/>
              <a:t>Achievements</a:t>
            </a:r>
            <a:r>
              <a:rPr lang="en-GB" dirty="0" smtClean="0"/>
              <a:t/>
            </a:r>
            <a:br>
              <a:rPr lang="en-GB" dirty="0" smtClean="0"/>
            </a:br>
            <a:endParaRPr lang="en-GB" dirty="0"/>
          </a:p>
        </p:txBody>
      </p:sp>
      <p:sp>
        <p:nvSpPr>
          <p:cNvPr id="3" name="Marcador de contenido 2"/>
          <p:cNvSpPr>
            <a:spLocks noGrp="1"/>
          </p:cNvSpPr>
          <p:nvPr>
            <p:ph idx="1"/>
          </p:nvPr>
        </p:nvSpPr>
        <p:spPr/>
        <p:txBody>
          <a:bodyPr/>
          <a:lstStyle/>
          <a:p>
            <a:r>
              <a:rPr lang="en-GB" dirty="0" smtClean="0"/>
              <a:t>Designing the Logo </a:t>
            </a:r>
            <a:r>
              <a:rPr lang="en-GB" dirty="0" smtClean="0"/>
              <a:t>of the Regional Coalition; </a:t>
            </a:r>
          </a:p>
          <a:p>
            <a:r>
              <a:rPr lang="en-GB" dirty="0" smtClean="0"/>
              <a:t>Incorporating Mexico and the Dominican Republic as active members;</a:t>
            </a:r>
          </a:p>
          <a:p>
            <a:r>
              <a:rPr lang="en-GB" dirty="0" smtClean="0"/>
              <a:t>Including Migrant Smuggling as a topic to be addressed by the Regional Coalition;</a:t>
            </a:r>
          </a:p>
          <a:p>
            <a:r>
              <a:rPr lang="en-GB" dirty="0" smtClean="0"/>
              <a:t>Including Canada, Colombia, United States, ECPAT and the </a:t>
            </a:r>
            <a:r>
              <a:rPr lang="en-GB" dirty="0" smtClean="0"/>
              <a:t>Re</a:t>
            </a:r>
            <a:r>
              <a:rPr lang="en-GB" dirty="0" smtClean="0"/>
              <a:t>gional Network for Civil Organizations on </a:t>
            </a:r>
            <a:r>
              <a:rPr lang="en-GB" dirty="0" smtClean="0"/>
              <a:t>Migration (</a:t>
            </a:r>
            <a:r>
              <a:rPr lang="en-GB" dirty="0" smtClean="0"/>
              <a:t>RNCOM) as observers.</a:t>
            </a:r>
          </a:p>
          <a:p>
            <a:endParaRPr lang="en-GB" dirty="0"/>
          </a:p>
        </p:txBody>
      </p:sp>
      <p:pic>
        <p:nvPicPr>
          <p:cNvPr id="4" name="Marcador de contenido 3" descr="E:\Coalicion Regional TRATA\LOGO COALICION.JPG"/>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9132849" y="495122"/>
            <a:ext cx="1941106" cy="1489795"/>
          </a:xfrm>
          <a:prstGeom prst="rect">
            <a:avLst/>
          </a:prstGeom>
          <a:noFill/>
          <a:ln>
            <a:noFill/>
          </a:ln>
        </p:spPr>
      </p:pic>
    </p:spTree>
    <p:extLst>
      <p:ext uri="{BB962C8B-B14F-4D97-AF65-F5344CB8AC3E}">
        <p14:creationId xmlns:p14="http://schemas.microsoft.com/office/powerpoint/2010/main" val="1210240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 </a:t>
            </a:r>
            <a:endParaRPr lang="en-GB" dirty="0"/>
          </a:p>
        </p:txBody>
      </p:sp>
      <p:sp>
        <p:nvSpPr>
          <p:cNvPr id="3" name="Marcador de contenido 2"/>
          <p:cNvSpPr>
            <a:spLocks noGrp="1"/>
          </p:cNvSpPr>
          <p:nvPr>
            <p:ph idx="1"/>
          </p:nvPr>
        </p:nvSpPr>
        <p:spPr>
          <a:xfrm>
            <a:off x="682083" y="1959440"/>
            <a:ext cx="10515600" cy="4351338"/>
          </a:xfrm>
        </p:spPr>
        <p:txBody>
          <a:bodyPr>
            <a:normAutofit fontScale="92500" lnSpcReduction="20000"/>
          </a:bodyPr>
          <a:lstStyle/>
          <a:p>
            <a:pPr marL="0" indent="0">
              <a:buNone/>
            </a:pPr>
            <a:r>
              <a:rPr lang="en-GB" sz="3600" dirty="0"/>
              <a:t>“The present time invites us to give priority to actions which generate new processes in society, so as to bear fruit in significant and positive historical </a:t>
            </a:r>
            <a:r>
              <a:rPr lang="en-GB" sz="3600" dirty="0" smtClean="0"/>
              <a:t>events. </a:t>
            </a:r>
            <a:r>
              <a:rPr lang="en-GB" sz="3600" dirty="0"/>
              <a:t>We cannot permit ourselves to postpone “certain agendas” for the future. The future demands of us critical and global </a:t>
            </a:r>
            <a:r>
              <a:rPr lang="en-GB" sz="3600" dirty="0" smtClean="0"/>
              <a:t>decisions</a:t>
            </a:r>
            <a:r>
              <a:rPr lang="en-GB" sz="3600" dirty="0" smtClean="0"/>
              <a:t>…”</a:t>
            </a:r>
          </a:p>
          <a:p>
            <a:pPr marL="0" indent="0">
              <a:buNone/>
            </a:pPr>
            <a:endParaRPr lang="en-GB" dirty="0" smtClean="0"/>
          </a:p>
          <a:p>
            <a:pPr marL="0" indent="0">
              <a:buNone/>
            </a:pPr>
            <a:endParaRPr lang="en-GB" dirty="0" smtClean="0"/>
          </a:p>
          <a:p>
            <a:pPr marL="0" indent="0">
              <a:buNone/>
            </a:pPr>
            <a:r>
              <a:rPr lang="en-GB" dirty="0" smtClean="0"/>
              <a:t>Pope Francis at the 70</a:t>
            </a:r>
            <a:r>
              <a:rPr lang="en-GB" baseline="30000" dirty="0" smtClean="0"/>
              <a:t>th</a:t>
            </a:r>
            <a:r>
              <a:rPr lang="en-GB" dirty="0" smtClean="0"/>
              <a:t> United Nations General Assembly </a:t>
            </a:r>
          </a:p>
          <a:p>
            <a:pPr marL="0" indent="0">
              <a:buNone/>
            </a:pPr>
            <a:r>
              <a:rPr lang="en-GB" dirty="0" smtClean="0"/>
              <a:t>September 25, 2015 </a:t>
            </a:r>
          </a:p>
          <a:p>
            <a:endParaRPr lang="en-GB" dirty="0"/>
          </a:p>
        </p:txBody>
      </p:sp>
    </p:spTree>
    <p:extLst>
      <p:ext uri="{BB962C8B-B14F-4D97-AF65-F5344CB8AC3E}">
        <p14:creationId xmlns:p14="http://schemas.microsoft.com/office/powerpoint/2010/main" val="22809514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3600" b="1" dirty="0" smtClean="0"/>
              <a:t>Deliverables of the Regional Coalition</a:t>
            </a:r>
            <a:br>
              <a:rPr lang="en-GB" sz="3600" b="1" dirty="0" smtClean="0"/>
            </a:br>
            <a:endParaRPr lang="en-GB" sz="3600" b="1" dirty="0"/>
          </a:p>
        </p:txBody>
      </p:sp>
      <p:sp>
        <p:nvSpPr>
          <p:cNvPr id="3" name="Marcador de contenido 2"/>
          <p:cNvSpPr>
            <a:spLocks noGrp="1"/>
          </p:cNvSpPr>
          <p:nvPr>
            <p:ph idx="1"/>
          </p:nvPr>
        </p:nvSpPr>
        <p:spPr/>
        <p:txBody>
          <a:bodyPr>
            <a:normAutofit/>
          </a:bodyPr>
          <a:lstStyle/>
          <a:p>
            <a:r>
              <a:rPr lang="en-GB" dirty="0" smtClean="0"/>
              <a:t>National Guidelines for Strengthening </a:t>
            </a:r>
          </a:p>
          <a:p>
            <a:pPr marL="0" indent="0">
              <a:buNone/>
            </a:pPr>
            <a:r>
              <a:rPr lang="en-GB" dirty="0"/>
              <a:t> </a:t>
            </a:r>
            <a:r>
              <a:rPr lang="en-GB" dirty="0" smtClean="0"/>
              <a:t>  </a:t>
            </a:r>
            <a:r>
              <a:rPr lang="en-GB" dirty="0" smtClean="0"/>
              <a:t>Institutional Coordination:</a:t>
            </a:r>
          </a:p>
          <a:p>
            <a:pPr marL="0" indent="0">
              <a:buNone/>
            </a:pPr>
            <a:endParaRPr lang="en-GB" dirty="0" smtClean="0"/>
          </a:p>
          <a:p>
            <a:endParaRPr lang="en-GB" dirty="0" smtClean="0"/>
          </a:p>
          <a:p>
            <a:r>
              <a:rPr lang="en-GB" dirty="0" smtClean="0"/>
              <a:t>Include input, guidelines and commitments for institutional coordination to guide the actions of coalitions, councils, committees and national </a:t>
            </a:r>
            <a:r>
              <a:rPr lang="en-GB" dirty="0"/>
              <a:t>s</a:t>
            </a:r>
            <a:r>
              <a:rPr lang="en-GB" dirty="0" smtClean="0"/>
              <a:t>ecretariats, with the aim of helping to improve institutional capacity for coordination and agreements concerning means and efforts to effectively combat the crime of trafficking in persons.</a:t>
            </a:r>
          </a:p>
          <a:p>
            <a:endParaRPr lang="en-GB" dirty="0"/>
          </a:p>
        </p:txBody>
      </p:sp>
      <p:pic>
        <p:nvPicPr>
          <p:cNvPr id="4" name="Marcador de contenido 3" descr="E:\Coalicion Regional TRATA\LOGO COALICION.JPG"/>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9634654" y="495122"/>
            <a:ext cx="1439301" cy="1330503"/>
          </a:xfrm>
          <a:prstGeom prst="rect">
            <a:avLst/>
          </a:prstGeom>
          <a:noFill/>
          <a:ln>
            <a:noFill/>
          </a:ln>
        </p:spPr>
      </p:pic>
      <p:pic>
        <p:nvPicPr>
          <p:cNvPr id="5" name="Picture 13" descr="photo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8686800" y="1609996"/>
            <a:ext cx="2542478" cy="1936091"/>
          </a:xfrm>
          <a:prstGeom prst="rect">
            <a:avLst/>
          </a:prstGeom>
          <a:ln>
            <a:solidFill>
              <a:schemeClr val="hlink"/>
            </a:solidFill>
            <a:miter lim="800000"/>
            <a:headEnd/>
            <a:tailEnd/>
          </a:ln>
        </p:spPr>
      </p:pic>
    </p:spTree>
    <p:extLst>
      <p:ext uri="{BB962C8B-B14F-4D97-AF65-F5344CB8AC3E}">
        <p14:creationId xmlns:p14="http://schemas.microsoft.com/office/powerpoint/2010/main" val="8203740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b="1" dirty="0" smtClean="0"/>
              <a:t>Documents Generated</a:t>
            </a:r>
            <a:endParaRPr lang="en-GB" b="1" dirty="0"/>
          </a:p>
        </p:txBody>
      </p:sp>
      <p:sp>
        <p:nvSpPr>
          <p:cNvPr id="3" name="Marcador de contenido 2"/>
          <p:cNvSpPr>
            <a:spLocks noGrp="1"/>
          </p:cNvSpPr>
          <p:nvPr>
            <p:ph idx="1"/>
          </p:nvPr>
        </p:nvSpPr>
        <p:spPr/>
        <p:txBody>
          <a:bodyPr>
            <a:normAutofit/>
          </a:bodyPr>
          <a:lstStyle/>
          <a:p>
            <a:r>
              <a:rPr lang="en-GB" dirty="0" smtClean="0"/>
              <a:t>Regional Strategy for Comprehensive Assistance and Accompaniment of Victims of Trafficking in Persons in Central America:</a:t>
            </a:r>
          </a:p>
          <a:p>
            <a:endParaRPr lang="en-GB" dirty="0" smtClean="0"/>
          </a:p>
          <a:p>
            <a:r>
              <a:rPr lang="en-GB" dirty="0" smtClean="0"/>
              <a:t>Agreed among the </a:t>
            </a:r>
            <a:r>
              <a:rPr lang="en-GB" dirty="0"/>
              <a:t>M</a:t>
            </a:r>
            <a:r>
              <a:rPr lang="en-GB" dirty="0" smtClean="0"/>
              <a:t>ember </a:t>
            </a:r>
            <a:r>
              <a:rPr lang="en-GB" dirty="0"/>
              <a:t>C</a:t>
            </a:r>
            <a:r>
              <a:rPr lang="en-GB" dirty="0" smtClean="0"/>
              <a:t>ountries of the Regional Coalition. A practical guide for effective comprehensive assistance to victims of the crime of trafficking in persons at a regional level. Provides an appropriate framework for the protection of victims, including minimum standards for assistance.</a:t>
            </a:r>
          </a:p>
          <a:p>
            <a:endParaRPr lang="en-GB" dirty="0"/>
          </a:p>
        </p:txBody>
      </p:sp>
      <p:pic>
        <p:nvPicPr>
          <p:cNvPr id="4" name="Marcador de contenido 3" descr="E:\Coalicion Regional TRATA\LOGO COALICION.JPG"/>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0183813" y="495300"/>
            <a:ext cx="2008187" cy="1195388"/>
          </a:xfrm>
          <a:prstGeom prst="rect">
            <a:avLst/>
          </a:prstGeom>
          <a:noFill/>
          <a:ln>
            <a:noFill/>
          </a:ln>
        </p:spPr>
      </p:pic>
    </p:spTree>
    <p:extLst>
      <p:ext uri="{BB962C8B-B14F-4D97-AF65-F5344CB8AC3E}">
        <p14:creationId xmlns:p14="http://schemas.microsoft.com/office/powerpoint/2010/main" val="39889849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77080"/>
            <a:ext cx="10972800" cy="1143000"/>
          </a:xfrm>
        </p:spPr>
        <p:txBody>
          <a:bodyPr>
            <a:normAutofit/>
          </a:bodyPr>
          <a:lstStyle/>
          <a:p>
            <a:r>
              <a:rPr lang="en-GB" b="1" dirty="0" smtClean="0"/>
              <a:t>Documents and Regional Actions</a:t>
            </a:r>
            <a:endParaRPr lang="en-GB" b="1" dirty="0"/>
          </a:p>
        </p:txBody>
      </p:sp>
      <p:sp>
        <p:nvSpPr>
          <p:cNvPr id="3" name="Marcador de contenido 2"/>
          <p:cNvSpPr>
            <a:spLocks noGrp="1"/>
          </p:cNvSpPr>
          <p:nvPr>
            <p:ph idx="1"/>
          </p:nvPr>
        </p:nvSpPr>
        <p:spPr>
          <a:xfrm>
            <a:off x="609600" y="2695074"/>
            <a:ext cx="9593179" cy="3629526"/>
          </a:xfrm>
        </p:spPr>
        <p:txBody>
          <a:bodyPr/>
          <a:lstStyle/>
          <a:p>
            <a:r>
              <a:rPr lang="en-GB" dirty="0" smtClean="0"/>
              <a:t>Regional Communication Strategy to prevent trafficking in persons in Central America;</a:t>
            </a:r>
          </a:p>
          <a:p>
            <a:r>
              <a:rPr lang="en-GB" dirty="0" smtClean="0"/>
              <a:t>“</a:t>
            </a:r>
            <a:r>
              <a:rPr lang="en-GB" dirty="0" smtClean="0"/>
              <a:t>Comunica</a:t>
            </a:r>
            <a:r>
              <a:rPr lang="en-GB" dirty="0" smtClean="0"/>
              <a:t>” (Communicate) Regional </a:t>
            </a:r>
            <a:r>
              <a:rPr lang="en-GB" dirty="0"/>
              <a:t>C</a:t>
            </a:r>
            <a:r>
              <a:rPr lang="en-GB" dirty="0" smtClean="0"/>
              <a:t>ommunication Strategy, IADB Project;</a:t>
            </a:r>
          </a:p>
          <a:p>
            <a:r>
              <a:rPr lang="en-GB" dirty="0" smtClean="0"/>
              <a:t>Implementing a prevention campaign oriented toward vulnerable populations.</a:t>
            </a:r>
            <a:endParaRPr lang="en-GB" dirty="0"/>
          </a:p>
        </p:txBody>
      </p:sp>
      <p:pic>
        <p:nvPicPr>
          <p:cNvPr id="4" name="Marcador de contenido 3" descr="E:\Coalicion Regional TRATA\LOGO COALICION.JPG"/>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0587038" y="495300"/>
            <a:ext cx="1604962" cy="1330325"/>
          </a:xfrm>
          <a:prstGeom prst="rect">
            <a:avLst/>
          </a:prstGeom>
          <a:noFill/>
          <a:ln>
            <a:noFill/>
          </a:ln>
        </p:spPr>
      </p:pic>
    </p:spTree>
    <p:extLst>
      <p:ext uri="{BB962C8B-B14F-4D97-AF65-F5344CB8AC3E}">
        <p14:creationId xmlns:p14="http://schemas.microsoft.com/office/powerpoint/2010/main" val="25753520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28952"/>
            <a:ext cx="10972800" cy="1143000"/>
          </a:xfrm>
        </p:spPr>
        <p:txBody>
          <a:bodyPr>
            <a:normAutofit fontScale="90000"/>
          </a:bodyPr>
          <a:lstStyle/>
          <a:p>
            <a:r>
              <a:rPr lang="en-GB" dirty="0" smtClean="0"/>
              <a:t>Binational</a:t>
            </a:r>
            <a:r>
              <a:rPr lang="en-GB" dirty="0" smtClean="0"/>
              <a:t> Walk</a:t>
            </a:r>
            <a:br>
              <a:rPr lang="en-GB" dirty="0" smtClean="0"/>
            </a:br>
            <a:r>
              <a:rPr lang="en-GB" dirty="0" smtClean="0"/>
              <a:t>Costa Rica-Panama</a:t>
            </a:r>
            <a:endParaRPr lang="en-GB"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58315" y="2207128"/>
            <a:ext cx="4463551" cy="2510747"/>
          </a:xfrm>
        </p:spPr>
      </p:pic>
      <p:pic>
        <p:nvPicPr>
          <p:cNvPr id="6" name="Marcador de contenido 3" descr="E:\Coalicion Regional TRATA\LOGO COALICION.JPG"/>
          <p:cNvPicPr>
            <a:picLocks noGrp="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0587038" y="495300"/>
            <a:ext cx="1604962" cy="1330325"/>
          </a:xfrm>
          <a:prstGeom prst="rect">
            <a:avLst/>
          </a:prstGeom>
          <a:noFill/>
          <a:ln>
            <a:noFill/>
          </a:ln>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8671" y="3595580"/>
            <a:ext cx="4486129" cy="2988884"/>
          </a:xfrm>
          <a:prstGeom prst="rect">
            <a:avLst/>
          </a:prstGeom>
        </p:spPr>
      </p:pic>
    </p:spTree>
    <p:extLst>
      <p:ext uri="{BB962C8B-B14F-4D97-AF65-F5344CB8AC3E}">
        <p14:creationId xmlns:p14="http://schemas.microsoft.com/office/powerpoint/2010/main" val="34100130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0783" y="407313"/>
            <a:ext cx="9855133" cy="1325563"/>
          </a:xfrm>
        </p:spPr>
        <p:txBody>
          <a:bodyPr>
            <a:normAutofit fontScale="90000"/>
          </a:bodyPr>
          <a:lstStyle/>
          <a:p>
            <a:r>
              <a:rPr lang="en-GB" dirty="0" smtClean="0"/>
              <a:t>17th Meeting of the Regional Coalition </a:t>
            </a:r>
            <a:br>
              <a:rPr lang="en-GB" dirty="0" smtClean="0"/>
            </a:br>
            <a:r>
              <a:rPr lang="en-GB" sz="2000" dirty="0" smtClean="0"/>
              <a:t>Chair: Panama. Secretary: Guatemala.</a:t>
            </a:r>
            <a:endParaRPr lang="en-GB" sz="2000"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2656" y="1900898"/>
            <a:ext cx="3490819" cy="1963586"/>
          </a:xfrm>
        </p:spPr>
      </p:pic>
      <p:pic>
        <p:nvPicPr>
          <p:cNvPr id="7" name="Marcador de contenido 3" descr="E:\Coalicion Regional TRATA\LOGO COALICION.JPG"/>
          <p:cNvPicPr>
            <a:picLocks noGrp="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0587038" y="495300"/>
            <a:ext cx="1604962" cy="1330325"/>
          </a:xfrm>
          <a:prstGeom prst="rect">
            <a:avLst/>
          </a:prstGeom>
          <a:noFill/>
          <a:ln>
            <a:noFill/>
          </a:ln>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8466" y="3612445"/>
            <a:ext cx="5568244" cy="3132137"/>
          </a:xfrm>
          <a:prstGeom prst="rect">
            <a:avLst/>
          </a:prstGeom>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251" y="4493942"/>
            <a:ext cx="2593776" cy="2029982"/>
          </a:xfrm>
          <a:prstGeom prst="rect">
            <a:avLst/>
          </a:prstGeom>
        </p:spPr>
      </p:pic>
    </p:spTree>
    <p:extLst>
      <p:ext uri="{BB962C8B-B14F-4D97-AF65-F5344CB8AC3E}">
        <p14:creationId xmlns:p14="http://schemas.microsoft.com/office/powerpoint/2010/main" val="8450974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0972800" cy="725467"/>
          </a:xfrm>
        </p:spPr>
        <p:txBody>
          <a:bodyPr>
            <a:normAutofit/>
          </a:bodyPr>
          <a:lstStyle/>
          <a:p>
            <a:r>
              <a:rPr lang="en-GB" sz="3200" dirty="0" smtClean="0"/>
              <a:t>17</a:t>
            </a:r>
            <a:r>
              <a:rPr lang="en-GB" sz="3200" baseline="30000" dirty="0" smtClean="0"/>
              <a:t>th</a:t>
            </a:r>
            <a:r>
              <a:rPr lang="en-GB" sz="3200" dirty="0" smtClean="0"/>
              <a:t> Meeting of the Regional Coalition</a:t>
            </a:r>
            <a:endParaRPr lang="en-GB" sz="3200" dirty="0"/>
          </a:p>
        </p:txBody>
      </p:sp>
      <p:sp>
        <p:nvSpPr>
          <p:cNvPr id="3" name="Marcador de contenido 2"/>
          <p:cNvSpPr>
            <a:spLocks noGrp="1"/>
          </p:cNvSpPr>
          <p:nvPr>
            <p:ph idx="1"/>
          </p:nvPr>
        </p:nvSpPr>
        <p:spPr>
          <a:xfrm>
            <a:off x="609600" y="1519707"/>
            <a:ext cx="10972800" cy="4804893"/>
          </a:xfrm>
        </p:spPr>
        <p:txBody>
          <a:bodyPr>
            <a:normAutofit fontScale="92500"/>
          </a:bodyPr>
          <a:lstStyle/>
          <a:p>
            <a:r>
              <a:rPr lang="en-GB" dirty="0" smtClean="0"/>
              <a:t>“Contributing to the Strengthening of a Comprehensive </a:t>
            </a:r>
            <a:r>
              <a:rPr lang="en-GB" dirty="0"/>
              <a:t>A</a:t>
            </a:r>
            <a:r>
              <a:rPr lang="en-GB" dirty="0" smtClean="0"/>
              <a:t>pproach to the Crime of Trafficking in Persons in Central America” Project (ECPAT/Guatemala)</a:t>
            </a:r>
            <a:r>
              <a:rPr lang="en-GB" sz="1300" dirty="0" smtClean="0"/>
              <a:t>1</a:t>
            </a:r>
            <a:r>
              <a:rPr lang="en-GB" dirty="0"/>
              <a:t>;</a:t>
            </a:r>
            <a:endParaRPr lang="en-GB" dirty="0" smtClean="0"/>
          </a:p>
          <a:p>
            <a:r>
              <a:rPr lang="en-GB" dirty="0" smtClean="0"/>
              <a:t>Developing a monitoring and evaluation system and plan;</a:t>
            </a:r>
          </a:p>
          <a:p>
            <a:r>
              <a:rPr lang="en-GB" dirty="0" smtClean="0"/>
              <a:t>Designing a regional strategy for assistance;</a:t>
            </a:r>
          </a:p>
          <a:p>
            <a:r>
              <a:rPr lang="en-GB" dirty="0" smtClean="0"/>
              <a:t> A study on the barriers and limitations in implementing the regional protocol for the repatriatio</a:t>
            </a:r>
            <a:r>
              <a:rPr lang="en-GB" dirty="0" smtClean="0"/>
              <a:t>n of victims – a comparative study of national protocols and the regional protocol</a:t>
            </a:r>
            <a:r>
              <a:rPr lang="en-GB" dirty="0"/>
              <a:t>;</a:t>
            </a:r>
            <a:endParaRPr lang="en-GB" dirty="0" smtClean="0"/>
          </a:p>
          <a:p>
            <a:r>
              <a:rPr lang="en-GB" dirty="0" smtClean="0"/>
              <a:t>Strategic Plan 2017-2027;</a:t>
            </a:r>
          </a:p>
          <a:p>
            <a:r>
              <a:rPr lang="en-GB" dirty="0" smtClean="0"/>
              <a:t>Presentation and delivery of the Regional Strategy for Assistance to Victims (IOM);</a:t>
            </a:r>
          </a:p>
          <a:p>
            <a:r>
              <a:rPr lang="en-GB" dirty="0" smtClean="0"/>
              <a:t>Renewal of authorities.</a:t>
            </a:r>
            <a:endParaRPr lang="en-GB" dirty="0" smtClean="0"/>
          </a:p>
        </p:txBody>
      </p:sp>
    </p:spTree>
    <p:extLst>
      <p:ext uri="{BB962C8B-B14F-4D97-AF65-F5344CB8AC3E}">
        <p14:creationId xmlns:p14="http://schemas.microsoft.com/office/powerpoint/2010/main" val="38121206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Activity</a:t>
            </a:r>
            <a:endParaRPr lang="en-GB"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17805" y="1970591"/>
            <a:ext cx="4351338" cy="4351338"/>
          </a:xfrm>
        </p:spPr>
      </p:pic>
      <p:pic>
        <p:nvPicPr>
          <p:cNvPr id="5" name="Marcador de contenido 3" descr="E:\Coalicion Regional TRATA\LOGO COALICION.JPG"/>
          <p:cNvPicPr>
            <a:picLocks noGrp="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0587038" y="495300"/>
            <a:ext cx="1604962" cy="1330325"/>
          </a:xfrm>
          <a:prstGeom prst="rect">
            <a:avLst/>
          </a:prstGeom>
          <a:noFill/>
          <a:ln>
            <a:noFill/>
          </a:ln>
        </p:spPr>
      </p:pic>
    </p:spTree>
    <p:extLst>
      <p:ext uri="{BB962C8B-B14F-4D97-AF65-F5344CB8AC3E}">
        <p14:creationId xmlns:p14="http://schemas.microsoft.com/office/powerpoint/2010/main" val="36108953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837</TotalTime>
  <Words>914</Words>
  <Application>Microsoft Macintosh PowerPoint</Application>
  <PresentationFormat>Personalizado</PresentationFormat>
  <Paragraphs>110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Flujo</vt:lpstr>
      <vt:lpstr>Presentación de PowerPoint</vt:lpstr>
      <vt:lpstr>Achievements </vt:lpstr>
      <vt:lpstr>Deliverables of the Regional Coalition </vt:lpstr>
      <vt:lpstr>Documents Generated</vt:lpstr>
      <vt:lpstr>Documents and Regional Actions</vt:lpstr>
      <vt:lpstr>Binational Walk Costa Rica-Panama</vt:lpstr>
      <vt:lpstr>17th Meeting of the Regional Coalition  Chair: Panama. Secretary: Guatemala.</vt:lpstr>
      <vt:lpstr>17th Meeting of the Regional Coalition</vt:lpstr>
      <vt:lpstr>Activity</vt:lpstr>
      <vt:lpstr>Activity</vt:lpstr>
      <vt:lpstr>Presentación de PowerPoint</vt:lpstr>
      <vt:lpstr>Advances </vt:lpstr>
      <vt:lpstr>Advances</vt:lpstr>
      <vt:lpstr>Rationale of the Regional Strategy </vt:lpstr>
      <vt:lpstr>What is understood as Comprehensive Assistance</vt:lpstr>
      <vt:lpstr>Regional Strategy for Comprehensive Assistance  </vt:lpstr>
      <vt:lpstr>DEFINING THE REGIONAL CRITICAL ROUTE</vt:lpstr>
      <vt:lpstr>Presentación de PowerPoint</vt:lpstr>
      <vt:lpstr>Presentación de PowerPoint</vt:lpstr>
      <vt:lpst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rgarcia</dc:creator>
  <cp:lastModifiedBy>Christiane Lehnhoff</cp:lastModifiedBy>
  <cp:revision>74</cp:revision>
  <dcterms:created xsi:type="dcterms:W3CDTF">2016-10-12T15:05:31Z</dcterms:created>
  <dcterms:modified xsi:type="dcterms:W3CDTF">2016-11-16T17:36:20Z</dcterms:modified>
</cp:coreProperties>
</file>