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  <Override PartName="/ppt/charts/style6.xml" ContentType="application/vnd.ms-office.chartstyle+xml"/>
  <Override PartName="/ppt/charts/colors6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306" r:id="rId3"/>
    <p:sldId id="307" r:id="rId4"/>
    <p:sldId id="305" r:id="rId5"/>
    <p:sldId id="294" r:id="rId6"/>
    <p:sldId id="279" r:id="rId7"/>
    <p:sldId id="288" r:id="rId8"/>
    <p:sldId id="289" r:id="rId9"/>
    <p:sldId id="278" r:id="rId10"/>
    <p:sldId id="270" r:id="rId11"/>
    <p:sldId id="295" r:id="rId12"/>
    <p:sldId id="296" r:id="rId13"/>
    <p:sldId id="284" r:id="rId14"/>
    <p:sldId id="285" r:id="rId15"/>
    <p:sldId id="286" r:id="rId16"/>
    <p:sldId id="308" r:id="rId17"/>
    <p:sldId id="309" r:id="rId18"/>
    <p:sldId id="303" r:id="rId19"/>
    <p:sldId id="297" r:id="rId20"/>
    <p:sldId id="298" r:id="rId21"/>
    <p:sldId id="299" r:id="rId22"/>
    <p:sldId id="300" r:id="rId23"/>
    <p:sldId id="302" r:id="rId24"/>
    <p:sldId id="301" r:id="rId25"/>
  </p:sldIdLst>
  <p:sldSz cx="9144000" cy="6858000" type="screen4x3"/>
  <p:notesSz cx="7010400" cy="9296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etitia Courtois" initials="LC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22" autoAdjust="0"/>
    <p:restoredTop sz="94660"/>
  </p:normalViewPr>
  <p:slideViewPr>
    <p:cSldViewPr snapToGrid="0">
      <p:cViewPr varScale="1">
        <p:scale>
          <a:sx n="152" d="100"/>
          <a:sy n="152" d="100"/>
        </p:scale>
        <p:origin x="-448" y="-11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commentAuthors" Target="commentAuthors.xml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Relationship Id="rId2" Type="http://schemas.microsoft.com/office/2011/relationships/chartStyle" Target="style1.xml"/><Relationship Id="rId3" Type="http://schemas.microsoft.com/office/2011/relationships/chartColorStyle" Target="colors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.xlsx"/><Relationship Id="rId2" Type="http://schemas.microsoft.com/office/2011/relationships/chartStyle" Target="style2.xml"/><Relationship Id="rId3" Type="http://schemas.microsoft.com/office/2011/relationships/chartColorStyle" Target="colors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3.xlsx"/><Relationship Id="rId2" Type="http://schemas.microsoft.com/office/2011/relationships/chartStyle" Target="style3.xml"/><Relationship Id="rId3" Type="http://schemas.microsoft.com/office/2011/relationships/chartColorStyle" Target="colors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4.xlsx"/><Relationship Id="rId2" Type="http://schemas.microsoft.com/office/2011/relationships/chartStyle" Target="style4.xml"/><Relationship Id="rId3" Type="http://schemas.microsoft.com/office/2011/relationships/chartColorStyle" Target="colors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5.xlsx"/><Relationship Id="rId2" Type="http://schemas.microsoft.com/office/2011/relationships/chartStyle" Target="style5.xml"/><Relationship Id="rId3" Type="http://schemas.microsoft.com/office/2011/relationships/chartColorStyle" Target="colors5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6.xlsx"/><Relationship Id="rId2" Type="http://schemas.microsoft.com/office/2011/relationships/chartStyle" Target="style6.xml"/><Relationship Id="rId3" Type="http://schemas.microsoft.com/office/2011/relationships/chartColorStyle" Target="colors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noProof="0" dirty="0" smtClean="0"/>
              <a:t>Number of Cases Assisted</a:t>
            </a:r>
            <a:endParaRPr lang="en-GB" noProof="0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Mexico</c:v>
                </c:pt>
                <c:pt idx="1">
                  <c:v>Guatemala</c:v>
                </c:pt>
                <c:pt idx="2">
                  <c:v>Honduras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18715.0</c:v>
                </c:pt>
                <c:pt idx="1">
                  <c:v>2560.0</c:v>
                </c:pt>
                <c:pt idx="2">
                  <c:v>1958.0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2016 (Ene-Jul)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Mexico</c:v>
                </c:pt>
                <c:pt idx="1">
                  <c:v>Guatemala</c:v>
                </c:pt>
                <c:pt idx="2">
                  <c:v>Honduras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12104.0</c:v>
                </c:pt>
                <c:pt idx="1">
                  <c:v>4583.0</c:v>
                </c:pt>
                <c:pt idx="2">
                  <c:v>1709.0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117831256"/>
        <c:axId val="-2097676648"/>
      </c:barChart>
      <c:catAx>
        <c:axId val="2117831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-2097676648"/>
        <c:crosses val="autoZero"/>
        <c:auto val="1"/>
        <c:lblAlgn val="ctr"/>
        <c:lblOffset val="100"/>
        <c:noMultiLvlLbl val="0"/>
      </c:catAx>
      <c:valAx>
        <c:axId val="-209767664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117831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8945376393168"/>
          <c:y val="0.922761228845013"/>
          <c:w val="0.344524611054053"/>
          <c:h val="0.059726916180724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CH" dirty="0"/>
              <a:t>2015-2016 </a:t>
            </a:r>
            <a:r>
              <a:rPr lang="fr-CH" dirty="0" smtClean="0"/>
              <a:t>(january-july)</a:t>
            </a:r>
            <a:endParaRPr lang="fr-CH" dirty="0"/>
          </a:p>
        </c:rich>
      </c:tx>
      <c:layout>
        <c:manualLayout>
          <c:xMode val="edge"/>
          <c:yMode val="edge"/>
          <c:x val="0.408925120772947"/>
          <c:y val="0.0291864249571051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2015-2016 (Ene-Jul)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6008.0</c:v>
                </c:pt>
                <c:pt idx="1">
                  <c:v>35014.0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720375537296968"/>
          <c:y val="0.369879563481393"/>
          <c:w val="0.245239263570315"/>
          <c:h val="0.08100749700436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cap="none" spc="2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b="1" noProof="0" dirty="0" smtClean="0">
                <a:solidFill>
                  <a:schemeClr val="tx1"/>
                </a:solidFill>
              </a:rPr>
              <a:t>Health Care Provided, by</a:t>
            </a:r>
            <a:r>
              <a:rPr lang="en-GB" b="1" baseline="0" noProof="0" dirty="0" smtClean="0">
                <a:solidFill>
                  <a:schemeClr val="tx1"/>
                </a:solidFill>
              </a:rPr>
              <a:t> Age</a:t>
            </a:r>
            <a:endParaRPr lang="en-GB" b="1" noProof="0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0475284339457568"/>
          <c:y val="0.0971326520716156"/>
          <c:w val="0.946432918711248"/>
          <c:h val="0.7593556280849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&lt; 4 years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Mexico</c:v>
                </c:pt>
                <c:pt idx="1">
                  <c:v>Guatemala</c:v>
                </c:pt>
                <c:pt idx="2">
                  <c:v>Honduras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178.0</c:v>
                </c:pt>
                <c:pt idx="1">
                  <c:v>50.0</c:v>
                </c:pt>
                <c:pt idx="2">
                  <c:v>0.0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5-14 years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50000"/>
                    <a:satMod val="300000"/>
                  </a:schemeClr>
                </a:gs>
                <a:gs pos="35000">
                  <a:schemeClr val="accent4">
                    <a:tint val="37000"/>
                    <a:satMod val="300000"/>
                  </a:schemeClr>
                </a:gs>
                <a:gs pos="100000">
                  <a:schemeClr val="accent4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4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Mexico</c:v>
                </c:pt>
                <c:pt idx="1">
                  <c:v>Guatemala</c:v>
                </c:pt>
                <c:pt idx="2">
                  <c:v>Honduras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299.0</c:v>
                </c:pt>
                <c:pt idx="1">
                  <c:v>80.0</c:v>
                </c:pt>
                <c:pt idx="2">
                  <c:v>0.0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&gt; 15 years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50000"/>
                    <a:satMod val="300000"/>
                  </a:schemeClr>
                </a:gs>
                <a:gs pos="35000">
                  <a:schemeClr val="accent6">
                    <a:tint val="37000"/>
                    <a:satMod val="300000"/>
                  </a:schemeClr>
                </a:gs>
                <a:gs pos="100000">
                  <a:schemeClr val="accent6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6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0.0036231884057971"/>
                  <c:y val="0.0027182305731592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Mexico</c:v>
                </c:pt>
                <c:pt idx="1">
                  <c:v>Guatemala</c:v>
                </c:pt>
                <c:pt idx="2">
                  <c:v>Honduras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30342.0</c:v>
                </c:pt>
                <c:pt idx="1">
                  <c:v>7013.0</c:v>
                </c:pt>
                <c:pt idx="2">
                  <c:v>3667.0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2098267640"/>
        <c:axId val="-2098264056"/>
      </c:barChart>
      <c:catAx>
        <c:axId val="-2098267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-2098264056"/>
        <c:crosses val="autoZero"/>
        <c:auto val="1"/>
        <c:lblAlgn val="ctr"/>
        <c:lblOffset val="100"/>
        <c:noMultiLvlLbl val="0"/>
      </c:catAx>
      <c:valAx>
        <c:axId val="-2098264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-2098267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0523640292059"/>
          <c:y val="0.937886915150704"/>
          <c:w val="0.81111341631044"/>
          <c:h val="0.059726916180724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GB" b="1" noProof="0" dirty="0" smtClean="0"/>
              <a:t>Number of Persons</a:t>
            </a:r>
            <a:r>
              <a:rPr lang="en-GB" b="1" baseline="0" noProof="0" dirty="0" smtClean="0"/>
              <a:t> who Received Health Care at Assistance Centres</a:t>
            </a:r>
            <a:endParaRPr lang="en-GB" b="1" noProof="0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6">
                <a:tint val="77000"/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IRAS</c:v>
                </c:pt>
                <c:pt idx="1">
                  <c:v>Skin conditions</c:v>
                </c:pt>
                <c:pt idx="2">
                  <c:v>Injuries/Trauma</c:v>
                </c:pt>
                <c:pt idx="3">
                  <c:v>Diarrhea</c:v>
                </c:pt>
                <c:pt idx="4">
                  <c:v>Diabetes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2205.0</c:v>
                </c:pt>
                <c:pt idx="1">
                  <c:v>1461.0</c:v>
                </c:pt>
                <c:pt idx="2">
                  <c:v>633.0</c:v>
                </c:pt>
                <c:pt idx="3">
                  <c:v>181.0</c:v>
                </c:pt>
                <c:pt idx="4">
                  <c:v>149.0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6">
                <a:shade val="76000"/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IRAS</c:v>
                </c:pt>
                <c:pt idx="1">
                  <c:v>Skin conditions</c:v>
                </c:pt>
                <c:pt idx="2">
                  <c:v>Injuries/Trauma</c:v>
                </c:pt>
                <c:pt idx="3">
                  <c:v>Diarrhea</c:v>
                </c:pt>
                <c:pt idx="4">
                  <c:v>Diabetes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3345.0</c:v>
                </c:pt>
                <c:pt idx="1">
                  <c:v>1650.0</c:v>
                </c:pt>
                <c:pt idx="2">
                  <c:v>442.0</c:v>
                </c:pt>
                <c:pt idx="3">
                  <c:v>605.0</c:v>
                </c:pt>
                <c:pt idx="4">
                  <c:v>163.0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2114724936"/>
        <c:axId val="2114728424"/>
      </c:barChart>
      <c:catAx>
        <c:axId val="2114724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2114728424"/>
        <c:crosses val="autoZero"/>
        <c:auto val="1"/>
        <c:lblAlgn val="ctr"/>
        <c:lblOffset val="100"/>
        <c:noMultiLvlLbl val="0"/>
      </c:catAx>
      <c:valAx>
        <c:axId val="2114728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2114724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2257217847769"/>
          <c:y val="0.914005301357881"/>
          <c:w val="0.356016965270646"/>
          <c:h val="0.059726916180724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GB" b="1" noProof="0" dirty="0" smtClean="0"/>
              <a:t>Number of Cases, by Nationality</a:t>
            </a:r>
            <a:endParaRPr lang="en-GB" b="1" noProof="0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4">
                <a:shade val="76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Nicaragua</c:v>
                </c:pt>
                <c:pt idx="1">
                  <c:v>Honduras</c:v>
                </c:pt>
                <c:pt idx="2">
                  <c:v>El Salvador</c:v>
                </c:pt>
                <c:pt idx="3">
                  <c:v>Guatemala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1.0</c:v>
                </c:pt>
                <c:pt idx="1">
                  <c:v>32.0</c:v>
                </c:pt>
                <c:pt idx="2">
                  <c:v>4.0</c:v>
                </c:pt>
                <c:pt idx="3">
                  <c:v>11.0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2016 (Ene-Jul)</c:v>
                </c:pt>
              </c:strCache>
            </c:strRef>
          </c:tx>
          <c:spPr>
            <a:solidFill>
              <a:schemeClr val="accent4">
                <a:tint val="77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Nicaragua</c:v>
                </c:pt>
                <c:pt idx="1">
                  <c:v>Honduras</c:v>
                </c:pt>
                <c:pt idx="2">
                  <c:v>El Salvador</c:v>
                </c:pt>
                <c:pt idx="3">
                  <c:v>Guatemala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1.0</c:v>
                </c:pt>
                <c:pt idx="1">
                  <c:v>32.0</c:v>
                </c:pt>
                <c:pt idx="2">
                  <c:v>9.0</c:v>
                </c:pt>
                <c:pt idx="3">
                  <c:v>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2098666456"/>
        <c:axId val="-2098662920"/>
        <c:axId val="0"/>
      </c:bar3DChart>
      <c:catAx>
        <c:axId val="-2098666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-2098662920"/>
        <c:crosses val="autoZero"/>
        <c:auto val="1"/>
        <c:lblAlgn val="ctr"/>
        <c:lblOffset val="100"/>
        <c:noMultiLvlLbl val="0"/>
      </c:catAx>
      <c:valAx>
        <c:axId val="-2098662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-2098666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67510712883732"/>
          <c:y val="0.922761228845013"/>
          <c:w val="0.3614743707069"/>
          <c:h val="0.059726916180724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600" b="1" i="0" u="none" strike="noStrike" kern="1200" spc="0" normalizeH="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pPr>
            <a:r>
              <a:rPr lang="en-GB" noProof="0" dirty="0" smtClean="0"/>
              <a:t>2015 - 2016 (Jan-Jul</a:t>
            </a:r>
            <a:r>
              <a:rPr lang="es-ES" dirty="0" smtClean="0"/>
              <a:t>) </a:t>
            </a:r>
            <a:endParaRPr lang="es-E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5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2015 - 2016 (Ene-Jul) </c:v>
                </c:pt>
              </c:strCache>
            </c:strRef>
          </c:tx>
          <c:dPt>
            <c:idx val="0"/>
            <c:bubble3D val="0"/>
            <c:spPr>
              <a:gradFill>
                <a:gsLst>
                  <a:gs pos="100000">
                    <a:schemeClr val="accent4">
                      <a:shade val="65000"/>
                      <a:lumMod val="60000"/>
                      <a:lumOff val="40000"/>
                    </a:schemeClr>
                  </a:gs>
                  <a:gs pos="0">
                    <a:schemeClr val="accent4">
                      <a:shade val="65000"/>
                    </a:schemeClr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gradFill>
                <a:gsLst>
                  <a:gs pos="100000">
                    <a:schemeClr val="accent4">
                      <a:tint val="65000"/>
                      <a:lumMod val="60000"/>
                      <a:lumOff val="40000"/>
                    </a:schemeClr>
                  </a:gs>
                  <a:gs pos="0">
                    <a:schemeClr val="accent4">
                      <a:tint val="65000"/>
                    </a:schemeClr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GB" noProof="0" dirty="0" smtClean="0"/>
                      <a:t>Wheel chairs</a:t>
                    </a:r>
                    <a:r>
                      <a:rPr lang="es-ES" dirty="0"/>
                      <a:t>
47%</a:t>
                    </a:r>
                  </a:p>
                </c:rich>
              </c:tx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GB" noProof="0" dirty="0" smtClean="0"/>
                      <a:t>Crutches</a:t>
                    </a:r>
                    <a:r>
                      <a:rPr lang="es-ES" dirty="0"/>
                      <a:t>
35%</a:t>
                    </a:r>
                  </a:p>
                </c:rich>
              </c:tx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GB" noProof="0" dirty="0" smtClean="0"/>
                      <a:t>Canes</a:t>
                    </a:r>
                    <a:r>
                      <a:rPr lang="es-ES" dirty="0"/>
                      <a:t>
18%</a:t>
                    </a:r>
                  </a:p>
                </c:rich>
              </c:tx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Sheet1!$A$2:$A$4</c:f>
              <c:strCache>
                <c:ptCount val="3"/>
                <c:pt idx="0">
                  <c:v>Silla de Ruedas</c:v>
                </c:pt>
                <c:pt idx="1">
                  <c:v>Muletas</c:v>
                </c:pt>
                <c:pt idx="2">
                  <c:v>Baston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8.0</c:v>
                </c:pt>
                <c:pt idx="1">
                  <c:v>6.0</c:v>
                </c:pt>
                <c:pt idx="2">
                  <c:v>3.0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pattFill prst="dkDnDiag">
      <a:fgClr>
        <a:schemeClr val="lt1"/>
      </a:fgClr>
      <a:bgClr>
        <a:schemeClr val="dk1">
          <a:lumMod val="10000"/>
          <a:lumOff val="90000"/>
        </a:schemeClr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5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6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67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EFBA5A3-9FCE-4BA0-A8AD-37CFF32194D1}" type="datetimeFigureOut">
              <a:rPr lang="fr-CH" smtClean="0"/>
              <a:t>9/27/16</a:t>
            </a:fld>
            <a:endParaRPr lang="fr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fr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BD8F2FF-C66D-4D0C-BD1C-4795377A45E3}" type="slidenum">
              <a:rPr lang="fr-CH" smtClean="0"/>
              <a:t>‹Nr.›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14601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México: &gt;</a:t>
            </a:r>
            <a:r>
              <a:rPr lang="es-ES" baseline="0" dirty="0" smtClean="0"/>
              <a:t> 15 años 98.5%, &lt; 15 años  1.5%</a:t>
            </a:r>
          </a:p>
          <a:p>
            <a:r>
              <a:rPr lang="es-ES" baseline="0" dirty="0" smtClean="0"/>
              <a:t>Guatemala: </a:t>
            </a:r>
            <a:r>
              <a:rPr lang="es-ES" dirty="0" smtClean="0"/>
              <a:t>&gt;</a:t>
            </a:r>
            <a:r>
              <a:rPr lang="es-ES" baseline="0" dirty="0" smtClean="0"/>
              <a:t> 15 años 98%, &lt; 15 años  2%</a:t>
            </a:r>
          </a:p>
          <a:p>
            <a:r>
              <a:rPr lang="es-ES" baseline="0" dirty="0" smtClean="0"/>
              <a:t>Honduras: 100% &gt; 15 años </a:t>
            </a:r>
            <a:endParaRPr lang="fr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D8F2FF-C66D-4D0C-BD1C-4795377A45E3}" type="slidenum">
              <a:rPr lang="fr-CH" smtClean="0"/>
              <a:t>8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246893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Los mayores casos de Diabetes son</a:t>
            </a:r>
            <a:r>
              <a:rPr lang="es-ES" baseline="0" dirty="0" smtClean="0"/>
              <a:t> registrados en México, Estado de Sonora (Altar y Nogales)</a:t>
            </a:r>
            <a:endParaRPr lang="fr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D8F2FF-C66D-4D0C-BD1C-4795377A45E3}" type="slidenum">
              <a:rPr lang="fr-CH" smtClean="0"/>
              <a:t>9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508559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D8F2FF-C66D-4D0C-BD1C-4795377A45E3}" type="slidenum">
              <a:rPr lang="fr-CH" smtClean="0"/>
              <a:t>14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4047835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D8F2FF-C66D-4D0C-BD1C-4795377A45E3}" type="slidenum">
              <a:rPr lang="fr-CH" smtClean="0"/>
              <a:t>15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25884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31915" y="188640"/>
            <a:ext cx="7812087" cy="1470026"/>
          </a:xfrm>
        </p:spPr>
        <p:txBody>
          <a:bodyPr/>
          <a:lstStyle>
            <a:lvl1pPr>
              <a:defRPr lang="en-GB" sz="1950" b="1" cap="all" baseline="0" noProof="0" dirty="0" smtClean="0">
                <a:solidFill>
                  <a:srgbClr val="597786"/>
                </a:solidFill>
                <a:latin typeface="+mj-lt"/>
                <a:ea typeface="ＭＳ Ｐゴシック" charset="0"/>
                <a:cs typeface="+mj-cs"/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  <a:endParaRPr lang="en-GB" noProof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4" y="1844675"/>
            <a:ext cx="7740650" cy="1296988"/>
          </a:xfrm>
        </p:spPr>
        <p:txBody>
          <a:bodyPr/>
          <a:lstStyle>
            <a:lvl1pPr marL="0" indent="0">
              <a:buFontTx/>
              <a:buNone/>
              <a:defRPr sz="27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  <p:grpSp>
        <p:nvGrpSpPr>
          <p:cNvPr id="3" name="Group 2"/>
          <p:cNvGrpSpPr/>
          <p:nvPr userDrawn="1"/>
        </p:nvGrpSpPr>
        <p:grpSpPr>
          <a:xfrm>
            <a:off x="2" y="0"/>
            <a:ext cx="1198563" cy="6858000"/>
            <a:chOff x="1" y="0"/>
            <a:chExt cx="1198563" cy="6858000"/>
          </a:xfrm>
        </p:grpSpPr>
        <p:sp>
          <p:nvSpPr>
            <p:cNvPr id="4" name="Rectangle 29"/>
            <p:cNvSpPr>
              <a:spLocks noChangeArrowheads="1"/>
            </p:cNvSpPr>
            <p:nvPr/>
          </p:nvSpPr>
          <p:spPr bwMode="auto">
            <a:xfrm>
              <a:off x="1" y="0"/>
              <a:ext cx="1198563" cy="6858000"/>
            </a:xfrm>
            <a:prstGeom prst="rect">
              <a:avLst/>
            </a:prstGeom>
            <a:solidFill>
              <a:srgbClr val="5977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fr-FR" sz="1350" dirty="0" smtClean="0">
                <a:solidFill>
                  <a:srgbClr val="000000"/>
                </a:solidFill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7183" y="188640"/>
              <a:ext cx="566120" cy="6549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70524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2" y="0"/>
            <a:ext cx="1198563" cy="6858000"/>
            <a:chOff x="1" y="0"/>
            <a:chExt cx="1198563" cy="6858000"/>
          </a:xfrm>
        </p:grpSpPr>
        <p:sp>
          <p:nvSpPr>
            <p:cNvPr id="4" name="Rectangle 29"/>
            <p:cNvSpPr>
              <a:spLocks noChangeArrowheads="1"/>
            </p:cNvSpPr>
            <p:nvPr/>
          </p:nvSpPr>
          <p:spPr bwMode="auto">
            <a:xfrm>
              <a:off x="1" y="0"/>
              <a:ext cx="1198563" cy="6858000"/>
            </a:xfrm>
            <a:prstGeom prst="rect">
              <a:avLst/>
            </a:prstGeom>
            <a:solidFill>
              <a:srgbClr val="5977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fr-FR" sz="1350" dirty="0" smtClean="0">
                <a:solidFill>
                  <a:srgbClr val="000000"/>
                </a:solidFill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7183" y="188640"/>
              <a:ext cx="566120" cy="6549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27298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9637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2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20802" y="765175"/>
            <a:ext cx="728345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dirty="0" smtClean="0"/>
              <a:t>Click to edit Master title style</a:t>
            </a:r>
            <a:endParaRPr lang="en-GB" altLang="fr-FR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31914" y="1600204"/>
            <a:ext cx="728345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Click to edit Master text styles</a:t>
            </a:r>
          </a:p>
          <a:p>
            <a:pPr lvl="1"/>
            <a:r>
              <a:rPr lang="en-US" altLang="fr-FR" smtClean="0"/>
              <a:t>Second level</a:t>
            </a:r>
          </a:p>
          <a:p>
            <a:pPr lvl="2"/>
            <a:r>
              <a:rPr lang="en-US" altLang="fr-FR" smtClean="0"/>
              <a:t>Third level</a:t>
            </a:r>
          </a:p>
          <a:p>
            <a:pPr lvl="3"/>
            <a:r>
              <a:rPr lang="en-US" altLang="fr-FR" smtClean="0"/>
              <a:t>Fourth level</a:t>
            </a:r>
          </a:p>
          <a:p>
            <a:pPr lvl="4"/>
            <a:r>
              <a:rPr lang="en-US" altLang="fr-FR" smtClean="0"/>
              <a:t>Fifth level</a:t>
            </a:r>
            <a:endParaRPr lang="en-GB" altLang="fr-FR" smtClean="0"/>
          </a:p>
        </p:txBody>
      </p:sp>
      <p:grpSp>
        <p:nvGrpSpPr>
          <p:cNvPr id="2" name="Group 1"/>
          <p:cNvGrpSpPr/>
          <p:nvPr userDrawn="1"/>
        </p:nvGrpSpPr>
        <p:grpSpPr>
          <a:xfrm>
            <a:off x="2" y="0"/>
            <a:ext cx="1198563" cy="6858000"/>
            <a:chOff x="1" y="0"/>
            <a:chExt cx="1198563" cy="6858000"/>
          </a:xfrm>
        </p:grpSpPr>
        <p:sp>
          <p:nvSpPr>
            <p:cNvPr id="1057" name="Rectangle 33"/>
            <p:cNvSpPr>
              <a:spLocks noChangeArrowheads="1"/>
            </p:cNvSpPr>
            <p:nvPr/>
          </p:nvSpPr>
          <p:spPr bwMode="auto">
            <a:xfrm>
              <a:off x="1" y="0"/>
              <a:ext cx="1198563" cy="6858000"/>
            </a:xfrm>
            <a:prstGeom prst="rect">
              <a:avLst/>
            </a:prstGeom>
            <a:solidFill>
              <a:srgbClr val="597786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en-GB" sz="1350" dirty="0">
                <a:solidFill>
                  <a:srgbClr val="000000"/>
                </a:solidFill>
                <a:ea typeface="ＭＳ Ｐゴシック" panose="020B0600070205080204" pitchFamily="34" charset="-128"/>
              </a:endParaRPr>
            </a:p>
          </p:txBody>
        </p:sp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7183" y="188640"/>
              <a:ext cx="566120" cy="6549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95474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1950" b="1" cap="all">
          <a:solidFill>
            <a:srgbClr val="597786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950" b="1">
          <a:solidFill>
            <a:srgbClr val="597786"/>
          </a:solidFill>
          <a:latin typeface="Arial" charset="0"/>
          <a:ea typeface="ＭＳ Ｐゴシック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950" b="1">
          <a:solidFill>
            <a:srgbClr val="597786"/>
          </a:solidFill>
          <a:latin typeface="Arial" charset="0"/>
          <a:ea typeface="ＭＳ Ｐゴシック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950" b="1">
          <a:solidFill>
            <a:srgbClr val="597786"/>
          </a:solidFill>
          <a:latin typeface="Arial" charset="0"/>
          <a:ea typeface="ＭＳ Ｐゴシック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950" b="1">
          <a:solidFill>
            <a:srgbClr val="597786"/>
          </a:solidFill>
          <a:latin typeface="Arial" charset="0"/>
          <a:ea typeface="ＭＳ Ｐゴシック" charset="0"/>
          <a:cs typeface="Arial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8A8C"/>
          </a:solidFill>
          <a:latin typeface="Arial" charset="0"/>
          <a:cs typeface="Arial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8A8C"/>
          </a:solidFill>
          <a:latin typeface="Arial" charset="0"/>
          <a:cs typeface="Arial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8A8C"/>
          </a:solidFill>
          <a:latin typeface="Arial" charset="0"/>
          <a:cs typeface="Arial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8A8C"/>
          </a:solidFill>
          <a:latin typeface="Arial" charset="0"/>
          <a:cs typeface="Arial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bg2"/>
          </a:solidFill>
          <a:latin typeface="+mn-lt"/>
          <a:ea typeface="ＭＳ Ｐゴシック" charset="0"/>
          <a:cs typeface="+mn-cs"/>
        </a:defRPr>
      </a:lvl1pPr>
      <a:lvl2pPr marL="601266" indent="-209550" algn="l" rtl="0" eaLnBrk="0" fontAlgn="base" hangingPunct="0">
        <a:spcBef>
          <a:spcPct val="20000"/>
        </a:spcBef>
        <a:spcAft>
          <a:spcPct val="0"/>
        </a:spcAft>
        <a:buSzPct val="60000"/>
        <a:buFont typeface="Wingdings 3" panose="05040102010807070707" pitchFamily="18" charset="2"/>
        <a:buChar char=""/>
        <a:defRPr sz="1875">
          <a:solidFill>
            <a:schemeClr val="bg2"/>
          </a:solidFill>
          <a:latin typeface="+mn-lt"/>
          <a:ea typeface="ＭＳ Ｐゴシック" pitchFamily="34" charset="-128"/>
          <a:cs typeface="+mn-cs"/>
        </a:defRPr>
      </a:lvl2pPr>
      <a:lvl3pPr marL="907256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1800">
          <a:solidFill>
            <a:schemeClr val="bg2"/>
          </a:solidFill>
          <a:latin typeface="+mn-lt"/>
          <a:ea typeface="ＭＳ Ｐゴシック" pitchFamily="34" charset="-128"/>
          <a:cs typeface="+mn-cs"/>
        </a:defRPr>
      </a:lvl3pPr>
      <a:lvl4pPr marL="1213247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bg2"/>
          </a:solidFill>
          <a:latin typeface="+mn-lt"/>
          <a:ea typeface="ＭＳ Ｐゴシック" pitchFamily="34" charset="-128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bg2"/>
          </a:solidFill>
          <a:latin typeface="+mn-lt"/>
          <a:ea typeface="ＭＳ Ｐゴシック" pitchFamily="34" charset="-128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bg2"/>
          </a:solidFill>
          <a:latin typeface="+mn-lt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bg2"/>
          </a:solidFill>
          <a:latin typeface="+mn-lt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bg2"/>
          </a:solidFill>
          <a:latin typeface="+mn-lt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bg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0830" y="1982696"/>
            <a:ext cx="7893172" cy="4875303"/>
          </a:xfrm>
        </p:spPr>
        <p:txBody>
          <a:bodyPr>
            <a:normAutofit lnSpcReduction="10000"/>
          </a:bodyPr>
          <a:lstStyle/>
          <a:p>
            <a:endParaRPr lang="en-GB" sz="3200" b="1" i="1" dirty="0" smtClean="0"/>
          </a:p>
          <a:p>
            <a:pPr algn="ctr">
              <a:lnSpc>
                <a:spcPct val="110000"/>
              </a:lnSpc>
            </a:pPr>
            <a:r>
              <a:rPr lang="en-GB" sz="3000" b="1" i="1" dirty="0" smtClean="0"/>
              <a:t>Humanitarian Assistance in the Region International Committee of the Red Cross (ICRC) –</a:t>
            </a:r>
            <a:r>
              <a:rPr lang="en-GB" sz="3000" b="1" i="1" dirty="0"/>
              <a:t> </a:t>
            </a:r>
            <a:r>
              <a:rPr lang="en-GB" sz="3000" b="1" i="1" dirty="0" smtClean="0"/>
              <a:t>Mexico</a:t>
            </a:r>
          </a:p>
          <a:p>
            <a:endParaRPr lang="en-GB" sz="3200" b="1" i="1" dirty="0" smtClean="0"/>
          </a:p>
          <a:p>
            <a:endParaRPr lang="en-GB" sz="3200" b="1" i="1" dirty="0" smtClean="0"/>
          </a:p>
          <a:p>
            <a:r>
              <a:rPr lang="en-GB" sz="1200" b="1" i="1" dirty="0" smtClean="0"/>
              <a:t>                                                                                        </a:t>
            </a:r>
          </a:p>
          <a:p>
            <a:r>
              <a:rPr lang="en-GB" sz="1200" b="1" i="1" dirty="0" smtClean="0"/>
              <a:t>                                                                                        Dr </a:t>
            </a:r>
            <a:r>
              <a:rPr lang="en-GB" sz="1200" b="1" i="1" dirty="0" smtClean="0"/>
              <a:t>Eliana</a:t>
            </a:r>
            <a:r>
              <a:rPr lang="en-GB" sz="1200" b="1" i="1" dirty="0" smtClean="0"/>
              <a:t> </a:t>
            </a:r>
            <a:r>
              <a:rPr lang="en-GB" sz="1200" b="1" i="1" dirty="0" smtClean="0"/>
              <a:t>Olaizola</a:t>
            </a:r>
            <a:endParaRPr lang="en-GB" sz="1200" b="1" i="1" dirty="0" smtClean="0"/>
          </a:p>
          <a:p>
            <a:r>
              <a:rPr lang="en-GB" sz="1200" b="1" i="1" dirty="0" smtClean="0"/>
              <a:t>                                                                                        Regional Health Coordinator</a:t>
            </a:r>
          </a:p>
          <a:p>
            <a:r>
              <a:rPr lang="en-GB" sz="3200" b="1" i="1" dirty="0" smtClean="0"/>
              <a:t>                                 </a:t>
            </a:r>
            <a:r>
              <a:rPr lang="en-GB" sz="1600" b="1" i="1" dirty="0" smtClean="0"/>
              <a:t>Regional Conference on Migration</a:t>
            </a:r>
          </a:p>
          <a:p>
            <a:r>
              <a:rPr lang="en-GB" sz="1600" b="1" i="1" dirty="0" smtClean="0"/>
              <a:t>                                                                            San José, Costa Rica</a:t>
            </a:r>
          </a:p>
          <a:p>
            <a:r>
              <a:rPr lang="en-GB" sz="1600" b="1" i="1" dirty="0" smtClean="0"/>
              <a:t>                                                                               September 2016</a:t>
            </a:r>
          </a:p>
          <a:p>
            <a:endParaRPr lang="en-GB" sz="3200" b="1" i="1" dirty="0" smtClean="0"/>
          </a:p>
          <a:p>
            <a:endParaRPr lang="en-GB" sz="3200" b="1" i="1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87743" y="620526"/>
            <a:ext cx="792162" cy="279400"/>
          </a:xfrm>
          <a:prstGeom prst="rect">
            <a:avLst/>
          </a:prstGeom>
          <a:solidFill>
            <a:srgbClr val="7695A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1800" dirty="0">
                <a:solidFill>
                  <a:schemeClr val="bg1"/>
                </a:solidFill>
                <a:cs typeface="Arial" charset="0"/>
              </a:rPr>
              <a:t>ICRC</a:t>
            </a:r>
          </a:p>
        </p:txBody>
      </p:sp>
    </p:spTree>
    <p:extLst>
      <p:ext uri="{BB962C8B-B14F-4D97-AF65-F5344CB8AC3E}">
        <p14:creationId xmlns:p14="http://schemas.microsoft.com/office/powerpoint/2010/main" val="237175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331914" y="1600204"/>
            <a:ext cx="7734448" cy="4525963"/>
          </a:xfrm>
        </p:spPr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pPr marL="0" indent="0">
              <a:spcBef>
                <a:spcPts val="0"/>
              </a:spcBef>
              <a:buNone/>
            </a:pPr>
            <a:endParaRPr lang="en-GB" b="1" dirty="0" smtClean="0"/>
          </a:p>
          <a:p>
            <a:pPr marL="0" indent="0">
              <a:spcBef>
                <a:spcPts val="0"/>
              </a:spcBef>
              <a:buNone/>
            </a:pPr>
            <a:endParaRPr lang="en-GB" b="1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en-GB" b="1" dirty="0" smtClean="0"/>
              <a:t>Humanitarian Assistance for Migrants with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GB" b="1" dirty="0" smtClean="0"/>
              <a:t>Amputations, Serious Injuries or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GB" b="1" dirty="0" smtClean="0"/>
              <a:t>Diseases</a:t>
            </a:r>
            <a:endParaRPr lang="en-GB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87743" y="620526"/>
            <a:ext cx="792162" cy="279400"/>
          </a:xfrm>
          <a:prstGeom prst="rect">
            <a:avLst/>
          </a:prstGeom>
          <a:solidFill>
            <a:srgbClr val="7695A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1800" dirty="0">
                <a:solidFill>
                  <a:schemeClr val="bg1"/>
                </a:solidFill>
                <a:cs typeface="Arial" charset="0"/>
              </a:rPr>
              <a:t>ICRC</a:t>
            </a:r>
          </a:p>
        </p:txBody>
      </p:sp>
    </p:spTree>
    <p:extLst>
      <p:ext uri="{BB962C8B-B14F-4D97-AF65-F5344CB8AC3E}">
        <p14:creationId xmlns:p14="http://schemas.microsoft.com/office/powerpoint/2010/main" val="914599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0802" y="244875"/>
            <a:ext cx="7402292" cy="6406317"/>
          </a:xfrm>
        </p:spPr>
        <p:txBody>
          <a:bodyPr/>
          <a:lstStyle/>
          <a:p>
            <a:r>
              <a:rPr lang="en-GB" sz="1800" b="1" dirty="0" smtClean="0"/>
              <a:t>Actions in coordination with civil society </a:t>
            </a:r>
            <a:r>
              <a:rPr lang="en-GB" sz="1800" dirty="0" smtClean="0"/>
              <a:t>in the region </a:t>
            </a:r>
            <a:r>
              <a:rPr lang="en-GB" sz="1800" b="1" dirty="0" smtClean="0"/>
              <a:t>and other organizations</a:t>
            </a:r>
            <a:r>
              <a:rPr lang="en-GB" sz="1800" dirty="0" smtClean="0"/>
              <a:t> involved with migrant populations (consulates, the National Institute of Migration – INM, health facilities of the Secretariat of Health, the International Organization for Migration –</a:t>
            </a:r>
            <a:r>
              <a:rPr lang="en-GB" sz="1800" dirty="0"/>
              <a:t> </a:t>
            </a:r>
            <a:r>
              <a:rPr lang="en-GB" sz="1800" dirty="0" smtClean="0"/>
              <a:t>IO</a:t>
            </a:r>
            <a:r>
              <a:rPr lang="en-GB" sz="1800" dirty="0" smtClean="0"/>
              <a:t>M);</a:t>
            </a:r>
          </a:p>
          <a:p>
            <a:pPr marL="0" indent="0">
              <a:buNone/>
            </a:pPr>
            <a:endParaRPr lang="en-GB" sz="1800" dirty="0" smtClean="0"/>
          </a:p>
          <a:p>
            <a:r>
              <a:rPr lang="en-GB" sz="1800" b="1" dirty="0" smtClean="0"/>
              <a:t>Surgical and </a:t>
            </a:r>
            <a:r>
              <a:rPr lang="en-GB" sz="1800" b="1" dirty="0" smtClean="0"/>
              <a:t>osteosynthesis</a:t>
            </a:r>
            <a:r>
              <a:rPr lang="en-GB" sz="1800" b="1" dirty="0" smtClean="0"/>
              <a:t> materials;</a:t>
            </a:r>
          </a:p>
          <a:p>
            <a:pPr marL="0" indent="0">
              <a:buNone/>
            </a:pPr>
            <a:endParaRPr lang="en-GB" sz="1800" b="1" dirty="0" smtClean="0"/>
          </a:p>
          <a:p>
            <a:r>
              <a:rPr lang="en-GB" sz="1800" b="1" dirty="0" smtClean="0"/>
              <a:t>Rehabilitation before and after prostheses; prostheses and orthoses;</a:t>
            </a:r>
            <a:endParaRPr lang="en-GB" sz="1800" dirty="0" smtClean="0"/>
          </a:p>
          <a:p>
            <a:pPr marL="0" indent="0">
              <a:buNone/>
            </a:pPr>
            <a:endParaRPr lang="en-GB" sz="1800" dirty="0" smtClean="0"/>
          </a:p>
          <a:p>
            <a:r>
              <a:rPr lang="en-GB" sz="1800" dirty="0" smtClean="0"/>
              <a:t>Coordination for </a:t>
            </a:r>
            <a:r>
              <a:rPr lang="en-GB" sz="1800" b="1" dirty="0" smtClean="0"/>
              <a:t>transfer</a:t>
            </a:r>
            <a:r>
              <a:rPr lang="en-GB" sz="1800" dirty="0" smtClean="0"/>
              <a:t> and medical accompaniment during transfer, if required, (together with </a:t>
            </a:r>
            <a:r>
              <a:rPr lang="en-GB" sz="1800" dirty="0" smtClean="0"/>
              <a:t>civil society) to the country of origin;</a:t>
            </a:r>
          </a:p>
          <a:p>
            <a:pPr marL="0" indent="0">
              <a:buNone/>
            </a:pPr>
            <a:endParaRPr lang="en-GB" sz="1800" dirty="0" smtClean="0"/>
          </a:p>
          <a:p>
            <a:r>
              <a:rPr lang="en-GB" sz="1800" dirty="0" smtClean="0"/>
              <a:t>Support for </a:t>
            </a:r>
            <a:r>
              <a:rPr lang="en-GB" sz="1800" b="1" dirty="0" smtClean="0"/>
              <a:t>medical follow-up </a:t>
            </a:r>
            <a:r>
              <a:rPr lang="en-GB" sz="1800" dirty="0" smtClean="0"/>
              <a:t>in the country of origin for 3 months after the return; </a:t>
            </a:r>
          </a:p>
          <a:p>
            <a:pPr marL="0" indent="0">
              <a:buNone/>
            </a:pPr>
            <a:endParaRPr lang="en-GB" sz="1800" dirty="0" smtClean="0"/>
          </a:p>
          <a:p>
            <a:r>
              <a:rPr lang="en-GB" sz="1800" dirty="0" smtClean="0"/>
              <a:t>Integration into the physical rehabilitation programme in </a:t>
            </a:r>
            <a:r>
              <a:rPr lang="en-GB" sz="1800" dirty="0" smtClean="0"/>
              <a:t>facilities supported by the ICRC in the country of origin; support with </a:t>
            </a:r>
            <a:r>
              <a:rPr lang="en-GB" sz="1800" dirty="0" smtClean="0"/>
              <a:t>replacement of prostheses and re-modelling of stumps, if necessary.</a:t>
            </a:r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87743" y="620526"/>
            <a:ext cx="792162" cy="279400"/>
          </a:xfrm>
          <a:prstGeom prst="rect">
            <a:avLst/>
          </a:prstGeom>
          <a:solidFill>
            <a:srgbClr val="7695A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1800" dirty="0">
                <a:solidFill>
                  <a:schemeClr val="bg1"/>
                </a:solidFill>
                <a:cs typeface="Arial" charset="0"/>
              </a:rPr>
              <a:t>ICRC</a:t>
            </a:r>
          </a:p>
        </p:txBody>
      </p:sp>
    </p:spTree>
    <p:extLst>
      <p:ext uri="{BB962C8B-B14F-4D97-AF65-F5344CB8AC3E}">
        <p14:creationId xmlns:p14="http://schemas.microsoft.com/office/powerpoint/2010/main" val="3732670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914" y="1173192"/>
            <a:ext cx="7283450" cy="552953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Three of the programmes executed by the ICRC in the region </a:t>
            </a:r>
            <a:r>
              <a:rPr lang="en-GB" b="1" dirty="0" smtClean="0"/>
              <a:t>converge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b="1" dirty="0" smtClean="0"/>
              <a:t>Assistance for migrant populations victims of violence; </a:t>
            </a:r>
          </a:p>
          <a:p>
            <a:pPr marL="0" indent="0">
              <a:buNone/>
            </a:pPr>
            <a:endParaRPr lang="en-GB" b="1" dirty="0" smtClean="0"/>
          </a:p>
          <a:p>
            <a:r>
              <a:rPr lang="en-GB" b="1" dirty="0" smtClean="0"/>
              <a:t>The physical rehabilitation programme;</a:t>
            </a:r>
            <a:endParaRPr lang="en-GB" b="1" dirty="0" smtClean="0"/>
          </a:p>
          <a:p>
            <a:pPr marL="0" indent="0">
              <a:buNone/>
            </a:pPr>
            <a:endParaRPr lang="en-GB" b="1" dirty="0" smtClean="0"/>
          </a:p>
          <a:p>
            <a:r>
              <a:rPr lang="en-GB" b="1" dirty="0" smtClean="0"/>
              <a:t>The s</a:t>
            </a:r>
            <a:r>
              <a:rPr lang="en-GB" b="1" dirty="0" smtClean="0"/>
              <a:t>urgery programme</a:t>
            </a:r>
            <a:r>
              <a:rPr lang="en-GB" dirty="0" smtClean="0"/>
              <a:t>. 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The complementarity of the thre</a:t>
            </a:r>
            <a:r>
              <a:rPr lang="en-GB" dirty="0" smtClean="0"/>
              <a:t>e programmes is obvious, given the nature of the specific health needs of returned migrants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87743" y="620526"/>
            <a:ext cx="792162" cy="279400"/>
          </a:xfrm>
          <a:prstGeom prst="rect">
            <a:avLst/>
          </a:prstGeom>
          <a:solidFill>
            <a:srgbClr val="7695A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1800" dirty="0">
                <a:solidFill>
                  <a:schemeClr val="bg1"/>
                </a:solidFill>
                <a:cs typeface="Arial" charset="0"/>
              </a:rPr>
              <a:t>ICRC</a:t>
            </a:r>
          </a:p>
        </p:txBody>
      </p:sp>
    </p:spTree>
    <p:extLst>
      <p:ext uri="{BB962C8B-B14F-4D97-AF65-F5344CB8AC3E}">
        <p14:creationId xmlns:p14="http://schemas.microsoft.com/office/powerpoint/2010/main" val="3782298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10000"/>
              </a:lnSpc>
            </a:pPr>
            <a:r>
              <a:rPr lang="en-GB" sz="1500" dirty="0" smtClean="0"/>
              <a:t>NUMBER OF CASES OF HUMANITARIAN ASSISTANCE provided to MIGRANTS WITH AMPUTATIONS AND/</a:t>
            </a:r>
            <a:r>
              <a:rPr lang="en-GB" sz="1500" dirty="0" smtClean="0"/>
              <a:t>OR SERIOUS INJURIES</a:t>
            </a:r>
            <a:br>
              <a:rPr lang="en-GB" sz="1500" dirty="0" smtClean="0"/>
            </a:br>
            <a:r>
              <a:rPr lang="en-GB" sz="1500" dirty="0" smtClean="0"/>
              <a:t>MEXICO</a:t>
            </a:r>
            <a:br>
              <a:rPr lang="en-GB" sz="1500" dirty="0" smtClean="0"/>
            </a:br>
            <a:r>
              <a:rPr lang="en-GB" sz="1500" dirty="0" smtClean="0"/>
              <a:t>2015 – 2016 (JANUARY-JULY)</a:t>
            </a:r>
            <a:endParaRPr lang="en-GB" sz="15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7793619"/>
              </p:ext>
            </p:extLst>
          </p:nvPr>
        </p:nvGraphicFramePr>
        <p:xfrm>
          <a:off x="1332310" y="2057401"/>
          <a:ext cx="7283054" cy="373570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3641527"/>
                <a:gridCol w="3641527"/>
              </a:tblGrid>
              <a:tr h="342900">
                <a:tc gridSpan="2">
                  <a:txBody>
                    <a:bodyPr/>
                    <a:lstStyle/>
                    <a:p>
                      <a:pPr algn="ctr"/>
                      <a:r>
                        <a:rPr lang="es-ES" sz="1800" dirty="0" smtClean="0"/>
                        <a:t>2015</a:t>
                      </a:r>
                      <a:endParaRPr lang="fr-CH" sz="1800" dirty="0"/>
                    </a:p>
                  </a:txBody>
                  <a:tcPr marL="63331" marR="63331" marT="34290" marB="34290"/>
                </a:tc>
                <a:tc hMerge="1">
                  <a:txBody>
                    <a:bodyPr/>
                    <a:lstStyle/>
                    <a:p>
                      <a:endParaRPr lang="fr-CH" dirty="0"/>
                    </a:p>
                  </a:txBody>
                  <a:tcPr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GB" sz="1200" noProof="0" dirty="0" smtClean="0"/>
                        <a:t>Number</a:t>
                      </a:r>
                      <a:r>
                        <a:rPr lang="en-GB" sz="1200" baseline="0" noProof="0" dirty="0" smtClean="0"/>
                        <a:t> of cases of PROSTHESES</a:t>
                      </a:r>
                      <a:endParaRPr lang="en-GB" sz="1200" noProof="0" dirty="0"/>
                    </a:p>
                  </a:txBody>
                  <a:tcPr marL="63331" marR="63331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000" noProof="0" dirty="0" smtClean="0"/>
                        <a:t>21</a:t>
                      </a:r>
                      <a:endParaRPr lang="en-GB" sz="1000" noProof="0" dirty="0"/>
                    </a:p>
                  </a:txBody>
                  <a:tcPr marL="63331" marR="63331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GB" sz="1200" noProof="0" dirty="0" smtClean="0"/>
                        <a:t>Number</a:t>
                      </a:r>
                      <a:r>
                        <a:rPr lang="en-GB" sz="1200" baseline="0" noProof="0" dirty="0" smtClean="0"/>
                        <a:t> of cases of OSTEOSYNTHESIS MATERIALS</a:t>
                      </a:r>
                      <a:endParaRPr lang="en-GB" sz="1200" noProof="0" dirty="0"/>
                    </a:p>
                  </a:txBody>
                  <a:tcPr marL="63331" marR="63331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000" noProof="0" dirty="0" smtClean="0"/>
                        <a:t>5</a:t>
                      </a:r>
                      <a:endParaRPr lang="en-GB" sz="1000" noProof="0" dirty="0"/>
                    </a:p>
                  </a:txBody>
                  <a:tcPr marL="63331" marR="63331" marT="34290" marB="34290"/>
                </a:tc>
              </a:tr>
              <a:tr h="617220">
                <a:tc>
                  <a:txBody>
                    <a:bodyPr/>
                    <a:lstStyle/>
                    <a:p>
                      <a:r>
                        <a:rPr lang="en-GB" sz="1200" noProof="0" dirty="0" smtClean="0"/>
                        <a:t>Orthoses</a:t>
                      </a:r>
                      <a:r>
                        <a:rPr lang="en-GB" sz="1200" baseline="0" noProof="0" dirty="0" smtClean="0"/>
                        <a:t> and other support (wheel chair, crutches, canes, medication, medical studies, transfer by ambulance)</a:t>
                      </a:r>
                      <a:endParaRPr lang="en-GB" sz="1200" noProof="0" dirty="0"/>
                    </a:p>
                  </a:txBody>
                  <a:tcPr marL="63331" marR="63331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000" noProof="0" dirty="0" smtClean="0"/>
                        <a:t>22</a:t>
                      </a:r>
                      <a:endParaRPr lang="en-GB" sz="1000" noProof="0" dirty="0"/>
                    </a:p>
                  </a:txBody>
                  <a:tcPr marL="63331" marR="63331" marT="34290" marB="34290"/>
                </a:tc>
              </a:tr>
              <a:tr h="27813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noProof="0" dirty="0" smtClean="0"/>
                        <a:t>2016 (January –</a:t>
                      </a:r>
                      <a:r>
                        <a:rPr lang="en-GB" sz="1200" b="1" baseline="0" noProof="0" dirty="0" smtClean="0"/>
                        <a:t> July</a:t>
                      </a:r>
                      <a:r>
                        <a:rPr lang="en-GB" sz="1200" b="1" noProof="0" dirty="0" smtClean="0"/>
                        <a:t>)</a:t>
                      </a:r>
                      <a:endParaRPr lang="en-GB" sz="1200" b="1" noProof="0" dirty="0"/>
                    </a:p>
                  </a:txBody>
                  <a:tcPr marL="63331" marR="63331" marT="34290" marB="34290"/>
                </a:tc>
                <a:tc hMerge="1">
                  <a:txBody>
                    <a:bodyPr/>
                    <a:lstStyle/>
                    <a:p>
                      <a:endParaRPr lang="fr-CH" dirty="0"/>
                    </a:p>
                  </a:txBody>
                  <a:tcPr/>
                </a:tc>
              </a:tr>
              <a:tr h="27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noProof="0" dirty="0" smtClean="0"/>
                        <a:t>Number of cases of PROSTHESES</a:t>
                      </a:r>
                      <a:r>
                        <a:rPr lang="en-GB" sz="1200" baseline="0" noProof="0" dirty="0" smtClean="0"/>
                        <a:t> </a:t>
                      </a:r>
                      <a:endParaRPr lang="en-GB" sz="1200" noProof="0" dirty="0" smtClean="0"/>
                    </a:p>
                  </a:txBody>
                  <a:tcPr marL="63331" marR="63331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000" noProof="0" dirty="0" smtClean="0"/>
                        <a:t>21</a:t>
                      </a:r>
                      <a:endParaRPr lang="en-GB" sz="1000" noProof="0" dirty="0"/>
                    </a:p>
                  </a:txBody>
                  <a:tcPr marL="63331" marR="63331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GB" sz="1200" noProof="0" dirty="0" smtClean="0"/>
                        <a:t>Number</a:t>
                      </a:r>
                      <a:r>
                        <a:rPr lang="en-GB" sz="1200" baseline="0" noProof="0" dirty="0" smtClean="0"/>
                        <a:t> of cases of OSTEOSYNTHESIS MATERIALS</a:t>
                      </a:r>
                      <a:endParaRPr lang="en-GB" sz="1200" noProof="0" dirty="0"/>
                    </a:p>
                  </a:txBody>
                  <a:tcPr marL="63331" marR="63331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000" noProof="0" dirty="0" smtClean="0"/>
                        <a:t>16</a:t>
                      </a:r>
                      <a:endParaRPr lang="en-GB" sz="1000" noProof="0" dirty="0"/>
                    </a:p>
                  </a:txBody>
                  <a:tcPr marL="63331" marR="63331" marT="34290" marB="34290"/>
                </a:tc>
              </a:tr>
              <a:tr h="794385">
                <a:tc>
                  <a:txBody>
                    <a:bodyPr/>
                    <a:lstStyle/>
                    <a:p>
                      <a:r>
                        <a:rPr lang="en-GB" sz="1200" noProof="0" dirty="0" smtClean="0"/>
                        <a:t>Orthoses</a:t>
                      </a:r>
                      <a:r>
                        <a:rPr lang="en-GB" sz="1200" baseline="0" noProof="0" dirty="0" smtClean="0"/>
                        <a:t> and other support (wheel chair, crutches, canes, medication, medical studies, transfer by ambulance)</a:t>
                      </a:r>
                      <a:endParaRPr lang="en-GB" sz="1200" noProof="0" dirty="0" smtClean="0"/>
                    </a:p>
                  </a:txBody>
                  <a:tcPr marL="63331" marR="63331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000" noProof="0" dirty="0" smtClean="0"/>
                        <a:t>14</a:t>
                      </a:r>
                      <a:endParaRPr lang="en-GB" sz="1000" noProof="0" dirty="0"/>
                    </a:p>
                  </a:txBody>
                  <a:tcPr marL="63331" marR="63331" marT="34290" marB="34290"/>
                </a:tc>
              </a:tr>
              <a:tr h="278130">
                <a:tc>
                  <a:txBody>
                    <a:bodyPr/>
                    <a:lstStyle/>
                    <a:p>
                      <a:endParaRPr lang="fr-CH" sz="1000" dirty="0"/>
                    </a:p>
                  </a:txBody>
                  <a:tcPr marL="63331" marR="63331" marT="34290" marB="34290"/>
                </a:tc>
                <a:tc>
                  <a:txBody>
                    <a:bodyPr/>
                    <a:lstStyle/>
                    <a:p>
                      <a:endParaRPr lang="fr-CH" sz="1000" dirty="0"/>
                    </a:p>
                  </a:txBody>
                  <a:tcPr marL="63331" marR="63331" marT="34290" marB="34290"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 bwMode="auto">
          <a:xfrm>
            <a:off x="187743" y="620526"/>
            <a:ext cx="792162" cy="279400"/>
          </a:xfrm>
          <a:prstGeom prst="rect">
            <a:avLst/>
          </a:prstGeom>
          <a:solidFill>
            <a:srgbClr val="7695A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1800" dirty="0">
                <a:solidFill>
                  <a:schemeClr val="bg1"/>
                </a:solidFill>
                <a:cs typeface="Arial" charset="0"/>
              </a:rPr>
              <a:t>ICRC</a:t>
            </a:r>
          </a:p>
        </p:txBody>
      </p:sp>
    </p:spTree>
    <p:extLst>
      <p:ext uri="{BB962C8B-B14F-4D97-AF65-F5344CB8AC3E}">
        <p14:creationId xmlns:p14="http://schemas.microsoft.com/office/powerpoint/2010/main" val="35203773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1500" dirty="0">
                <a:solidFill>
                  <a:prstClr val="black"/>
                </a:solidFill>
              </a:rPr>
              <a:t>NUMBER OF CASES OF HUMANITARIAN ASSISTANCE </a:t>
            </a:r>
            <a:r>
              <a:rPr lang="en-GB" sz="1500" dirty="0" smtClean="0">
                <a:solidFill>
                  <a:prstClr val="black"/>
                </a:solidFill>
              </a:rPr>
              <a:t>provided to </a:t>
            </a:r>
            <a:r>
              <a:rPr lang="en-GB" sz="1500" dirty="0">
                <a:solidFill>
                  <a:prstClr val="black"/>
                </a:solidFill>
              </a:rPr>
              <a:t>MIGRANTS WITH AMPUTATIONS AND/OR SERIOUS INJURIES</a:t>
            </a:r>
            <a:br>
              <a:rPr lang="en-GB" sz="1500" dirty="0">
                <a:solidFill>
                  <a:prstClr val="black"/>
                </a:solidFill>
              </a:rPr>
            </a:br>
            <a:r>
              <a:rPr lang="en-GB" sz="1500" dirty="0">
                <a:solidFill>
                  <a:prstClr val="black"/>
                </a:solidFill>
              </a:rPr>
              <a:t>MEXICO</a:t>
            </a:r>
            <a:br>
              <a:rPr lang="en-GB" sz="1500" dirty="0">
                <a:solidFill>
                  <a:prstClr val="black"/>
                </a:solidFill>
              </a:rPr>
            </a:br>
            <a:r>
              <a:rPr lang="en-GB" sz="1500" dirty="0">
                <a:solidFill>
                  <a:prstClr val="black"/>
                </a:solidFill>
              </a:rPr>
              <a:t>2015 – 2016 (JANUARY-JULY)</a:t>
            </a:r>
            <a:endParaRPr lang="en-GB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6203281"/>
              </p:ext>
            </p:extLst>
          </p:nvPr>
        </p:nvGraphicFramePr>
        <p:xfrm>
          <a:off x="1332310" y="2057401"/>
          <a:ext cx="7283053" cy="3394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 bwMode="auto">
          <a:xfrm>
            <a:off x="187743" y="620526"/>
            <a:ext cx="792162" cy="279400"/>
          </a:xfrm>
          <a:prstGeom prst="rect">
            <a:avLst/>
          </a:prstGeom>
          <a:solidFill>
            <a:srgbClr val="7695A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1800" dirty="0">
                <a:solidFill>
                  <a:schemeClr val="bg1"/>
                </a:solidFill>
                <a:cs typeface="Arial" charset="0"/>
              </a:rPr>
              <a:t>ICRC</a:t>
            </a:r>
          </a:p>
        </p:txBody>
      </p:sp>
    </p:spTree>
    <p:extLst>
      <p:ext uri="{BB962C8B-B14F-4D97-AF65-F5344CB8AC3E}">
        <p14:creationId xmlns:p14="http://schemas.microsoft.com/office/powerpoint/2010/main" val="331329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ORTHOSES DELIVERED</a:t>
            </a:r>
            <a:endParaRPr lang="en-GB" b="1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8228956"/>
              </p:ext>
            </p:extLst>
          </p:nvPr>
        </p:nvGraphicFramePr>
        <p:xfrm>
          <a:off x="1332310" y="2057401"/>
          <a:ext cx="7283053" cy="3394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 bwMode="auto">
          <a:xfrm>
            <a:off x="187743" y="620526"/>
            <a:ext cx="792162" cy="279400"/>
          </a:xfrm>
          <a:prstGeom prst="rect">
            <a:avLst/>
          </a:prstGeom>
          <a:solidFill>
            <a:srgbClr val="7695A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1800" dirty="0">
                <a:solidFill>
                  <a:schemeClr val="bg1"/>
                </a:solidFill>
                <a:cs typeface="Arial" charset="0"/>
              </a:rPr>
              <a:t>ICRC</a:t>
            </a:r>
          </a:p>
        </p:txBody>
      </p:sp>
    </p:spTree>
    <p:extLst>
      <p:ext uri="{BB962C8B-B14F-4D97-AF65-F5344CB8AC3E}">
        <p14:creationId xmlns:p14="http://schemas.microsoft.com/office/powerpoint/2010/main" val="1063163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0802" y="301925"/>
            <a:ext cx="7283450" cy="793450"/>
          </a:xfrm>
        </p:spPr>
        <p:txBody>
          <a:bodyPr/>
          <a:lstStyle/>
          <a:p>
            <a:pPr algn="ctr"/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ACTIVITIES OF THE ICRC AT MIGRATION STATIONS (EM) IN MEXICO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0802" y="1095375"/>
            <a:ext cx="7283450" cy="5590097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Objective: To verify the conditions of </a:t>
            </a:r>
            <a:r>
              <a:rPr lang="en-GB" b="1" dirty="0" smtClean="0"/>
              <a:t>migrants at migration stations. 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Multidisciplinary teams of the ICRC, composed of PROT, ASSISTANCE (health, including SM&amp;APS and </a:t>
            </a:r>
            <a:r>
              <a:rPr lang="en-GB" dirty="0" smtClean="0"/>
              <a:t>Wathab</a:t>
            </a:r>
            <a:r>
              <a:rPr lang="en-GB" dirty="0" smtClean="0"/>
              <a:t>) and FIELD visits to migration stations throughout the country;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The health system is present at the migration stations; composed of health practitioners hired under different modes by the migration stations, INM or SSA; 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Deficient quality of health care, does not cover public health aspects for populations in confinement conditions.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87743" y="620526"/>
            <a:ext cx="792162" cy="279400"/>
          </a:xfrm>
          <a:prstGeom prst="rect">
            <a:avLst/>
          </a:prstGeom>
          <a:solidFill>
            <a:srgbClr val="7695A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1800" dirty="0">
                <a:solidFill>
                  <a:schemeClr val="bg1"/>
                </a:solidFill>
                <a:cs typeface="Arial" charset="0"/>
              </a:rPr>
              <a:t>ICRC</a:t>
            </a:r>
          </a:p>
        </p:txBody>
      </p:sp>
    </p:spTree>
    <p:extLst>
      <p:ext uri="{BB962C8B-B14F-4D97-AF65-F5344CB8AC3E}">
        <p14:creationId xmlns:p14="http://schemas.microsoft.com/office/powerpoint/2010/main" val="22115117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MIGRATION STATIONS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health system at the migration stations has little connection to the general health system outside the migration stations;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Lack of knowledge of health needs at migration stations and </a:t>
            </a:r>
            <a:r>
              <a:rPr lang="en-GB" dirty="0" smtClean="0"/>
              <a:t>lack of provision, by health authorities, of the resources required to meet health needs;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Absence of programmes of the national health system at the migration stations.</a:t>
            </a:r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87743" y="620526"/>
            <a:ext cx="792162" cy="279400"/>
          </a:xfrm>
          <a:prstGeom prst="rect">
            <a:avLst/>
          </a:prstGeom>
          <a:solidFill>
            <a:srgbClr val="7695A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1800" dirty="0">
                <a:solidFill>
                  <a:schemeClr val="bg1"/>
                </a:solidFill>
                <a:cs typeface="Arial" charset="0"/>
              </a:rPr>
              <a:t>ICRC</a:t>
            </a:r>
          </a:p>
        </p:txBody>
      </p:sp>
    </p:spTree>
    <p:extLst>
      <p:ext uri="{BB962C8B-B14F-4D97-AF65-F5344CB8AC3E}">
        <p14:creationId xmlns:p14="http://schemas.microsoft.com/office/powerpoint/2010/main" val="25697795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914" y="901465"/>
            <a:ext cx="7283450" cy="4525963"/>
          </a:xfrm>
        </p:spPr>
        <p:txBody>
          <a:bodyPr/>
          <a:lstStyle/>
          <a:p>
            <a:pPr marL="0" indent="0">
              <a:buNone/>
            </a:pPr>
            <a:endParaRPr lang="en-GB" sz="3600" b="1" dirty="0" smtClean="0"/>
          </a:p>
          <a:p>
            <a:pPr marL="0" indent="0">
              <a:buNone/>
            </a:pPr>
            <a:endParaRPr lang="en-GB" sz="3600" b="1" dirty="0" smtClean="0"/>
          </a:p>
          <a:p>
            <a:pPr marL="0" indent="0">
              <a:buNone/>
            </a:pPr>
            <a:endParaRPr lang="en-GB" sz="3600" b="1" dirty="0" smtClean="0"/>
          </a:p>
          <a:p>
            <a:pPr marL="0" indent="0">
              <a:buNone/>
            </a:pPr>
            <a:r>
              <a:rPr lang="en-GB" sz="3600" b="1" dirty="0" smtClean="0"/>
              <a:t>                   Challenges</a:t>
            </a:r>
            <a:endParaRPr lang="en-GB" sz="36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87743" y="620526"/>
            <a:ext cx="792162" cy="279400"/>
          </a:xfrm>
          <a:prstGeom prst="rect">
            <a:avLst/>
          </a:prstGeom>
          <a:solidFill>
            <a:srgbClr val="7695A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1800" dirty="0">
                <a:solidFill>
                  <a:schemeClr val="bg1"/>
                </a:solidFill>
                <a:cs typeface="Arial" charset="0"/>
              </a:rPr>
              <a:t>ICRC</a:t>
            </a:r>
          </a:p>
        </p:txBody>
      </p:sp>
    </p:spTree>
    <p:extLst>
      <p:ext uri="{BB962C8B-B14F-4D97-AF65-F5344CB8AC3E}">
        <p14:creationId xmlns:p14="http://schemas.microsoft.com/office/powerpoint/2010/main" val="5893263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CHALLENGES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tx1"/>
                </a:solidFill>
              </a:rPr>
              <a:t>Achieving </a:t>
            </a:r>
            <a:r>
              <a:rPr lang="en-GB" b="1" u="sng" dirty="0" smtClean="0">
                <a:solidFill>
                  <a:srgbClr val="FF0000"/>
                </a:solidFill>
              </a:rPr>
              <a:t>access to healt</a:t>
            </a:r>
            <a:r>
              <a:rPr lang="en-GB" b="1" u="sng" dirty="0" smtClean="0">
                <a:solidFill>
                  <a:srgbClr val="FF0000"/>
                </a:solidFill>
              </a:rPr>
              <a:t>h care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 smtClean="0">
                <a:solidFill>
                  <a:schemeClr val="tx1"/>
                </a:solidFill>
              </a:rPr>
              <a:t>for migrant populations, not only emergency care, and </a:t>
            </a:r>
            <a:r>
              <a:rPr lang="en-GB" b="1" dirty="0" smtClean="0">
                <a:solidFill>
                  <a:schemeClr val="tx1"/>
                </a:solidFill>
              </a:rPr>
              <a:t>for all levels of complexity; </a:t>
            </a:r>
          </a:p>
          <a:p>
            <a:pPr marL="0" indent="0">
              <a:buNone/>
            </a:pPr>
            <a:endParaRPr lang="en-GB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dirty="0" smtClean="0"/>
              <a:t>Lack of information </a:t>
            </a:r>
            <a:r>
              <a:rPr lang="en-GB" u="sng" dirty="0" smtClean="0"/>
              <a:t>and awareness</a:t>
            </a:r>
            <a:r>
              <a:rPr lang="en-GB" dirty="0" smtClean="0"/>
              <a:t> </a:t>
            </a:r>
            <a:r>
              <a:rPr lang="en-GB" dirty="0" smtClean="0"/>
              <a:t>of the health workers;</a:t>
            </a:r>
            <a:r>
              <a:rPr lang="en-GB" dirty="0" smtClean="0"/>
              <a:t>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u="sng" dirty="0" smtClean="0"/>
              <a:t>A health system without a proper basis</a:t>
            </a:r>
            <a:r>
              <a:rPr lang="en-GB" dirty="0" smtClean="0"/>
              <a:t> in countries of origin of returned migrants;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u="sng" dirty="0" smtClean="0"/>
              <a:t>Migration stations with health care services equivalent</a:t>
            </a:r>
            <a:r>
              <a:rPr lang="en-GB" dirty="0" smtClean="0"/>
              <a:t> to the health care provided outside the migration stations.</a:t>
            </a:r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87743" y="620526"/>
            <a:ext cx="792162" cy="279400"/>
          </a:xfrm>
          <a:prstGeom prst="rect">
            <a:avLst/>
          </a:prstGeom>
          <a:solidFill>
            <a:srgbClr val="7695A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1800" dirty="0">
                <a:solidFill>
                  <a:schemeClr val="bg1"/>
                </a:solidFill>
                <a:cs typeface="Arial" charset="0"/>
              </a:rPr>
              <a:t>ICRC</a:t>
            </a:r>
          </a:p>
        </p:txBody>
      </p:sp>
    </p:spTree>
    <p:extLst>
      <p:ext uri="{BB962C8B-B14F-4D97-AF65-F5344CB8AC3E}">
        <p14:creationId xmlns:p14="http://schemas.microsoft.com/office/powerpoint/2010/main" val="1661541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9" y="333375"/>
            <a:ext cx="7667625" cy="330200"/>
          </a:xfrm>
        </p:spPr>
        <p:txBody>
          <a:bodyPr/>
          <a:lstStyle/>
          <a:p>
            <a:pPr>
              <a:defRPr/>
            </a:pPr>
            <a:r>
              <a:rPr lang="en-GB" sz="2800" dirty="0" smtClean="0">
                <a:ea typeface="ＭＳ Ｐゴシック" charset="0"/>
              </a:rPr>
              <a:t>THE ICRC AND MIGRATION IN THE REGION</a:t>
            </a:r>
            <a:endParaRPr lang="en-GB" sz="2800" dirty="0">
              <a:ea typeface="ＭＳ Ｐゴシック" charset="0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407364" y="663575"/>
            <a:ext cx="7559675" cy="6044841"/>
          </a:xfrm>
        </p:spPr>
        <p:txBody>
          <a:bodyPr/>
          <a:lstStyle/>
          <a:p>
            <a:endParaRPr lang="en-US" altLang="fr-FR" sz="2200" b="1" dirty="0" smtClean="0">
              <a:solidFill>
                <a:srgbClr val="C00000"/>
              </a:solidFill>
            </a:endParaRPr>
          </a:p>
          <a:p>
            <a:endParaRPr lang="en-US" altLang="fr-FR" sz="2200" b="1" dirty="0">
              <a:solidFill>
                <a:srgbClr val="C00000"/>
              </a:solidFill>
            </a:endParaRPr>
          </a:p>
          <a:p>
            <a:r>
              <a:rPr lang="en-US" altLang="fr-FR" sz="2200" b="1" dirty="0" smtClean="0">
                <a:solidFill>
                  <a:srgbClr val="C00000"/>
                </a:solidFill>
              </a:rPr>
              <a:t>Reasons </a:t>
            </a:r>
            <a:r>
              <a:rPr lang="en-US" altLang="fr-FR" sz="2200" dirty="0" smtClean="0">
                <a:solidFill>
                  <a:schemeClr val="tx1"/>
                </a:solidFill>
              </a:rPr>
              <a:t>for the actions of the ICRC </a:t>
            </a:r>
            <a:r>
              <a:rPr lang="en-US" altLang="fr-FR" sz="2200" dirty="0" smtClean="0">
                <a:solidFill>
                  <a:schemeClr val="tx1"/>
                </a:solidFill>
              </a:rPr>
              <a:t>relating to</a:t>
            </a:r>
            <a:r>
              <a:rPr lang="en-US" altLang="fr-FR" sz="2200" dirty="0" smtClean="0">
                <a:solidFill>
                  <a:schemeClr val="tx1"/>
                </a:solidFill>
              </a:rPr>
              <a:t> migration in Mexico and Central America</a:t>
            </a:r>
            <a:r>
              <a:rPr lang="en-US" altLang="fr-FR" sz="2200" dirty="0" smtClean="0"/>
              <a:t>:</a:t>
            </a:r>
          </a:p>
          <a:p>
            <a:pPr marL="0" indent="0">
              <a:buNone/>
            </a:pPr>
            <a:endParaRPr lang="en-US" altLang="fr-FR" sz="2200" dirty="0" smtClean="0"/>
          </a:p>
          <a:p>
            <a:pPr lvl="1"/>
            <a:r>
              <a:rPr lang="en-US" altLang="fr-FR" sz="2000" b="1" dirty="0" smtClean="0">
                <a:solidFill>
                  <a:srgbClr val="C00000"/>
                </a:solidFill>
              </a:rPr>
              <a:t>Links between migration and violence;</a:t>
            </a:r>
            <a:endParaRPr lang="en-US" altLang="fr-FR" sz="2000" b="1" dirty="0" smtClean="0">
              <a:solidFill>
                <a:srgbClr val="C00000"/>
              </a:solidFill>
            </a:endParaRPr>
          </a:p>
          <a:p>
            <a:pPr lvl="1"/>
            <a:endParaRPr lang="en-US" altLang="fr-FR" sz="2000" dirty="0" smtClean="0"/>
          </a:p>
          <a:p>
            <a:pPr lvl="1"/>
            <a:r>
              <a:rPr lang="en-US" altLang="fr-FR" sz="2000" b="1" dirty="0" smtClean="0">
                <a:solidFill>
                  <a:srgbClr val="C00000"/>
                </a:solidFill>
              </a:rPr>
              <a:t>Unmet </a:t>
            </a:r>
            <a:r>
              <a:rPr lang="en-US" altLang="fr-FR" sz="2000" dirty="0" smtClean="0"/>
              <a:t>humanitarian needs;</a:t>
            </a:r>
          </a:p>
          <a:p>
            <a:pPr marL="391716" lvl="1" indent="0">
              <a:buNone/>
            </a:pPr>
            <a:endParaRPr lang="en-US" altLang="fr-FR" sz="2000" b="1" dirty="0" smtClean="0">
              <a:solidFill>
                <a:srgbClr val="C00000"/>
              </a:solidFill>
            </a:endParaRPr>
          </a:p>
          <a:p>
            <a:pPr lvl="1"/>
            <a:r>
              <a:rPr lang="en-US" altLang="fr-FR" sz="2000" b="1" dirty="0" smtClean="0">
                <a:solidFill>
                  <a:srgbClr val="C00000"/>
                </a:solidFill>
              </a:rPr>
              <a:t>Added value </a:t>
            </a:r>
            <a:r>
              <a:rPr lang="en-US" altLang="fr-FR" sz="2000" dirty="0" smtClean="0">
                <a:solidFill>
                  <a:schemeClr val="tx1"/>
                </a:solidFill>
              </a:rPr>
              <a:t>of the ICRC;</a:t>
            </a:r>
            <a:endParaRPr lang="en-US" altLang="fr-FR" sz="2000" dirty="0" smtClean="0">
              <a:solidFill>
                <a:schemeClr val="tx1"/>
              </a:solidFill>
            </a:endParaRPr>
          </a:p>
          <a:p>
            <a:pPr lvl="1"/>
            <a:endParaRPr lang="en-US" altLang="fr-FR" sz="2000" dirty="0" smtClean="0"/>
          </a:p>
          <a:p>
            <a:r>
              <a:rPr lang="en-US" altLang="fr-FR" sz="2200" b="1" dirty="0" smtClean="0">
                <a:solidFill>
                  <a:srgbClr val="C00000"/>
                </a:solidFill>
              </a:rPr>
              <a:t> Complementarity </a:t>
            </a:r>
            <a:r>
              <a:rPr lang="en-US" altLang="fr-FR" sz="2200" b="1" dirty="0" smtClean="0">
                <a:solidFill>
                  <a:srgbClr val="C00000"/>
                </a:solidFill>
              </a:rPr>
              <a:t>/ </a:t>
            </a:r>
            <a:r>
              <a:rPr lang="en-US" altLang="fr-FR" sz="2200" b="1" dirty="0" smtClean="0">
                <a:solidFill>
                  <a:srgbClr val="C00000"/>
                </a:solidFill>
              </a:rPr>
              <a:t>coordination </a:t>
            </a:r>
            <a:r>
              <a:rPr lang="en-US" altLang="fr-FR" sz="2200" dirty="0" smtClean="0"/>
              <a:t>with other actors;</a:t>
            </a:r>
            <a:endParaRPr lang="en-US" altLang="fr-FR" sz="2200" dirty="0" smtClean="0"/>
          </a:p>
          <a:p>
            <a:pPr marL="390525" indent="-342900"/>
            <a:endParaRPr lang="en-US" altLang="fr-FR" sz="2200" b="1" dirty="0" smtClean="0">
              <a:solidFill>
                <a:srgbClr val="C00000"/>
              </a:solidFill>
            </a:endParaRPr>
          </a:p>
          <a:p>
            <a:pPr marL="390525" indent="-342900"/>
            <a:r>
              <a:rPr lang="en-US" altLang="fr-FR" sz="2200" b="1" dirty="0" smtClean="0">
                <a:solidFill>
                  <a:srgbClr val="C00000"/>
                </a:solidFill>
              </a:rPr>
              <a:t>Acute humanitarian emergencies.</a:t>
            </a:r>
            <a:endParaRPr lang="en-US" altLang="fr-FR" sz="2200" b="1" dirty="0">
              <a:solidFill>
                <a:srgbClr val="C0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87743" y="620526"/>
            <a:ext cx="792162" cy="279400"/>
          </a:xfrm>
          <a:prstGeom prst="rect">
            <a:avLst/>
          </a:prstGeom>
          <a:solidFill>
            <a:srgbClr val="7695A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1800" dirty="0">
                <a:solidFill>
                  <a:schemeClr val="bg1"/>
                </a:solidFill>
                <a:cs typeface="Arial" charset="0"/>
              </a:rPr>
              <a:t>ICRC</a:t>
            </a:r>
          </a:p>
        </p:txBody>
      </p:sp>
    </p:spTree>
    <p:extLst>
      <p:ext uri="{BB962C8B-B14F-4D97-AF65-F5344CB8AC3E}">
        <p14:creationId xmlns:p14="http://schemas.microsoft.com/office/powerpoint/2010/main" val="2699045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CHALLENGES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914" y="1600204"/>
            <a:ext cx="7283450" cy="4999004"/>
          </a:xfrm>
        </p:spPr>
        <p:txBody>
          <a:bodyPr/>
          <a:lstStyle/>
          <a:p>
            <a:r>
              <a:rPr lang="en-GB" b="1" dirty="0" smtClean="0"/>
              <a:t>To have access to </a:t>
            </a:r>
            <a:r>
              <a:rPr lang="en-GB" b="1" dirty="0" smtClean="0"/>
              <a:t>high-quality and integrated </a:t>
            </a:r>
            <a:r>
              <a:rPr lang="en-GB" b="1" dirty="0" smtClean="0"/>
              <a:t>medical qualitative and quantitative </a:t>
            </a:r>
            <a:r>
              <a:rPr lang="en-GB" b="1" u="sng" dirty="0" smtClean="0">
                <a:solidFill>
                  <a:srgbClr val="FF0000"/>
                </a:solidFill>
              </a:rPr>
              <a:t>statistical data</a:t>
            </a:r>
            <a:r>
              <a:rPr lang="en-GB" b="1" dirty="0" smtClean="0">
                <a:solidFill>
                  <a:schemeClr val="accent4"/>
                </a:solidFill>
              </a:rPr>
              <a:t>;</a:t>
            </a:r>
            <a:endParaRPr lang="en-GB" b="1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u="sng" dirty="0" smtClean="0"/>
              <a:t>An e</a:t>
            </a:r>
            <a:r>
              <a:rPr lang="en-GB" u="sng" dirty="0" smtClean="0"/>
              <a:t>pidemiological profile</a:t>
            </a:r>
            <a:r>
              <a:rPr lang="en-GB" dirty="0" smtClean="0"/>
              <a:t> of migrant populations;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u="sng" dirty="0" smtClean="0"/>
              <a:t>Monitoring their constant variations</a:t>
            </a:r>
            <a:r>
              <a:rPr lang="en-GB" dirty="0" smtClean="0"/>
              <a:t> to be able to anticipate what resources are required to cover emerging needs;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With </a:t>
            </a:r>
            <a:r>
              <a:rPr lang="en-GB" u="sng" dirty="0" smtClean="0"/>
              <a:t>participation of the different health systems at a regional level,</a:t>
            </a:r>
            <a:r>
              <a:rPr lang="en-GB" dirty="0" smtClean="0"/>
              <a:t> which are ultimately responsible for providing these resources as well as the required health care</a:t>
            </a:r>
            <a:r>
              <a:rPr lang="en-GB" dirty="0" smtClean="0"/>
              <a:t>.</a:t>
            </a:r>
          </a:p>
          <a:p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87743" y="620526"/>
            <a:ext cx="792162" cy="279400"/>
          </a:xfrm>
          <a:prstGeom prst="rect">
            <a:avLst/>
          </a:prstGeom>
          <a:solidFill>
            <a:srgbClr val="7695A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1800" dirty="0">
                <a:solidFill>
                  <a:schemeClr val="bg1"/>
                </a:solidFill>
                <a:cs typeface="Arial" charset="0"/>
              </a:rPr>
              <a:t>ICRC</a:t>
            </a:r>
          </a:p>
        </p:txBody>
      </p:sp>
    </p:spTree>
    <p:extLst>
      <p:ext uri="{BB962C8B-B14F-4D97-AF65-F5344CB8AC3E}">
        <p14:creationId xmlns:p14="http://schemas.microsoft.com/office/powerpoint/2010/main" val="234998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CHALLENGES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Active, dynamic and coordinated </a:t>
            </a:r>
            <a:r>
              <a:rPr lang="en-GB" b="1" dirty="0" smtClean="0">
                <a:solidFill>
                  <a:srgbClr val="FF0000"/>
                </a:solidFill>
              </a:rPr>
              <a:t>monitoring</a:t>
            </a:r>
            <a:r>
              <a:rPr lang="en-GB" b="1" dirty="0" smtClean="0"/>
              <a:t> </a:t>
            </a:r>
            <a:r>
              <a:rPr lang="en-GB" b="1" dirty="0" smtClean="0"/>
              <a:t>of the </a:t>
            </a:r>
            <a:r>
              <a:rPr lang="en-GB" b="1" dirty="0" smtClean="0">
                <a:solidFill>
                  <a:srgbClr val="FF0000"/>
                </a:solidFill>
              </a:rPr>
              <a:t>migration routes</a:t>
            </a:r>
            <a:r>
              <a:rPr lang="en-GB" b="1" dirty="0" smtClean="0">
                <a:solidFill>
                  <a:srgbClr val="000000"/>
                </a:solidFill>
              </a:rPr>
              <a:t>;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Identifying emerging needs associated to new contexts in the phenomen</a:t>
            </a:r>
            <a:r>
              <a:rPr lang="en-GB" dirty="0" smtClean="0"/>
              <a:t>on of migration</a:t>
            </a:r>
            <a:r>
              <a:rPr lang="en-GB" dirty="0" smtClean="0"/>
              <a:t> (for example, health &gt; southern border &gt; new migration routes in Mexico &gt; increased vulnerability of migrant populations to forgotten and emerging diseases such as </a:t>
            </a:r>
            <a:r>
              <a:rPr lang="en-GB" dirty="0" smtClean="0"/>
              <a:t>Chagas</a:t>
            </a:r>
            <a:r>
              <a:rPr lang="en-GB" dirty="0" smtClean="0"/>
              <a:t>, </a:t>
            </a:r>
            <a:r>
              <a:rPr lang="en-GB" dirty="0" smtClean="0"/>
              <a:t>Zika</a:t>
            </a:r>
            <a:r>
              <a:rPr lang="en-GB" dirty="0" smtClean="0"/>
              <a:t>, etc.)</a:t>
            </a:r>
          </a:p>
          <a:p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87743" y="620526"/>
            <a:ext cx="792162" cy="279400"/>
          </a:xfrm>
          <a:prstGeom prst="rect">
            <a:avLst/>
          </a:prstGeom>
          <a:solidFill>
            <a:srgbClr val="7695A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1800" dirty="0">
                <a:solidFill>
                  <a:schemeClr val="bg1"/>
                </a:solidFill>
                <a:cs typeface="Arial" charset="0"/>
              </a:rPr>
              <a:t>ICRC</a:t>
            </a:r>
          </a:p>
        </p:txBody>
      </p:sp>
    </p:spTree>
    <p:extLst>
      <p:ext uri="{BB962C8B-B14F-4D97-AF65-F5344CB8AC3E}">
        <p14:creationId xmlns:p14="http://schemas.microsoft.com/office/powerpoint/2010/main" val="8858157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CHALLENGES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Addressing the issue of </a:t>
            </a:r>
            <a:r>
              <a:rPr lang="en-GB" b="1" dirty="0" smtClean="0">
                <a:solidFill>
                  <a:srgbClr val="FF0000"/>
                </a:solidFill>
              </a:rPr>
              <a:t>sexual violence </a:t>
            </a:r>
            <a:r>
              <a:rPr lang="en-GB" b="1" dirty="0" smtClean="0"/>
              <a:t>along the migration route;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The main problem associated to migration;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Addressing this issue in a comprehensive </a:t>
            </a:r>
            <a:r>
              <a:rPr lang="en-GB" dirty="0" smtClean="0"/>
              <a:t>and coordinated manner;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 response adapted to mobility (protocols) and sometimes, limited visibility of migrant populations.</a:t>
            </a:r>
            <a:endParaRPr lang="en-GB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87743" y="620526"/>
            <a:ext cx="792162" cy="279400"/>
          </a:xfrm>
          <a:prstGeom prst="rect">
            <a:avLst/>
          </a:prstGeom>
          <a:solidFill>
            <a:srgbClr val="7695A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1800" dirty="0">
                <a:solidFill>
                  <a:schemeClr val="bg1"/>
                </a:solidFill>
                <a:cs typeface="Arial" charset="0"/>
              </a:rPr>
              <a:t>ICRC</a:t>
            </a:r>
          </a:p>
        </p:txBody>
      </p:sp>
    </p:spTree>
    <p:extLst>
      <p:ext uri="{BB962C8B-B14F-4D97-AF65-F5344CB8AC3E}">
        <p14:creationId xmlns:p14="http://schemas.microsoft.com/office/powerpoint/2010/main" val="25703346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CHALLENGES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GB" b="1" dirty="0" smtClean="0"/>
          </a:p>
          <a:p>
            <a:pPr lvl="0"/>
            <a:endParaRPr lang="en-GB" b="1" dirty="0" smtClean="0"/>
          </a:p>
          <a:p>
            <a:pPr lvl="0"/>
            <a:endParaRPr lang="en-GB" b="1" dirty="0" smtClean="0"/>
          </a:p>
          <a:p>
            <a:pPr marL="0" lvl="0" indent="0">
              <a:buNone/>
            </a:pPr>
            <a:endParaRPr lang="en-GB" b="1" dirty="0" smtClean="0"/>
          </a:p>
          <a:p>
            <a:r>
              <a:rPr lang="en-GB" b="1" dirty="0" smtClean="0">
                <a:solidFill>
                  <a:srgbClr val="FF0000"/>
                </a:solidFill>
              </a:rPr>
              <a:t>Coordinating actions to assist migrants </a:t>
            </a:r>
            <a:r>
              <a:rPr lang="en-GB" dirty="0" smtClean="0"/>
              <a:t>that are c</a:t>
            </a:r>
            <a:r>
              <a:rPr lang="en-GB" dirty="0" smtClean="0"/>
              <a:t>arried out by different national and international organizations and institutions in the region.</a:t>
            </a:r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87743" y="620526"/>
            <a:ext cx="792162" cy="279400"/>
          </a:xfrm>
          <a:prstGeom prst="rect">
            <a:avLst/>
          </a:prstGeom>
          <a:solidFill>
            <a:srgbClr val="7695A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1800" dirty="0">
                <a:solidFill>
                  <a:schemeClr val="bg1"/>
                </a:solidFill>
                <a:cs typeface="Arial" charset="0"/>
              </a:rPr>
              <a:t>ICRC</a:t>
            </a:r>
          </a:p>
        </p:txBody>
      </p:sp>
    </p:spTree>
    <p:extLst>
      <p:ext uri="{BB962C8B-B14F-4D97-AF65-F5344CB8AC3E}">
        <p14:creationId xmlns:p14="http://schemas.microsoft.com/office/powerpoint/2010/main" val="5714690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CHALLENGES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Achieving (for the ICRC, through the surgery programme) the required impact in the implementation of </a:t>
            </a:r>
            <a:r>
              <a:rPr lang="en-GB" b="1" dirty="0" smtClean="0">
                <a:solidFill>
                  <a:srgbClr val="FF0000"/>
                </a:solidFill>
              </a:rPr>
              <a:t>correct amputation procedures</a:t>
            </a:r>
            <a:r>
              <a:rPr lang="en-GB" dirty="0" smtClean="0"/>
              <a:t>, with the aim of improving the social reintegration of returne</a:t>
            </a:r>
            <a:r>
              <a:rPr lang="en-GB" dirty="0" smtClean="0"/>
              <a:t>d migrants and reducing their need to use the health system in the country of origin.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87743" y="620526"/>
            <a:ext cx="792162" cy="279400"/>
          </a:xfrm>
          <a:prstGeom prst="rect">
            <a:avLst/>
          </a:prstGeom>
          <a:solidFill>
            <a:srgbClr val="7695A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1800" dirty="0">
                <a:solidFill>
                  <a:schemeClr val="bg1"/>
                </a:solidFill>
                <a:cs typeface="Arial" charset="0"/>
              </a:rPr>
              <a:t>ICRC</a:t>
            </a:r>
          </a:p>
        </p:txBody>
      </p:sp>
    </p:spTree>
    <p:extLst>
      <p:ext uri="{BB962C8B-B14F-4D97-AF65-F5344CB8AC3E}">
        <p14:creationId xmlns:p14="http://schemas.microsoft.com/office/powerpoint/2010/main" val="1540359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itle 1"/>
          <p:cNvSpPr>
            <a:spLocks noGrp="1"/>
          </p:cNvSpPr>
          <p:nvPr>
            <p:ph type="title"/>
          </p:nvPr>
        </p:nvSpPr>
        <p:spPr>
          <a:xfrm>
            <a:off x="1261694" y="222064"/>
            <a:ext cx="7786688" cy="431825"/>
          </a:xfrm>
        </p:spPr>
        <p:txBody>
          <a:bodyPr/>
          <a:lstStyle/>
          <a:p>
            <a:pPr algn="ctr">
              <a:defRPr/>
            </a:pPr>
            <a:r>
              <a:rPr lang="en-GB" altLang="fr-FR" dirty="0" smtClean="0">
                <a:ea typeface="ＭＳ Ｐゴシック" panose="020B0600070205080204" pitchFamily="34" charset="-128"/>
              </a:rPr>
              <a:t>BASIC ASSISTANCE AND FEATURES</a:t>
            </a:r>
            <a:endParaRPr lang="en-GB" altLang="fr-FR" dirty="0" smtClean="0">
              <a:ea typeface="ＭＳ Ｐゴシック" panose="020B0600070205080204" pitchFamily="34" charset="-128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 rotWithShape="1">
          <a:blip r:embed="rId2"/>
          <a:srcRect t="857" b="8487"/>
          <a:stretch/>
        </p:blipFill>
        <p:spPr bwMode="auto">
          <a:xfrm>
            <a:off x="1413985" y="4912249"/>
            <a:ext cx="7489825" cy="194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grpSp>
        <p:nvGrpSpPr>
          <p:cNvPr id="36868" name="Group 5"/>
          <p:cNvGrpSpPr>
            <a:grpSpLocks/>
          </p:cNvGrpSpPr>
          <p:nvPr/>
        </p:nvGrpSpPr>
        <p:grpSpPr bwMode="auto">
          <a:xfrm>
            <a:off x="1311052" y="724821"/>
            <a:ext cx="7592757" cy="559252"/>
            <a:chOff x="2617" y="835"/>
            <a:chExt cx="7278215" cy="924328"/>
          </a:xfrm>
        </p:grpSpPr>
        <p:sp>
          <p:nvSpPr>
            <p:cNvPr id="26" name="Rectangle 25"/>
            <p:cNvSpPr/>
            <p:nvPr/>
          </p:nvSpPr>
          <p:spPr>
            <a:xfrm>
              <a:off x="2617" y="835"/>
              <a:ext cx="7278215" cy="924328"/>
            </a:xfrm>
            <a:prstGeom prst="rect">
              <a:avLst/>
            </a:prstGeom>
            <a:solidFill>
              <a:srgbClr val="59778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2617" y="835"/>
              <a:ext cx="7278215" cy="924328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2390" tIns="72390" rIns="72390" bIns="72390" spcCol="1270" anchor="ctr"/>
            <a:lstStyle/>
            <a:p>
              <a:pPr algn="ctr" defTabSz="844550" fontAlgn="bas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en-GB" sz="1900" dirty="0" smtClean="0">
                  <a:solidFill>
                    <a:srgbClr val="F8F8F8"/>
                  </a:solidFill>
                </a:rPr>
                <a:t>Meeting the </a:t>
              </a:r>
              <a:r>
                <a:rPr lang="en-GB" sz="1900" b="1" dirty="0" smtClean="0">
                  <a:solidFill>
                    <a:srgbClr val="F8F8F8"/>
                  </a:solidFill>
                </a:rPr>
                <a:t>basic needs</a:t>
              </a:r>
              <a:r>
                <a:rPr lang="en-GB" sz="1900" dirty="0" smtClean="0">
                  <a:solidFill>
                    <a:srgbClr val="F8F8F8"/>
                  </a:solidFill>
                </a:rPr>
                <a:t> and contributing to the</a:t>
              </a:r>
              <a:r>
                <a:rPr lang="en-GB" sz="1900" dirty="0" smtClean="0">
                  <a:solidFill>
                    <a:srgbClr val="F8F8F8"/>
                  </a:solidFill>
                </a:rPr>
                <a:t> </a:t>
              </a:r>
              <a:r>
                <a:rPr lang="en-GB" sz="1900" b="1" dirty="0" smtClean="0">
                  <a:solidFill>
                    <a:srgbClr val="F8F8F8"/>
                  </a:solidFill>
                </a:rPr>
                <a:t>protection</a:t>
              </a:r>
              <a:r>
                <a:rPr lang="en-GB" sz="1900" dirty="0" smtClean="0">
                  <a:solidFill>
                    <a:srgbClr val="F8F8F8"/>
                  </a:solidFill>
                </a:rPr>
                <a:t> of migrants in </a:t>
              </a:r>
              <a:r>
                <a:rPr lang="en-GB" sz="1900" b="1" dirty="0" smtClean="0">
                  <a:solidFill>
                    <a:srgbClr val="F8F8F8"/>
                  </a:solidFill>
                </a:rPr>
                <a:t>vulnerable situations.</a:t>
              </a:r>
              <a:endParaRPr lang="en-GB" sz="1900" dirty="0">
                <a:solidFill>
                  <a:srgbClr val="F8F8F8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425617" y="1503198"/>
            <a:ext cx="2356964" cy="869593"/>
            <a:chOff x="2617" y="1049835"/>
            <a:chExt cx="2297416" cy="924328"/>
          </a:xfrm>
          <a:solidFill>
            <a:srgbClr val="DAD9C8"/>
          </a:solidFill>
        </p:grpSpPr>
        <p:sp>
          <p:nvSpPr>
            <p:cNvPr id="24" name="Rectangle 23"/>
            <p:cNvSpPr/>
            <p:nvPr/>
          </p:nvSpPr>
          <p:spPr>
            <a:xfrm>
              <a:off x="2617" y="1049835"/>
              <a:ext cx="2297416" cy="92432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2617" y="1049835"/>
              <a:ext cx="2297416" cy="92432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2390" tIns="72390" rIns="72390" bIns="72390" spcCol="1270" anchor="ctr"/>
            <a:lstStyle/>
            <a:p>
              <a:pPr algn="ctr" defTabSz="844550" fontAlgn="bas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en-GB" sz="1600" dirty="0" smtClean="0">
                  <a:solidFill>
                    <a:srgbClr val="4D6673"/>
                  </a:solidFill>
                </a:rPr>
                <a:t>Basic health care at border crossings and areas not covered</a:t>
              </a:r>
              <a:endParaRPr lang="en-GB" sz="1600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</p:grpSp>
      <p:grpSp>
        <p:nvGrpSpPr>
          <p:cNvPr id="36870" name="Group 8"/>
          <p:cNvGrpSpPr>
            <a:grpSpLocks/>
          </p:cNvGrpSpPr>
          <p:nvPr/>
        </p:nvGrpSpPr>
        <p:grpSpPr bwMode="auto">
          <a:xfrm>
            <a:off x="1425575" y="2458093"/>
            <a:ext cx="2357438" cy="1019575"/>
            <a:chOff x="2617" y="2088585"/>
            <a:chExt cx="2297416" cy="934579"/>
          </a:xfrm>
        </p:grpSpPr>
        <p:sp>
          <p:nvSpPr>
            <p:cNvPr id="22" name="Rectangle 21"/>
            <p:cNvSpPr/>
            <p:nvPr/>
          </p:nvSpPr>
          <p:spPr>
            <a:xfrm>
              <a:off x="2617" y="2098836"/>
              <a:ext cx="2297416" cy="924328"/>
            </a:xfrm>
            <a:prstGeom prst="rect">
              <a:avLst/>
            </a:prstGeom>
            <a:solidFill>
              <a:srgbClr val="D3DCE1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Rectangle 22"/>
            <p:cNvSpPr/>
            <p:nvPr/>
          </p:nvSpPr>
          <p:spPr>
            <a:xfrm>
              <a:off x="2617" y="2088585"/>
              <a:ext cx="2297416" cy="87142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2390" tIns="72390" rIns="72390" bIns="72390" spcCol="1270" anchor="ctr"/>
            <a:lstStyle/>
            <a:p>
              <a:pPr algn="ctr" defTabSz="844550" fontAlgn="bas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en-GB" sz="1600" dirty="0" smtClean="0">
                  <a:solidFill>
                    <a:srgbClr val="4D6673"/>
                  </a:solidFill>
                </a:rPr>
                <a:t>Assistance for persons with amputations, serious injuries or diseases</a:t>
              </a:r>
              <a:endParaRPr lang="en-GB" sz="1600" dirty="0">
                <a:solidFill>
                  <a:srgbClr val="4D6673"/>
                </a:solidFill>
              </a:endParaRPr>
            </a:p>
          </p:txBody>
        </p:sp>
      </p:grpSp>
      <p:grpSp>
        <p:nvGrpSpPr>
          <p:cNvPr id="36871" name="Group 9"/>
          <p:cNvGrpSpPr>
            <a:grpSpLocks/>
          </p:cNvGrpSpPr>
          <p:nvPr/>
        </p:nvGrpSpPr>
        <p:grpSpPr bwMode="auto">
          <a:xfrm>
            <a:off x="3979865" y="1503688"/>
            <a:ext cx="2357437" cy="869103"/>
            <a:chOff x="2493016" y="1049835"/>
            <a:chExt cx="2297416" cy="924328"/>
          </a:xfrm>
        </p:grpSpPr>
        <p:sp>
          <p:nvSpPr>
            <p:cNvPr id="20" name="Rectangle 19"/>
            <p:cNvSpPr/>
            <p:nvPr/>
          </p:nvSpPr>
          <p:spPr>
            <a:xfrm>
              <a:off x="2493016" y="1049835"/>
              <a:ext cx="2297416" cy="924328"/>
            </a:xfrm>
            <a:prstGeom prst="rect">
              <a:avLst/>
            </a:prstGeom>
            <a:solidFill>
              <a:srgbClr val="D3DCE1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2493016" y="1049835"/>
              <a:ext cx="2297416" cy="9243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2390" tIns="72390" rIns="72390" bIns="72390" spcCol="1270" anchor="ctr"/>
            <a:lstStyle/>
            <a:p>
              <a:pPr algn="ctr" defTabSz="844550" fontAlgn="bas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en-GB" sz="1600" dirty="0" smtClean="0">
                  <a:solidFill>
                    <a:srgbClr val="4D6673"/>
                  </a:solidFill>
                </a:rPr>
                <a:t>Assistance to re-establish contact with family members</a:t>
              </a:r>
              <a:endParaRPr lang="en-GB" sz="1600" dirty="0">
                <a:solidFill>
                  <a:srgbClr val="4D6673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980566" y="2486091"/>
            <a:ext cx="2356964" cy="1002296"/>
            <a:chOff x="2493016" y="2098836"/>
            <a:chExt cx="2297416" cy="924328"/>
          </a:xfrm>
          <a:solidFill>
            <a:srgbClr val="DAD9C8"/>
          </a:solidFill>
        </p:grpSpPr>
        <p:sp>
          <p:nvSpPr>
            <p:cNvPr id="18" name="Rectangle 17"/>
            <p:cNvSpPr/>
            <p:nvPr/>
          </p:nvSpPr>
          <p:spPr>
            <a:xfrm>
              <a:off x="2493016" y="2098836"/>
              <a:ext cx="2297416" cy="92432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2493016" y="2098836"/>
              <a:ext cx="2297416" cy="92432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2390" tIns="72390" rIns="72390" bIns="72390" spcCol="1270" anchor="ctr"/>
            <a:lstStyle/>
            <a:p>
              <a:pPr algn="ctr" defTabSz="844550" fontAlgn="bas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en-GB" sz="1600" dirty="0" smtClean="0">
                  <a:solidFill>
                    <a:srgbClr val="4D6673"/>
                  </a:solidFill>
                </a:rPr>
                <a:t>Water and sanitation projects in shelters</a:t>
              </a:r>
              <a:endParaRPr lang="en-GB" sz="1600" dirty="0">
                <a:solidFill>
                  <a:srgbClr val="4D6673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535516" y="1503198"/>
            <a:ext cx="2356964" cy="869593"/>
            <a:chOff x="4983416" y="1049835"/>
            <a:chExt cx="2297416" cy="924328"/>
          </a:xfrm>
          <a:solidFill>
            <a:srgbClr val="DAD9C8"/>
          </a:solidFill>
        </p:grpSpPr>
        <p:sp>
          <p:nvSpPr>
            <p:cNvPr id="16" name="Rectangle 15"/>
            <p:cNvSpPr/>
            <p:nvPr/>
          </p:nvSpPr>
          <p:spPr>
            <a:xfrm>
              <a:off x="4983416" y="1049835"/>
              <a:ext cx="2297416" cy="92432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ectangle 16"/>
            <p:cNvSpPr/>
            <p:nvPr/>
          </p:nvSpPr>
          <p:spPr>
            <a:xfrm>
              <a:off x="4983416" y="1049835"/>
              <a:ext cx="2297416" cy="92432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2390" tIns="72390" rIns="72390" bIns="72390" spcCol="1270" anchor="ctr"/>
            <a:lstStyle/>
            <a:p>
              <a:pPr algn="ctr" defTabSz="844550" fontAlgn="bas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en-GB" sz="1600" dirty="0" smtClean="0">
                  <a:solidFill>
                    <a:srgbClr val="4D6673"/>
                  </a:solidFill>
                </a:rPr>
                <a:t>Assistance for the return transport of deported boys, girls and adolescents</a:t>
              </a:r>
              <a:endParaRPr lang="en-GB" sz="1600" dirty="0">
                <a:solidFill>
                  <a:srgbClr val="4D6673"/>
                </a:solidFill>
              </a:endParaRPr>
            </a:p>
          </p:txBody>
        </p:sp>
      </p:grpSp>
      <p:grpSp>
        <p:nvGrpSpPr>
          <p:cNvPr id="36874" name="Group 12"/>
          <p:cNvGrpSpPr>
            <a:grpSpLocks/>
          </p:cNvGrpSpPr>
          <p:nvPr/>
        </p:nvGrpSpPr>
        <p:grpSpPr bwMode="auto">
          <a:xfrm>
            <a:off x="6535740" y="2497019"/>
            <a:ext cx="2357437" cy="991367"/>
            <a:chOff x="4983416" y="2098836"/>
            <a:chExt cx="2297416" cy="924328"/>
          </a:xfrm>
        </p:grpSpPr>
        <p:sp>
          <p:nvSpPr>
            <p:cNvPr id="14" name="Rectangle 13"/>
            <p:cNvSpPr/>
            <p:nvPr/>
          </p:nvSpPr>
          <p:spPr>
            <a:xfrm>
              <a:off x="4983416" y="2098836"/>
              <a:ext cx="2297416" cy="924328"/>
            </a:xfrm>
            <a:prstGeom prst="rect">
              <a:avLst/>
            </a:prstGeom>
            <a:solidFill>
              <a:srgbClr val="D3DCE1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4983416" y="2098836"/>
              <a:ext cx="2297416" cy="9243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2390" tIns="72390" rIns="72390" bIns="72390" spcCol="1270" anchor="ctr"/>
            <a:lstStyle/>
            <a:p>
              <a:pPr algn="ctr" defTabSz="844550" fontAlgn="bas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en-GB" sz="1600" dirty="0" smtClean="0">
                  <a:solidFill>
                    <a:srgbClr val="4D6673"/>
                  </a:solidFill>
                </a:rPr>
                <a:t>Visiting migration stations, communicating with relevant authorities</a:t>
              </a:r>
              <a:endParaRPr lang="en-GB" sz="1600" dirty="0">
                <a:solidFill>
                  <a:srgbClr val="4D6673"/>
                </a:solidFill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429155" y="3551561"/>
            <a:ext cx="2356964" cy="1297507"/>
            <a:chOff x="2617" y="971157"/>
            <a:chExt cx="2297416" cy="1003006"/>
          </a:xfrm>
          <a:solidFill>
            <a:srgbClr val="DAD9C8"/>
          </a:solidFill>
        </p:grpSpPr>
        <p:sp>
          <p:nvSpPr>
            <p:cNvPr id="29" name="Rectangle 28"/>
            <p:cNvSpPr/>
            <p:nvPr/>
          </p:nvSpPr>
          <p:spPr>
            <a:xfrm>
              <a:off x="2617" y="1049835"/>
              <a:ext cx="2297416" cy="92432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2617" y="971157"/>
              <a:ext cx="2297416" cy="98252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2390" tIns="72390" rIns="72390" bIns="72390" spcCol="1270" anchor="ctr"/>
            <a:lstStyle/>
            <a:p>
              <a:pPr algn="ctr" defTabSz="844550" fontAlgn="bas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en-GB" sz="1600" dirty="0" smtClean="0">
                  <a:solidFill>
                    <a:srgbClr val="4D6673"/>
                  </a:solidFill>
                </a:rPr>
                <a:t>Support for the Centre for Assistance to Returned Migrants in Honduras, Guatemala and Mexico</a:t>
              </a:r>
              <a:r>
                <a:rPr lang="en-GB" sz="1600" dirty="0" smtClean="0">
                  <a:solidFill>
                    <a:schemeClr val="accent5">
                      <a:lumMod val="50000"/>
                    </a:schemeClr>
                  </a:solidFill>
                </a:rPr>
                <a:t>: </a:t>
              </a:r>
              <a:r>
                <a:rPr lang="en-GB" sz="1600" dirty="0" smtClean="0">
                  <a:solidFill>
                    <a:srgbClr val="4D6673"/>
                  </a:solidFill>
                </a:rPr>
                <a:t>RFL, health, water</a:t>
              </a:r>
              <a:endParaRPr lang="en-GB" sz="1600" dirty="0">
                <a:solidFill>
                  <a:srgbClr val="4D6673"/>
                </a:solidFill>
              </a:endParaRPr>
            </a:p>
          </p:txBody>
        </p:sp>
      </p:grpSp>
      <p:grpSp>
        <p:nvGrpSpPr>
          <p:cNvPr id="31" name="Group 9"/>
          <p:cNvGrpSpPr>
            <a:grpSpLocks/>
          </p:cNvGrpSpPr>
          <p:nvPr/>
        </p:nvGrpSpPr>
        <p:grpSpPr bwMode="auto">
          <a:xfrm>
            <a:off x="3972773" y="3559319"/>
            <a:ext cx="2364530" cy="1289750"/>
            <a:chOff x="2493016" y="1049835"/>
            <a:chExt cx="2297416" cy="924328"/>
          </a:xfrm>
        </p:grpSpPr>
        <p:sp>
          <p:nvSpPr>
            <p:cNvPr id="32" name="Rectangle 31"/>
            <p:cNvSpPr/>
            <p:nvPr/>
          </p:nvSpPr>
          <p:spPr>
            <a:xfrm>
              <a:off x="2493016" y="1049835"/>
              <a:ext cx="2297416" cy="924328"/>
            </a:xfrm>
            <a:prstGeom prst="rect">
              <a:avLst/>
            </a:prstGeom>
            <a:solidFill>
              <a:srgbClr val="D3DCE1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2493016" y="1049835"/>
              <a:ext cx="2297416" cy="9243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2390" tIns="72390" rIns="72390" bIns="72390" spcCol="1270" anchor="ctr"/>
            <a:lstStyle/>
            <a:p>
              <a:pPr algn="ctr" defTabSz="844550" fontAlgn="bas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en-GB" sz="1600" dirty="0" smtClean="0">
                  <a:solidFill>
                    <a:srgbClr val="4D6673"/>
                  </a:solidFill>
                </a:rPr>
                <a:t>Support for the </a:t>
              </a:r>
              <a:r>
                <a:rPr lang="en-GB" sz="1600" dirty="0" smtClean="0">
                  <a:solidFill>
                    <a:srgbClr val="4D6673"/>
                  </a:solidFill>
                </a:rPr>
                <a:t>Centre for Assistance to Victims of Violence i</a:t>
              </a:r>
              <a:r>
                <a:rPr lang="en-GB" sz="1600" dirty="0" smtClean="0">
                  <a:solidFill>
                    <a:srgbClr val="4D6673"/>
                  </a:solidFill>
                </a:rPr>
                <a:t>n Guatemala (psychosocial support)</a:t>
              </a:r>
              <a:endParaRPr lang="en-GB" sz="1600" dirty="0" smtClean="0">
                <a:solidFill>
                  <a:srgbClr val="4D6673"/>
                </a:solidFill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6535516" y="3564716"/>
            <a:ext cx="2356964" cy="1284351"/>
            <a:chOff x="2617" y="971157"/>
            <a:chExt cx="2297416" cy="1003006"/>
          </a:xfrm>
          <a:solidFill>
            <a:srgbClr val="DAD9C8"/>
          </a:solidFill>
        </p:grpSpPr>
        <p:sp>
          <p:nvSpPr>
            <p:cNvPr id="35" name="Rectangle 34"/>
            <p:cNvSpPr/>
            <p:nvPr/>
          </p:nvSpPr>
          <p:spPr>
            <a:xfrm>
              <a:off x="2617" y="1049835"/>
              <a:ext cx="2297416" cy="92432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Rectangle 35"/>
            <p:cNvSpPr/>
            <p:nvPr/>
          </p:nvSpPr>
          <p:spPr>
            <a:xfrm>
              <a:off x="2617" y="971157"/>
              <a:ext cx="2297416" cy="98252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2390" tIns="72390" rIns="72390" bIns="72390" spcCol="1270" anchor="ctr"/>
            <a:lstStyle/>
            <a:p>
              <a:pPr algn="ctr" defTabSz="844550" fontAlgn="bas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en-GB" sz="1600" dirty="0" smtClean="0">
                  <a:solidFill>
                    <a:srgbClr val="4D6673"/>
                  </a:solidFill>
                </a:rPr>
                <a:t>Psychosocial support for family members of missing migrants in El Salvador</a:t>
              </a:r>
              <a:endParaRPr lang="en-GB" sz="1600" dirty="0">
                <a:solidFill>
                  <a:srgbClr val="4D6673"/>
                </a:solidFill>
              </a:endParaRPr>
            </a:p>
          </p:txBody>
        </p:sp>
      </p:grpSp>
      <p:sp>
        <p:nvSpPr>
          <p:cNvPr id="37" name="Title 1"/>
          <p:cNvSpPr txBox="1">
            <a:spLocks/>
          </p:cNvSpPr>
          <p:nvPr/>
        </p:nvSpPr>
        <p:spPr bwMode="auto">
          <a:xfrm>
            <a:off x="187743" y="620526"/>
            <a:ext cx="792162" cy="279400"/>
          </a:xfrm>
          <a:prstGeom prst="rect">
            <a:avLst/>
          </a:prstGeom>
          <a:solidFill>
            <a:srgbClr val="7695A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1800" dirty="0">
                <a:solidFill>
                  <a:schemeClr val="bg1"/>
                </a:solidFill>
                <a:cs typeface="Arial" charset="0"/>
              </a:rPr>
              <a:t>ICRC</a:t>
            </a:r>
          </a:p>
        </p:txBody>
      </p:sp>
    </p:spTree>
    <p:extLst>
      <p:ext uri="{BB962C8B-B14F-4D97-AF65-F5344CB8AC3E}">
        <p14:creationId xmlns:p14="http://schemas.microsoft.com/office/powerpoint/2010/main" val="2533911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0802" y="1095375"/>
            <a:ext cx="7283450" cy="5154279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The ICRC, together with civil society, </a:t>
            </a:r>
            <a:r>
              <a:rPr lang="en-GB" dirty="0" smtClean="0"/>
              <a:t>has carried forward the programme for assistance to migrants with the following primary objective</a:t>
            </a:r>
            <a:r>
              <a:rPr lang="en-GB" dirty="0" smtClean="0"/>
              <a:t>: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b="1" i="1" dirty="0" smtClean="0"/>
              <a:t>To p</a:t>
            </a:r>
            <a:r>
              <a:rPr lang="en-GB" b="1" i="1" dirty="0" smtClean="0"/>
              <a:t>rovide access to high-</a:t>
            </a:r>
            <a:r>
              <a:rPr lang="en-GB" b="1" i="1" dirty="0" smtClean="0"/>
              <a:t>quality </a:t>
            </a:r>
            <a:r>
              <a:rPr lang="en-GB" b="1" i="1" dirty="0" smtClean="0"/>
              <a:t>health care for migrants in transit and returned migrants in Mexico and Central America.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The assistance includes: 	Basic health care;  </a:t>
            </a:r>
          </a:p>
          <a:p>
            <a:pPr marL="0" indent="0">
              <a:buNone/>
            </a:pPr>
            <a:r>
              <a:rPr lang="en-GB" dirty="0" smtClean="0"/>
              <a:t>                                     		Referral; </a:t>
            </a:r>
          </a:p>
          <a:p>
            <a:pPr marL="0" indent="0">
              <a:buNone/>
            </a:pPr>
            <a:r>
              <a:rPr lang="en-GB" dirty="0" smtClean="0"/>
              <a:t>                                     		Telephone calls; </a:t>
            </a:r>
          </a:p>
          <a:p>
            <a:pPr marL="0" indent="0">
              <a:buNone/>
            </a:pPr>
            <a:r>
              <a:rPr lang="en-GB" dirty="0" smtClean="0"/>
              <a:t>                                     		Guidance; </a:t>
            </a:r>
          </a:p>
          <a:p>
            <a:pPr marL="0" indent="0">
              <a:buNone/>
            </a:pPr>
            <a:r>
              <a:rPr lang="en-GB" dirty="0" smtClean="0"/>
              <a:t>                                     		Support for transport;</a:t>
            </a:r>
          </a:p>
          <a:p>
            <a:pPr marL="0" indent="0">
              <a:buNone/>
            </a:pPr>
            <a:r>
              <a:rPr lang="en-GB" dirty="0" smtClean="0"/>
              <a:t>                                     		Shelter, in some cases.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87743" y="620526"/>
            <a:ext cx="792162" cy="279400"/>
          </a:xfrm>
          <a:prstGeom prst="rect">
            <a:avLst/>
          </a:prstGeom>
          <a:solidFill>
            <a:srgbClr val="7695A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1800" dirty="0">
                <a:solidFill>
                  <a:schemeClr val="bg1"/>
                </a:solidFill>
                <a:cs typeface="Arial" charset="0"/>
              </a:rPr>
              <a:t>ICRC</a:t>
            </a:r>
          </a:p>
        </p:txBody>
      </p:sp>
    </p:spTree>
    <p:extLst>
      <p:ext uri="{BB962C8B-B14F-4D97-AF65-F5344CB8AC3E}">
        <p14:creationId xmlns:p14="http://schemas.microsoft.com/office/powerpoint/2010/main" val="1085897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404369" y="549275"/>
            <a:ext cx="7704137" cy="43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r>
              <a:rPr lang="en-GB" altLang="en-US" dirty="0" smtClean="0"/>
              <a:t>ASSISTANCE ALONG THE MIGRATION ROUTE</a:t>
            </a:r>
            <a:endParaRPr lang="en-GB" altLang="en-US" dirty="0"/>
          </a:p>
        </p:txBody>
      </p:sp>
      <p:sp>
        <p:nvSpPr>
          <p:cNvPr id="52227" name="Rectangle 5"/>
          <p:cNvSpPr>
            <a:spLocks noChangeArrowheads="1"/>
          </p:cNvSpPr>
          <p:nvPr/>
        </p:nvSpPr>
        <p:spPr bwMode="auto">
          <a:xfrm>
            <a:off x="1331915" y="1228695"/>
            <a:ext cx="77057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chemeClr val="bg2">
                      <a:alpha val="73000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rgbClr val="597786"/>
              </a:buClr>
              <a:buFont typeface="Wingdings" panose="05000000000000000000" pitchFamily="2" charset="2"/>
              <a:buChar char="§"/>
              <a:defRPr sz="28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597786"/>
              </a:buClr>
              <a:buSzPct val="60000"/>
              <a:buFont typeface="Wingdings" panose="05000000000000000000" pitchFamily="2" charset="2"/>
              <a:buChar char="§"/>
              <a:defRPr sz="25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597786"/>
              </a:buClr>
              <a:buFont typeface="Wingdings" panose="05000000000000000000" pitchFamily="2" charset="2"/>
              <a:buChar char="§"/>
              <a:defRPr sz="24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597786"/>
              </a:buClr>
              <a:buFont typeface="Wingdings" panose="05000000000000000000" pitchFamily="2" charset="2"/>
              <a:buChar char="§"/>
              <a:defRPr sz="20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597786"/>
              </a:buClr>
              <a:buFont typeface="Wingdings" panose="05000000000000000000" pitchFamily="2" charset="2"/>
              <a:buChar char="§"/>
              <a:defRPr sz="20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97786"/>
              </a:buClr>
              <a:buFont typeface="Wingdings" panose="05000000000000000000" pitchFamily="2" charset="2"/>
              <a:buChar char="§"/>
              <a:defRPr sz="20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97786"/>
              </a:buClr>
              <a:buFont typeface="Wingdings" panose="05000000000000000000" pitchFamily="2" charset="2"/>
              <a:buChar char="§"/>
              <a:defRPr sz="20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97786"/>
              </a:buClr>
              <a:buFont typeface="Wingdings" panose="05000000000000000000" pitchFamily="2" charset="2"/>
              <a:buChar char="§"/>
              <a:defRPr sz="20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97786"/>
              </a:buClr>
              <a:buFont typeface="Wingdings" panose="05000000000000000000" pitchFamily="2" charset="2"/>
              <a:buChar char="§"/>
              <a:defRPr sz="20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S" sz="2000" b="1" dirty="0" smtClean="0">
                <a:solidFill>
                  <a:srgbClr val="000000"/>
                </a:solidFill>
              </a:rPr>
              <a:t>In collaboration with </a:t>
            </a:r>
            <a:r>
              <a:rPr lang="en-GB" altLang="en-US" sz="2000" b="1" dirty="0" smtClean="0">
                <a:solidFill>
                  <a:srgbClr val="000000"/>
                </a:solidFill>
              </a:rPr>
              <a:t>local civil society in the region</a:t>
            </a:r>
            <a:r>
              <a:rPr lang="en-GB" altLang="en-US" sz="2000" b="1" dirty="0" smtClean="0">
                <a:solidFill>
                  <a:srgbClr val="000000"/>
                </a:solidFill>
              </a:rPr>
              <a:t>:</a:t>
            </a:r>
            <a:endParaRPr lang="en-GB" altLang="en-US" sz="2000" b="1" dirty="0">
              <a:solidFill>
                <a:srgbClr val="0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53412" y="1730951"/>
            <a:ext cx="6862729" cy="4981575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187743" y="620526"/>
            <a:ext cx="792162" cy="279400"/>
          </a:xfrm>
          <a:prstGeom prst="rect">
            <a:avLst/>
          </a:prstGeom>
          <a:solidFill>
            <a:srgbClr val="7695A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1800" dirty="0">
                <a:solidFill>
                  <a:schemeClr val="bg1"/>
                </a:solidFill>
                <a:cs typeface="Arial" charset="0"/>
              </a:rPr>
              <a:t>ICRC</a:t>
            </a:r>
          </a:p>
        </p:txBody>
      </p:sp>
    </p:spTree>
    <p:extLst>
      <p:ext uri="{BB962C8B-B14F-4D97-AF65-F5344CB8AC3E}">
        <p14:creationId xmlns:p14="http://schemas.microsoft.com/office/powerpoint/2010/main" val="3206089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0802" y="492988"/>
            <a:ext cx="7435714" cy="1077893"/>
          </a:xfrm>
        </p:spPr>
        <p:txBody>
          <a:bodyPr>
            <a:normAutofit fontScale="90000"/>
          </a:bodyPr>
          <a:lstStyle/>
          <a:p>
            <a:pPr algn="ctr">
              <a:lnSpc>
                <a:spcPct val="110000"/>
              </a:lnSpc>
            </a:pPr>
            <a:r>
              <a:rPr lang="en-GB" sz="1800" dirty="0" smtClean="0"/>
              <a:t>EVOLUTION OF THE NUMBER OF CASES </a:t>
            </a:r>
            <a:r>
              <a:rPr lang="en-GB" sz="1800" dirty="0" smtClean="0"/>
              <a:t>WHO RECEIVED HEALTH CARE AT A REGIONAL LEVEL</a:t>
            </a:r>
            <a:br>
              <a:rPr lang="en-GB" sz="1800" dirty="0" smtClean="0"/>
            </a:br>
            <a:r>
              <a:rPr lang="en-GB" sz="1800" dirty="0" smtClean="0"/>
              <a:t>Mexico, Guatemala AND Honduras </a:t>
            </a:r>
            <a:br>
              <a:rPr lang="en-GB" sz="1800" dirty="0" smtClean="0"/>
            </a:br>
            <a:r>
              <a:rPr lang="en-GB" sz="1800" dirty="0" smtClean="0"/>
              <a:t>2015 - 2016 (JANUARY-JULY)</a:t>
            </a:r>
            <a:endParaRPr lang="en-GB" sz="1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1389863"/>
              </p:ext>
            </p:extLst>
          </p:nvPr>
        </p:nvGraphicFramePr>
        <p:xfrm>
          <a:off x="1392695" y="1971137"/>
          <a:ext cx="7283053" cy="3394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 bwMode="auto">
          <a:xfrm>
            <a:off x="187743" y="620526"/>
            <a:ext cx="792162" cy="279400"/>
          </a:xfrm>
          <a:prstGeom prst="rect">
            <a:avLst/>
          </a:prstGeom>
          <a:solidFill>
            <a:srgbClr val="7695A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1800" dirty="0">
                <a:solidFill>
                  <a:schemeClr val="bg1"/>
                </a:solidFill>
                <a:cs typeface="Arial" charset="0"/>
              </a:rPr>
              <a:t>ICRC</a:t>
            </a:r>
          </a:p>
        </p:txBody>
      </p:sp>
    </p:spTree>
    <p:extLst>
      <p:ext uri="{BB962C8B-B14F-4D97-AF65-F5344CB8AC3E}">
        <p14:creationId xmlns:p14="http://schemas.microsoft.com/office/powerpoint/2010/main" val="527240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10000"/>
              </a:lnSpc>
            </a:pPr>
            <a:r>
              <a:rPr lang="en-GB" sz="1800" dirty="0" smtClean="0">
                <a:solidFill>
                  <a:prstClr val="black"/>
                </a:solidFill>
              </a:rPr>
              <a:t>Number of persons who received health care AT A REGIONAL LEVEL, by gender</a:t>
            </a:r>
            <a:br>
              <a:rPr lang="en-GB" sz="1800" dirty="0" smtClean="0">
                <a:solidFill>
                  <a:prstClr val="black"/>
                </a:solidFill>
              </a:rPr>
            </a:br>
            <a:r>
              <a:rPr lang="en-GB" sz="1800" dirty="0" smtClean="0">
                <a:solidFill>
                  <a:prstClr val="black"/>
                </a:solidFill>
              </a:rPr>
              <a:t>Mexico, Guatemala and Honduras </a:t>
            </a:r>
            <a:br>
              <a:rPr lang="en-GB" sz="1800" dirty="0" smtClean="0">
                <a:solidFill>
                  <a:prstClr val="black"/>
                </a:solidFill>
              </a:rPr>
            </a:br>
            <a:r>
              <a:rPr lang="en-GB" sz="1800" dirty="0" smtClean="0">
                <a:solidFill>
                  <a:prstClr val="black"/>
                </a:solidFill>
              </a:rPr>
              <a:t>2015 - 2016 (january-july)</a:t>
            </a:r>
            <a:endParaRPr lang="en-GB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5837393"/>
              </p:ext>
            </p:extLst>
          </p:nvPr>
        </p:nvGraphicFramePr>
        <p:xfrm>
          <a:off x="1332310" y="2057401"/>
          <a:ext cx="7283053" cy="3394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 bwMode="auto">
          <a:xfrm>
            <a:off x="187743" y="620526"/>
            <a:ext cx="792162" cy="279400"/>
          </a:xfrm>
          <a:prstGeom prst="rect">
            <a:avLst/>
          </a:prstGeom>
          <a:solidFill>
            <a:srgbClr val="7695A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1800" dirty="0">
                <a:solidFill>
                  <a:schemeClr val="bg1"/>
                </a:solidFill>
                <a:cs typeface="Arial" charset="0"/>
              </a:rPr>
              <a:t>ICRC</a:t>
            </a:r>
          </a:p>
        </p:txBody>
      </p:sp>
    </p:spTree>
    <p:extLst>
      <p:ext uri="{BB962C8B-B14F-4D97-AF65-F5344CB8AC3E}">
        <p14:creationId xmlns:p14="http://schemas.microsoft.com/office/powerpoint/2010/main" val="1417208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10000"/>
              </a:lnSpc>
            </a:pPr>
            <a:r>
              <a:rPr lang="en-GB" sz="1800" dirty="0">
                <a:solidFill>
                  <a:prstClr val="black"/>
                </a:solidFill>
              </a:rPr>
              <a:t>Number of persons who received health care AT A REGIONAL LEVEL, by </a:t>
            </a:r>
            <a:r>
              <a:rPr lang="en-GB" sz="1800" dirty="0" smtClean="0">
                <a:solidFill>
                  <a:prstClr val="black"/>
                </a:solidFill>
              </a:rPr>
              <a:t>AGE</a:t>
            </a:r>
            <a:r>
              <a:rPr lang="en-GB" sz="1800" dirty="0">
                <a:solidFill>
                  <a:prstClr val="black"/>
                </a:solidFill>
              </a:rPr>
              <a:t/>
            </a:r>
            <a:br>
              <a:rPr lang="en-GB" sz="1800" dirty="0">
                <a:solidFill>
                  <a:prstClr val="black"/>
                </a:solidFill>
              </a:rPr>
            </a:br>
            <a:r>
              <a:rPr lang="en-GB" sz="1800" dirty="0">
                <a:solidFill>
                  <a:prstClr val="black"/>
                </a:solidFill>
              </a:rPr>
              <a:t>Mexico, Guatemala and Honduras </a:t>
            </a:r>
            <a:br>
              <a:rPr lang="en-GB" sz="1800" dirty="0">
                <a:solidFill>
                  <a:prstClr val="black"/>
                </a:solidFill>
              </a:rPr>
            </a:br>
            <a:r>
              <a:rPr lang="en-GB" sz="1800" dirty="0">
                <a:solidFill>
                  <a:prstClr val="black"/>
                </a:solidFill>
              </a:rPr>
              <a:t>2015 - 2016 (january-july)</a:t>
            </a:r>
            <a:endParaRPr lang="en-GB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0558458"/>
              </p:ext>
            </p:extLst>
          </p:nvPr>
        </p:nvGraphicFramePr>
        <p:xfrm>
          <a:off x="1516133" y="2057400"/>
          <a:ext cx="7283053" cy="42485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 bwMode="auto">
          <a:xfrm>
            <a:off x="187743" y="620526"/>
            <a:ext cx="792162" cy="279400"/>
          </a:xfrm>
          <a:prstGeom prst="rect">
            <a:avLst/>
          </a:prstGeom>
          <a:solidFill>
            <a:srgbClr val="7695A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1800" dirty="0">
                <a:solidFill>
                  <a:schemeClr val="bg1"/>
                </a:solidFill>
                <a:cs typeface="Arial" charset="0"/>
              </a:rPr>
              <a:t>ICRC</a:t>
            </a:r>
          </a:p>
        </p:txBody>
      </p:sp>
    </p:spTree>
    <p:extLst>
      <p:ext uri="{BB962C8B-B14F-4D97-AF65-F5344CB8AC3E}">
        <p14:creationId xmlns:p14="http://schemas.microsoft.com/office/powerpoint/2010/main" val="2976890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10000"/>
              </a:lnSpc>
            </a:pPr>
            <a:r>
              <a:rPr lang="en-GB" sz="1800" dirty="0" smtClean="0"/>
              <a:t>Most frequently IDENTIFIED diseases during medical consultations in the region </a:t>
            </a:r>
            <a:br>
              <a:rPr lang="en-GB" sz="1800" dirty="0" smtClean="0"/>
            </a:br>
            <a:r>
              <a:rPr lang="en-GB" sz="1800" dirty="0" smtClean="0"/>
              <a:t>Mexico, Guatemala and Honduras </a:t>
            </a:r>
            <a:br>
              <a:rPr lang="en-GB" sz="1800" dirty="0" smtClean="0"/>
            </a:br>
            <a:r>
              <a:rPr lang="en-GB" sz="1800" dirty="0" smtClean="0"/>
              <a:t>2015 – 2016 (</a:t>
            </a:r>
            <a:r>
              <a:rPr lang="en-GB" sz="1800" dirty="0" smtClean="0"/>
              <a:t>january</a:t>
            </a:r>
            <a:r>
              <a:rPr lang="en-GB" sz="1800" dirty="0" smtClean="0"/>
              <a:t> - </a:t>
            </a:r>
            <a:r>
              <a:rPr lang="en-GB" sz="1800" dirty="0" smtClean="0"/>
              <a:t>july</a:t>
            </a:r>
            <a:r>
              <a:rPr lang="en-GB" sz="1800" dirty="0" smtClean="0"/>
              <a:t>) </a:t>
            </a:r>
            <a:endParaRPr lang="en-GB" sz="1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0910829"/>
              </p:ext>
            </p:extLst>
          </p:nvPr>
        </p:nvGraphicFramePr>
        <p:xfrm>
          <a:off x="1332310" y="2057401"/>
          <a:ext cx="7283053" cy="3394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 bwMode="auto">
          <a:xfrm>
            <a:off x="187743" y="620526"/>
            <a:ext cx="792162" cy="279400"/>
          </a:xfrm>
          <a:prstGeom prst="rect">
            <a:avLst/>
          </a:prstGeom>
          <a:solidFill>
            <a:srgbClr val="7695A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1800" dirty="0">
                <a:solidFill>
                  <a:schemeClr val="bg1"/>
                </a:solidFill>
                <a:cs typeface="Arial" charset="0"/>
              </a:rPr>
              <a:t>ICRC</a:t>
            </a:r>
          </a:p>
        </p:txBody>
      </p:sp>
    </p:spTree>
    <p:extLst>
      <p:ext uri="{BB962C8B-B14F-4D97-AF65-F5344CB8AC3E}">
        <p14:creationId xmlns:p14="http://schemas.microsoft.com/office/powerpoint/2010/main" val="1580921520"/>
      </p:ext>
    </p:extLst>
  </p:cSld>
  <p:clrMapOvr>
    <a:masterClrMapping/>
  </p:clrMapOvr>
</p:sld>
</file>

<file path=ppt/theme/theme1.xml><?xml version="1.0" encoding="utf-8"?>
<a:theme xmlns:a="http://schemas.openxmlformats.org/drawingml/2006/main" name="Theme DR mex">
  <a:themeElements>
    <a:clrScheme name="Template D03 EN_2 1">
      <a:dk1>
        <a:srgbClr val="000000"/>
      </a:dk1>
      <a:lt1>
        <a:srgbClr val="F8F8F8"/>
      </a:lt1>
      <a:dk2>
        <a:srgbClr val="333333"/>
      </a:dk2>
      <a:lt2>
        <a:srgbClr val="1C1C1C"/>
      </a:lt2>
      <a:accent1>
        <a:srgbClr val="008A8C"/>
      </a:accent1>
      <a:accent2>
        <a:srgbClr val="00BFC4"/>
      </a:accent2>
      <a:accent3>
        <a:srgbClr val="FBFBFB"/>
      </a:accent3>
      <a:accent4>
        <a:srgbClr val="000000"/>
      </a:accent4>
      <a:accent5>
        <a:srgbClr val="AAC4C5"/>
      </a:accent5>
      <a:accent6>
        <a:srgbClr val="00ADB1"/>
      </a:accent6>
      <a:hlink>
        <a:srgbClr val="007376"/>
      </a:hlink>
      <a:folHlink>
        <a:srgbClr val="001F20"/>
      </a:folHlink>
    </a:clrScheme>
    <a:fontScheme name="Template D03 EN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D03 EN_2 1">
        <a:dk1>
          <a:srgbClr val="000000"/>
        </a:dk1>
        <a:lt1>
          <a:srgbClr val="F8F8F8"/>
        </a:lt1>
        <a:dk2>
          <a:srgbClr val="333333"/>
        </a:dk2>
        <a:lt2>
          <a:srgbClr val="1C1C1C"/>
        </a:lt2>
        <a:accent1>
          <a:srgbClr val="008A8C"/>
        </a:accent1>
        <a:accent2>
          <a:srgbClr val="00BFC4"/>
        </a:accent2>
        <a:accent3>
          <a:srgbClr val="FBFBFB"/>
        </a:accent3>
        <a:accent4>
          <a:srgbClr val="000000"/>
        </a:accent4>
        <a:accent5>
          <a:srgbClr val="AAC4C5"/>
        </a:accent5>
        <a:accent6>
          <a:srgbClr val="00ADB1"/>
        </a:accent6>
        <a:hlink>
          <a:srgbClr val="007376"/>
        </a:hlink>
        <a:folHlink>
          <a:srgbClr val="001F2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2581</TotalTime>
  <Words>1222</Words>
  <Application>Microsoft Macintosh PowerPoint</Application>
  <PresentationFormat>Presentación en pantalla (4:3)</PresentationFormat>
  <Paragraphs>195</Paragraphs>
  <Slides>24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Theme DR mex</vt:lpstr>
      <vt:lpstr>Presentación de PowerPoint</vt:lpstr>
      <vt:lpstr>THE ICRC AND MIGRATION IN THE REGION</vt:lpstr>
      <vt:lpstr>BASIC ASSISTANCE AND FEATURES</vt:lpstr>
      <vt:lpstr>Presentación de PowerPoint</vt:lpstr>
      <vt:lpstr>ASSISTANCE ALONG THE MIGRATION ROUTE</vt:lpstr>
      <vt:lpstr>EVOLUTION OF THE NUMBER OF CASES WHO RECEIVED HEALTH CARE AT A REGIONAL LEVEL Mexico, Guatemala AND Honduras  2015 - 2016 (JANUARY-JULY)</vt:lpstr>
      <vt:lpstr>Number of persons who received health care AT A REGIONAL LEVEL, by gender Mexico, Guatemala and Honduras  2015 - 2016 (january-july)</vt:lpstr>
      <vt:lpstr>Number of persons who received health care AT A REGIONAL LEVEL, by AGE Mexico, Guatemala and Honduras  2015 - 2016 (january-july)</vt:lpstr>
      <vt:lpstr>Most frequently IDENTIFIED diseases during medical consultations in the region  Mexico, Guatemala and Honduras  2015 – 2016 (january - july) </vt:lpstr>
      <vt:lpstr>Presentación de PowerPoint</vt:lpstr>
      <vt:lpstr>Presentación de PowerPoint</vt:lpstr>
      <vt:lpstr>Presentación de PowerPoint</vt:lpstr>
      <vt:lpstr>NUMBER OF CASES OF HUMANITARIAN ASSISTANCE provided to MIGRANTS WITH AMPUTATIONS AND/OR SERIOUS INJURIES MEXICO 2015 – 2016 (JANUARY-JULY)</vt:lpstr>
      <vt:lpstr>NUMBER OF CASES OF HUMANITARIAN ASSISTANCE provided to MIGRANTS WITH AMPUTATIONS AND/OR SERIOUS INJURIES MEXICO 2015 – 2016 (JANUARY-JULY)</vt:lpstr>
      <vt:lpstr>ORTHOSES DELIVERED</vt:lpstr>
      <vt:lpstr> ACTIVITIES OF THE ICRC AT MIGRATION STATIONS (EM) IN MEXICO </vt:lpstr>
      <vt:lpstr>MIGRATION STATIONS</vt:lpstr>
      <vt:lpstr>Presentación de PowerPoint</vt:lpstr>
      <vt:lpstr>CHALLENGES</vt:lpstr>
      <vt:lpstr>CHALLENGES</vt:lpstr>
      <vt:lpstr>CHALLENGES</vt:lpstr>
      <vt:lpstr>CHALLENGES</vt:lpstr>
      <vt:lpstr>CHALLENGES</vt:lpstr>
      <vt:lpstr>CHALLENGES</vt:lpstr>
    </vt:vector>
  </TitlesOfParts>
  <Company>ICRC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Salud Migración</dc:title>
  <dc:creator>Blanca Nayeli Aguilar Villalba</dc:creator>
  <cp:lastModifiedBy>Christiane Lehnhoff</cp:lastModifiedBy>
  <cp:revision>210</cp:revision>
  <cp:lastPrinted>2016-09-27T17:57:48Z</cp:lastPrinted>
  <dcterms:created xsi:type="dcterms:W3CDTF">2016-09-10T18:24:35Z</dcterms:created>
  <dcterms:modified xsi:type="dcterms:W3CDTF">2016-09-28T01:29:19Z</dcterms:modified>
</cp:coreProperties>
</file>