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18" r:id="rId2"/>
    <p:sldId id="315" r:id="rId3"/>
    <p:sldId id="294" r:id="rId4"/>
    <p:sldId id="335" r:id="rId5"/>
    <p:sldId id="333" r:id="rId6"/>
    <p:sldId id="303" r:id="rId7"/>
    <p:sldId id="327" r:id="rId8"/>
    <p:sldId id="316" r:id="rId9"/>
    <p:sldId id="337" r:id="rId10"/>
    <p:sldId id="329" r:id="rId11"/>
    <p:sldId id="330" r:id="rId12"/>
    <p:sldId id="317" r:id="rId13"/>
    <p:sldId id="331" r:id="rId14"/>
    <p:sldId id="336" r:id="rId15"/>
    <p:sldId id="324" r:id="rId16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etitia Courtois" initials="LC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22" autoAdjust="0"/>
    <p:restoredTop sz="89794" autoAdjust="0"/>
  </p:normalViewPr>
  <p:slideViewPr>
    <p:cSldViewPr snapToGrid="0">
      <p:cViewPr varScale="1">
        <p:scale>
          <a:sx n="66" d="100"/>
          <a:sy n="66" d="100"/>
        </p:scale>
        <p:origin x="1740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EFBA5A3-9FCE-4BA0-A8AD-37CFF32194D1}" type="datetimeFigureOut">
              <a:rPr lang="fr-CH" smtClean="0"/>
              <a:t>16.11.2016</a:t>
            </a:fld>
            <a:endParaRPr lang="fr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BD8F2FF-C66D-4D0C-BD1C-4795377A45E3}" type="slidenum">
              <a:rPr lang="fr-CH" smtClean="0"/>
              <a:t>‹Nº›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14601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196814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664576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7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31101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8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980474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9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561069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11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329031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13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7487224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D8F2FF-C66D-4D0C-BD1C-4795377A45E3}" type="slidenum">
              <a:rPr lang="fr-CH" smtClean="0"/>
              <a:t>14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98319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5" y="188640"/>
            <a:ext cx="7812087" cy="1470026"/>
          </a:xfrm>
        </p:spPr>
        <p:txBody>
          <a:bodyPr/>
          <a:lstStyle>
            <a:lvl1pPr>
              <a:defRPr lang="en-GB" sz="1950" b="1" cap="all" baseline="0" noProof="0" dirty="0" smtClean="0">
                <a:solidFill>
                  <a:srgbClr val="597786"/>
                </a:solidFill>
                <a:latin typeface="+mj-lt"/>
                <a:ea typeface="ＭＳ Ｐゴシック" charset="0"/>
                <a:cs typeface="+mj-cs"/>
              </a:defRPr>
            </a:lvl1pPr>
          </a:lstStyle>
          <a:p>
            <a:pPr lvl="0"/>
            <a:r>
              <a:rPr lang="en-US" noProof="0" dirty="0" smtClean="0"/>
              <a:t>Click to edit Master title style</a:t>
            </a:r>
            <a:endParaRPr lang="en-GB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4" y="1844675"/>
            <a:ext cx="7740650" cy="1296988"/>
          </a:xfrm>
        </p:spPr>
        <p:txBody>
          <a:bodyPr/>
          <a:lstStyle>
            <a:lvl1pPr marL="0" indent="0">
              <a:buFontTx/>
              <a:buNone/>
              <a:defRPr sz="27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GB" noProof="0" dirty="0" smtClean="0"/>
          </a:p>
        </p:txBody>
      </p:sp>
      <p:grpSp>
        <p:nvGrpSpPr>
          <p:cNvPr id="3" name="Group 2"/>
          <p:cNvGrpSpPr/>
          <p:nvPr userDrawn="1"/>
        </p:nvGrpSpPr>
        <p:grpSpPr>
          <a:xfrm>
            <a:off x="2" y="0"/>
            <a:ext cx="1198563" cy="6858000"/>
            <a:chOff x="1" y="0"/>
            <a:chExt cx="1198563" cy="6858000"/>
          </a:xfrm>
        </p:grpSpPr>
        <p:sp>
          <p:nvSpPr>
            <p:cNvPr id="4" name="Rectangle 29"/>
            <p:cNvSpPr>
              <a:spLocks noChangeArrowheads="1"/>
            </p:cNvSpPr>
            <p:nvPr/>
          </p:nvSpPr>
          <p:spPr bwMode="auto">
            <a:xfrm>
              <a:off x="1" y="0"/>
              <a:ext cx="1198563" cy="6858000"/>
            </a:xfrm>
            <a:prstGeom prst="rect">
              <a:avLst/>
            </a:prstGeom>
            <a:solidFill>
              <a:srgbClr val="5977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fr-FR" sz="1350" smtClean="0">
                <a:solidFill>
                  <a:srgbClr val="000000"/>
                </a:solidFill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7183" y="188640"/>
              <a:ext cx="566120" cy="65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0524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2" y="0"/>
            <a:ext cx="1198563" cy="6858000"/>
            <a:chOff x="1" y="0"/>
            <a:chExt cx="1198563" cy="6858000"/>
          </a:xfrm>
        </p:grpSpPr>
        <p:sp>
          <p:nvSpPr>
            <p:cNvPr id="4" name="Rectangle 29"/>
            <p:cNvSpPr>
              <a:spLocks noChangeArrowheads="1"/>
            </p:cNvSpPr>
            <p:nvPr/>
          </p:nvSpPr>
          <p:spPr bwMode="auto">
            <a:xfrm>
              <a:off x="1" y="0"/>
              <a:ext cx="1198563" cy="6858000"/>
            </a:xfrm>
            <a:prstGeom prst="rect">
              <a:avLst/>
            </a:prstGeom>
            <a:solidFill>
              <a:srgbClr val="5977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GB" altLang="fr-FR" sz="1350" smtClean="0">
                <a:solidFill>
                  <a:srgbClr val="000000"/>
                </a:solidFill>
              </a:endParaRPr>
            </a:p>
          </p:txBody>
        </p:sp>
        <p:pic>
          <p:nvPicPr>
            <p:cNvPr id="6" name="Picture 5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7183" y="188640"/>
              <a:ext cx="566120" cy="65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2729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9637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2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20802" y="765175"/>
            <a:ext cx="728345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dirty="0" smtClean="0"/>
              <a:t>Click to edit Master title style</a:t>
            </a:r>
            <a:endParaRPr lang="en-GB" altLang="fr-FR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31914" y="1600204"/>
            <a:ext cx="72834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 smtClean="0"/>
              <a:t>Click to edit Master text styles</a:t>
            </a:r>
          </a:p>
          <a:p>
            <a:pPr lvl="1"/>
            <a:r>
              <a:rPr lang="en-US" altLang="fr-FR" smtClean="0"/>
              <a:t>Second level</a:t>
            </a:r>
          </a:p>
          <a:p>
            <a:pPr lvl="2"/>
            <a:r>
              <a:rPr lang="en-US" altLang="fr-FR" smtClean="0"/>
              <a:t>Third level</a:t>
            </a:r>
          </a:p>
          <a:p>
            <a:pPr lvl="3"/>
            <a:r>
              <a:rPr lang="en-US" altLang="fr-FR" smtClean="0"/>
              <a:t>Fourth level</a:t>
            </a:r>
          </a:p>
          <a:p>
            <a:pPr lvl="4"/>
            <a:r>
              <a:rPr lang="en-US" altLang="fr-FR" smtClean="0"/>
              <a:t>Fifth level</a:t>
            </a:r>
            <a:endParaRPr lang="en-GB" altLang="fr-FR" smtClean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2" y="0"/>
            <a:ext cx="1198563" cy="6858000"/>
            <a:chOff x="1" y="0"/>
            <a:chExt cx="1198563" cy="6858000"/>
          </a:xfrm>
        </p:grpSpPr>
        <p:sp>
          <p:nvSpPr>
            <p:cNvPr id="1057" name="Rectangle 33"/>
            <p:cNvSpPr>
              <a:spLocks noChangeArrowheads="1"/>
            </p:cNvSpPr>
            <p:nvPr/>
          </p:nvSpPr>
          <p:spPr bwMode="auto">
            <a:xfrm>
              <a:off x="1" y="0"/>
              <a:ext cx="1198563" cy="6858000"/>
            </a:xfrm>
            <a:prstGeom prst="rect">
              <a:avLst/>
            </a:prstGeom>
            <a:solidFill>
              <a:srgbClr val="597786"/>
            </a:solidFill>
            <a:ln>
              <a:noFill/>
            </a:ln>
            <a:effectLst/>
            <a:extLst/>
          </p:spPr>
          <p:txBody>
            <a:bodyPr wrap="none" anchor="ctr"/>
            <a:lstStyle/>
            <a:p>
              <a:pPr>
                <a:defRPr/>
              </a:pPr>
              <a:endParaRPr lang="en-GB" sz="1350">
                <a:solidFill>
                  <a:srgbClr val="000000"/>
                </a:solidFill>
                <a:ea typeface="ＭＳ Ｐゴシック" panose="020B0600070205080204" pitchFamily="34" charset="-128"/>
              </a:endParaRPr>
            </a:p>
          </p:txBody>
        </p:sp>
        <p:pic>
          <p:nvPicPr>
            <p:cNvPr id="8" name="Picture 7"/>
            <p:cNvPicPr>
              <a:picLocks noChangeAspect="1"/>
            </p:cNvPicPr>
            <p:nvPr userDrawn="1"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7183" y="188640"/>
              <a:ext cx="566120" cy="6549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95474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1950" b="1" cap="all">
          <a:solidFill>
            <a:srgbClr val="597786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950" b="1">
          <a:solidFill>
            <a:srgbClr val="597786"/>
          </a:solidFill>
          <a:latin typeface="Arial" charset="0"/>
          <a:ea typeface="ＭＳ Ｐゴシック" charset="0"/>
          <a:cs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rgbClr val="008A8C"/>
          </a:solidFill>
          <a:latin typeface="Arial" charset="0"/>
          <a:cs typeface="Arial" charset="0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100">
          <a:solidFill>
            <a:schemeClr val="bg2"/>
          </a:solidFill>
          <a:latin typeface="+mn-lt"/>
          <a:ea typeface="ＭＳ Ｐゴシック" charset="0"/>
          <a:cs typeface="+mn-cs"/>
        </a:defRPr>
      </a:lvl1pPr>
      <a:lvl2pPr marL="601266" indent="-209550" algn="l" rtl="0" eaLnBrk="0" fontAlgn="base" hangingPunct="0">
        <a:spcBef>
          <a:spcPct val="20000"/>
        </a:spcBef>
        <a:spcAft>
          <a:spcPct val="0"/>
        </a:spcAft>
        <a:buSzPct val="60000"/>
        <a:buFont typeface="Wingdings 3" panose="05040102010807070707" pitchFamily="18" charset="2"/>
        <a:buChar char=""/>
        <a:defRPr sz="1875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2pPr>
      <a:lvl3pPr marL="907256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defRPr sz="1800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3pPr>
      <a:lvl4pPr marL="1213247" indent="-171450" algn="l" rtl="0" eaLnBrk="0" fontAlgn="base" hangingPunct="0">
        <a:spcBef>
          <a:spcPct val="20000"/>
        </a:spcBef>
        <a:spcAft>
          <a:spcPct val="0"/>
        </a:spcAft>
        <a:buChar char="–"/>
        <a:defRPr sz="1500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ea typeface="ＭＳ Ｐゴシック" pitchFamily="34" charset="-128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sz="15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6518" y="1059483"/>
            <a:ext cx="7587452" cy="4875303"/>
          </a:xfrm>
        </p:spPr>
        <p:txBody>
          <a:bodyPr>
            <a:normAutofit fontScale="92500" lnSpcReduction="20000"/>
          </a:bodyPr>
          <a:lstStyle/>
          <a:p>
            <a:endParaRPr lang="es-ES" sz="3200" b="1" dirty="0" smtClean="0"/>
          </a:p>
          <a:p>
            <a:pPr algn="ctr"/>
            <a:r>
              <a:rPr lang="es-ES" sz="3200" b="1" dirty="0" smtClean="0">
                <a:solidFill>
                  <a:srgbClr val="597786"/>
                </a:solidFill>
                <a:latin typeface="+mj-lt"/>
                <a:cs typeface="+mj-cs"/>
              </a:rPr>
              <a:t>El trabajo del Comité </a:t>
            </a:r>
            <a:r>
              <a:rPr lang="es-ES" sz="3200" b="1" dirty="0">
                <a:solidFill>
                  <a:srgbClr val="597786"/>
                </a:solidFill>
                <a:latin typeface="+mj-lt"/>
                <a:cs typeface="+mj-cs"/>
              </a:rPr>
              <a:t>I</a:t>
            </a:r>
            <a:r>
              <a:rPr lang="es-ES" sz="3200" b="1" dirty="0" smtClean="0">
                <a:solidFill>
                  <a:srgbClr val="597786"/>
                </a:solidFill>
                <a:latin typeface="+mj-lt"/>
                <a:cs typeface="+mj-cs"/>
              </a:rPr>
              <a:t>nternacional de la Cruz </a:t>
            </a:r>
            <a:r>
              <a:rPr lang="es-ES" sz="3200" b="1" dirty="0">
                <a:solidFill>
                  <a:srgbClr val="597786"/>
                </a:solidFill>
                <a:latin typeface="+mj-lt"/>
                <a:cs typeface="+mj-cs"/>
              </a:rPr>
              <a:t>R</a:t>
            </a:r>
            <a:r>
              <a:rPr lang="es-ES" sz="3200" b="1" dirty="0" smtClean="0">
                <a:solidFill>
                  <a:srgbClr val="597786"/>
                </a:solidFill>
                <a:latin typeface="+mj-lt"/>
                <a:cs typeface="+mj-cs"/>
              </a:rPr>
              <a:t>oja en materia de Migración en México y América Central </a:t>
            </a:r>
          </a:p>
          <a:p>
            <a:pPr algn="ctr"/>
            <a:r>
              <a:rPr lang="es-ES" sz="3200" b="1" dirty="0">
                <a:solidFill>
                  <a:srgbClr val="597786"/>
                </a:solidFill>
                <a:latin typeface="+mj-lt"/>
                <a:cs typeface="+mj-cs"/>
              </a:rPr>
              <a:t>&amp;</a:t>
            </a:r>
            <a:r>
              <a:rPr lang="es-ES" sz="3200" b="1" dirty="0" smtClean="0">
                <a:solidFill>
                  <a:srgbClr val="597786"/>
                </a:solidFill>
                <a:latin typeface="+mj-lt"/>
                <a:cs typeface="+mj-cs"/>
              </a:rPr>
              <a:t> Buenas </a:t>
            </a:r>
            <a:r>
              <a:rPr lang="es-ES" sz="3200" b="1" dirty="0">
                <a:solidFill>
                  <a:srgbClr val="597786"/>
                </a:solidFill>
                <a:latin typeface="+mj-lt"/>
                <a:cs typeface="+mj-cs"/>
              </a:rPr>
              <a:t>P</a:t>
            </a:r>
            <a:r>
              <a:rPr lang="es-ES" sz="3200" b="1" dirty="0" smtClean="0">
                <a:solidFill>
                  <a:srgbClr val="597786"/>
                </a:solidFill>
                <a:latin typeface="+mj-lt"/>
                <a:cs typeface="+mj-cs"/>
              </a:rPr>
              <a:t>rácticas </a:t>
            </a:r>
            <a:r>
              <a:rPr lang="es-ES" sz="3200" b="1" dirty="0">
                <a:solidFill>
                  <a:srgbClr val="597786"/>
                </a:solidFill>
                <a:latin typeface="+mj-lt"/>
                <a:cs typeface="+mj-cs"/>
              </a:rPr>
              <a:t>O</a:t>
            </a:r>
            <a:r>
              <a:rPr lang="es-ES" sz="3200" b="1" dirty="0" smtClean="0">
                <a:solidFill>
                  <a:srgbClr val="597786"/>
                </a:solidFill>
                <a:latin typeface="+mj-lt"/>
                <a:cs typeface="+mj-cs"/>
              </a:rPr>
              <a:t>bservadas</a:t>
            </a:r>
          </a:p>
          <a:p>
            <a:r>
              <a:rPr lang="es-ES" sz="3200" b="1" dirty="0" smtClean="0"/>
              <a:t>                   </a:t>
            </a:r>
            <a:endParaRPr lang="es-ES" sz="3200" b="1" i="1" dirty="0"/>
          </a:p>
          <a:p>
            <a:endParaRPr lang="es-ES" sz="3200" b="1" i="1" dirty="0" smtClean="0"/>
          </a:p>
          <a:p>
            <a:r>
              <a:rPr lang="es-ES" sz="1200" b="1" i="1" dirty="0" smtClean="0"/>
              <a:t>                                                                                        </a:t>
            </a:r>
          </a:p>
          <a:p>
            <a:r>
              <a:rPr lang="es-ES" sz="1200" b="1" i="1" dirty="0" smtClean="0"/>
              <a:t>                                                                                        </a:t>
            </a:r>
            <a:endParaRPr lang="es-ES" sz="1200" b="1" dirty="0" smtClean="0">
              <a:solidFill>
                <a:srgbClr val="597786"/>
              </a:solidFill>
              <a:latin typeface="+mj-lt"/>
              <a:cs typeface="+mj-cs"/>
            </a:endParaRPr>
          </a:p>
          <a:p>
            <a:r>
              <a:rPr lang="es-ES" sz="1200" b="1" dirty="0" smtClean="0">
                <a:solidFill>
                  <a:srgbClr val="597786"/>
                </a:solidFill>
                <a:latin typeface="+mj-lt"/>
                <a:cs typeface="+mj-cs"/>
              </a:rPr>
              <a:t>                                                                                        </a:t>
            </a:r>
          </a:p>
          <a:p>
            <a:r>
              <a:rPr lang="es-ES" sz="3200" b="1" dirty="0" smtClean="0"/>
              <a:t>                                </a:t>
            </a:r>
            <a:r>
              <a:rPr lang="es-ES" sz="1600" b="1" dirty="0" smtClean="0">
                <a:solidFill>
                  <a:srgbClr val="597786"/>
                </a:solidFill>
                <a:latin typeface="+mj-lt"/>
                <a:cs typeface="+mj-cs"/>
              </a:rPr>
              <a:t>Conferencia Regional De Migración </a:t>
            </a:r>
          </a:p>
          <a:p>
            <a:r>
              <a:rPr lang="es-ES" sz="1600" b="1" dirty="0" smtClean="0">
                <a:solidFill>
                  <a:srgbClr val="597786"/>
                </a:solidFill>
                <a:latin typeface="+mj-lt"/>
                <a:cs typeface="+mj-cs"/>
              </a:rPr>
              <a:t>                                                                 San Pedro Sula, Honduras</a:t>
            </a:r>
          </a:p>
          <a:p>
            <a:r>
              <a:rPr lang="es-ES" sz="1600" b="1" dirty="0" smtClean="0">
                <a:solidFill>
                  <a:srgbClr val="597786"/>
                </a:solidFill>
                <a:latin typeface="+mj-lt"/>
                <a:cs typeface="+mj-cs"/>
              </a:rPr>
              <a:t>                                                                 Noviembre 2016</a:t>
            </a:r>
          </a:p>
          <a:p>
            <a:endParaRPr lang="es-ES" sz="3200" b="1" i="1" dirty="0"/>
          </a:p>
          <a:p>
            <a:endParaRPr lang="es-ES" sz="3200" b="1" i="1" dirty="0"/>
          </a:p>
        </p:txBody>
      </p:sp>
    </p:spTree>
    <p:extLst>
      <p:ext uri="{BB962C8B-B14F-4D97-AF65-F5344CB8AC3E}">
        <p14:creationId xmlns:p14="http://schemas.microsoft.com/office/powerpoint/2010/main" val="4172646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331914" y="1111300"/>
            <a:ext cx="7283450" cy="5181949"/>
          </a:xfrm>
        </p:spPr>
        <p:txBody>
          <a:bodyPr/>
          <a:lstStyle/>
          <a:p>
            <a:pPr marL="0" lvl="0" indent="0">
              <a:buNone/>
            </a:pPr>
            <a:r>
              <a:rPr lang="es-ES" sz="1800" b="1" kern="1200" dirty="0">
                <a:solidFill>
                  <a:srgbClr val="AAC4C5">
                    <a:lumMod val="50000"/>
                  </a:srgbClr>
                </a:solidFill>
              </a:rPr>
              <a:t>Problemáticas</a:t>
            </a:r>
            <a:r>
              <a:rPr lang="es-ES" sz="1800" b="1" kern="1200" dirty="0" smtClean="0">
                <a:solidFill>
                  <a:srgbClr val="AAC4C5">
                    <a:lumMod val="50000"/>
                  </a:srgbClr>
                </a:solidFill>
              </a:rPr>
              <a:t>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es-ES" sz="1600" b="1" kern="1200" dirty="0" smtClean="0">
                <a:solidFill>
                  <a:srgbClr val="AAC4C5">
                    <a:lumMod val="50000"/>
                  </a:srgbClr>
                </a:solidFill>
              </a:rPr>
              <a:t>Altos riesgos de desaparición </a:t>
            </a:r>
            <a:r>
              <a:rPr lang="es-ES" sz="1600" kern="1200" dirty="0" smtClean="0">
                <a:solidFill>
                  <a:srgbClr val="AAC4C5">
                    <a:lumMod val="50000"/>
                  </a:srgbClr>
                </a:solidFill>
              </a:rPr>
              <a:t>de personas migrantes en la ruta migratoria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es-ES" sz="1600" b="1" kern="1200" dirty="0" smtClean="0">
                <a:solidFill>
                  <a:srgbClr val="AAC4C5">
                    <a:lumMod val="50000"/>
                  </a:srgbClr>
                </a:solidFill>
              </a:rPr>
              <a:t>Ausencia de mecanismos regionales </a:t>
            </a:r>
            <a:r>
              <a:rPr lang="es-ES" sz="1600" kern="1200" dirty="0" smtClean="0">
                <a:solidFill>
                  <a:srgbClr val="AAC4C5">
                    <a:lumMod val="50000"/>
                  </a:srgbClr>
                </a:solidFill>
              </a:rPr>
              <a:t>que faciliten la búsqueda de personas desaparecidas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es-ES" sz="1600" b="1" kern="1200" dirty="0" smtClean="0">
                <a:solidFill>
                  <a:srgbClr val="AAC4C5">
                    <a:lumMod val="50000"/>
                  </a:srgbClr>
                </a:solidFill>
              </a:rPr>
              <a:t>Ruptura del contacto familiar</a:t>
            </a:r>
            <a:endParaRPr lang="es-ES" sz="1600" b="1" kern="1200" dirty="0">
              <a:solidFill>
                <a:srgbClr val="AAC4C5">
                  <a:lumMod val="50000"/>
                </a:srgbClr>
              </a:solidFill>
            </a:endParaRPr>
          </a:p>
          <a:p>
            <a:pPr marL="0" lvl="0" indent="0">
              <a:buNone/>
            </a:pPr>
            <a:endParaRPr lang="es-ES" sz="1600" b="1" dirty="0" smtClean="0">
              <a:solidFill>
                <a:srgbClr val="1C1C1C"/>
              </a:solidFill>
            </a:endParaRPr>
          </a:p>
          <a:p>
            <a:pPr marL="0" lvl="1" indent="0" algn="just">
              <a:buNone/>
            </a:pPr>
            <a:r>
              <a:rPr lang="es-ES" sz="1800" b="1" kern="1200" dirty="0">
                <a:solidFill>
                  <a:srgbClr val="AAC4C5">
                    <a:lumMod val="50000"/>
                  </a:srgbClr>
                </a:solidFill>
              </a:rPr>
              <a:t>Recomendaciones</a:t>
            </a:r>
            <a:r>
              <a:rPr lang="es-ES" sz="1800" b="1" kern="1200" dirty="0" smtClean="0">
                <a:solidFill>
                  <a:srgbClr val="AAC4C5">
                    <a:lumMod val="50000"/>
                  </a:srgbClr>
                </a:solidFill>
              </a:rPr>
              <a:t>: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s-ES" sz="1600" b="1" kern="1200" dirty="0" smtClean="0">
                <a:solidFill>
                  <a:srgbClr val="AAC4C5">
                    <a:lumMod val="50000"/>
                  </a:srgbClr>
                </a:solidFill>
              </a:rPr>
              <a:t>Prevenir e investigar las desapariciones </a:t>
            </a:r>
            <a:r>
              <a:rPr lang="es-ES" sz="1600" kern="1200" dirty="0" smtClean="0">
                <a:solidFill>
                  <a:srgbClr val="AAC4C5">
                    <a:lumMod val="50000"/>
                  </a:srgbClr>
                </a:solidFill>
              </a:rPr>
              <a:t>facilitando medidas para mantener el contacto familiar y preservando la unidad familiar;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s-ES" sz="1600" b="1" kern="1200" dirty="0" smtClean="0">
                <a:solidFill>
                  <a:srgbClr val="AAC4C5">
                    <a:lumMod val="50000"/>
                  </a:srgbClr>
                </a:solidFill>
              </a:rPr>
              <a:t>Reconocer y asumir el rol de los cuerpos consulares</a:t>
            </a:r>
            <a:r>
              <a:rPr lang="es-ES" sz="1600" kern="1200" dirty="0" smtClean="0">
                <a:solidFill>
                  <a:srgbClr val="AAC4C5">
                    <a:lumMod val="50000"/>
                  </a:srgbClr>
                </a:solidFill>
              </a:rPr>
              <a:t>, considerando su papel clave en la búsqueda de información sobre personas desaparecidas y la necesidad de asumir su función de protección consular;</a:t>
            </a:r>
          </a:p>
          <a:p>
            <a:pPr marL="285750" lvl="1" indent="-285750" algn="just">
              <a:buFont typeface="Arial" panose="020B0604020202020204" pitchFamily="34" charset="0"/>
              <a:buChar char="•"/>
            </a:pPr>
            <a:r>
              <a:rPr lang="es-ES" sz="1600" kern="1200" dirty="0" smtClean="0">
                <a:solidFill>
                  <a:srgbClr val="AAC4C5">
                    <a:lumMod val="50000"/>
                  </a:srgbClr>
                </a:solidFill>
              </a:rPr>
              <a:t>Establecer </a:t>
            </a:r>
            <a:r>
              <a:rPr lang="es-ES" sz="1600" b="1" kern="1200" dirty="0" smtClean="0">
                <a:solidFill>
                  <a:srgbClr val="AAC4C5">
                    <a:lumMod val="50000"/>
                  </a:srgbClr>
                </a:solidFill>
              </a:rPr>
              <a:t>mecanismos regionales que faciliten la búsqueda de personas desaparecidas en vida y fallecidas, </a:t>
            </a:r>
            <a:r>
              <a:rPr lang="es-ES" sz="1600" kern="1200" dirty="0" smtClean="0">
                <a:solidFill>
                  <a:srgbClr val="AAC4C5">
                    <a:lumMod val="50000"/>
                  </a:srgbClr>
                </a:solidFill>
              </a:rPr>
              <a:t>y que garanticen el restablecimiento de contactos familiares.</a:t>
            </a:r>
            <a:endParaRPr lang="es-ES" sz="1600" kern="1200" dirty="0">
              <a:solidFill>
                <a:srgbClr val="AAC4C5">
                  <a:lumMod val="50000"/>
                </a:srgbClr>
              </a:solidFill>
            </a:endParaRPr>
          </a:p>
          <a:p>
            <a:pPr marL="0" lvl="0" indent="0">
              <a:buNone/>
            </a:pPr>
            <a:endParaRPr lang="es-ES" sz="1600" dirty="0">
              <a:solidFill>
                <a:srgbClr val="1C1C1C"/>
              </a:solidFill>
            </a:endParaRPr>
          </a:p>
          <a:p>
            <a:endParaRPr lang="fr-CH" dirty="0"/>
          </a:p>
        </p:txBody>
      </p:sp>
      <p:sp>
        <p:nvSpPr>
          <p:cNvPr id="6" name="TextBox 5"/>
          <p:cNvSpPr txBox="1"/>
          <p:nvPr/>
        </p:nvSpPr>
        <p:spPr>
          <a:xfrm>
            <a:off x="1177290" y="338080"/>
            <a:ext cx="7966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cap="all" dirty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BUENAS </a:t>
            </a:r>
            <a:r>
              <a:rPr lang="es-ES" sz="2000" b="1" cap="all" dirty="0" smtClean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PRÁCTICAS – PERSONAS DESAPARECIDAS Y SUS FAMILIARES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7287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07395" y="3308251"/>
            <a:ext cx="4289285" cy="2859524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686040" y="214809"/>
            <a:ext cx="6643969" cy="3801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ES" sz="2000" b="1" dirty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Buenas </a:t>
            </a:r>
            <a:r>
              <a:rPr lang="es-ES" sz="2000" b="1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prácticas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s-ES" sz="1400" b="1" dirty="0" smtClean="0">
              <a:solidFill>
                <a:srgbClr val="AAC4C5">
                  <a:lumMod val="50000"/>
                </a:srgbClr>
              </a:solidFill>
              <a:ea typeface="ＭＳ Ｐゴシック" charset="0"/>
            </a:endParaRPr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Inclusión de la temática de personas migrantes desaparecidas en mesas de discusiones y mecanismos de gestión </a:t>
            </a:r>
            <a:r>
              <a:rPr lang="es-ES" sz="1400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de la problemática de los desaparecidos. </a:t>
            </a:r>
            <a:endParaRPr lang="es-ES" sz="1400" dirty="0">
              <a:solidFill>
                <a:srgbClr val="AAC4C5">
                  <a:lumMod val="50000"/>
                </a:srgbClr>
              </a:solidFill>
              <a:ea typeface="ＭＳ Ｐゴシック" charset="0"/>
            </a:endParaRPr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" sz="1000" dirty="0" smtClean="0">
              <a:solidFill>
                <a:srgbClr val="AAC4C5">
                  <a:lumMod val="50000"/>
                </a:srgbClr>
              </a:solidFill>
              <a:ea typeface="ＭＳ Ｐゴシック" charset="0"/>
            </a:endParaRPr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Difusión de mensajes de autocuidado y multiplicaciones de puntos de llamadas </a:t>
            </a:r>
            <a:r>
              <a:rPr lang="es-ES" sz="1400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para prevenir y mitigar riesgos de desapariciones</a:t>
            </a:r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" sz="1050" dirty="0">
              <a:solidFill>
                <a:srgbClr val="AAC4C5">
                  <a:lumMod val="50000"/>
                </a:srgbClr>
              </a:solidFill>
              <a:ea typeface="ＭＳ Ｐゴシック" charset="0"/>
            </a:endParaRPr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400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Creación un </a:t>
            </a:r>
            <a:r>
              <a:rPr lang="es-ES" sz="1400" b="1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b</a:t>
            </a:r>
            <a:r>
              <a:rPr lang="es-ES" sz="1400" b="1" dirty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anco regional de </a:t>
            </a:r>
            <a:r>
              <a:rPr lang="es-ES" sz="1400" b="1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huellas </a:t>
            </a:r>
            <a:r>
              <a:rPr lang="es-ES" sz="1400" b="1" dirty="0" err="1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dactilaes</a:t>
            </a:r>
            <a:r>
              <a:rPr lang="es-ES" sz="1400" b="1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 </a:t>
            </a:r>
            <a:r>
              <a:rPr lang="es-ES" sz="1400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y/o </a:t>
            </a:r>
            <a:r>
              <a:rPr lang="es-ES" sz="1400" dirty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enlazamiento </a:t>
            </a:r>
            <a:r>
              <a:rPr lang="es-ES" sz="1400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de bases de </a:t>
            </a:r>
            <a:r>
              <a:rPr lang="es-ES" sz="140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datos forenses existentes</a:t>
            </a:r>
            <a:r>
              <a:rPr lang="es-ES" sz="1400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.</a:t>
            </a:r>
            <a:endParaRPr lang="es-ES" sz="1400" b="1" dirty="0" smtClean="0">
              <a:solidFill>
                <a:srgbClr val="AAC4C5">
                  <a:lumMod val="50000"/>
                </a:srgbClr>
              </a:solidFill>
              <a:ea typeface="ＭＳ Ｐゴシック" charset="0"/>
            </a:endParaRPr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s-ES" sz="1100" dirty="0"/>
          </a:p>
          <a:p>
            <a:pPr marL="285750" lvl="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400" b="1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Coordinación fronteriza</a:t>
            </a:r>
            <a:r>
              <a:rPr lang="es-ES" sz="1400" dirty="0" smtClean="0">
                <a:solidFill>
                  <a:srgbClr val="AAC4C5">
                    <a:lumMod val="50000"/>
                  </a:srgbClr>
                </a:solidFill>
                <a:ea typeface="ＭＳ Ｐゴシック" charset="0"/>
              </a:rPr>
              <a:t> entre autoridades, consulado y sociedad civil.</a:t>
            </a:r>
          </a:p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s-ES" dirty="0" smtClean="0">
              <a:solidFill>
                <a:srgbClr val="AAC4C5">
                  <a:lumMod val="50000"/>
                </a:srgbClr>
              </a:solidFill>
              <a:ea typeface="ＭＳ Ｐゴシック" charset="0"/>
            </a:endParaRPr>
          </a:p>
          <a:p>
            <a:pPr lvl="0" algn="just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s-ES" dirty="0" smtClean="0">
              <a:solidFill>
                <a:srgbClr val="AAC4C5">
                  <a:lumMod val="50000"/>
                </a:srgb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9217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8920" y="987180"/>
            <a:ext cx="7259320" cy="4829584"/>
          </a:xfrm>
        </p:spPr>
        <p:txBody>
          <a:bodyPr/>
          <a:lstStyle/>
          <a:p>
            <a:pPr marL="0" indent="0">
              <a:buNone/>
            </a:pPr>
            <a:r>
              <a:rPr lang="es-ES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Problemáticas: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ES" sz="11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Procesos de deportación y/o retorno sistemáticos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No cumplimiento del Principio de No Devolución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Consecuencias humanitarias de los procesos de deportación / retorno (separación familiar, alegaciones de abusos, retornos bajo uso de la fuerza, etc.)</a:t>
            </a:r>
          </a:p>
          <a:p>
            <a:pPr marL="0" indent="0">
              <a:spcBef>
                <a:spcPts val="0"/>
              </a:spcBef>
              <a:buNone/>
            </a:pPr>
            <a:endParaRPr lang="es-ES" sz="16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0" indent="0">
              <a:spcBef>
                <a:spcPts val="0"/>
              </a:spcBef>
              <a:buNone/>
            </a:pPr>
            <a:endParaRPr lang="es-ES" sz="1600" kern="1200" dirty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es-ES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Recomendaciones:</a:t>
            </a:r>
          </a:p>
          <a:p>
            <a:pPr marL="0" indent="0" algn="just">
              <a:spcBef>
                <a:spcPts val="0"/>
              </a:spcBef>
              <a:buNone/>
            </a:pPr>
            <a:endParaRPr lang="es-ES" sz="1600" b="1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14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Respeto </a:t>
            </a:r>
            <a:r>
              <a:rPr lang="es-ES" sz="1400" b="1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del Principio de No Devolución</a:t>
            </a:r>
            <a:r>
              <a:rPr lang="es-ES" sz="1400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 de acuerdo al derecho internacional y a los compromisos asumidos por los Estados, así como procurar el acceso al reconocimiento de la condición de refugiado, del otorgamiento de protección complementaria, de la concesión de asilo político o la determinación de apátrida. </a:t>
            </a:r>
            <a:endParaRPr lang="es-ES" sz="14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ES" sz="1400" kern="1200" dirty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1400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Brindar </a:t>
            </a:r>
            <a:r>
              <a:rPr lang="es-ES" sz="1400" b="1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atención especial </a:t>
            </a:r>
            <a:r>
              <a:rPr lang="es-ES" sz="1400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a aquellas personas que pudiesen encontrarse en </a:t>
            </a:r>
            <a:r>
              <a:rPr lang="es-ES" sz="1400" b="1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situaciones de vulnerabilidad</a:t>
            </a:r>
            <a:r>
              <a:rPr lang="es-ES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.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ES" sz="1400" kern="1200" dirty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1400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Toda persona deportada tiene que ser </a:t>
            </a:r>
            <a:r>
              <a:rPr lang="es-ES" sz="14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devuelta / retornada con </a:t>
            </a:r>
            <a:r>
              <a:rPr lang="es-ES" sz="1400" b="1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dignidad</a:t>
            </a:r>
            <a:r>
              <a:rPr lang="es-ES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.</a:t>
            </a: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s-ES" sz="1400" kern="1200" dirty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s-ES" sz="1400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Cualquier proceso de retorno y/o </a:t>
            </a:r>
            <a:r>
              <a:rPr lang="es-ES" sz="14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deportación </a:t>
            </a:r>
            <a:r>
              <a:rPr lang="es-ES" sz="1400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debe de implementarse de tal manera que las </a:t>
            </a:r>
            <a:r>
              <a:rPr lang="es-ES" sz="1400" b="1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consecuencias humanitarias sean las mínimas</a:t>
            </a:r>
            <a:r>
              <a:rPr lang="es-ES" sz="1400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. </a:t>
            </a:r>
          </a:p>
          <a:p>
            <a:pPr marL="0" indent="0">
              <a:spcBef>
                <a:spcPts val="0"/>
              </a:spcBef>
              <a:buNone/>
            </a:pPr>
            <a:endParaRPr lang="es-ES" sz="1800" b="1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0" indent="0">
              <a:buNone/>
            </a:pPr>
            <a:endParaRPr lang="es-ES" sz="2000" b="1" kern="1200" dirty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77290" y="338080"/>
            <a:ext cx="79667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cap="all" dirty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BUENAS </a:t>
            </a:r>
            <a:r>
              <a:rPr lang="es-ES" sz="2000" b="1" cap="all" dirty="0" smtClean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PRÁCTICAS – Procesos de retorno y/o deportación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66117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191" y="1468939"/>
            <a:ext cx="7119968" cy="359861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buFont typeface="Wingdings" panose="05000000000000000000" pitchFamily="2" charset="2"/>
              <a:buChar char="§"/>
            </a:pPr>
            <a:r>
              <a:rPr lang="es-ES" sz="2000" kern="1200" cap="none" dirty="0" smtClean="0">
                <a:solidFill>
                  <a:srgbClr val="AAC4C5">
                    <a:lumMod val="50000"/>
                  </a:srgbClr>
                </a:solidFill>
              </a:rPr>
              <a:t>Buenas prácticas</a:t>
            </a:r>
            <a:br>
              <a:rPr lang="es-ES" sz="2000" kern="1200" cap="none" dirty="0" smtClean="0">
                <a:solidFill>
                  <a:srgbClr val="AAC4C5">
                    <a:lumMod val="50000"/>
                  </a:srgbClr>
                </a:solidFill>
              </a:rPr>
            </a:br>
            <a:r>
              <a:rPr lang="es-ES" sz="2000" kern="1200" cap="none" dirty="0" smtClean="0">
                <a:solidFill>
                  <a:srgbClr val="AAC4C5">
                    <a:lumMod val="50000"/>
                  </a:srgbClr>
                </a:solidFill>
              </a:rPr>
              <a:t/>
            </a:r>
            <a:br>
              <a:rPr lang="es-ES" sz="2000" kern="1200" cap="none" dirty="0" smtClean="0">
                <a:solidFill>
                  <a:srgbClr val="AAC4C5">
                    <a:lumMod val="50000"/>
                  </a:srgbClr>
                </a:solidFill>
              </a:rPr>
            </a:br>
            <a:r>
              <a:rPr lang="es-ES" sz="2000" b="0" kern="1200" cap="none" dirty="0" smtClean="0">
                <a:solidFill>
                  <a:srgbClr val="AAC4C5">
                    <a:lumMod val="50000"/>
                  </a:srgbClr>
                </a:solidFill>
              </a:rPr>
              <a:t>- </a:t>
            </a:r>
            <a:r>
              <a:rPr lang="es-ES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Proyecto de </a:t>
            </a:r>
            <a:r>
              <a:rPr lang="es-ES" sz="160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Centro Consular de Protección al Migrante</a:t>
            </a:r>
            <a:r>
              <a:rPr lang="es-ES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 para brindar asistencia y protección y velar por que los migrantes sean tratados con respeto y dignidad. </a:t>
            </a:r>
            <a:br>
              <a:rPr lang="es-ES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</a:br>
            <a:r>
              <a:rPr lang="es-ES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/>
            </a:r>
            <a:br>
              <a:rPr lang="es-ES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</a:br>
            <a:r>
              <a:rPr lang="es-ES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- </a:t>
            </a:r>
            <a:r>
              <a:rPr lang="es-ES" sz="160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Devolución y recepción de las personas de manera digna. </a:t>
            </a:r>
            <a:r>
              <a:rPr lang="es-ES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/>
            </a:r>
            <a:br>
              <a:rPr lang="es-ES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</a:br>
            <a:r>
              <a:rPr lang="es-ES" sz="1600" b="0" kern="1200" dirty="0">
                <a:solidFill>
                  <a:srgbClr val="AAC4C5">
                    <a:lumMod val="50000"/>
                  </a:srgbClr>
                </a:solidFill>
              </a:rPr>
              <a:t/>
            </a:r>
            <a:br>
              <a:rPr lang="es-ES" sz="1600" b="0" kern="1200" dirty="0">
                <a:solidFill>
                  <a:srgbClr val="AAC4C5">
                    <a:lumMod val="50000"/>
                  </a:srgbClr>
                </a:solidFill>
              </a:rPr>
            </a:br>
            <a:r>
              <a:rPr lang="es-ES" sz="1600" b="0" kern="1200" dirty="0" smtClean="0">
                <a:solidFill>
                  <a:srgbClr val="AAC4C5">
                    <a:lumMod val="50000"/>
                  </a:srgbClr>
                </a:solidFill>
              </a:rPr>
              <a:t>- </a:t>
            </a:r>
            <a:r>
              <a:rPr lang="es-ES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Nuevo rol de los </a:t>
            </a:r>
            <a:r>
              <a:rPr lang="es-ES" sz="160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funcionarios consulares </a:t>
            </a:r>
            <a:r>
              <a:rPr lang="es-ES" sz="16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>como coadyuvantes en los procesos de solicitud de la condición de refugiado de sus nacionales. </a:t>
            </a:r>
            <a:r>
              <a:rPr lang="fr-CH" sz="18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  <a:t/>
            </a:r>
            <a:br>
              <a:rPr lang="fr-CH" sz="1800" b="0" kern="1200" cap="none" dirty="0" smtClean="0">
                <a:solidFill>
                  <a:srgbClr val="AAC4C5">
                    <a:lumMod val="50000"/>
                  </a:srgbClr>
                </a:solidFill>
                <a:ea typeface="ＭＳ Ｐゴシック" pitchFamily="34" charset="-128"/>
              </a:rPr>
            </a:br>
            <a:endParaRPr lang="fr-CH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23068" y="3335809"/>
            <a:ext cx="3708334" cy="24737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60246" y="3333219"/>
            <a:ext cx="3714550" cy="2476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4376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8016" y="465466"/>
            <a:ext cx="7283450" cy="4525963"/>
          </a:xfrm>
        </p:spPr>
        <p:txBody>
          <a:bodyPr/>
          <a:lstStyle/>
          <a:p>
            <a:pPr marL="0" lvl="0" indent="0">
              <a:buNone/>
            </a:pPr>
            <a:r>
              <a:rPr lang="es-ES" sz="2000" b="1" kern="1200" dirty="0" smtClean="0">
                <a:solidFill>
                  <a:srgbClr val="AAC4C5">
                    <a:lumMod val="50000"/>
                  </a:srgbClr>
                </a:solidFill>
              </a:rPr>
              <a:t>COMPROMISO DEL MOVIMIENTO</a:t>
            </a:r>
          </a:p>
          <a:p>
            <a:pPr marL="0" lvl="0" indent="0">
              <a:buNone/>
            </a:pPr>
            <a:endParaRPr lang="es-ES" sz="2000" b="1" kern="1200" dirty="0">
              <a:solidFill>
                <a:srgbClr val="AAC4C5">
                  <a:lumMod val="50000"/>
                </a:srgbClr>
              </a:solidFill>
            </a:endParaRPr>
          </a:p>
          <a:p>
            <a:pPr marL="0" indent="0" algn="ctr">
              <a:buNone/>
            </a:pPr>
            <a:r>
              <a:rPr lang="es-ES" sz="2000" dirty="0">
                <a:solidFill>
                  <a:schemeClr val="accent5">
                    <a:lumMod val="50000"/>
                  </a:schemeClr>
                </a:solidFill>
              </a:rPr>
              <a:t>Adopción de la </a:t>
            </a: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</a:rPr>
              <a:t>Declaración de Toluca</a:t>
            </a:r>
            <a:r>
              <a:rPr lang="es-ES" sz="2000" dirty="0">
                <a:solidFill>
                  <a:schemeClr val="accent5">
                    <a:lumMod val="50000"/>
                  </a:schemeClr>
                </a:solidFill>
              </a:rPr>
              <a:t>, Nov 2016</a:t>
            </a:r>
          </a:p>
          <a:p>
            <a:pPr marL="0" lvl="0" indent="0">
              <a:buNone/>
            </a:pPr>
            <a:endParaRPr lang="es-ES" sz="2000" b="1" kern="1200" dirty="0" smtClean="0">
              <a:solidFill>
                <a:srgbClr val="AAC4C5">
                  <a:lumMod val="50000"/>
                </a:srgbClr>
              </a:solidFill>
            </a:endParaRPr>
          </a:p>
          <a:p>
            <a:pPr marL="0" lvl="0" indent="0">
              <a:buNone/>
            </a:pPr>
            <a:r>
              <a:rPr lang="es-ES" sz="2000" b="1" kern="1200" dirty="0" smtClean="0">
                <a:solidFill>
                  <a:srgbClr val="AAC4C5">
                    <a:lumMod val="50000"/>
                  </a:srgbClr>
                </a:solidFill>
              </a:rPr>
              <a:t>Compromisos asumidos por 25 SN, CICR &amp; IFCR:</a:t>
            </a:r>
          </a:p>
          <a:p>
            <a:pPr marL="0" lvl="0" indent="0">
              <a:buNone/>
            </a:pPr>
            <a:endParaRPr lang="es-ES" sz="2000" b="1" kern="1200" dirty="0" smtClean="0">
              <a:solidFill>
                <a:srgbClr val="AAC4C5">
                  <a:lumMod val="50000"/>
                </a:srgbClr>
              </a:solidFill>
            </a:endParaRPr>
          </a:p>
          <a:p>
            <a:pPr lvl="0">
              <a:buFontTx/>
              <a:buChar char="-"/>
            </a:pPr>
            <a:r>
              <a:rPr lang="es-ES" sz="2000" kern="1200" dirty="0" smtClean="0">
                <a:solidFill>
                  <a:srgbClr val="AAC4C5">
                    <a:lumMod val="50000"/>
                  </a:srgbClr>
                </a:solidFill>
              </a:rPr>
              <a:t>Mejorar coordinación entre componentes del Movimiento</a:t>
            </a:r>
          </a:p>
          <a:p>
            <a:pPr lvl="0">
              <a:buFontTx/>
              <a:buChar char="-"/>
            </a:pPr>
            <a:endParaRPr lang="es-ES" sz="2000" kern="1200" dirty="0" smtClean="0">
              <a:solidFill>
                <a:srgbClr val="AAC4C5">
                  <a:lumMod val="50000"/>
                </a:srgbClr>
              </a:solidFill>
            </a:endParaRPr>
          </a:p>
          <a:p>
            <a:pPr lvl="0">
              <a:buFontTx/>
              <a:buChar char="-"/>
            </a:pPr>
            <a:r>
              <a:rPr lang="es-ES" sz="2000" kern="1200" dirty="0" smtClean="0">
                <a:solidFill>
                  <a:srgbClr val="AAC4C5">
                    <a:lumMod val="50000"/>
                  </a:srgbClr>
                </a:solidFill>
              </a:rPr>
              <a:t>Mayor implicación de las Sociedades Nacionales en la respuesta a necesidades humanitarias de las personas migrantes</a:t>
            </a:r>
          </a:p>
          <a:p>
            <a:pPr lvl="0">
              <a:buFontTx/>
              <a:buChar char="-"/>
            </a:pPr>
            <a:endParaRPr lang="es-ES" sz="2000" b="1" kern="1200" dirty="0">
              <a:solidFill>
                <a:srgbClr val="AAC4C5">
                  <a:lumMod val="50000"/>
                </a:srgbClr>
              </a:solidFill>
            </a:endParaRPr>
          </a:p>
          <a:p>
            <a:pPr marL="285750" lvl="1" indent="-285750" algn="just">
              <a:buFont typeface="Wingdings" panose="05000000000000000000" pitchFamily="2" charset="2"/>
              <a:buChar char="§"/>
            </a:pPr>
            <a:endParaRPr lang="es-ES" sz="1600" kern="1200" dirty="0" smtClean="0">
              <a:solidFill>
                <a:srgbClr val="AAC4C5">
                  <a:lumMod val="50000"/>
                </a:srgbClr>
              </a:solidFill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endParaRPr lang="fr-CH" sz="1800" kern="1200" dirty="0">
              <a:solidFill>
                <a:srgbClr val="AAC4C5">
                  <a:lumMod val="50000"/>
                </a:srgbClr>
              </a:solidFill>
              <a:ea typeface="ＭＳ Ｐゴシック" pitchFamily="34" charset="-128"/>
            </a:endParaRPr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0758312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914" y="1988185"/>
            <a:ext cx="7628888" cy="330200"/>
          </a:xfrm>
        </p:spPr>
        <p:txBody>
          <a:bodyPr/>
          <a:lstStyle/>
          <a:p>
            <a:pPr algn="ctr"/>
            <a:r>
              <a:rPr lang="es-ES" sz="2400" dirty="0" smtClean="0"/>
              <a:t>¿Preguntas?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3026" y="3851911"/>
            <a:ext cx="7617776" cy="560070"/>
          </a:xfrm>
        </p:spPr>
        <p:txBody>
          <a:bodyPr/>
          <a:lstStyle/>
          <a:p>
            <a:pPr marL="0" indent="0" algn="ctr">
              <a:buNone/>
            </a:pPr>
            <a:r>
              <a:rPr lang="es-ES" sz="3200" b="1" dirty="0" smtClean="0">
                <a:solidFill>
                  <a:schemeClr val="accent5">
                    <a:lumMod val="50000"/>
                  </a:schemeClr>
                </a:solidFill>
              </a:rPr>
              <a:t>Muchas </a:t>
            </a:r>
            <a:r>
              <a:rPr lang="es-ES" sz="3200" b="1" dirty="0">
                <a:solidFill>
                  <a:schemeClr val="accent5">
                    <a:lumMod val="50000"/>
                  </a:schemeClr>
                </a:solidFill>
              </a:rPr>
              <a:t>g</a:t>
            </a:r>
            <a:r>
              <a:rPr lang="es-ES" sz="3200" b="1" dirty="0" smtClean="0">
                <a:solidFill>
                  <a:schemeClr val="accent5">
                    <a:lumMod val="50000"/>
                  </a:schemeClr>
                </a:solidFill>
              </a:rPr>
              <a:t>racias</a:t>
            </a:r>
            <a:endParaRPr lang="en-US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40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7523" y="750667"/>
            <a:ext cx="7342012" cy="4818298"/>
          </a:xfrm>
        </p:spPr>
        <p:txBody>
          <a:bodyPr/>
          <a:lstStyle/>
          <a:p>
            <a:pPr marL="0" indent="0" algn="just">
              <a:buNone/>
            </a:pPr>
            <a:r>
              <a:rPr lang="es-ES" sz="1600" kern="1200" dirty="0">
                <a:solidFill>
                  <a:schemeClr val="accent5">
                    <a:lumMod val="50000"/>
                  </a:schemeClr>
                </a:solidFill>
                <a:ea typeface="+mn-ea"/>
              </a:rPr>
              <a:t>El Movimiento Internacional de la Cruz Roja y la Media Luna Roja está comprometido con atender las necesidades humanitarias de las personas migrantes, específicamente de aquellas más vulnerables, independientemente de su estatus migratorio. </a:t>
            </a:r>
          </a:p>
          <a:p>
            <a:pPr marL="0" indent="0" algn="just">
              <a:buNone/>
            </a:pPr>
            <a:endParaRPr lang="es-ES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just">
              <a:buNone/>
            </a:pPr>
            <a:endParaRPr lang="es-ES" sz="1600" dirty="0"/>
          </a:p>
          <a:p>
            <a:pPr marL="0" indent="0" algn="just">
              <a:buNone/>
            </a:pP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</a:rPr>
              <a:t>Las 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</a:rPr>
              <a:t>razones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</a:rPr>
              <a:t> por las cuales el CICR lleva a cabo acciones por la migración en la región son:</a:t>
            </a:r>
          </a:p>
          <a:p>
            <a:pPr marL="892175" algn="just">
              <a:buFont typeface="Wingdings" panose="05000000000000000000" pitchFamily="2" charset="2"/>
              <a:buChar char="§"/>
            </a:pP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</a:rPr>
              <a:t>Necesidades humanitarias</a:t>
            </a:r>
          </a:p>
          <a:p>
            <a:pPr marL="892175" algn="just">
              <a:buFont typeface="Wingdings" panose="05000000000000000000" pitchFamily="2" charset="2"/>
              <a:buChar char="§"/>
            </a:pPr>
            <a:r>
              <a:rPr lang="es-ES" sz="1600" dirty="0">
                <a:solidFill>
                  <a:schemeClr val="accent5">
                    <a:lumMod val="50000"/>
                  </a:schemeClr>
                </a:solidFill>
              </a:rPr>
              <a:t>Valor añadido del CICR por su experiencia y presencia regional</a:t>
            </a:r>
          </a:p>
          <a:p>
            <a:pPr marL="892175" algn="just">
              <a:buFont typeface="Wingdings" panose="05000000000000000000" pitchFamily="2" charset="2"/>
              <a:buChar char="§"/>
            </a:pP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</a:rPr>
              <a:t>Nexos </a:t>
            </a:r>
            <a:r>
              <a:rPr lang="es-ES" sz="1600" dirty="0">
                <a:solidFill>
                  <a:schemeClr val="accent5">
                    <a:lumMod val="50000"/>
                  </a:schemeClr>
                </a:solidFill>
              </a:rPr>
              <a:t>entre migración y violencia</a:t>
            </a:r>
          </a:p>
          <a:p>
            <a:pPr marL="892175" algn="just">
              <a:buFont typeface="Wingdings" panose="05000000000000000000" pitchFamily="2" charset="2"/>
              <a:buChar char="§"/>
            </a:pP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</a:rPr>
              <a:t>Complementariedad/coordinación con otros actores</a:t>
            </a:r>
            <a:endParaRPr lang="fr-CH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20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331913" y="388621"/>
            <a:ext cx="7776594" cy="33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r>
              <a:rPr lang="en-GB" altLang="en-US" sz="2800" dirty="0">
                <a:solidFill>
                  <a:schemeClr val="accent5">
                    <a:lumMod val="50000"/>
                  </a:schemeClr>
                </a:solidFill>
              </a:rPr>
              <a:t>ASISTENCIA EN LA RUTA MIGRATORIA</a:t>
            </a:r>
          </a:p>
        </p:txBody>
      </p:sp>
      <p:sp>
        <p:nvSpPr>
          <p:cNvPr id="52227" name="Rectangle 5"/>
          <p:cNvSpPr>
            <a:spLocks noChangeArrowheads="1"/>
          </p:cNvSpPr>
          <p:nvPr/>
        </p:nvSpPr>
        <p:spPr bwMode="auto">
          <a:xfrm>
            <a:off x="1331913" y="914787"/>
            <a:ext cx="770572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8099" dir="2700000" algn="ctr" rotWithShape="0">
                    <a:schemeClr val="bg2">
                      <a:alpha val="73000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8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597786"/>
              </a:buClr>
              <a:buSzPct val="60000"/>
              <a:buFont typeface="Wingdings" panose="05000000000000000000" pitchFamily="2" charset="2"/>
              <a:buChar char="§"/>
              <a:defRPr sz="25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4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597786"/>
              </a:buClr>
              <a:buFont typeface="Wingdings" panose="05000000000000000000" pitchFamily="2" charset="2"/>
              <a:buChar char="§"/>
              <a:defRPr sz="2000">
                <a:solidFill>
                  <a:schemeClr val="bg2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s-ES" altLang="en-US" sz="2000" dirty="0">
                <a:solidFill>
                  <a:schemeClr val="accent5">
                    <a:lumMod val="50000"/>
                  </a:schemeClr>
                </a:solidFill>
              </a:rPr>
              <a:t>En colaboración con las Sociedades Nacionales </a:t>
            </a:r>
            <a:r>
              <a:rPr lang="es-ES" altLang="en-US" sz="2000" dirty="0" smtClean="0">
                <a:solidFill>
                  <a:schemeClr val="accent5">
                    <a:lumMod val="50000"/>
                  </a:schemeClr>
                </a:solidFill>
              </a:rPr>
              <a:t>de </a:t>
            </a:r>
            <a:r>
              <a:rPr lang="es-ES" altLang="en-US" sz="2000" dirty="0">
                <a:solidFill>
                  <a:schemeClr val="accent5">
                    <a:lumMod val="50000"/>
                  </a:schemeClr>
                </a:solidFill>
              </a:rPr>
              <a:t>la </a:t>
            </a:r>
            <a:r>
              <a:rPr lang="es-ES" altLang="en-US" sz="2000" dirty="0" smtClean="0">
                <a:solidFill>
                  <a:schemeClr val="accent5">
                    <a:lumMod val="50000"/>
                  </a:schemeClr>
                </a:solidFill>
              </a:rPr>
              <a:t>Cruz Roja de la región</a:t>
            </a:r>
            <a:r>
              <a:rPr lang="es-ES" altLang="en-US" sz="2000" dirty="0">
                <a:solidFill>
                  <a:schemeClr val="accent5">
                    <a:lumMod val="50000"/>
                  </a:schemeClr>
                </a:solidFill>
              </a:rPr>
              <a:t>:</a:t>
            </a:r>
            <a:endParaRPr lang="fr-FR" altLang="en-US" sz="20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6290" y="1681514"/>
            <a:ext cx="7267121" cy="5091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089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98729" y="1089844"/>
            <a:ext cx="7392318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§"/>
            </a:pPr>
            <a:endParaRPr lang="es-E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</a:rPr>
              <a:t>Trabajar bajo un </a:t>
            </a: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</a:rPr>
              <a:t>enfoque de colaboración entre los Estados</a:t>
            </a:r>
            <a:r>
              <a:rPr lang="es-ES" dirty="0" smtClean="0">
                <a:solidFill>
                  <a:schemeClr val="accent5">
                    <a:lumMod val="50000"/>
                  </a:schemeClr>
                </a:solidFill>
              </a:rPr>
              <a:t>, dirigido hacia el bienestar, protección y asistencia de las personas. No reemplaza las </a:t>
            </a: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</a:rPr>
              <a:t>responsabilidades individuales de los Estados</a:t>
            </a:r>
            <a:r>
              <a:rPr lang="es-ES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s-E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s-ES" dirty="0">
              <a:solidFill>
                <a:schemeClr val="accent5">
                  <a:lumMod val="50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</a:rPr>
              <a:t>Los Estados deben redoblar sus </a:t>
            </a: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</a:rPr>
              <a:t>esfuerzos de coordinación y fortalecer su intercambio</a:t>
            </a:r>
            <a:r>
              <a:rPr lang="es-E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</a:rPr>
              <a:t>con las organizaciones humanitarias </a:t>
            </a:r>
            <a:r>
              <a:rPr lang="es-ES" dirty="0" smtClean="0">
                <a:solidFill>
                  <a:schemeClr val="accent5">
                    <a:lumMod val="50000"/>
                  </a:schemeClr>
                </a:solidFill>
              </a:rPr>
              <a:t>y de asistencia para entender, extender y mejorar el acceso de las personas migrantes a los servicios de asistencia y protección básicos. </a:t>
            </a:r>
          </a:p>
          <a:p>
            <a:endParaRPr lang="es-ES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34441" y="297180"/>
            <a:ext cx="7818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cap="all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Responsabilidad</a:t>
            </a:r>
            <a:r>
              <a:rPr lang="en-US" sz="2800" b="1" cap="all" dirty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 </a:t>
            </a:r>
            <a:r>
              <a:rPr lang="en-US" sz="2800" b="1" cap="all" dirty="0" err="1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compartida</a:t>
            </a:r>
            <a:endParaRPr lang="en-US" sz="2800" b="1" cap="all" dirty="0">
              <a:solidFill>
                <a:schemeClr val="accent5">
                  <a:lumMod val="50000"/>
                </a:schemeClr>
              </a:solidFill>
              <a:latin typeface="+mj-lt"/>
              <a:ea typeface="ＭＳ Ｐゴシック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8471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14794" y="1812581"/>
            <a:ext cx="7283450" cy="452596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s-ES" sz="1800" dirty="0" smtClean="0">
                <a:solidFill>
                  <a:schemeClr val="accent5">
                    <a:lumMod val="50000"/>
                  </a:schemeClr>
                </a:solidFill>
              </a:rPr>
              <a:t>Acceso a servicios básicos de salud</a:t>
            </a:r>
          </a:p>
          <a:p>
            <a:pPr>
              <a:buFont typeface="Wingdings" panose="05000000000000000000" pitchFamily="2" charset="2"/>
              <a:buChar char="§"/>
            </a:pPr>
            <a:endParaRPr lang="es-ES" sz="1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ES" sz="1800" dirty="0" smtClean="0">
                <a:solidFill>
                  <a:schemeClr val="accent5">
                    <a:lumMod val="50000"/>
                  </a:schemeClr>
                </a:solidFill>
              </a:rPr>
              <a:t>Políticas y practicas de retorno y/o deportación y detención de las personas migrantes</a:t>
            </a:r>
          </a:p>
          <a:p>
            <a:pPr>
              <a:buFont typeface="Wingdings" panose="05000000000000000000" pitchFamily="2" charset="2"/>
              <a:buChar char="§"/>
            </a:pPr>
            <a:endParaRPr lang="es-ES" sz="18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ES" sz="1800" dirty="0" smtClean="0">
                <a:solidFill>
                  <a:schemeClr val="accent5">
                    <a:lumMod val="50000"/>
                  </a:schemeClr>
                </a:solidFill>
              </a:rPr>
              <a:t>Niños, niñas y menores no acompañados</a:t>
            </a:r>
          </a:p>
          <a:p>
            <a:pPr>
              <a:buFont typeface="Wingdings" panose="05000000000000000000" pitchFamily="2" charset="2"/>
              <a:buChar char="§"/>
            </a:pPr>
            <a:endParaRPr lang="es-ES" sz="18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s-ES" sz="1800" dirty="0" smtClean="0">
                <a:solidFill>
                  <a:schemeClr val="accent5">
                    <a:lumMod val="50000"/>
                  </a:schemeClr>
                </a:solidFill>
              </a:rPr>
              <a:t>Desapariciones de las personas migrantes</a:t>
            </a:r>
          </a:p>
          <a:p>
            <a:endParaRPr lang="fr-CH" dirty="0"/>
          </a:p>
        </p:txBody>
      </p:sp>
      <p:sp>
        <p:nvSpPr>
          <p:cNvPr id="4" name="Title 3"/>
          <p:cNvSpPr txBox="1">
            <a:spLocks noGrp="1"/>
          </p:cNvSpPr>
          <p:nvPr>
            <p:ph type="title"/>
          </p:nvPr>
        </p:nvSpPr>
        <p:spPr>
          <a:xfrm>
            <a:off x="1320802" y="730220"/>
            <a:ext cx="72834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cap="all" dirty="0" err="1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Problematicas</a:t>
            </a:r>
            <a:r>
              <a:rPr lang="en-US" sz="2000" b="1" cap="all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 </a:t>
            </a:r>
            <a:r>
              <a:rPr lang="en-US" sz="2000" b="1" cap="all" dirty="0" err="1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humanitarias</a:t>
            </a:r>
            <a:r>
              <a:rPr lang="en-US" sz="2000" b="1" cap="all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 de </a:t>
            </a:r>
            <a:r>
              <a:rPr lang="en-US" sz="2000" b="1" cap="all" dirty="0" err="1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enfoque</a:t>
            </a:r>
            <a:endParaRPr lang="en-US" sz="2000" b="1" cap="all" dirty="0">
              <a:solidFill>
                <a:schemeClr val="accent5">
                  <a:lumMod val="50000"/>
                </a:schemeClr>
              </a:solidFill>
              <a:latin typeface="+mj-lt"/>
              <a:ea typeface="ＭＳ Ｐゴシック" charset="0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802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64965" y="185369"/>
            <a:ext cx="7283450" cy="4525963"/>
          </a:xfrm>
        </p:spPr>
        <p:txBody>
          <a:bodyPr/>
          <a:lstStyle/>
          <a:p>
            <a:pPr marL="0" indent="0">
              <a:buNone/>
            </a:pPr>
            <a:endParaRPr lang="es-ES" sz="3600" b="1" dirty="0" smtClean="0"/>
          </a:p>
          <a:p>
            <a:pPr marL="0" indent="0">
              <a:buNone/>
            </a:pPr>
            <a:endParaRPr lang="es-ES" sz="3600" b="1" dirty="0"/>
          </a:p>
          <a:p>
            <a:pPr marL="0" indent="0">
              <a:buNone/>
            </a:pPr>
            <a:endParaRPr lang="es-ES" sz="36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1364965" y="947623"/>
            <a:ext cx="7566658" cy="6438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Problemáticas: 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Falta </a:t>
            </a:r>
            <a:r>
              <a:rPr lang="es-ES" sz="1600" b="1" dirty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de monitoreo activo, dinámico y coordinado</a:t>
            </a:r>
            <a:r>
              <a:rPr lang="es-ES" sz="1600" dirty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 a lo largo de la ruta 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migratoria.</a:t>
            </a:r>
            <a:endParaRPr lang="es-ES" sz="1600" dirty="0">
              <a:solidFill>
                <a:schemeClr val="accent5">
                  <a:lumMod val="50000"/>
                </a:schemeClr>
              </a:solidFill>
              <a:latin typeface="+mj-lt"/>
              <a:ea typeface="ＭＳ Ｐゴシック" charset="0"/>
              <a:cs typeface="+mj-cs"/>
            </a:endParaRP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Falta de acceso a servicios de salud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.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Falta de 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información y sensibilización del personal 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de salud sobre los derechos de las personas migrantes.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Falta de 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protocolos de atención médica adaptados 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para una población en movimiento.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Falta de 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integración de los servicios de salud de centros de detención</a:t>
            </a:r>
          </a:p>
          <a:p>
            <a:pPr algn="just" eaLnBrk="0" fontAlgn="base" hangingPunct="0">
              <a:spcBef>
                <a:spcPct val="20000"/>
              </a:spcBef>
              <a:spcAft>
                <a:spcPct val="0"/>
              </a:spcAft>
            </a:pPr>
            <a:endParaRPr lang="es-ES" sz="1400" b="1" dirty="0" smtClean="0">
              <a:solidFill>
                <a:schemeClr val="accent5">
                  <a:lumMod val="50000"/>
                </a:schemeClr>
              </a:solidFill>
              <a:latin typeface="+mj-lt"/>
              <a:ea typeface="ＭＳ Ｐゴシック" charset="0"/>
              <a:cs typeface="+mj-cs"/>
            </a:endParaRPr>
          </a:p>
          <a:p>
            <a:pPr algn="just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Recomendaciones: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Garantizar el acceso 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a los servicios de salud a todas las personas, incluyendo la población migrante. 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Protocolos de atención médica adaptados 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a una población en movimiento.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Sensibilización del personal de salud pública 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sobre los derechos de los migrantes.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Acceso a 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atención médica oportuna y de calidad 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de toda persona bajo 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custodia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 de autoridades migratorias.</a:t>
            </a:r>
          </a:p>
          <a:p>
            <a:pPr marL="285750" indent="-285750" algn="just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Que se reconozcan las </a:t>
            </a:r>
            <a:r>
              <a:rPr lang="es-ES" sz="1600" b="1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necesidades específicas de las personas amputadas</a:t>
            </a:r>
            <a:r>
              <a:rPr lang="es-ES" sz="16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ＭＳ Ｐゴシック" charset="0"/>
                <a:cs typeface="+mj-cs"/>
              </a:rPr>
              <a:t>, y asistirlas de acuerdo a sus necesidades. </a:t>
            </a:r>
            <a:endParaRPr lang="es-ES" sz="1600" dirty="0">
              <a:solidFill>
                <a:schemeClr val="accent5">
                  <a:lumMod val="50000"/>
                </a:schemeClr>
              </a:solidFill>
              <a:latin typeface="+mj-lt"/>
              <a:ea typeface="ＭＳ Ｐゴシック" charset="0"/>
              <a:cs typeface="+mj-cs"/>
            </a:endParaRPr>
          </a:p>
          <a:p>
            <a:pPr marL="285750" indent="-285750" algn="just">
              <a:buFont typeface="Wingdings" panose="05000000000000000000" pitchFamily="2" charset="2"/>
              <a:buChar char="§"/>
            </a:pPr>
            <a:endParaRPr lang="es-ES" dirty="0">
              <a:solidFill>
                <a:schemeClr val="accent5">
                  <a:lumMod val="50000"/>
                </a:schemeClr>
              </a:solidFill>
              <a:latin typeface="+mj-lt"/>
              <a:ea typeface="ＭＳ Ｐゴシック" pitchFamily="34" charset="-128"/>
              <a:cs typeface="+mj-cs"/>
            </a:endParaRPr>
          </a:p>
          <a:p>
            <a:pPr algn="just"/>
            <a:endParaRPr lang="es-ES" dirty="0"/>
          </a:p>
        </p:txBody>
      </p:sp>
      <p:sp>
        <p:nvSpPr>
          <p:cNvPr id="5" name="TextBox 4"/>
          <p:cNvSpPr txBox="1"/>
          <p:nvPr/>
        </p:nvSpPr>
        <p:spPr>
          <a:xfrm>
            <a:off x="1177290" y="332850"/>
            <a:ext cx="7966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cap="all" dirty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BUENAS PRÁCTICAS </a:t>
            </a:r>
            <a:r>
              <a:rPr lang="es-ES" sz="2000" b="1" cap="all" dirty="0" smtClean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– ACCESO A SALUD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932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61852" y="249647"/>
            <a:ext cx="706732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s-ES" sz="2000" b="1" dirty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Buenas practicas: </a:t>
            </a:r>
            <a:endParaRPr lang="es-ES" dirty="0"/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Servicios de salud iniciados por Sociedades Nacionales de Cruz Roja </a:t>
            </a:r>
            <a:r>
              <a:rPr lang="es-ES" u="sng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progresivamente asumidos por los servicios de salud de los países</a:t>
            </a: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endParaRPr lang="es-ES" dirty="0" smtClean="0">
              <a:solidFill>
                <a:schemeClr val="accent5">
                  <a:lumMod val="50000"/>
                </a:schemeClr>
              </a:solidFill>
              <a:ea typeface="ＭＳ Ｐゴシック" pitchFamily="34" charset="-128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Aplicación de </a:t>
            </a:r>
            <a:r>
              <a:rPr lang="es-ES" u="sng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protocolos de atención</a:t>
            </a: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 a población en movimiento</a:t>
            </a:r>
            <a:endParaRPr lang="es-ES" dirty="0">
              <a:solidFill>
                <a:schemeClr val="accent5">
                  <a:lumMod val="50000"/>
                </a:schemeClr>
              </a:solidFill>
              <a:ea typeface="ＭＳ Ｐゴシック" pitchFamily="34" charset="-128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endParaRPr lang="es-ES" dirty="0">
              <a:solidFill>
                <a:schemeClr val="accent5">
                  <a:lumMod val="50000"/>
                </a:schemeClr>
              </a:solidFill>
              <a:ea typeface="ＭＳ Ｐゴシック" pitchFamily="34" charset="-128"/>
            </a:endParaRPr>
          </a:p>
          <a:p>
            <a:pPr marL="742950" lvl="1" indent="-285750" algn="just">
              <a:buFont typeface="Wingdings" panose="05000000000000000000" pitchFamily="2" charset="2"/>
              <a:buChar char="§"/>
            </a:pPr>
            <a:r>
              <a:rPr lang="es-ES" u="sng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Alianzas</a:t>
            </a:r>
            <a:r>
              <a:rPr lang="es-ES" dirty="0" smtClean="0">
                <a:solidFill>
                  <a:schemeClr val="accent5">
                    <a:lumMod val="50000"/>
                  </a:schemeClr>
                </a:solidFill>
                <a:ea typeface="ＭＳ Ｐゴシック" pitchFamily="34" charset="-128"/>
              </a:rPr>
              <a:t> para la inserción de las personas migrantes amputadas en programas de rehabilitación física </a:t>
            </a:r>
            <a:endParaRPr lang="es-ES" dirty="0">
              <a:solidFill>
                <a:schemeClr val="accent5">
                  <a:lumMod val="50000"/>
                </a:schemeClr>
              </a:solidFill>
              <a:ea typeface="ＭＳ Ｐゴシック" pitchFamily="34" charset="-128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02241" y="3142747"/>
            <a:ext cx="5243320" cy="36389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745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9292" y="953510"/>
            <a:ext cx="7283450" cy="5440680"/>
          </a:xfrm>
        </p:spPr>
        <p:txBody>
          <a:bodyPr/>
          <a:lstStyle/>
          <a:p>
            <a:pPr marL="0" indent="0">
              <a:buNone/>
            </a:pPr>
            <a:endParaRPr lang="es-ES" sz="1800" b="1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0" indent="0">
              <a:buNone/>
            </a:pPr>
            <a:r>
              <a:rPr lang="es-ES" sz="18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Problemáticas:</a:t>
            </a:r>
          </a:p>
          <a:p>
            <a:pPr marL="0" indent="0">
              <a:buNone/>
            </a:pPr>
            <a:endParaRPr lang="es-ES" sz="1100" b="1" kern="1200" dirty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s-ES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Detenciones sistemáticas </a:t>
            </a: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 las personas migrantes </a:t>
            </a: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s-ES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Falta de acceso a servicios </a:t>
            </a: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 asistencia </a:t>
            </a:r>
            <a:r>
              <a:rPr lang="es-ES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médica, psicológica y jurídica</a:t>
            </a: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.</a:t>
            </a: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s-ES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Separación de unidades familiares</a:t>
            </a: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.</a:t>
            </a: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Falta de </a:t>
            </a:r>
            <a:r>
              <a:rPr lang="es-ES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información </a:t>
            </a: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para las personas migrantes sobre sus </a:t>
            </a:r>
            <a:r>
              <a:rPr lang="es-ES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derechos &amp; alternativas.</a:t>
            </a:r>
          </a:p>
          <a:p>
            <a:pPr marL="0" lvl="1" indent="0" algn="just">
              <a:buNone/>
            </a:pPr>
            <a:endParaRPr lang="es-ES" sz="18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0" lvl="1" indent="0" algn="just">
              <a:buNone/>
            </a:pPr>
            <a:r>
              <a:rPr lang="es-ES" sz="18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Recomendaciones:</a:t>
            </a:r>
          </a:p>
          <a:p>
            <a:pPr marL="0" lvl="1" indent="0" algn="just">
              <a:buNone/>
            </a:pPr>
            <a:endParaRPr lang="es-ES" sz="1100" b="1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La </a:t>
            </a:r>
            <a:r>
              <a:rPr lang="es-ES" sz="1600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detención de migrantes debe ser una </a:t>
            </a:r>
            <a:r>
              <a:rPr lang="es-ES" sz="1600" b="1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medida excepcional </a:t>
            </a: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por lo </a:t>
            </a:r>
            <a:r>
              <a:rPr lang="es-ES" sz="1600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cual siempre deben ser consideradas </a:t>
            </a: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primero </a:t>
            </a:r>
            <a:r>
              <a:rPr lang="es-ES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alternativas </a:t>
            </a:r>
            <a:r>
              <a:rPr lang="es-ES" sz="1600" b="1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a la </a:t>
            </a:r>
            <a:r>
              <a:rPr lang="es-ES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detención</a:t>
            </a: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, </a:t>
            </a:r>
            <a:r>
              <a:rPr lang="es-ES" sz="1600" kern="1200" dirty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como mínimo para las personas más vulnerables. </a:t>
            </a:r>
            <a:endParaRPr lang="es-ES" sz="1600" kern="1200" dirty="0" smtClean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La detención de migrantes no debe utilizarse como </a:t>
            </a:r>
            <a:r>
              <a:rPr lang="es-ES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medio de disuasión</a:t>
            </a: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.</a:t>
            </a:r>
          </a:p>
          <a:p>
            <a:pPr marL="257175" lvl="1" indent="-257175" algn="just">
              <a:buFont typeface="Wingdings" panose="05000000000000000000" pitchFamily="2" charset="2"/>
              <a:buChar char="§"/>
            </a:pP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La detención sólo puede ser ordenada sobre la base de una decisión adoptada </a:t>
            </a:r>
            <a:r>
              <a:rPr lang="es-ES" sz="1600" b="1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en cada caso individual</a:t>
            </a:r>
            <a:r>
              <a:rPr lang="es-ES" sz="1600" kern="1200" dirty="0" smtClean="0">
                <a:solidFill>
                  <a:schemeClr val="accent5">
                    <a:lumMod val="50000"/>
                  </a:schemeClr>
                </a:solidFill>
                <a:latin typeface="+mj-lt"/>
                <a:cs typeface="+mj-cs"/>
              </a:rPr>
              <a:t>, sin discriminación de ningún tipo.</a:t>
            </a:r>
            <a:endParaRPr lang="es-ES" sz="1600" kern="1200" dirty="0">
              <a:solidFill>
                <a:schemeClr val="accent5">
                  <a:lumMod val="50000"/>
                </a:schemeClr>
              </a:solidFill>
              <a:latin typeface="+mj-lt"/>
              <a:cs typeface="+mj-cs"/>
            </a:endParaRPr>
          </a:p>
          <a:p>
            <a:pPr marL="0" indent="0">
              <a:buNone/>
            </a:pPr>
            <a:endParaRPr lang="es-ES" sz="20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77290" y="338080"/>
            <a:ext cx="79667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000" b="1" cap="all" dirty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BUENAS </a:t>
            </a:r>
            <a:r>
              <a:rPr lang="es-ES" sz="2000" b="1" cap="all" dirty="0" smtClean="0">
                <a:solidFill>
                  <a:schemeClr val="accent5">
                    <a:lumMod val="50000"/>
                  </a:schemeClr>
                </a:solidFill>
                <a:ea typeface="ＭＳ Ｐゴシック" charset="0"/>
              </a:rPr>
              <a:t>PRÁCTICAS – CONTROL DE FLUJOS MIGRATORIOS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011237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z="1800" dirty="0">
                <a:solidFill>
                  <a:schemeClr val="accent5">
                    <a:lumMod val="50000"/>
                  </a:schemeClr>
                </a:solidFill>
              </a:rPr>
              <a:t>BUENAS </a:t>
            </a:r>
            <a:r>
              <a:rPr lang="es-ES" sz="1800" dirty="0" smtClean="0">
                <a:solidFill>
                  <a:schemeClr val="accent5">
                    <a:lumMod val="50000"/>
                  </a:schemeClr>
                </a:solidFill>
              </a:rPr>
              <a:t>PRÁCTICAS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2706" y="1095376"/>
            <a:ext cx="7283450" cy="3063670"/>
          </a:xfrm>
        </p:spPr>
        <p:txBody>
          <a:bodyPr/>
          <a:lstStyle/>
          <a:p>
            <a:r>
              <a:rPr lang="es-ES" sz="1400" dirty="0" smtClean="0">
                <a:solidFill>
                  <a:schemeClr val="accent5">
                    <a:lumMod val="50000"/>
                  </a:schemeClr>
                </a:solidFill>
              </a:rPr>
              <a:t>Esfuerzos </a:t>
            </a:r>
            <a:r>
              <a:rPr lang="es-ES" sz="1400" dirty="0">
                <a:solidFill>
                  <a:schemeClr val="accent5">
                    <a:lumMod val="50000"/>
                  </a:schemeClr>
                </a:solidFill>
              </a:rPr>
              <a:t>de algunas autoridades, en conjunto con la sociedad civil, por </a:t>
            </a:r>
            <a:r>
              <a:rPr lang="es-ES" sz="1400" b="1" dirty="0">
                <a:solidFill>
                  <a:schemeClr val="accent5">
                    <a:lumMod val="50000"/>
                  </a:schemeClr>
                </a:solidFill>
              </a:rPr>
              <a:t>establecer alternativas a la detención para niños, niñas y adolescentes no acompañados </a:t>
            </a:r>
            <a:r>
              <a:rPr lang="es-ES" sz="1400" dirty="0">
                <a:solidFill>
                  <a:schemeClr val="accent5">
                    <a:lumMod val="50000"/>
                  </a:schemeClr>
                </a:solidFill>
              </a:rPr>
              <a:t>y personas </a:t>
            </a:r>
            <a:r>
              <a:rPr lang="es-ES" sz="1400" b="1" dirty="0">
                <a:solidFill>
                  <a:schemeClr val="accent5">
                    <a:lumMod val="50000"/>
                  </a:schemeClr>
                </a:solidFill>
              </a:rPr>
              <a:t>solicitantes de la condición de refugiado</a:t>
            </a:r>
            <a:r>
              <a:rPr lang="es-ES" sz="1400" dirty="0">
                <a:solidFill>
                  <a:schemeClr val="accent5">
                    <a:lumMod val="50000"/>
                  </a:schemeClr>
                </a:solidFill>
              </a:rPr>
              <a:t>. </a:t>
            </a:r>
          </a:p>
          <a:p>
            <a:pPr marL="0" indent="0">
              <a:buNone/>
            </a:pPr>
            <a:endParaRPr lang="fr-CH" sz="1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s-ES" sz="1400" b="1" dirty="0" smtClean="0">
                <a:solidFill>
                  <a:schemeClr val="accent5">
                    <a:lumMod val="50000"/>
                  </a:schemeClr>
                </a:solidFill>
              </a:rPr>
              <a:t>Procesos </a:t>
            </a:r>
            <a:r>
              <a:rPr lang="es-ES" sz="1400" b="1" dirty="0">
                <a:solidFill>
                  <a:schemeClr val="accent5">
                    <a:lumMod val="50000"/>
                  </a:schemeClr>
                </a:solidFill>
              </a:rPr>
              <a:t>de acogida </a:t>
            </a:r>
            <a:r>
              <a:rPr lang="es-ES" sz="1400" dirty="0">
                <a:solidFill>
                  <a:schemeClr val="accent5">
                    <a:lumMod val="50000"/>
                  </a:schemeClr>
                </a:solidFill>
              </a:rPr>
              <a:t>de los migrantes </a:t>
            </a:r>
            <a:r>
              <a:rPr lang="es-ES" sz="1400" dirty="0" smtClean="0">
                <a:solidFill>
                  <a:schemeClr val="accent5">
                    <a:lumMod val="50000"/>
                  </a:schemeClr>
                </a:solidFill>
              </a:rPr>
              <a:t>en países </a:t>
            </a:r>
            <a:r>
              <a:rPr lang="es-ES" sz="1400" smtClean="0">
                <a:solidFill>
                  <a:schemeClr val="accent5">
                    <a:lumMod val="50000"/>
                  </a:schemeClr>
                </a:solidFill>
              </a:rPr>
              <a:t>de tránsito.</a:t>
            </a:r>
            <a:endParaRPr lang="es-ES" sz="14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s-ES" sz="1400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s-ES" sz="1400" dirty="0" smtClean="0">
                <a:solidFill>
                  <a:schemeClr val="accent5">
                    <a:lumMod val="50000"/>
                  </a:schemeClr>
                </a:solidFill>
              </a:rPr>
              <a:t>Esfuerzos para mejorar capacidades de la sociedad civil en el alojamiento de los migrantes.</a:t>
            </a:r>
            <a:endParaRPr lang="fr-CH" sz="1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3273" y="3352776"/>
            <a:ext cx="4233148" cy="3174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3114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eme DR mex">
  <a:themeElements>
    <a:clrScheme name="Template D03 EN_2 1">
      <a:dk1>
        <a:srgbClr val="000000"/>
      </a:dk1>
      <a:lt1>
        <a:srgbClr val="F8F8F8"/>
      </a:lt1>
      <a:dk2>
        <a:srgbClr val="333333"/>
      </a:dk2>
      <a:lt2>
        <a:srgbClr val="1C1C1C"/>
      </a:lt2>
      <a:accent1>
        <a:srgbClr val="008A8C"/>
      </a:accent1>
      <a:accent2>
        <a:srgbClr val="00BFC4"/>
      </a:accent2>
      <a:accent3>
        <a:srgbClr val="FBFBFB"/>
      </a:accent3>
      <a:accent4>
        <a:srgbClr val="000000"/>
      </a:accent4>
      <a:accent5>
        <a:srgbClr val="AAC4C5"/>
      </a:accent5>
      <a:accent6>
        <a:srgbClr val="00ADB1"/>
      </a:accent6>
      <a:hlink>
        <a:srgbClr val="007376"/>
      </a:hlink>
      <a:folHlink>
        <a:srgbClr val="001F20"/>
      </a:folHlink>
    </a:clrScheme>
    <a:fontScheme name="Template D03 EN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D03 EN_2 1">
        <a:dk1>
          <a:srgbClr val="000000"/>
        </a:dk1>
        <a:lt1>
          <a:srgbClr val="F8F8F8"/>
        </a:lt1>
        <a:dk2>
          <a:srgbClr val="333333"/>
        </a:dk2>
        <a:lt2>
          <a:srgbClr val="1C1C1C"/>
        </a:lt2>
        <a:accent1>
          <a:srgbClr val="008A8C"/>
        </a:accent1>
        <a:accent2>
          <a:srgbClr val="00BFC4"/>
        </a:accent2>
        <a:accent3>
          <a:srgbClr val="FBFBFB"/>
        </a:accent3>
        <a:accent4>
          <a:srgbClr val="000000"/>
        </a:accent4>
        <a:accent5>
          <a:srgbClr val="AAC4C5"/>
        </a:accent5>
        <a:accent6>
          <a:srgbClr val="00ADB1"/>
        </a:accent6>
        <a:hlink>
          <a:srgbClr val="007376"/>
        </a:hlink>
        <a:folHlink>
          <a:srgbClr val="001F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2996</TotalTime>
  <Words>1009</Words>
  <Application>Microsoft Office PowerPoint</Application>
  <PresentationFormat>Presentación en pantalla (4:3)</PresentationFormat>
  <Paragraphs>134</Paragraphs>
  <Slides>15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1" baseType="lpstr">
      <vt:lpstr>ＭＳ Ｐゴシック</vt:lpstr>
      <vt:lpstr>Arial</vt:lpstr>
      <vt:lpstr>Calibri</vt:lpstr>
      <vt:lpstr>Wingdings</vt:lpstr>
      <vt:lpstr>Wingdings 3</vt:lpstr>
      <vt:lpstr>Theme DR mex</vt:lpstr>
      <vt:lpstr>Presentación de PowerPoint</vt:lpstr>
      <vt:lpstr>Presentación de PowerPoint</vt:lpstr>
      <vt:lpstr>ASISTENCIA EN LA RUTA MIGRATORIA</vt:lpstr>
      <vt:lpstr>Presentación de PowerPoint</vt:lpstr>
      <vt:lpstr>Problematicas humanitarias de enfoque</vt:lpstr>
      <vt:lpstr>Presentación de PowerPoint</vt:lpstr>
      <vt:lpstr>Presentación de PowerPoint</vt:lpstr>
      <vt:lpstr>Presentación de PowerPoint</vt:lpstr>
      <vt:lpstr>BUENAS PRÁCTICAS</vt:lpstr>
      <vt:lpstr>Presentación de PowerPoint</vt:lpstr>
      <vt:lpstr>Presentación de PowerPoint</vt:lpstr>
      <vt:lpstr>Presentación de PowerPoint</vt:lpstr>
      <vt:lpstr>Buenas prácticas  - Proyecto de Centro Consular de Protección al Migrante para brindar asistencia y protección y velar por que los migrantes sean tratados con respeto y dignidad.   - Devolución y recepción de las personas de manera digna.   - Nuevo rol de los funcionarios consulares como coadyuvantes en los procesos de solicitud de la condición de refugiado de sus nacionales.  </vt:lpstr>
      <vt:lpstr>Presentación de PowerPoint</vt:lpstr>
      <vt:lpstr>¿Preguntas?</vt:lpstr>
    </vt:vector>
  </TitlesOfParts>
  <Company>ICRC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Salud Migración</dc:title>
  <dc:creator>Blanca Nayeli Aguilar Villalba</dc:creator>
  <cp:lastModifiedBy>Simonspro</cp:lastModifiedBy>
  <cp:revision>243</cp:revision>
  <cp:lastPrinted>2016-09-27T17:57:48Z</cp:lastPrinted>
  <dcterms:created xsi:type="dcterms:W3CDTF">2016-09-10T18:24:35Z</dcterms:created>
  <dcterms:modified xsi:type="dcterms:W3CDTF">2016-11-16T21:36:35Z</dcterms:modified>
</cp:coreProperties>
</file>