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18" r:id="rId2"/>
    <p:sldId id="315" r:id="rId3"/>
    <p:sldId id="294" r:id="rId4"/>
    <p:sldId id="335" r:id="rId5"/>
    <p:sldId id="333" r:id="rId6"/>
    <p:sldId id="303" r:id="rId7"/>
    <p:sldId id="327" r:id="rId8"/>
    <p:sldId id="316" r:id="rId9"/>
    <p:sldId id="337" r:id="rId10"/>
    <p:sldId id="329" r:id="rId11"/>
    <p:sldId id="330" r:id="rId12"/>
    <p:sldId id="317" r:id="rId13"/>
    <p:sldId id="331" r:id="rId14"/>
    <p:sldId id="336" r:id="rId15"/>
    <p:sldId id="324" r:id="rId16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etitia Courtois" initials="LC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2" autoAdjust="0"/>
    <p:restoredTop sz="89794" autoAdjust="0"/>
  </p:normalViewPr>
  <p:slideViewPr>
    <p:cSldViewPr snapToGrid="0">
      <p:cViewPr varScale="1">
        <p:scale>
          <a:sx n="66" d="100"/>
          <a:sy n="66" d="100"/>
        </p:scale>
        <p:origin x="174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FBA5A3-9FCE-4BA0-A8AD-37CFF32194D1}" type="datetimeFigureOut">
              <a:rPr lang="fr-CH" smtClean="0"/>
              <a:t>16.11.2016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D8F2FF-C66D-4D0C-BD1C-4795377A45E3}" type="slidenum">
              <a:rPr lang="fr-CH" smtClean="0"/>
              <a:t>‹Nº›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14601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9681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64576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1101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98047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6106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11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2903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13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48722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14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8319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5" y="188640"/>
            <a:ext cx="7812087" cy="1470026"/>
          </a:xfrm>
        </p:spPr>
        <p:txBody>
          <a:bodyPr/>
          <a:lstStyle>
            <a:lvl1pPr>
              <a:defRPr lang="en-GB" sz="1950" b="1" cap="all" baseline="0" noProof="0" dirty="0" smtClean="0">
                <a:solidFill>
                  <a:srgbClr val="597786"/>
                </a:solidFill>
                <a:latin typeface="+mj-lt"/>
                <a:ea typeface="ＭＳ Ｐゴシック" charset="0"/>
                <a:cs typeface="+mj-cs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4" y="1844675"/>
            <a:ext cx="7740650" cy="1296988"/>
          </a:xfrm>
        </p:spPr>
        <p:txBody>
          <a:bodyPr/>
          <a:lstStyle>
            <a:lvl1pPr marL="0" indent="0">
              <a:buFontTx/>
              <a:buNone/>
              <a:defRPr sz="27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2" y="0"/>
            <a:ext cx="1198563" cy="6858000"/>
            <a:chOff x="1" y="0"/>
            <a:chExt cx="1198563" cy="6858000"/>
          </a:xfrm>
        </p:grpSpPr>
        <p:sp>
          <p:nvSpPr>
            <p:cNvPr id="4" name="Rectangle 29"/>
            <p:cNvSpPr>
              <a:spLocks noChangeArrowheads="1"/>
            </p:cNvSpPr>
            <p:nvPr/>
          </p:nvSpPr>
          <p:spPr bwMode="auto">
            <a:xfrm>
              <a:off x="1" y="0"/>
              <a:ext cx="1198563" cy="6858000"/>
            </a:xfrm>
            <a:prstGeom prst="rect">
              <a:avLst/>
            </a:prstGeom>
            <a:solidFill>
              <a:srgbClr val="5977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fr-FR" sz="1350" dirty="0" smtClean="0">
                <a:solidFill>
                  <a:srgbClr val="000000"/>
                </a:solidFill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7183" y="188640"/>
              <a:ext cx="566120" cy="65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052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2" y="0"/>
            <a:ext cx="1198563" cy="6858000"/>
            <a:chOff x="1" y="0"/>
            <a:chExt cx="1198563" cy="6858000"/>
          </a:xfrm>
        </p:grpSpPr>
        <p:sp>
          <p:nvSpPr>
            <p:cNvPr id="4" name="Rectangle 29"/>
            <p:cNvSpPr>
              <a:spLocks noChangeArrowheads="1"/>
            </p:cNvSpPr>
            <p:nvPr/>
          </p:nvSpPr>
          <p:spPr bwMode="auto">
            <a:xfrm>
              <a:off x="1" y="0"/>
              <a:ext cx="1198563" cy="6858000"/>
            </a:xfrm>
            <a:prstGeom prst="rect">
              <a:avLst/>
            </a:prstGeom>
            <a:solidFill>
              <a:srgbClr val="5977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fr-FR" sz="1350" dirty="0" smtClean="0">
                <a:solidFill>
                  <a:srgbClr val="000000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7183" y="188640"/>
              <a:ext cx="566120" cy="65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729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63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20802" y="765175"/>
            <a:ext cx="72834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 smtClean="0"/>
              <a:t>Click to edit Master title style</a:t>
            </a:r>
            <a:endParaRPr lang="en-GB" altLang="fr-F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4" y="1600204"/>
            <a:ext cx="72834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  <a:endParaRPr lang="en-GB" altLang="fr-FR" smtClean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2" y="0"/>
            <a:ext cx="1198563" cy="6858000"/>
            <a:chOff x="1" y="0"/>
            <a:chExt cx="1198563" cy="6858000"/>
          </a:xfrm>
        </p:grpSpPr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1" y="0"/>
              <a:ext cx="1198563" cy="6858000"/>
            </a:xfrm>
            <a:prstGeom prst="rect">
              <a:avLst/>
            </a:prstGeom>
            <a:solidFill>
              <a:srgbClr val="597786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GB" sz="1350" dirty="0">
                <a:solidFill>
                  <a:srgbClr val="000000"/>
                </a:solidFill>
                <a:ea typeface="ＭＳ Ｐゴシック" panose="020B0600070205080204" pitchFamily="34" charset="-128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7183" y="188640"/>
              <a:ext cx="566120" cy="65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547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950" b="1" cap="all">
          <a:solidFill>
            <a:srgbClr val="597786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bg2"/>
          </a:solidFill>
          <a:latin typeface="+mn-lt"/>
          <a:ea typeface="ＭＳ Ｐゴシック" charset="0"/>
          <a:cs typeface="+mn-cs"/>
        </a:defRPr>
      </a:lvl1pPr>
      <a:lvl2pPr marL="601266" indent="-209550" algn="l" rtl="0" eaLnBrk="0" fontAlgn="base" hangingPunct="0">
        <a:spcBef>
          <a:spcPct val="20000"/>
        </a:spcBef>
        <a:spcAft>
          <a:spcPct val="0"/>
        </a:spcAft>
        <a:buSzPct val="60000"/>
        <a:buFont typeface="Wingdings 3" panose="05040102010807070707" pitchFamily="18" charset="2"/>
        <a:buChar char=""/>
        <a:defRPr sz="1875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2pPr>
      <a:lvl3pPr marL="907256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3pPr>
      <a:lvl4pPr marL="1213247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6518" y="1059483"/>
            <a:ext cx="7587452" cy="4875303"/>
          </a:xfrm>
        </p:spPr>
        <p:txBody>
          <a:bodyPr>
            <a:normAutofit fontScale="85000" lnSpcReduction="20000"/>
          </a:bodyPr>
          <a:lstStyle/>
          <a:p>
            <a:endParaRPr lang="en-GB" sz="3200" b="1" dirty="0" smtClean="0"/>
          </a:p>
          <a:p>
            <a:pPr algn="ctr"/>
            <a:r>
              <a:rPr lang="en-GB" sz="3200" b="1" dirty="0" smtClean="0">
                <a:solidFill>
                  <a:srgbClr val="597786"/>
                </a:solidFill>
                <a:latin typeface="+mj-lt"/>
                <a:cs typeface="+mj-cs"/>
              </a:rPr>
              <a:t>Actions of the International Committee of the Red Cross to Address </a:t>
            </a:r>
          </a:p>
          <a:p>
            <a:pPr algn="ctr"/>
            <a:r>
              <a:rPr lang="en-GB" sz="3200" b="1" dirty="0" smtClean="0">
                <a:solidFill>
                  <a:srgbClr val="597786"/>
                </a:solidFill>
                <a:latin typeface="+mj-lt"/>
                <a:cs typeface="+mj-cs"/>
              </a:rPr>
              <a:t>Migration Matters in Mexico and Central America and </a:t>
            </a:r>
          </a:p>
          <a:p>
            <a:pPr algn="ctr"/>
            <a:r>
              <a:rPr lang="en-GB" sz="3200" b="1" dirty="0" smtClean="0">
                <a:solidFill>
                  <a:srgbClr val="597786"/>
                </a:solidFill>
                <a:latin typeface="+mj-lt"/>
                <a:cs typeface="+mj-cs"/>
              </a:rPr>
              <a:t>Effective Practices Observed</a:t>
            </a:r>
          </a:p>
          <a:p>
            <a:r>
              <a:rPr lang="en-GB" sz="3200" b="1" dirty="0" smtClean="0"/>
              <a:t>                   </a:t>
            </a:r>
            <a:endParaRPr lang="en-GB" sz="3200" b="1" i="1" dirty="0" smtClean="0"/>
          </a:p>
          <a:p>
            <a:endParaRPr lang="en-GB" sz="3200" b="1" i="1" dirty="0" smtClean="0"/>
          </a:p>
          <a:p>
            <a:r>
              <a:rPr lang="en-GB" sz="1200" b="1" i="1" dirty="0" smtClean="0"/>
              <a:t>                                                                                        </a:t>
            </a:r>
          </a:p>
          <a:p>
            <a:r>
              <a:rPr lang="en-GB" sz="1200" b="1" i="1" dirty="0" smtClean="0"/>
              <a:t>                                                                                        </a:t>
            </a:r>
            <a:endParaRPr lang="en-GB" sz="1200" b="1" dirty="0" smtClean="0">
              <a:solidFill>
                <a:srgbClr val="597786"/>
              </a:solidFill>
              <a:latin typeface="+mj-lt"/>
              <a:cs typeface="+mj-cs"/>
            </a:endParaRPr>
          </a:p>
          <a:p>
            <a:r>
              <a:rPr lang="en-GB" sz="1200" b="1" dirty="0" smtClean="0">
                <a:solidFill>
                  <a:srgbClr val="597786"/>
                </a:solidFill>
                <a:latin typeface="+mj-lt"/>
                <a:cs typeface="+mj-cs"/>
              </a:rPr>
              <a:t>                                                                                        </a:t>
            </a:r>
          </a:p>
          <a:p>
            <a:r>
              <a:rPr lang="en-GB" sz="3200" b="1" dirty="0" smtClean="0"/>
              <a:t>                                </a:t>
            </a:r>
            <a:r>
              <a:rPr lang="en-GB" sz="1600" b="1" dirty="0" smtClean="0">
                <a:solidFill>
                  <a:srgbClr val="597786"/>
                </a:solidFill>
                <a:latin typeface="+mj-lt"/>
                <a:cs typeface="+mj-cs"/>
              </a:rPr>
              <a:t>Regional Conference on Migration</a:t>
            </a:r>
          </a:p>
          <a:p>
            <a:r>
              <a:rPr lang="en-GB" sz="1600" b="1" dirty="0" smtClean="0">
                <a:solidFill>
                  <a:srgbClr val="597786"/>
                </a:solidFill>
                <a:latin typeface="+mj-lt"/>
                <a:cs typeface="+mj-cs"/>
              </a:rPr>
              <a:t>                                                              San Pedro Sula, Honduras</a:t>
            </a:r>
          </a:p>
          <a:p>
            <a:r>
              <a:rPr lang="en-GB" sz="1600" b="1" dirty="0" smtClean="0">
                <a:solidFill>
                  <a:srgbClr val="597786"/>
                </a:solidFill>
                <a:latin typeface="+mj-lt"/>
                <a:cs typeface="+mj-cs"/>
              </a:rPr>
              <a:t>                                                              November 2016</a:t>
            </a:r>
          </a:p>
          <a:p>
            <a:endParaRPr lang="en-GB" sz="3200" b="1" i="1" dirty="0" smtClean="0"/>
          </a:p>
          <a:p>
            <a:endParaRPr lang="en-GB" sz="3200" b="1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417264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31914" y="1111300"/>
            <a:ext cx="7283450" cy="5181949"/>
          </a:xfrm>
        </p:spPr>
        <p:txBody>
          <a:bodyPr/>
          <a:lstStyle/>
          <a:p>
            <a:pPr marL="0" lvl="0" indent="0">
              <a:buNone/>
            </a:pPr>
            <a:r>
              <a:rPr lang="en-GB" sz="1800" b="1" kern="1200" dirty="0" smtClean="0">
                <a:solidFill>
                  <a:srgbClr val="AAC4C5">
                    <a:lumMod val="50000"/>
                  </a:srgbClr>
                </a:solidFill>
              </a:rPr>
              <a:t>Problems: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en-GB" sz="1600" b="1" kern="1200" dirty="0" smtClean="0">
                <a:solidFill>
                  <a:srgbClr val="AAC4C5">
                    <a:lumMod val="50000"/>
                  </a:srgbClr>
                </a:solidFill>
              </a:rPr>
              <a:t>High risk for migrants of going missing </a:t>
            </a:r>
            <a:r>
              <a:rPr lang="en-GB" sz="1600" kern="1200" dirty="0" smtClean="0">
                <a:solidFill>
                  <a:srgbClr val="AAC4C5">
                    <a:lumMod val="50000"/>
                  </a:srgbClr>
                </a:solidFill>
              </a:rPr>
              <a:t>along the migration route;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en-GB" sz="1600" b="1" kern="1200" dirty="0" smtClean="0">
                <a:solidFill>
                  <a:srgbClr val="AAC4C5">
                    <a:lumMod val="50000"/>
                  </a:srgbClr>
                </a:solidFill>
              </a:rPr>
              <a:t>Absence of regional mechanisms </a:t>
            </a:r>
            <a:r>
              <a:rPr lang="en-GB" sz="1600" kern="1200" dirty="0" smtClean="0">
                <a:solidFill>
                  <a:srgbClr val="AAC4C5">
                    <a:lumMod val="50000"/>
                  </a:srgbClr>
                </a:solidFill>
              </a:rPr>
              <a:t>facilitating the search for missing persons;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en-GB" sz="1600" b="1" kern="1200" dirty="0" smtClean="0">
                <a:solidFill>
                  <a:srgbClr val="AAC4C5">
                    <a:lumMod val="50000"/>
                  </a:srgbClr>
                </a:solidFill>
              </a:rPr>
              <a:t>Breaking of family links. </a:t>
            </a:r>
          </a:p>
          <a:p>
            <a:pPr marL="0" lvl="0" indent="0">
              <a:buNone/>
            </a:pPr>
            <a:endParaRPr lang="en-GB" sz="1600" b="1" dirty="0" smtClean="0">
              <a:solidFill>
                <a:srgbClr val="1C1C1C"/>
              </a:solidFill>
            </a:endParaRPr>
          </a:p>
          <a:p>
            <a:pPr marL="0" lvl="1" indent="0" algn="just">
              <a:buNone/>
            </a:pPr>
            <a:r>
              <a:rPr lang="en-GB" sz="1800" b="1" kern="1200" dirty="0" smtClean="0">
                <a:solidFill>
                  <a:srgbClr val="AAC4C5">
                    <a:lumMod val="50000"/>
                  </a:srgbClr>
                </a:solidFill>
              </a:rPr>
              <a:t>Recommendations: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GB" sz="1600" b="1" kern="1200" dirty="0" smtClean="0">
                <a:solidFill>
                  <a:srgbClr val="AAC4C5">
                    <a:lumMod val="50000"/>
                  </a:srgbClr>
                </a:solidFill>
              </a:rPr>
              <a:t>To prevent and investigate cases of missing persons, </a:t>
            </a:r>
            <a:r>
              <a:rPr lang="en-GB" sz="1600" kern="1200" dirty="0" smtClean="0">
                <a:solidFill>
                  <a:srgbClr val="AAC4C5">
                    <a:lumMod val="50000"/>
                  </a:srgbClr>
                </a:solidFill>
              </a:rPr>
              <a:t>facilitating actions to maintain family links and family unity;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GB" sz="1600" b="1" kern="1200" dirty="0" smtClean="0">
                <a:solidFill>
                  <a:srgbClr val="AAC4C5">
                    <a:lumMod val="50000"/>
                  </a:srgbClr>
                </a:solidFill>
              </a:rPr>
              <a:t>To recognize the role of consular representations</a:t>
            </a:r>
            <a:r>
              <a:rPr lang="en-GB" sz="1600" kern="1200" dirty="0" smtClean="0">
                <a:solidFill>
                  <a:srgbClr val="AAC4C5">
                    <a:lumMod val="50000"/>
                  </a:srgbClr>
                </a:solidFill>
              </a:rPr>
              <a:t>, considering their key role in seeking information about missing persons and the need for consulates to provide consular protection;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GB" sz="1600" kern="1200" dirty="0" smtClean="0">
                <a:solidFill>
                  <a:srgbClr val="AAC4C5">
                    <a:lumMod val="50000"/>
                  </a:srgbClr>
                </a:solidFill>
              </a:rPr>
              <a:t>To establish </a:t>
            </a:r>
            <a:r>
              <a:rPr lang="en-GB" sz="1600" b="1" kern="1200" dirty="0" smtClean="0">
                <a:solidFill>
                  <a:srgbClr val="AAC4C5">
                    <a:lumMod val="50000"/>
                  </a:srgbClr>
                </a:solidFill>
              </a:rPr>
              <a:t>regional mechanisms to facilitate the search for missing persons – alive and dead – </a:t>
            </a:r>
            <a:r>
              <a:rPr lang="en-GB" sz="1600" kern="1200" dirty="0" smtClean="0">
                <a:solidFill>
                  <a:srgbClr val="AAC4C5">
                    <a:lumMod val="50000"/>
                  </a:srgbClr>
                </a:solidFill>
              </a:rPr>
              <a:t>and ensure that family links are restored.</a:t>
            </a:r>
          </a:p>
          <a:p>
            <a:pPr marL="0" lvl="0" indent="0">
              <a:buNone/>
            </a:pPr>
            <a:endParaRPr lang="en-GB" sz="1600" dirty="0" smtClean="0">
              <a:solidFill>
                <a:srgbClr val="1C1C1C"/>
              </a:solidFill>
            </a:endParaRP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77290" y="338080"/>
            <a:ext cx="7966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cap="all" dirty="0" smtClean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BEST PRACTICES – missing persons and their relatives</a:t>
            </a:r>
            <a:endParaRPr lang="en-GB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257287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7395" y="3308251"/>
            <a:ext cx="4289285" cy="28595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86040" y="214809"/>
            <a:ext cx="6643969" cy="353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Best Practices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GB" sz="1400" b="1" dirty="0" smtClean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Including the topic of missing migrants in discussion groups and management mechanisms </a:t>
            </a:r>
            <a:r>
              <a:rPr lang="en-GB" sz="1400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concerning the matter of missing persons; </a:t>
            </a:r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000" dirty="0" smtClean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Disseminating messages about self-care and increasing the number of call points </a:t>
            </a:r>
            <a:r>
              <a:rPr lang="en-GB" sz="1400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to prevent and mitigate the risk of going missing;</a:t>
            </a:r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050" dirty="0" smtClean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Developing a </a:t>
            </a:r>
            <a:r>
              <a:rPr lang="en-GB" sz="1400" b="1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regional database of finger prints </a:t>
            </a:r>
            <a:r>
              <a:rPr lang="en-GB" sz="1400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and/or linking existing forensic databases</a:t>
            </a:r>
            <a:r>
              <a:rPr lang="en-GB" sz="1400" dirty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;</a:t>
            </a:r>
            <a:endParaRPr lang="en-GB" sz="1400" b="1" dirty="0" smtClean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100" dirty="0" smtClean="0"/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Coordination in border regions </a:t>
            </a:r>
            <a:r>
              <a:rPr lang="en-GB" sz="1400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between authorities, consulates and civil society.</a:t>
            </a:r>
            <a:endParaRPr lang="en-GB" dirty="0" smtClean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GB" dirty="0" smtClean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782921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8920" y="987180"/>
            <a:ext cx="7259320" cy="4829584"/>
          </a:xfrm>
        </p:spPr>
        <p:txBody>
          <a:bodyPr/>
          <a:lstStyle/>
          <a:p>
            <a:pPr marL="0" indent="0">
              <a:buNone/>
            </a:pPr>
            <a:r>
              <a:rPr lang="en-GB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Problems: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1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Systematic return and/or deportation processes;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Failing to comply with the principle of non-refoulement; 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Humanitarian consequences of deportation/return processes (family separation, alleged abuse, forced return, etc.)</a:t>
            </a:r>
            <a:endParaRPr lang="en-GB" sz="16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6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Recommendations: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600" b="1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To comply with the principle of non-refoulement, </a:t>
            </a:r>
            <a:r>
              <a:rPr lang="en-GB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in accordance with international law and the commitments taken on by States, and to ensure access to procedures for refugee status, complementary protection, political asylum or statelessness</a:t>
            </a:r>
            <a:r>
              <a:rPr lang="en-GB" sz="14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;</a:t>
            </a:r>
            <a:r>
              <a:rPr lang="en-GB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 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To provide </a:t>
            </a:r>
            <a:r>
              <a:rPr lang="en-GB" sz="14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special assistance </a:t>
            </a:r>
            <a:r>
              <a:rPr lang="en-GB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to persons who may be in </a:t>
            </a:r>
            <a:r>
              <a:rPr lang="en-GB" sz="14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vulnerable situations;</a:t>
            </a:r>
            <a:endParaRPr lang="en-GB" sz="14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Every person who is deported must be </a:t>
            </a:r>
            <a:r>
              <a:rPr lang="en-GB" sz="14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returned under dignified conditions</a:t>
            </a:r>
            <a:r>
              <a:rPr lang="en-GB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;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Every return and/or deportation process should be implemented with minimal </a:t>
            </a:r>
            <a:r>
              <a:rPr lang="en-GB" sz="14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humanitarian consequences</a:t>
            </a:r>
            <a:r>
              <a:rPr lang="en-GB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en-GB" sz="1800" b="1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0" indent="0">
              <a:buNone/>
            </a:pPr>
            <a:endParaRPr lang="en-GB" sz="2000" b="1" kern="1200" dirty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7290" y="338080"/>
            <a:ext cx="7966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cap="all" dirty="0" smtClean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BEST PRACTICES – RETURN AND/OR DEPORTATION PROCESSES</a:t>
            </a:r>
            <a:endParaRPr lang="en-GB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6611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191" y="376903"/>
            <a:ext cx="7119968" cy="2335162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GB" sz="2000" kern="1200" cap="none" dirty="0" smtClean="0">
                <a:solidFill>
                  <a:srgbClr val="AAC4C5">
                    <a:lumMod val="50000"/>
                  </a:srgbClr>
                </a:solidFill>
              </a:rPr>
              <a:t>Best Practices</a:t>
            </a:r>
            <a:br>
              <a:rPr lang="en-GB" sz="2000" kern="1200" cap="none" dirty="0" smtClean="0">
                <a:solidFill>
                  <a:srgbClr val="AAC4C5">
                    <a:lumMod val="50000"/>
                  </a:srgbClr>
                </a:solidFill>
              </a:rPr>
            </a:br>
            <a:r>
              <a:rPr lang="en-GB" sz="2000" b="0" kern="1200" cap="none" dirty="0" smtClean="0">
                <a:solidFill>
                  <a:srgbClr val="AAC4C5">
                    <a:lumMod val="50000"/>
                  </a:srgbClr>
                </a:solidFill>
              </a:rPr>
              <a:t>- </a:t>
            </a:r>
            <a:r>
              <a:rPr lang="en-GB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A project for a </a:t>
            </a:r>
            <a:r>
              <a:rPr lang="en-GB" sz="160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Consular Centre for Protection to Migrants </a:t>
            </a:r>
            <a:r>
              <a:rPr lang="en-GB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to provide protection and assistance to migrants and ensure that they are treated with respect and dignity; </a:t>
            </a:r>
            <a:br>
              <a:rPr lang="en-GB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</a:br>
            <a:r>
              <a:rPr lang="en-GB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/>
            </a:r>
            <a:br>
              <a:rPr lang="en-GB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</a:br>
            <a:r>
              <a:rPr lang="en-GB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- </a:t>
            </a:r>
            <a:r>
              <a:rPr lang="en-GB" sz="160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Return and reception of persons under dignified conditions; </a:t>
            </a:r>
            <a:r>
              <a:rPr lang="en-GB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/>
            </a:r>
            <a:br>
              <a:rPr lang="en-GB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</a:br>
            <a:r>
              <a:rPr lang="en-GB" sz="1600" b="0" kern="1200" dirty="0" smtClean="0">
                <a:solidFill>
                  <a:srgbClr val="AAC4C5">
                    <a:lumMod val="50000"/>
                  </a:srgbClr>
                </a:solidFill>
              </a:rPr>
              <a:t/>
            </a:r>
            <a:br>
              <a:rPr lang="en-GB" sz="1600" b="0" kern="1200" dirty="0" smtClean="0">
                <a:solidFill>
                  <a:srgbClr val="AAC4C5">
                    <a:lumMod val="50000"/>
                  </a:srgbClr>
                </a:solidFill>
              </a:rPr>
            </a:br>
            <a:r>
              <a:rPr lang="en-GB" sz="1600" b="0" kern="1200" dirty="0" smtClean="0">
                <a:solidFill>
                  <a:srgbClr val="AAC4C5">
                    <a:lumMod val="50000"/>
                  </a:srgbClr>
                </a:solidFill>
              </a:rPr>
              <a:t>- </a:t>
            </a:r>
            <a:r>
              <a:rPr lang="en-GB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A new role of </a:t>
            </a:r>
            <a:r>
              <a:rPr lang="en-GB" sz="160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consular officers </a:t>
            </a:r>
            <a:r>
              <a:rPr lang="en-GB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as helpers in refugee status application processes of nationals of the country they represent. </a:t>
            </a:r>
            <a:r>
              <a:rPr lang="en-GB" sz="18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/>
            </a:r>
            <a:br>
              <a:rPr lang="en-GB" sz="18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</a:b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3068" y="3335809"/>
            <a:ext cx="3708334" cy="24737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0246" y="3333219"/>
            <a:ext cx="3714550" cy="2476366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1531437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8016" y="465466"/>
            <a:ext cx="728345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GB" sz="2000" b="1" kern="1200" dirty="0" smtClean="0">
                <a:solidFill>
                  <a:srgbClr val="AAC4C5">
                    <a:lumMod val="50000"/>
                  </a:srgbClr>
                </a:solidFill>
              </a:rPr>
              <a:t>COMMITMENT OF THE MOVEMENT</a:t>
            </a:r>
          </a:p>
          <a:p>
            <a:pPr marL="0" lvl="0" indent="0">
              <a:buNone/>
            </a:pPr>
            <a:endParaRPr lang="en-GB" sz="2000" b="1" kern="1200" dirty="0" smtClean="0">
              <a:solidFill>
                <a:srgbClr val="AAC4C5">
                  <a:lumMod val="50000"/>
                </a:srgbClr>
              </a:solidFill>
            </a:endParaRPr>
          </a:p>
          <a:p>
            <a:pPr marL="0" indent="0" algn="ctr">
              <a:buNone/>
            </a:pPr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</a:rPr>
              <a:t>Adoption of the </a:t>
            </a: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</a:rPr>
              <a:t>Toluca Declaration</a:t>
            </a:r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</a:rPr>
              <a:t>, November 2016</a:t>
            </a:r>
          </a:p>
          <a:p>
            <a:pPr marL="0" lvl="0" indent="0">
              <a:buNone/>
            </a:pPr>
            <a:endParaRPr lang="en-GB" sz="2000" b="1" kern="1200" dirty="0" smtClean="0">
              <a:solidFill>
                <a:srgbClr val="AAC4C5">
                  <a:lumMod val="50000"/>
                </a:srgbClr>
              </a:solidFill>
            </a:endParaRPr>
          </a:p>
          <a:p>
            <a:pPr marL="0" lvl="0" indent="0">
              <a:buNone/>
            </a:pPr>
            <a:r>
              <a:rPr lang="en-GB" sz="2000" b="1" kern="1200" dirty="0" smtClean="0">
                <a:solidFill>
                  <a:srgbClr val="AAC4C5">
                    <a:lumMod val="50000"/>
                  </a:srgbClr>
                </a:solidFill>
              </a:rPr>
              <a:t>Commitments taken on by 25 national societies, ICRC &amp; IFRC:</a:t>
            </a:r>
          </a:p>
          <a:p>
            <a:pPr marL="0" lvl="0" indent="0">
              <a:buNone/>
            </a:pPr>
            <a:endParaRPr lang="en-GB" sz="2000" b="1" kern="1200" dirty="0" smtClean="0">
              <a:solidFill>
                <a:srgbClr val="AAC4C5">
                  <a:lumMod val="50000"/>
                </a:srgbClr>
              </a:solidFill>
            </a:endParaRPr>
          </a:p>
          <a:p>
            <a:pPr lvl="0">
              <a:buFontTx/>
              <a:buChar char="-"/>
            </a:pPr>
            <a:r>
              <a:rPr lang="en-GB" sz="2000" kern="1200" dirty="0" smtClean="0">
                <a:solidFill>
                  <a:srgbClr val="AAC4C5">
                    <a:lumMod val="50000"/>
                  </a:srgbClr>
                </a:solidFill>
              </a:rPr>
              <a:t>To strengthen coordination between the different components of the Movement;</a:t>
            </a:r>
          </a:p>
          <a:p>
            <a:pPr marL="0" lvl="0" indent="0">
              <a:buNone/>
            </a:pPr>
            <a:endParaRPr lang="en-GB" sz="2000" kern="1200" dirty="0" smtClean="0">
              <a:solidFill>
                <a:srgbClr val="AAC4C5">
                  <a:lumMod val="50000"/>
                </a:srgbClr>
              </a:solidFill>
            </a:endParaRPr>
          </a:p>
          <a:p>
            <a:pPr lvl="0">
              <a:buFontTx/>
              <a:buChar char="-"/>
            </a:pPr>
            <a:r>
              <a:rPr lang="en-GB" sz="2000" kern="1200" dirty="0" smtClean="0">
                <a:solidFill>
                  <a:srgbClr val="AAC4C5">
                    <a:lumMod val="50000"/>
                  </a:srgbClr>
                </a:solidFill>
              </a:rPr>
              <a:t>Greater involvement of national societies in providing humanitarian aid to migrants.</a:t>
            </a:r>
          </a:p>
          <a:p>
            <a:pPr marL="0" lvl="0" indent="0">
              <a:buNone/>
            </a:pPr>
            <a:endParaRPr lang="en-GB" sz="2000" kern="1200" dirty="0" smtClean="0">
              <a:solidFill>
                <a:srgbClr val="AAC4C5">
                  <a:lumMod val="50000"/>
                </a:srgbClr>
              </a:solidFill>
            </a:endParaRPr>
          </a:p>
          <a:p>
            <a:pPr lvl="0">
              <a:buFontTx/>
              <a:buChar char="-"/>
            </a:pPr>
            <a:endParaRPr lang="en-GB" sz="2000" b="1" kern="1200" dirty="0" smtClean="0">
              <a:solidFill>
                <a:srgbClr val="AAC4C5">
                  <a:lumMod val="50000"/>
                </a:srgbClr>
              </a:solidFill>
            </a:endParaRPr>
          </a:p>
          <a:p>
            <a:pPr marL="285750" lvl="1" indent="-285750" algn="just">
              <a:buFont typeface="Wingdings" panose="05000000000000000000" pitchFamily="2" charset="2"/>
              <a:buChar char="§"/>
            </a:pPr>
            <a:endParaRPr lang="en-GB" sz="1600" kern="1200" dirty="0" smtClean="0">
              <a:solidFill>
                <a:srgbClr val="AAC4C5">
                  <a:lumMod val="50000"/>
                </a:srgbClr>
              </a:solidFill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en-GB" sz="1800" kern="1200" dirty="0" smtClean="0">
              <a:solidFill>
                <a:srgbClr val="AAC4C5">
                  <a:lumMod val="50000"/>
                </a:srgbClr>
              </a:solidFill>
              <a:ea typeface="ＭＳ Ｐゴシック" pitchFamily="34" charset="-128"/>
            </a:endParaRP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4075831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4" y="1988185"/>
            <a:ext cx="7628888" cy="330200"/>
          </a:xfrm>
        </p:spPr>
        <p:txBody>
          <a:bodyPr/>
          <a:lstStyle/>
          <a:p>
            <a:pPr algn="ctr"/>
            <a:r>
              <a:rPr lang="en-GB" sz="2400" dirty="0" smtClean="0"/>
              <a:t>ANY QUESTIONS?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026" y="3851911"/>
            <a:ext cx="7617776" cy="560070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" b="1" dirty="0" smtClean="0">
                <a:solidFill>
                  <a:schemeClr val="accent5">
                    <a:lumMod val="50000"/>
                  </a:schemeClr>
                </a:solidFill>
              </a:rPr>
              <a:t>Thank you</a:t>
            </a:r>
            <a:endParaRPr lang="en-GB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130940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523" y="750667"/>
            <a:ext cx="7342012" cy="4818298"/>
          </a:xfrm>
        </p:spPr>
        <p:txBody>
          <a:bodyPr/>
          <a:lstStyle/>
          <a:p>
            <a:pPr marL="0" indent="0" algn="just">
              <a:buNone/>
            </a:pPr>
            <a:r>
              <a:rPr lang="en-GB" sz="1600" kern="1200" dirty="0" smtClean="0">
                <a:solidFill>
                  <a:schemeClr val="accent5">
                    <a:lumMod val="50000"/>
                  </a:schemeClr>
                </a:solidFill>
                <a:ea typeface="+mn-ea"/>
              </a:rPr>
              <a:t>The International Red Cross and Red Crescent Movement is committed to meeting the humanitarian needs of migrants, particularly those in highly vulnerable situations, regardless of their migration status. </a:t>
            </a:r>
          </a:p>
          <a:p>
            <a:pPr marL="0" indent="0" algn="just">
              <a:buNone/>
            </a:pPr>
            <a:endParaRPr lang="en-GB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GB" sz="1600" dirty="0" smtClean="0"/>
          </a:p>
          <a:p>
            <a:pPr marL="0" indent="0" algn="just">
              <a:buNone/>
            </a:pP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The </a:t>
            </a: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</a:rPr>
              <a:t>reasons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 why the International Committee of the Red Cross (ICRC) implements actions relating to migration in the region are:</a:t>
            </a:r>
          </a:p>
          <a:p>
            <a:pPr marL="892175" algn="just"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Humanitarian needs;</a:t>
            </a:r>
          </a:p>
          <a:p>
            <a:pPr marL="892175" algn="just"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Added value of the ICRC because of its experience and presence in the region; </a:t>
            </a:r>
          </a:p>
          <a:p>
            <a:pPr marL="892175" algn="just"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Links between migration and violence;</a:t>
            </a:r>
          </a:p>
          <a:p>
            <a:pPr marL="892175" algn="just"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Complementariness/coordination with other actors.</a:t>
            </a:r>
            <a:endParaRPr lang="en-GB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140020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331913" y="388621"/>
            <a:ext cx="7776594" cy="33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2400" dirty="0" smtClean="0">
                <a:solidFill>
                  <a:schemeClr val="accent5">
                    <a:lumMod val="50000"/>
                  </a:schemeClr>
                </a:solidFill>
              </a:rPr>
              <a:t>ASSISTANCE ALONG THE MIGRATION ROUTE</a:t>
            </a:r>
            <a:endParaRPr lang="en-GB" alt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1331913" y="1068675"/>
            <a:ext cx="77057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8099" dir="2700000" algn="ctr" rotWithShape="0">
                    <a:schemeClr val="bg2">
                      <a:alpha val="73000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8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597786"/>
              </a:buClr>
              <a:buSzPct val="60000"/>
              <a:buFont typeface="Wingdings" panose="05000000000000000000" pitchFamily="2" charset="2"/>
              <a:buChar char="§"/>
              <a:defRPr sz="25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4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000" dirty="0" smtClean="0">
                <a:solidFill>
                  <a:schemeClr val="accent5">
                    <a:lumMod val="50000"/>
                  </a:schemeClr>
                </a:solidFill>
              </a:rPr>
              <a:t>In collaboration with the Red Cross national societies in the region:</a:t>
            </a:r>
            <a:endParaRPr lang="en-GB" alt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6290" y="1681514"/>
            <a:ext cx="7267121" cy="509143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320608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8729" y="1089844"/>
            <a:ext cx="739231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endParaRPr lang="en-GB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Working with an 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approach of collaboration between States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 oriented toward the well-being of persons and their protection and assistance. Does not replace the 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individual responsibilities of each State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GB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GB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States should 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strengthen their coordination efforts and their collaboration with humanitarian aid organizations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and organizations providing assistance in order to understand, expand and improve access of migrants to basic assistance and protection services. </a:t>
            </a:r>
          </a:p>
          <a:p>
            <a:endParaRPr lang="en-GB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4441" y="297180"/>
            <a:ext cx="7818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cap="all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SHARED RESPONSIBILITY</a:t>
            </a:r>
            <a:endParaRPr lang="en-GB" sz="2800" b="1" cap="all" dirty="0">
              <a:solidFill>
                <a:schemeClr val="accent5">
                  <a:lumMod val="50000"/>
                </a:schemeClr>
              </a:solidFill>
              <a:latin typeface="+mj-lt"/>
              <a:ea typeface="ＭＳ Ｐゴシック" charset="0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348471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794" y="1812581"/>
            <a:ext cx="728345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>
                <a:solidFill>
                  <a:schemeClr val="accent5">
                    <a:lumMod val="50000"/>
                  </a:schemeClr>
                </a:solidFill>
              </a:rPr>
              <a:t>Access to basic health care;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>
                <a:solidFill>
                  <a:schemeClr val="accent5">
                    <a:lumMod val="50000"/>
                  </a:schemeClr>
                </a:solidFill>
              </a:rPr>
              <a:t>Policies and practices on return and/or deportation and detention of migrants; </a:t>
            </a:r>
          </a:p>
          <a:p>
            <a:pPr marL="0" indent="0">
              <a:buNone/>
            </a:pPr>
            <a:endParaRPr lang="en-GB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>
                <a:solidFill>
                  <a:schemeClr val="accent5">
                    <a:lumMod val="50000"/>
                  </a:schemeClr>
                </a:solidFill>
              </a:rPr>
              <a:t>Unaccompanied migrant boys, girls and adolescents;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>
                <a:solidFill>
                  <a:schemeClr val="accent5">
                    <a:lumMod val="50000"/>
                  </a:schemeClr>
                </a:solidFill>
              </a:rPr>
              <a:t>Missing migrants.</a:t>
            </a:r>
          </a:p>
          <a:p>
            <a:endParaRPr lang="en-GB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1320802" y="730220"/>
            <a:ext cx="7283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cap="all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Problems of a humanitarian nature</a:t>
            </a:r>
            <a:endParaRPr lang="en-GB" sz="2000" b="1" cap="all" dirty="0">
              <a:solidFill>
                <a:schemeClr val="accent5">
                  <a:lumMod val="50000"/>
                </a:schemeClr>
              </a:solidFill>
              <a:latin typeface="+mj-lt"/>
              <a:ea typeface="ＭＳ Ｐゴシック" charset="0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100802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965" y="185369"/>
            <a:ext cx="7283450" cy="4525963"/>
          </a:xfrm>
        </p:spPr>
        <p:txBody>
          <a:bodyPr/>
          <a:lstStyle/>
          <a:p>
            <a:pPr marL="0" indent="0">
              <a:buNone/>
            </a:pPr>
            <a:endParaRPr lang="en-GB" sz="3600" b="1" dirty="0" smtClean="0"/>
          </a:p>
          <a:p>
            <a:pPr marL="0" indent="0">
              <a:buNone/>
            </a:pPr>
            <a:endParaRPr lang="en-GB" sz="3600" b="1" dirty="0" smtClean="0"/>
          </a:p>
          <a:p>
            <a:pPr marL="0" indent="0">
              <a:buNone/>
            </a:pPr>
            <a:endParaRPr lang="en-GB" sz="36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364965" y="947623"/>
            <a:ext cx="7566658" cy="5453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Problems: 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Lack of active, dynamic and coordinated monitoring actions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 along the migration route;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Lack of access to health care;</a:t>
            </a:r>
            <a:endParaRPr lang="en-GB" sz="1600" dirty="0" smtClean="0">
              <a:solidFill>
                <a:schemeClr val="accent5">
                  <a:lumMod val="50000"/>
                </a:schemeClr>
              </a:solidFill>
              <a:latin typeface="+mj-lt"/>
              <a:ea typeface="ＭＳ Ｐゴシック" charset="0"/>
              <a:cs typeface="+mj-cs"/>
            </a:endParaRP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Lack of </a:t>
            </a: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information and awareness-raising 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of</a:t>
            </a: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 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health service providers about the rights of migrants; 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Absence of </a:t>
            </a: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protocols for health care adapted 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to populations on the move;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Lack of </a:t>
            </a: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integration of health services into detention centres. </a:t>
            </a:r>
          </a:p>
          <a:p>
            <a:pPr algn="just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GB" sz="1400" b="1" dirty="0">
              <a:solidFill>
                <a:schemeClr val="accent5">
                  <a:lumMod val="50000"/>
                </a:schemeClr>
              </a:solidFill>
              <a:latin typeface="+mj-lt"/>
              <a:ea typeface="ＭＳ Ｐゴシック" charset="0"/>
              <a:cs typeface="+mj-cs"/>
            </a:endParaRPr>
          </a:p>
          <a:p>
            <a:pPr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Recommendations: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To ensure access 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to health care for everyone, including migrant populations; 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P</a:t>
            </a: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rotocols </a:t>
            </a:r>
            <a:r>
              <a:rPr lang="en-GB" sz="1600" b="1" dirty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for health care adapted 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to populations on the move;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Awareness-raising of public health officials 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on the rights of migrants;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Access to </a:t>
            </a: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high-quality and appropriate health care 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for persons </a:t>
            </a: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in custody of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 immigration authorities;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To identify the </a:t>
            </a: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specific needs of persons with amputations 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and to provide appropriate assistance to meet their needs.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GB" dirty="0" smtClean="0">
              <a:solidFill>
                <a:schemeClr val="accent5">
                  <a:lumMod val="50000"/>
                </a:schemeClr>
              </a:solidFill>
              <a:latin typeface="+mj-lt"/>
              <a:ea typeface="ＭＳ Ｐゴシック" pitchFamily="34" charset="-128"/>
              <a:cs typeface="+mj-cs"/>
            </a:endParaRPr>
          </a:p>
          <a:p>
            <a:pPr algn="just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77290" y="332850"/>
            <a:ext cx="7966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cap="all" dirty="0" smtClean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BEST PRACTICES – ACCESS TO HEALTH CARE</a:t>
            </a:r>
            <a:endParaRPr lang="en-GB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58932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61852" y="249647"/>
            <a:ext cx="706732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Best Practices: </a:t>
            </a:r>
            <a:endParaRPr lang="en-GB" dirty="0" smtClean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Health services initiated by Red Cross national societies </a:t>
            </a:r>
            <a:r>
              <a:rPr lang="en-GB" u="sng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progressively taken on by the health care systems in each country;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en-GB" dirty="0" smtClean="0">
              <a:solidFill>
                <a:schemeClr val="accent5">
                  <a:lumMod val="50000"/>
                </a:schemeClr>
              </a:solidFill>
              <a:ea typeface="ＭＳ Ｐゴシック" pitchFamily="34" charset="-128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Applying </a:t>
            </a:r>
            <a:r>
              <a:rPr lang="en-GB" u="sng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protocols for assistance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 for populations on the move; </a:t>
            </a:r>
          </a:p>
          <a:p>
            <a:pPr lvl="1" algn="just"/>
            <a:endParaRPr lang="en-GB" dirty="0" smtClean="0">
              <a:solidFill>
                <a:schemeClr val="accent5">
                  <a:lumMod val="50000"/>
                </a:schemeClr>
              </a:solidFill>
              <a:ea typeface="ＭＳ Ｐゴシック" pitchFamily="34" charset="-128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Alliances to integrate migrants with amputations into rehabilitation programmes.</a:t>
            </a:r>
            <a:endParaRPr lang="en-GB" dirty="0">
              <a:solidFill>
                <a:schemeClr val="accent5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2241" y="3142747"/>
            <a:ext cx="5243320" cy="3638955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237674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9292" y="953510"/>
            <a:ext cx="7283450" cy="5440680"/>
          </a:xfrm>
        </p:spPr>
        <p:txBody>
          <a:bodyPr/>
          <a:lstStyle/>
          <a:p>
            <a:pPr marL="0" indent="0">
              <a:buNone/>
            </a:pPr>
            <a:endParaRPr lang="en-GB" sz="1800" b="1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0" indent="0">
              <a:buNone/>
            </a:pPr>
            <a:r>
              <a:rPr lang="en-GB" sz="18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Problems:</a:t>
            </a:r>
          </a:p>
          <a:p>
            <a:pPr marL="0" indent="0">
              <a:buNone/>
            </a:pPr>
            <a:endParaRPr lang="en-GB" sz="1100" b="1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n-GB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Systematic detention </a:t>
            </a:r>
            <a:r>
              <a:rPr lang="en-GB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of migrants;</a:t>
            </a: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n-GB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Lack of access to health care, counselling and legal aid</a:t>
            </a:r>
            <a:r>
              <a:rPr lang="en-GB" sz="16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;</a:t>
            </a:r>
            <a:endParaRPr lang="en-GB" sz="16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n-GB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Separating family units</a:t>
            </a:r>
            <a:r>
              <a:rPr lang="en-GB" sz="16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;</a:t>
            </a:r>
            <a:endParaRPr lang="en-GB" sz="16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n-GB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Lack of </a:t>
            </a:r>
            <a:r>
              <a:rPr lang="en-GB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information </a:t>
            </a:r>
            <a:r>
              <a:rPr lang="en-GB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for migrants on their </a:t>
            </a:r>
            <a:r>
              <a:rPr lang="en-GB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rights and alternatives.</a:t>
            </a:r>
          </a:p>
          <a:p>
            <a:pPr marL="0" lvl="1" indent="0" algn="just">
              <a:buNone/>
            </a:pPr>
            <a:endParaRPr lang="en-GB" sz="18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0" lvl="1" indent="0" algn="just">
              <a:buNone/>
            </a:pPr>
            <a:r>
              <a:rPr lang="en-GB" sz="18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Recommendations:</a:t>
            </a:r>
          </a:p>
          <a:p>
            <a:pPr marL="0" lvl="1" indent="0" algn="just">
              <a:buNone/>
            </a:pPr>
            <a:endParaRPr lang="en-GB" sz="1100" b="1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n-GB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Detention of migrants should be an </a:t>
            </a:r>
            <a:r>
              <a:rPr lang="en-GB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exceptional measure, </a:t>
            </a:r>
            <a:r>
              <a:rPr lang="en-GB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always considering </a:t>
            </a:r>
            <a:r>
              <a:rPr lang="en-GB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alternatives to detention </a:t>
            </a:r>
            <a:r>
              <a:rPr lang="en-GB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first, especially for migrants in vulnerable situations.</a:t>
            </a: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n-GB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Detention of migrants should not be used as a </a:t>
            </a:r>
            <a:r>
              <a:rPr lang="en-GB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deterrent</a:t>
            </a:r>
            <a:r>
              <a:rPr lang="en-GB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.</a:t>
            </a: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n-GB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Detention should only be ordered </a:t>
            </a:r>
            <a:r>
              <a:rPr lang="en-GB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on a case-by-case basis</a:t>
            </a:r>
            <a:r>
              <a:rPr lang="en-GB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, without any discrimination whatsoever.</a:t>
            </a:r>
          </a:p>
          <a:p>
            <a:pPr marL="0" indent="0">
              <a:buNone/>
            </a:pPr>
            <a:endParaRPr lang="en-GB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77290" y="338080"/>
            <a:ext cx="7966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cap="all" dirty="0" smtClean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BEST PRACTICES – MANAGEMENT OF MIGRATION FLOWS</a:t>
            </a:r>
            <a:endParaRPr lang="en-GB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401123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dirty="0" smtClean="0">
                <a:solidFill>
                  <a:schemeClr val="accent5">
                    <a:lumMod val="50000"/>
                  </a:schemeClr>
                </a:solidFill>
              </a:rPr>
              <a:t>BEST PRACTICES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2706" y="1095376"/>
            <a:ext cx="7283450" cy="3063670"/>
          </a:xfrm>
        </p:spPr>
        <p:txBody>
          <a:bodyPr/>
          <a:lstStyle/>
          <a:p>
            <a:r>
              <a:rPr lang="en-GB" sz="1400" dirty="0" smtClean="0">
                <a:solidFill>
                  <a:schemeClr val="accent5">
                    <a:lumMod val="50000"/>
                  </a:schemeClr>
                </a:solidFill>
              </a:rPr>
              <a:t>Actions by relevant authorities, together with civil society, to provide </a:t>
            </a:r>
            <a:r>
              <a:rPr lang="en-GB" sz="1400" b="1" dirty="0" smtClean="0">
                <a:solidFill>
                  <a:schemeClr val="accent5">
                    <a:lumMod val="50000"/>
                  </a:schemeClr>
                </a:solidFill>
              </a:rPr>
              <a:t>alternatives to detention for unaccompanied boys, girls and adolescents </a:t>
            </a:r>
            <a:r>
              <a:rPr lang="en-GB" sz="1400" dirty="0" smtClean="0">
                <a:solidFill>
                  <a:schemeClr val="accent5">
                    <a:lumMod val="50000"/>
                  </a:schemeClr>
                </a:solidFill>
              </a:rPr>
              <a:t>and </a:t>
            </a:r>
            <a:r>
              <a:rPr lang="en-GB" sz="1400" b="1" dirty="0" smtClean="0">
                <a:solidFill>
                  <a:schemeClr val="accent5">
                    <a:lumMod val="50000"/>
                  </a:schemeClr>
                </a:solidFill>
              </a:rPr>
              <a:t>refugee status applicants</a:t>
            </a:r>
            <a:r>
              <a:rPr lang="en-GB" sz="1400" dirty="0">
                <a:solidFill>
                  <a:schemeClr val="accent5">
                    <a:lumMod val="50000"/>
                  </a:schemeClr>
                </a:solidFill>
              </a:rPr>
              <a:t>;</a:t>
            </a:r>
            <a:r>
              <a:rPr lang="en-GB" sz="1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GB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1400" b="1" dirty="0" smtClean="0">
                <a:solidFill>
                  <a:schemeClr val="accent5">
                    <a:lumMod val="50000"/>
                  </a:schemeClr>
                </a:solidFill>
              </a:rPr>
              <a:t>Reception processes </a:t>
            </a:r>
            <a:r>
              <a:rPr lang="en-GB" sz="1400" dirty="0" smtClean="0">
                <a:solidFill>
                  <a:schemeClr val="accent5">
                    <a:lumMod val="50000"/>
                  </a:schemeClr>
                </a:solidFill>
              </a:rPr>
              <a:t>for </a:t>
            </a:r>
            <a:r>
              <a:rPr lang="en-GB" sz="1400" dirty="0" smtClean="0">
                <a:solidFill>
                  <a:schemeClr val="accent5">
                    <a:lumMod val="50000"/>
                  </a:schemeClr>
                </a:solidFill>
              </a:rPr>
              <a:t>migrants in </a:t>
            </a:r>
            <a:r>
              <a:rPr lang="en-GB" sz="1400" dirty="0" smtClean="0">
                <a:solidFill>
                  <a:schemeClr val="accent5">
                    <a:lumMod val="50000"/>
                  </a:schemeClr>
                </a:solidFill>
              </a:rPr>
              <a:t>countries </a:t>
            </a:r>
            <a:r>
              <a:rPr lang="en-GB" sz="1400" smtClean="0">
                <a:solidFill>
                  <a:schemeClr val="accent5">
                    <a:lumMod val="50000"/>
                  </a:schemeClr>
                </a:solidFill>
              </a:rPr>
              <a:t>of </a:t>
            </a:r>
            <a:r>
              <a:rPr lang="en-GB" sz="1400" smtClean="0">
                <a:solidFill>
                  <a:schemeClr val="accent5">
                    <a:lumMod val="50000"/>
                  </a:schemeClr>
                </a:solidFill>
              </a:rPr>
              <a:t>transit</a:t>
            </a:r>
            <a:r>
              <a:rPr lang="en-GB" sz="1400" smtClean="0">
                <a:solidFill>
                  <a:schemeClr val="accent5">
                    <a:lumMod val="50000"/>
                  </a:schemeClr>
                </a:solidFill>
              </a:rPr>
              <a:t>;</a:t>
            </a:r>
            <a:endParaRPr lang="en-GB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1400" dirty="0" smtClean="0">
                <a:solidFill>
                  <a:schemeClr val="accent5">
                    <a:lumMod val="50000"/>
                  </a:schemeClr>
                </a:solidFill>
              </a:rPr>
              <a:t>Actions oriented toward strengthening the capacities of civil society in regard to accommodation for migrants.</a:t>
            </a:r>
            <a:endParaRPr lang="en-GB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3273" y="3352776"/>
            <a:ext cx="4233148" cy="317486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179388" y="628882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24231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 DR mex">
  <a:themeElements>
    <a:clrScheme name="Template D03 EN_2 1">
      <a:dk1>
        <a:srgbClr val="000000"/>
      </a:dk1>
      <a:lt1>
        <a:srgbClr val="F8F8F8"/>
      </a:lt1>
      <a:dk2>
        <a:srgbClr val="333333"/>
      </a:dk2>
      <a:lt2>
        <a:srgbClr val="1C1C1C"/>
      </a:lt2>
      <a:accent1>
        <a:srgbClr val="008A8C"/>
      </a:accent1>
      <a:accent2>
        <a:srgbClr val="00BFC4"/>
      </a:accent2>
      <a:accent3>
        <a:srgbClr val="FBFBFB"/>
      </a:accent3>
      <a:accent4>
        <a:srgbClr val="000000"/>
      </a:accent4>
      <a:accent5>
        <a:srgbClr val="AAC4C5"/>
      </a:accent5>
      <a:accent6>
        <a:srgbClr val="00ADB1"/>
      </a:accent6>
      <a:hlink>
        <a:srgbClr val="007376"/>
      </a:hlink>
      <a:folHlink>
        <a:srgbClr val="001F20"/>
      </a:folHlink>
    </a:clrScheme>
    <a:fontScheme name="Template D03 EN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D03 EN_2 1">
        <a:dk1>
          <a:srgbClr val="000000"/>
        </a:dk1>
        <a:lt1>
          <a:srgbClr val="F8F8F8"/>
        </a:lt1>
        <a:dk2>
          <a:srgbClr val="333333"/>
        </a:dk2>
        <a:lt2>
          <a:srgbClr val="1C1C1C"/>
        </a:lt2>
        <a:accent1>
          <a:srgbClr val="008A8C"/>
        </a:accent1>
        <a:accent2>
          <a:srgbClr val="00BFC4"/>
        </a:accent2>
        <a:accent3>
          <a:srgbClr val="FBFBFB"/>
        </a:accent3>
        <a:accent4>
          <a:srgbClr val="000000"/>
        </a:accent4>
        <a:accent5>
          <a:srgbClr val="AAC4C5"/>
        </a:accent5>
        <a:accent6>
          <a:srgbClr val="00ADB1"/>
        </a:accent6>
        <a:hlink>
          <a:srgbClr val="007376"/>
        </a:hlink>
        <a:folHlink>
          <a:srgbClr val="001F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3112</TotalTime>
  <Words>944</Words>
  <Application>Microsoft Office PowerPoint</Application>
  <PresentationFormat>Presentación en pantalla (4:3)</PresentationFormat>
  <Paragraphs>150</Paragraphs>
  <Slides>15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Wingdings</vt:lpstr>
      <vt:lpstr>Wingdings 3</vt:lpstr>
      <vt:lpstr>Theme DR mex</vt:lpstr>
      <vt:lpstr>Presentación de PowerPoint</vt:lpstr>
      <vt:lpstr>Presentación de PowerPoint</vt:lpstr>
      <vt:lpstr>ASSISTANCE ALONG THE MIGRATION ROUTE</vt:lpstr>
      <vt:lpstr>Presentación de PowerPoint</vt:lpstr>
      <vt:lpstr>Problems of a humanitarian nature</vt:lpstr>
      <vt:lpstr>Presentación de PowerPoint</vt:lpstr>
      <vt:lpstr>Presentación de PowerPoint</vt:lpstr>
      <vt:lpstr>Presentación de PowerPoint</vt:lpstr>
      <vt:lpstr>BEST PRACTICES</vt:lpstr>
      <vt:lpstr>Presentación de PowerPoint</vt:lpstr>
      <vt:lpstr>Presentación de PowerPoint</vt:lpstr>
      <vt:lpstr>Presentación de PowerPoint</vt:lpstr>
      <vt:lpstr>Best Practices - A project for a Consular Centre for Protection to Migrants to provide protection and assistance to migrants and ensure that they are treated with respect and dignity;   - Return and reception of persons under dignified conditions;   - A new role of consular officers as helpers in refugee status application processes of nationals of the country they represent.  </vt:lpstr>
      <vt:lpstr>Presentación de PowerPoint</vt:lpstr>
      <vt:lpstr>ANY QUESTIONS?</vt:lpstr>
    </vt:vector>
  </TitlesOfParts>
  <Company>ICRC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Salud Migración</dc:title>
  <dc:creator>Blanca Nayeli Aguilar Villalba</dc:creator>
  <cp:lastModifiedBy>Simonspro</cp:lastModifiedBy>
  <cp:revision>276</cp:revision>
  <cp:lastPrinted>2016-09-27T17:57:48Z</cp:lastPrinted>
  <dcterms:created xsi:type="dcterms:W3CDTF">2016-09-10T18:24:35Z</dcterms:created>
  <dcterms:modified xsi:type="dcterms:W3CDTF">2016-11-16T21:35:55Z</dcterms:modified>
</cp:coreProperties>
</file>