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71" r:id="rId2"/>
    <p:sldId id="257" r:id="rId3"/>
    <p:sldId id="258" r:id="rId4"/>
    <p:sldId id="269" r:id="rId5"/>
    <p:sldId id="261" r:id="rId6"/>
    <p:sldId id="266" r:id="rId7"/>
    <p:sldId id="259" r:id="rId8"/>
    <p:sldId id="262" r:id="rId9"/>
    <p:sldId id="270" r:id="rId10"/>
    <p:sldId id="265" r:id="rId11"/>
    <p:sldId id="260" r:id="rId12"/>
    <p:sldId id="267" r:id="rId13"/>
    <p:sldId id="264" r:id="rId14"/>
    <p:sldId id="268"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B357D"/>
    <a:srgbClr val="DAFFD3"/>
    <a:srgbClr val="1F347D"/>
    <a:srgbClr val="C4BB86"/>
    <a:srgbClr val="C4BF94"/>
    <a:srgbClr val="C1BB83"/>
    <a:srgbClr val="C4BC6D"/>
    <a:srgbClr val="C4C079"/>
    <a:srgbClr val="C4BB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86128" autoAdjust="0"/>
  </p:normalViewPr>
  <p:slideViewPr>
    <p:cSldViewPr snapToObjects="1" showGuides="1">
      <p:cViewPr>
        <p:scale>
          <a:sx n="97" d="100"/>
          <a:sy n="97" d="100"/>
        </p:scale>
        <p:origin x="-239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1FDEA-5F6D-471C-889F-E206AE9E25C8}" type="datetimeFigureOut">
              <a:rPr lang="en-CA" smtClean="0"/>
              <a:pPr/>
              <a:t>10/12/2014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8A5C7-4D08-4ABD-B7C5-6A536564CD14}"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[Holding Slide]</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91C8AC-656C-4396-AC21-85F4F1F727DF}" type="slidenum">
              <a:rPr lang="en-CA" smtClean="0"/>
              <a:pPr fontAlgn="base">
                <a:spcBef>
                  <a:spcPct val="0"/>
                </a:spcBef>
                <a:spcAft>
                  <a:spcPct val="0"/>
                </a:spcAft>
                <a:defRPr/>
              </a:pPr>
              <a:t>1</a:t>
            </a:fld>
            <a:endParaRPr lang="en-CA" dirty="0" smtClean="0"/>
          </a:p>
        </p:txBody>
      </p:sp>
      <p:sp>
        <p:nvSpPr>
          <p:cNvPr id="5" name="Header Placeholder 4"/>
          <p:cNvSpPr>
            <a:spLocks noGrp="1"/>
          </p:cNvSpPr>
          <p:nvPr>
            <p:ph type="hdr" sz="quarter" idx="10"/>
          </p:nvPr>
        </p:nvSpPr>
        <p:spPr/>
        <p:txBody>
          <a:bodyPr/>
          <a:lstStyle/>
          <a:p>
            <a:pPr>
              <a:defRPr/>
            </a:pPr>
            <a:r>
              <a:rPr lang="en-CA" dirty="0" smtClean="0"/>
              <a:t>PROTECTED B</a:t>
            </a:r>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p:txBody>
      </p:sp>
      <p:sp>
        <p:nvSpPr>
          <p:cNvPr id="4" name="Slide Number Placeholder 3"/>
          <p:cNvSpPr>
            <a:spLocks noGrp="1"/>
          </p:cNvSpPr>
          <p:nvPr>
            <p:ph type="sldNum" sz="quarter" idx="10"/>
          </p:nvPr>
        </p:nvSpPr>
        <p:spPr/>
        <p:txBody>
          <a:bodyPr/>
          <a:lstStyle/>
          <a:p>
            <a:fld id="{75D8A5C7-4D08-4ABD-B7C5-6A536564CD14}" type="slidenum">
              <a:rPr lang="en-CA" smtClean="0"/>
              <a:pPr/>
              <a:t>12</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CA" sz="1400" baseline="0" dirty="0" smtClean="0"/>
          </a:p>
        </p:txBody>
      </p:sp>
      <p:sp>
        <p:nvSpPr>
          <p:cNvPr id="4" name="Slide Number Placeholder 3"/>
          <p:cNvSpPr>
            <a:spLocks noGrp="1"/>
          </p:cNvSpPr>
          <p:nvPr>
            <p:ph type="sldNum" sz="quarter" idx="10"/>
          </p:nvPr>
        </p:nvSpPr>
        <p:spPr/>
        <p:txBody>
          <a:bodyPr/>
          <a:lstStyle/>
          <a:p>
            <a:fld id="{75D8A5C7-4D08-4ABD-B7C5-6A536564CD14}" type="slidenum">
              <a:rPr lang="en-CA" smtClean="0"/>
              <a:pPr/>
              <a:t>13</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5D8A5C7-4D08-4ABD-B7C5-6A536564CD14}" type="slidenum">
              <a:rPr lang="en-CA" smtClean="0"/>
              <a:pPr/>
              <a:t>14</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5D8A5C7-4D08-4ABD-B7C5-6A536564CD14}" type="slidenum">
              <a:rPr lang="en-CA" smtClean="0"/>
              <a:pPr/>
              <a:t>15</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p:txBody>
      </p:sp>
      <p:sp>
        <p:nvSpPr>
          <p:cNvPr id="4" name="Slide Number Placeholder 3"/>
          <p:cNvSpPr>
            <a:spLocks noGrp="1"/>
          </p:cNvSpPr>
          <p:nvPr>
            <p:ph type="sldNum" sz="quarter" idx="10"/>
          </p:nvPr>
        </p:nvSpPr>
        <p:spPr/>
        <p:txBody>
          <a:bodyPr/>
          <a:lstStyle/>
          <a:p>
            <a:fld id="{75D8A5C7-4D08-4ABD-B7C5-6A536564CD14}" type="slidenum">
              <a:rPr lang="en-CA" smtClean="0"/>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400" baseline="0" dirty="0" smtClean="0"/>
          </a:p>
        </p:txBody>
      </p:sp>
      <p:sp>
        <p:nvSpPr>
          <p:cNvPr id="4" name="Slide Number Placeholder 3"/>
          <p:cNvSpPr>
            <a:spLocks noGrp="1"/>
          </p:cNvSpPr>
          <p:nvPr>
            <p:ph type="sldNum" sz="quarter" idx="10"/>
          </p:nvPr>
        </p:nvSpPr>
        <p:spPr/>
        <p:txBody>
          <a:bodyPr/>
          <a:lstStyle/>
          <a:p>
            <a:fld id="{75D8A5C7-4D08-4ABD-B7C5-6A536564CD14}" type="slidenum">
              <a:rPr lang="en-CA" smtClean="0"/>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D8A5C7-4D08-4ABD-B7C5-6A536564CD14}" type="slidenum">
              <a:rPr lang="en-CA" smtClean="0"/>
              <a:pPr/>
              <a:t>5</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Tx/>
              <a:buNone/>
            </a:pPr>
            <a:endParaRPr lang="en-CA" sz="1400" dirty="0"/>
          </a:p>
        </p:txBody>
      </p:sp>
      <p:sp>
        <p:nvSpPr>
          <p:cNvPr id="4" name="Slide Number Placeholder 3"/>
          <p:cNvSpPr>
            <a:spLocks noGrp="1"/>
          </p:cNvSpPr>
          <p:nvPr>
            <p:ph type="sldNum" sz="quarter" idx="10"/>
          </p:nvPr>
        </p:nvSpPr>
        <p:spPr/>
        <p:txBody>
          <a:bodyPr/>
          <a:lstStyle/>
          <a:p>
            <a:fld id="{75D8A5C7-4D08-4ABD-B7C5-6A536564CD14}" type="slidenum">
              <a:rPr lang="en-CA" smtClean="0"/>
              <a:pPr/>
              <a:t>6</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400" dirty="0" smtClean="0"/>
          </a:p>
        </p:txBody>
      </p:sp>
      <p:sp>
        <p:nvSpPr>
          <p:cNvPr id="4" name="Slide Number Placeholder 3"/>
          <p:cNvSpPr>
            <a:spLocks noGrp="1"/>
          </p:cNvSpPr>
          <p:nvPr>
            <p:ph type="sldNum" sz="quarter" idx="10"/>
          </p:nvPr>
        </p:nvSpPr>
        <p:spPr/>
        <p:txBody>
          <a:bodyPr/>
          <a:lstStyle/>
          <a:p>
            <a:fld id="{75D8A5C7-4D08-4ABD-B7C5-6A536564CD14}" type="slidenum">
              <a:rPr lang="en-CA" smtClean="0"/>
              <a:pPr/>
              <a:t>7</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5D8A5C7-4D08-4ABD-B7C5-6A536564CD14}" type="slidenum">
              <a:rPr lang="en-CA" smtClean="0"/>
              <a:pPr/>
              <a:t>8</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8">
              <a:buFontTx/>
              <a:buNone/>
            </a:pPr>
            <a:endParaRPr lang="en-CA" sz="1000" kern="1200" dirty="0" smtClean="0">
              <a:solidFill>
                <a:schemeClr val="tx1"/>
              </a:solidFill>
              <a:latin typeface="+mn-lt"/>
              <a:ea typeface="+mn-ea"/>
              <a:cs typeface="+mn-cs"/>
            </a:endParaRPr>
          </a:p>
          <a:p>
            <a:pPr defTabSz="905713" eaLnBrk="0" fontAlgn="base" hangingPunct="0">
              <a:spcBef>
                <a:spcPct val="30000"/>
              </a:spcBef>
              <a:spcAft>
                <a:spcPct val="0"/>
              </a:spcAft>
              <a:defRPr/>
            </a:pPr>
            <a:endParaRPr lang="en-CA" dirty="0" smtClean="0">
              <a:latin typeface="Arial" pitchFamily="34" charset="0"/>
              <a:cs typeface="Arial" pitchFamily="34" charset="0"/>
            </a:endParaRPr>
          </a:p>
          <a:p>
            <a:endParaRPr lang="en-CA" dirty="0">
              <a:latin typeface="Arial" pitchFamily="34" charset="0"/>
              <a:cs typeface="Arial" pitchFamily="34" charset="0"/>
            </a:endParaRPr>
          </a:p>
        </p:txBody>
      </p:sp>
      <p:sp>
        <p:nvSpPr>
          <p:cNvPr id="4" name="Header Placeholder 3"/>
          <p:cNvSpPr>
            <a:spLocks noGrp="1"/>
          </p:cNvSpPr>
          <p:nvPr>
            <p:ph type="hdr" sz="quarter" idx="10"/>
          </p:nvPr>
        </p:nvSpPr>
        <p:spPr/>
        <p:txBody>
          <a:bodyPr/>
          <a:lstStyle/>
          <a:p>
            <a:pPr>
              <a:defRPr/>
            </a:pPr>
            <a:r>
              <a:rPr lang="en-CA" dirty="0" smtClean="0"/>
              <a:t>PROTECTED B</a:t>
            </a:r>
            <a:endParaRPr lang="en-CA" dirty="0"/>
          </a:p>
        </p:txBody>
      </p:sp>
      <p:sp>
        <p:nvSpPr>
          <p:cNvPr id="5" name="Slide Number Placeholder 4"/>
          <p:cNvSpPr>
            <a:spLocks noGrp="1"/>
          </p:cNvSpPr>
          <p:nvPr>
            <p:ph type="sldNum" sz="quarter" idx="11"/>
          </p:nvPr>
        </p:nvSpPr>
        <p:spPr/>
        <p:txBody>
          <a:bodyPr/>
          <a:lstStyle/>
          <a:p>
            <a:pPr>
              <a:defRPr/>
            </a:pPr>
            <a:fld id="{430C39D4-FC8E-472E-9C12-4752A7FFB5FC}" type="slidenum">
              <a:rPr lang="en-CA" smtClean="0"/>
              <a:pPr>
                <a:defRPr/>
              </a:pPr>
              <a:t>10</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400" dirty="0"/>
          </a:p>
        </p:txBody>
      </p:sp>
      <p:sp>
        <p:nvSpPr>
          <p:cNvPr id="4" name="Slide Number Placeholder 3"/>
          <p:cNvSpPr>
            <a:spLocks noGrp="1"/>
          </p:cNvSpPr>
          <p:nvPr>
            <p:ph type="sldNum" sz="quarter" idx="10"/>
          </p:nvPr>
        </p:nvSpPr>
        <p:spPr/>
        <p:txBody>
          <a:bodyPr/>
          <a:lstStyle/>
          <a:p>
            <a:fld id="{75D8A5C7-4D08-4ABD-B7C5-6A536564CD14}" type="slidenum">
              <a:rPr lang="en-CA" smtClean="0"/>
              <a:pPr/>
              <a:t>11</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4000">
                <a:srgbClr val="C4BB86"/>
              </a:gs>
              <a:gs pos="10000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800" y="914400"/>
            <a:ext cx="8001000" cy="609600"/>
          </a:xfrm>
        </p:spPr>
        <p:txBody>
          <a:bodyPr>
            <a:normAutofit/>
          </a:bodyPr>
          <a:lstStyle>
            <a:lvl1pPr algn="l">
              <a:defRPr sz="2200">
                <a:latin typeface="Verdana"/>
              </a:defRPr>
            </a:lvl1pPr>
          </a:lstStyle>
          <a:p>
            <a:r>
              <a:rPr lang="en-CA"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41000">
                <a:srgbClr val="1B357D"/>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baseline="0">
                <a:solidFill>
                  <a:schemeClr val="bg1"/>
                </a:solidFill>
                <a:latin typeface="Verdana"/>
              </a:defRPr>
            </a:lvl1pPr>
          </a:lstStyle>
          <a:p>
            <a:r>
              <a:rPr lang="en-CA" dirty="0" smtClean="0"/>
              <a:t>CIC Corporate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45000">
                <a:srgbClr val="800000"/>
              </a:gs>
              <a:gs pos="100000">
                <a:schemeClr val="accent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Citizenship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1000">
                <a:schemeClr val="accent6">
                  <a:lumMod val="75000"/>
                </a:schemeClr>
              </a:gs>
              <a:gs pos="100000">
                <a:schemeClr val="accent6">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Settlement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
        <p:nvSpPr>
          <p:cNvPr id="9" name="Rectangle 8"/>
          <p:cNvSpPr/>
          <p:nvPr userDrawn="1"/>
        </p:nvSpPr>
        <p:spPr>
          <a:xfrm>
            <a:off x="533400" y="990600"/>
            <a:ext cx="8077200" cy="533400"/>
          </a:xfrm>
          <a:prstGeom prst="rect">
            <a:avLst/>
          </a:prstGeom>
          <a:gradFill flip="none" rotWithShape="1">
            <a:gsLst>
              <a:gs pos="51000">
                <a:srgbClr val="008000"/>
              </a:gs>
              <a:gs pos="100000">
                <a:srgbClr val="DAFFD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Multi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A285D8-B1CC-4D45-993F-C26C8FD8DE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9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5D8-B1CC-4D45-993F-C26C8FD8DE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4"/>
          <p:cNvSpPr>
            <a:spLocks noGrp="1"/>
          </p:cNvSpPr>
          <p:nvPr>
            <p:ph type="subTitle" idx="1"/>
          </p:nvPr>
        </p:nvSpPr>
        <p:spPr>
          <a:xfrm>
            <a:off x="457200" y="4816550"/>
            <a:ext cx="3625702" cy="1612826"/>
          </a:xfrm>
        </p:spPr>
        <p:txBody>
          <a:bodyPr>
            <a:noAutofit/>
          </a:bodyPr>
          <a:lstStyle/>
          <a:p>
            <a:r>
              <a:rPr lang="en-US" sz="1200" b="1" dirty="0" smtClean="0">
                <a:solidFill>
                  <a:schemeClr val="tx1">
                    <a:lumMod val="65000"/>
                    <a:lumOff val="35000"/>
                  </a:schemeClr>
                </a:solidFill>
                <a:latin typeface="Calibri" pitchFamily="34" charset="0"/>
              </a:rPr>
              <a:t>WORKSHOP ON UNSCRUPULOUS IMMIGRATION CONSULTANTS /</a:t>
            </a:r>
            <a:r>
              <a:rPr lang="es-ES" sz="1200" b="1" dirty="0" smtClean="0">
                <a:solidFill>
                  <a:schemeClr val="tx1">
                    <a:lumMod val="65000"/>
                    <a:lumOff val="35000"/>
                  </a:schemeClr>
                </a:solidFill>
                <a:latin typeface="Calibri" pitchFamily="34" charset="0"/>
              </a:rPr>
              <a:t>TALLER SOBRE TRAMITADORES DE INMIGRACION INESCRUPULOSOS</a:t>
            </a:r>
          </a:p>
          <a:p>
            <a:r>
              <a:rPr lang="en-US" sz="1400" b="1" dirty="0" smtClean="0">
                <a:solidFill>
                  <a:schemeClr val="tx1"/>
                </a:solidFill>
                <a:latin typeface="Calibri" pitchFamily="34" charset="0"/>
              </a:rPr>
              <a:t>“Ghost Consultants” /“</a:t>
            </a:r>
            <a:r>
              <a:rPr lang="en-US" sz="1400" b="1" dirty="0" err="1" smtClean="0">
                <a:solidFill>
                  <a:schemeClr val="tx1"/>
                </a:solidFill>
                <a:latin typeface="Calibri" pitchFamily="34" charset="0"/>
              </a:rPr>
              <a:t>Tramitadores</a:t>
            </a:r>
            <a:r>
              <a:rPr lang="en-US" sz="1400" b="1" dirty="0" smtClean="0">
                <a:solidFill>
                  <a:schemeClr val="tx1"/>
                </a:solidFill>
                <a:latin typeface="Calibri" pitchFamily="34" charset="0"/>
              </a:rPr>
              <a:t> </a:t>
            </a:r>
            <a:r>
              <a:rPr lang="en-US" sz="1400" b="1" dirty="0" err="1" smtClean="0">
                <a:solidFill>
                  <a:schemeClr val="tx1"/>
                </a:solidFill>
                <a:latin typeface="Calibri" pitchFamily="34" charset="0"/>
              </a:rPr>
              <a:t>Fantasmas</a:t>
            </a:r>
            <a:r>
              <a:rPr lang="en-US" sz="1400" b="1" dirty="0" smtClean="0">
                <a:solidFill>
                  <a:schemeClr val="tx1"/>
                </a:solidFill>
                <a:latin typeface="Calibri" pitchFamily="34" charset="0"/>
              </a:rPr>
              <a:t>”</a:t>
            </a:r>
            <a:r>
              <a:rPr lang="es-ES" sz="1400" b="1" dirty="0" smtClean="0">
                <a:solidFill>
                  <a:schemeClr val="tx1"/>
                </a:solidFill>
                <a:latin typeface="Calibri" pitchFamily="34" charset="0"/>
              </a:rPr>
              <a:t> </a:t>
            </a:r>
          </a:p>
          <a:p>
            <a:pPr>
              <a:spcBef>
                <a:spcPts val="0"/>
              </a:spcBef>
              <a:spcAft>
                <a:spcPts val="0"/>
              </a:spcAft>
            </a:pPr>
            <a:endParaRPr lang="en-US" sz="1200" dirty="0" smtClean="0">
              <a:solidFill>
                <a:schemeClr val="tx1">
                  <a:lumMod val="50000"/>
                  <a:lumOff val="50000"/>
                </a:schemeClr>
              </a:solidFill>
              <a:latin typeface="Arial" pitchFamily="34" charset="0"/>
              <a:cs typeface="Arial" pitchFamily="34" charset="0"/>
            </a:endParaRPr>
          </a:p>
          <a:p>
            <a:pPr>
              <a:spcBef>
                <a:spcPts val="0"/>
              </a:spcBef>
              <a:spcAft>
                <a:spcPts val="0"/>
              </a:spcAft>
            </a:pPr>
            <a:r>
              <a:rPr lang="en-US" sz="1200" dirty="0" smtClean="0">
                <a:solidFill>
                  <a:schemeClr val="tx1">
                    <a:lumMod val="50000"/>
                    <a:lumOff val="50000"/>
                  </a:schemeClr>
                </a:solidFill>
                <a:latin typeface="Arial" pitchFamily="34" charset="0"/>
                <a:cs typeface="Arial" pitchFamily="34" charset="0"/>
              </a:rPr>
              <a:t>Ciudad de Guatemala</a:t>
            </a:r>
          </a:p>
          <a:p>
            <a:pPr>
              <a:spcBef>
                <a:spcPts val="0"/>
              </a:spcBef>
              <a:spcAft>
                <a:spcPts val="0"/>
              </a:spcAft>
            </a:pPr>
            <a:r>
              <a:rPr lang="en-US" sz="1200" dirty="0" smtClean="0">
                <a:solidFill>
                  <a:schemeClr val="tx1">
                    <a:lumMod val="50000"/>
                    <a:lumOff val="50000"/>
                  </a:schemeClr>
                </a:solidFill>
                <a:latin typeface="Arial" pitchFamily="34" charset="0"/>
                <a:cs typeface="Arial" pitchFamily="34" charset="0"/>
              </a:rPr>
              <a:t>15 -17 December/</a:t>
            </a:r>
            <a:r>
              <a:rPr lang="es-ES" sz="1200" dirty="0" smtClean="0">
                <a:solidFill>
                  <a:schemeClr val="tx1">
                    <a:lumMod val="50000"/>
                    <a:lumOff val="50000"/>
                  </a:schemeClr>
                </a:solidFill>
                <a:latin typeface="Arial" pitchFamily="34" charset="0"/>
                <a:cs typeface="Arial" pitchFamily="34" charset="0"/>
              </a:rPr>
              <a:t>Diciembre</a:t>
            </a:r>
            <a:r>
              <a:rPr lang="en-US" sz="1200" dirty="0" smtClean="0">
                <a:solidFill>
                  <a:schemeClr val="tx1">
                    <a:lumMod val="50000"/>
                    <a:lumOff val="50000"/>
                  </a:schemeClr>
                </a:solidFill>
                <a:latin typeface="Arial" pitchFamily="34" charset="0"/>
                <a:cs typeface="Arial" pitchFamily="34" charset="0"/>
              </a:rPr>
              <a:t> 2014</a:t>
            </a:r>
            <a:endParaRPr lang="en-CA" sz="1200"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14400"/>
            <a:ext cx="8001000" cy="609600"/>
          </a:xfrm>
        </p:spPr>
        <p:txBody>
          <a:bodyPr>
            <a:normAutofit fontScale="90000"/>
          </a:bodyPr>
          <a:lstStyle/>
          <a:p>
            <a:r>
              <a:rPr lang="es-ES_tradnl" dirty="0" smtClean="0">
                <a:latin typeface="Verdana" pitchFamily="34" charset="0"/>
                <a:ea typeface="Verdana" pitchFamily="34" charset="0"/>
                <a:cs typeface="Verdana" pitchFamily="34" charset="0"/>
              </a:rPr>
              <a:t>Actividades pro integridad de los programas de inmigración </a:t>
            </a:r>
            <a:endParaRPr lang="es-ES_tradnl"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4294967295"/>
          </p:nvPr>
        </p:nvSpPr>
        <p:spPr>
          <a:xfrm>
            <a:off x="8229600" y="6356350"/>
            <a:ext cx="838200" cy="365125"/>
          </a:xfrm>
          <a:prstGeom prst="rect">
            <a:avLst/>
          </a:prstGeom>
        </p:spPr>
        <p:txBody>
          <a:bodyPr/>
          <a:lstStyle/>
          <a:p>
            <a:pPr>
              <a:defRPr/>
            </a:pPr>
            <a:fld id="{2AA87D0C-58A4-44D6-872B-987D4A39F6B8}" type="slidenum">
              <a:rPr lang="es-ES_tradnl" smtClean="0"/>
              <a:pPr>
                <a:defRPr/>
              </a:pPr>
              <a:t>10</a:t>
            </a:fld>
            <a:endParaRPr lang="es-ES_tradnl" dirty="0"/>
          </a:p>
        </p:txBody>
      </p:sp>
      <p:sp>
        <p:nvSpPr>
          <p:cNvPr id="7" name="Content Placeholder 1"/>
          <p:cNvSpPr>
            <a:spLocks noGrp="1"/>
          </p:cNvSpPr>
          <p:nvPr>
            <p:ph idx="1"/>
          </p:nvPr>
        </p:nvSpPr>
        <p:spPr>
          <a:xfrm>
            <a:off x="206858" y="1584251"/>
            <a:ext cx="8181566" cy="4625163"/>
          </a:xfrm>
        </p:spPr>
        <p:txBody>
          <a:bodyPr>
            <a:normAutofit fontScale="92500" lnSpcReduction="10000"/>
          </a:bodyPr>
          <a:lstStyle/>
          <a:p>
            <a:pPr>
              <a:buNone/>
            </a:pPr>
            <a:r>
              <a:rPr lang="es-ES_tradnl" sz="2000" b="0" dirty="0" smtClean="0"/>
              <a:t>      La detección de los “</a:t>
            </a:r>
            <a:r>
              <a:rPr lang="es-ES_tradnl" sz="2000" dirty="0" smtClean="0"/>
              <a:t>tramitadores fantasmas” continúa siendo una alta prioridad, tanto en Canadá como en el extranjero.</a:t>
            </a:r>
            <a:r>
              <a:rPr lang="es-ES_tradnl" sz="2000" b="0" dirty="0" smtClean="0"/>
              <a:t> </a:t>
            </a:r>
            <a:endParaRPr lang="es-ES_tradnl" sz="2000" dirty="0" smtClean="0"/>
          </a:p>
          <a:p>
            <a:pPr lvl="1">
              <a:buFont typeface="Arial" pitchFamily="34" charset="0"/>
              <a:buChar char="•"/>
            </a:pPr>
            <a:r>
              <a:rPr lang="es-ES_tradnl" sz="2000" b="0" dirty="0" smtClean="0"/>
              <a:t>En el ámbito nacional, la  Agencia de Servicios </a:t>
            </a:r>
            <a:r>
              <a:rPr lang="es-ES_tradnl" sz="2000" dirty="0" smtClean="0"/>
              <a:t>Fronterizos de Canadá (</a:t>
            </a:r>
            <a:r>
              <a:rPr lang="es-ES_tradnl" sz="2000" b="0" dirty="0" smtClean="0"/>
              <a:t>CBSA) y la Real Policía Montada de Canadá (RCMP) continúan investigando las denuncias contra estos “tramitadores fantasmas” </a:t>
            </a:r>
          </a:p>
          <a:p>
            <a:pPr lvl="1">
              <a:buFont typeface="Arial" pitchFamily="34" charset="0"/>
              <a:buChar char="•"/>
            </a:pPr>
            <a:endParaRPr lang="es-ES_tradnl" sz="500" b="0" dirty="0" smtClean="0"/>
          </a:p>
          <a:p>
            <a:pPr lvl="1">
              <a:buFont typeface="Arial" pitchFamily="34" charset="0"/>
              <a:buChar char="•"/>
            </a:pPr>
            <a:r>
              <a:rPr lang="es-ES_tradnl" sz="2000" dirty="0" smtClean="0"/>
              <a:t>Canadá no tiene poderes extrajudiciales para regular y(o) controlar a los tramitadores de inmigración en el extranjero.  Canadá alienta fuertemente  a otros </a:t>
            </a:r>
            <a:r>
              <a:rPr lang="es-ES_tradnl" sz="2000" dirty="0" err="1" smtClean="0"/>
              <a:t>paises</a:t>
            </a:r>
            <a:r>
              <a:rPr lang="es-ES_tradnl" sz="2000" dirty="0" smtClean="0"/>
              <a:t> que son fuentes de inmigración a Canadá a que implementen y hagan cumplir legislación para combatir a los tramitadores de inmigración fraudulentos.</a:t>
            </a:r>
          </a:p>
          <a:p>
            <a:pPr lvl="1">
              <a:buFont typeface="Arial" pitchFamily="34" charset="0"/>
              <a:buChar char="•"/>
            </a:pPr>
            <a:r>
              <a:rPr lang="es-ES_tradnl" sz="2000" dirty="0" smtClean="0"/>
              <a:t>En Canadá consultores fraudulentos pueden ser enjuiciados y penados bajo la Ley de Inmigración y Protección de Refugiados (IRPA).</a:t>
            </a:r>
          </a:p>
          <a:p>
            <a:pPr lvl="2">
              <a:buFont typeface="Arial" pitchFamily="34" charset="0"/>
              <a:buChar char="•"/>
            </a:pPr>
            <a:r>
              <a:rPr lang="es-ES_tradnl" sz="1600" b="1" dirty="0" smtClean="0"/>
              <a:t>Delito grave o muy grave</a:t>
            </a:r>
            <a:r>
              <a:rPr lang="es-ES_tradnl" sz="1600" dirty="0" smtClean="0"/>
              <a:t>: multa de hasta $100.000 dólares y(o) hasta 2 años de cárcel, </a:t>
            </a:r>
            <a:r>
              <a:rPr lang="es-ES_tradnl" sz="1600" u="sng" dirty="0" smtClean="0"/>
              <a:t>o ambas penas.</a:t>
            </a:r>
          </a:p>
          <a:p>
            <a:pPr lvl="2">
              <a:buFont typeface="Arial" pitchFamily="34" charset="0"/>
              <a:buChar char="•"/>
            </a:pPr>
            <a:r>
              <a:rPr lang="es-ES_tradnl" sz="1600" b="1" dirty="0" smtClean="0"/>
              <a:t>Delito menos grave</a:t>
            </a:r>
            <a:r>
              <a:rPr lang="es-ES_tradnl" sz="1600" dirty="0" smtClean="0"/>
              <a:t>: multa de hasta $20.000 dólares y(o) hasta 6 meses de cárcel, </a:t>
            </a:r>
            <a:r>
              <a:rPr lang="es-ES_tradnl" sz="1600" u="sng" dirty="0" smtClean="0"/>
              <a:t>o ambas penas.</a:t>
            </a:r>
          </a:p>
          <a:p>
            <a:pPr lvl="2">
              <a:buFont typeface="Arial" pitchFamily="34" charset="0"/>
              <a:buChar char="•"/>
            </a:pPr>
            <a:endParaRPr lang="es-ES_tradnl" sz="1600" dirty="0" smtClean="0"/>
          </a:p>
          <a:p>
            <a:pPr lvl="1">
              <a:buFont typeface="Arial" pitchFamily="34" charset="0"/>
              <a:buChar char="•"/>
            </a:pPr>
            <a:endParaRPr lang="es-ES_tradnl" sz="2000" b="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789017"/>
          </a:xfrm>
        </p:spPr>
        <p:txBody>
          <a:bodyPr>
            <a:normAutofit fontScale="70000" lnSpcReduction="20000"/>
          </a:bodyPr>
          <a:lstStyle/>
          <a:p>
            <a:pPr marL="0" indent="0">
              <a:buNone/>
            </a:pPr>
            <a:r>
              <a:rPr lang="es-ES_tradnl" sz="2900" dirty="0" smtClean="0"/>
              <a:t>Los funcionarios de visas de CIC y el personal de enlace de la CBSA realizan diversas actividades para comprobar la veracidad de una solicitud, incluyendo:</a:t>
            </a:r>
          </a:p>
          <a:p>
            <a:pPr marL="0" indent="0">
              <a:buNone/>
            </a:pPr>
            <a:endParaRPr lang="es-ES_tradnl" sz="2900" dirty="0" smtClean="0"/>
          </a:p>
          <a:p>
            <a:r>
              <a:rPr lang="es-ES_tradnl" sz="2600" b="1" dirty="0" smtClean="0"/>
              <a:t>Verificaciones por teléfono</a:t>
            </a:r>
          </a:p>
          <a:p>
            <a:pPr lvl="1"/>
            <a:r>
              <a:rPr lang="es-ES_tradnl" sz="2300" dirty="0" smtClean="0"/>
              <a:t>Llamadas a los empleadores o personas que firmaron una carta de empleo para confirmar los antecedentes laborales del solicitante.</a:t>
            </a:r>
          </a:p>
          <a:p>
            <a:pPr lvl="1"/>
            <a:r>
              <a:rPr lang="es-ES_tradnl" sz="2300" dirty="0" smtClean="0"/>
              <a:t>Indagaciones en entidades educacionales para recabar información sobre sus programas de estudio y/o verificar si el solicitante estudió allí</a:t>
            </a:r>
            <a:r>
              <a:rPr lang="es-ES_tradnl" sz="2600" dirty="0" smtClean="0"/>
              <a:t>.</a:t>
            </a:r>
          </a:p>
          <a:p>
            <a:r>
              <a:rPr lang="es-ES_tradnl" sz="2600" b="1" dirty="0" smtClean="0"/>
              <a:t>Visitas al lugar</a:t>
            </a:r>
          </a:p>
          <a:p>
            <a:pPr lvl="1"/>
            <a:r>
              <a:rPr lang="es-ES_tradnl" sz="2300" dirty="0" smtClean="0"/>
              <a:t>Visitas para comprobar la existencia de la empresa mencionada.</a:t>
            </a:r>
          </a:p>
          <a:p>
            <a:pPr lvl="1"/>
            <a:r>
              <a:rPr lang="es-ES_tradnl" sz="2300" dirty="0" smtClean="0"/>
              <a:t>Reuniones con representantes empresariales, incluyendo recursos humanos.</a:t>
            </a:r>
          </a:p>
          <a:p>
            <a:pPr lvl="1"/>
            <a:r>
              <a:rPr lang="es-ES_tradnl" sz="2300" dirty="0" smtClean="0"/>
              <a:t>Si un solicitante está en el lugar, puede ser interrogado en cuanto a su conocimiento sobre  sus obligaciones y responsabilidades </a:t>
            </a:r>
          </a:p>
          <a:p>
            <a:pPr lvl="1"/>
            <a:r>
              <a:rPr lang="es-ES_tradnl" sz="2300" dirty="0" smtClean="0"/>
              <a:t>Los vecinos pueden ser una fuente involuntaria de información útil sobre el paradero de un solicitante.</a:t>
            </a:r>
          </a:p>
          <a:p>
            <a:r>
              <a:rPr lang="es-ES_tradnl" sz="2600" b="1" dirty="0" smtClean="0"/>
              <a:t>Canadá continua mejorando su servicios al cliente</a:t>
            </a:r>
          </a:p>
          <a:p>
            <a:pPr lvl="1"/>
            <a:r>
              <a:rPr lang="es-ES_tradnl" sz="2300" dirty="0" smtClean="0"/>
              <a:t>Mejoras a las herramientas de la Web y videos en directo</a:t>
            </a:r>
            <a:endParaRPr lang="es-ES_tradnl" sz="2300" dirty="0"/>
          </a:p>
        </p:txBody>
      </p:sp>
      <p:sp>
        <p:nvSpPr>
          <p:cNvPr id="3" name="Title 2"/>
          <p:cNvSpPr>
            <a:spLocks noGrp="1"/>
          </p:cNvSpPr>
          <p:nvPr>
            <p:ph type="title"/>
          </p:nvPr>
        </p:nvSpPr>
        <p:spPr/>
        <p:txBody>
          <a:bodyPr/>
          <a:lstStyle/>
          <a:p>
            <a:r>
              <a:rPr lang="es-ES_tradnl" dirty="0" smtClean="0"/>
              <a:t>Actividades de verificación</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11</a:t>
            </a:fld>
            <a:endParaRPr lang="es-ES_trad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77500" lnSpcReduction="20000"/>
          </a:bodyPr>
          <a:lstStyle/>
          <a:p>
            <a:r>
              <a:rPr lang="es-ES_tradnl" sz="3100" dirty="0" smtClean="0"/>
              <a:t>Las actividades realizadas por el CIC para combatir el fraude se limitan a la investigación administrativa.</a:t>
            </a:r>
          </a:p>
          <a:p>
            <a:r>
              <a:rPr lang="es-ES_tradnl" sz="3100" dirty="0" smtClean="0"/>
              <a:t>El CIC recurre a la CBSA y a la RCMP para las investigaciones suplementarias que podrían conducir a un enjuiciamiento.</a:t>
            </a:r>
          </a:p>
          <a:p>
            <a:r>
              <a:rPr lang="es-ES_tradnl" u="sng" dirty="0" smtClean="0"/>
              <a:t>Retos</a:t>
            </a:r>
            <a:r>
              <a:rPr lang="es-ES_tradnl" dirty="0" smtClean="0"/>
              <a:t>:</a:t>
            </a:r>
          </a:p>
          <a:p>
            <a:pPr lvl="1"/>
            <a:r>
              <a:rPr lang="es-ES_tradnl" dirty="0" smtClean="0"/>
              <a:t>Solo los “tramitadores fantasmas” que operan </a:t>
            </a:r>
            <a:r>
              <a:rPr lang="es-ES_tradnl" u="sng" dirty="0" smtClean="0"/>
              <a:t>en Canadá</a:t>
            </a:r>
            <a:r>
              <a:rPr lang="es-ES_tradnl" dirty="0" smtClean="0"/>
              <a:t> pueden ser llevados ante los tribunales. </a:t>
            </a:r>
          </a:p>
          <a:p>
            <a:pPr lvl="1"/>
            <a:r>
              <a:rPr lang="es-ES_tradnl" dirty="0" smtClean="0"/>
              <a:t>Es difícil combatir las actividades de los “tramitadores fantasmas” que operan desde el extranjero.</a:t>
            </a:r>
          </a:p>
          <a:p>
            <a:pPr lvl="1"/>
            <a:r>
              <a:rPr lang="es-ES_tradnl" dirty="0" smtClean="0"/>
              <a:t>La capacidad del CIC para impulsar la cooperación  internacional para combatir las actividades de los tramitadores en inmigración inescrupulosos puede verse limitada por el reducido número de países que cuentan con legislación pertinente. </a:t>
            </a:r>
          </a:p>
          <a:p>
            <a:endParaRPr lang="es-ES_tradnl" dirty="0"/>
          </a:p>
        </p:txBody>
      </p:sp>
      <p:sp>
        <p:nvSpPr>
          <p:cNvPr id="3" name="Title 2"/>
          <p:cNvSpPr>
            <a:spLocks noGrp="1"/>
          </p:cNvSpPr>
          <p:nvPr>
            <p:ph type="title"/>
          </p:nvPr>
        </p:nvSpPr>
        <p:spPr/>
        <p:txBody>
          <a:bodyPr/>
          <a:lstStyle/>
          <a:p>
            <a:r>
              <a:rPr lang="es-ES_tradnl" dirty="0" smtClean="0"/>
              <a:t>Casos consignados por CIC</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12</a:t>
            </a:fld>
            <a:endParaRPr lang="es-ES_trad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s-ES_tradnl" sz="2400" dirty="0" smtClean="0"/>
              <a:t>Cooperación con socios y países aliados</a:t>
            </a:r>
            <a:endParaRPr lang="es-ES_tradnl" sz="2400" dirty="0"/>
          </a:p>
        </p:txBody>
      </p:sp>
      <p:sp>
        <p:nvSpPr>
          <p:cNvPr id="4" name="Rectangle 3"/>
          <p:cNvSpPr/>
          <p:nvPr/>
        </p:nvSpPr>
        <p:spPr>
          <a:xfrm>
            <a:off x="531440" y="1196752"/>
            <a:ext cx="8001000" cy="4539704"/>
          </a:xfrm>
          <a:prstGeom prst="rect">
            <a:avLst/>
          </a:prstGeom>
        </p:spPr>
        <p:txBody>
          <a:bodyPr wrap="square">
            <a:spAutoFit/>
          </a:bodyPr>
          <a:lstStyle/>
          <a:p>
            <a:endParaRPr lang="es-ES_tradnl" sz="1900" dirty="0" smtClean="0"/>
          </a:p>
          <a:p>
            <a:pPr marL="342900" indent="-342900">
              <a:spcBef>
                <a:spcPts val="1200"/>
              </a:spcBef>
              <a:buFont typeface="Arial"/>
              <a:buChar char="•"/>
            </a:pPr>
            <a:r>
              <a:rPr lang="es-ES_tradnl" sz="2000" dirty="0" smtClean="0"/>
              <a:t>CIC mantiene enlaces con sus socios para combatir las solicitudes fraudulentas de visa, la migración irregular y la utilización fraudulenta de documentos.</a:t>
            </a:r>
          </a:p>
          <a:p>
            <a:pPr marL="342900" indent="-342900">
              <a:spcBef>
                <a:spcPts val="1200"/>
              </a:spcBef>
              <a:buFont typeface="Arial"/>
              <a:buChar char="•"/>
            </a:pPr>
            <a:r>
              <a:rPr lang="es-ES_tradnl" sz="2000" smtClean="0"/>
              <a:t>CIC </a:t>
            </a:r>
            <a:r>
              <a:rPr lang="es-ES_tradnl" sz="2000" dirty="0" smtClean="0"/>
              <a:t>intercambia información con sus socios en materia de tendencias, viajeros indebidamente documentos, utilización fraudulenta de documentos y el fraude en el proceso de obtención de un visado.</a:t>
            </a:r>
          </a:p>
          <a:p>
            <a:pPr marL="342900" indent="-342900">
              <a:spcBef>
                <a:spcPts val="1200"/>
              </a:spcBef>
              <a:buFont typeface="Arial"/>
              <a:buChar char="•"/>
            </a:pPr>
            <a:r>
              <a:rPr lang="es-ES_tradnl" sz="2000" dirty="0" smtClean="0"/>
              <a:t>Intercambio de información sobre el </a:t>
            </a:r>
            <a:r>
              <a:rPr lang="es-ES_tradnl" sz="2000" i="1" dirty="0" smtClean="0"/>
              <a:t>modus operandi</a:t>
            </a:r>
            <a:r>
              <a:rPr lang="es-ES_tradnl" sz="2000" dirty="0" smtClean="0"/>
              <a:t> utilizado por grupos organizados.</a:t>
            </a:r>
          </a:p>
          <a:p>
            <a:pPr marL="342900" indent="-342900">
              <a:spcBef>
                <a:spcPts val="1200"/>
              </a:spcBef>
              <a:buFont typeface="Arial"/>
              <a:buChar char="•"/>
            </a:pPr>
            <a:r>
              <a:rPr lang="es-ES_tradnl" sz="2000" dirty="0" smtClean="0"/>
              <a:t>Identificación de oportunidades de colaboración y celebración de reuniones periódicas con socios y  representantes de gobierno.</a:t>
            </a:r>
          </a:p>
          <a:p>
            <a:pPr marL="342900" indent="-342900">
              <a:spcBef>
                <a:spcPts val="1200"/>
              </a:spcBef>
              <a:buFont typeface="Arial"/>
              <a:buChar char="•"/>
            </a:pPr>
            <a:r>
              <a:rPr lang="es-ES_tradnl" sz="2000" dirty="0" smtClean="0"/>
              <a:t>Intercambio de mejores prácticas y herramientas.</a:t>
            </a:r>
          </a:p>
        </p:txBody>
      </p:sp>
      <p:sp>
        <p:nvSpPr>
          <p:cNvPr id="5" name="Slide Number Placeholder 4"/>
          <p:cNvSpPr>
            <a:spLocks noGrp="1"/>
          </p:cNvSpPr>
          <p:nvPr>
            <p:ph type="sldNum" sz="quarter" idx="12"/>
          </p:nvPr>
        </p:nvSpPr>
        <p:spPr/>
        <p:txBody>
          <a:bodyPr/>
          <a:lstStyle/>
          <a:p>
            <a:fld id="{89A285D8-B1CC-4D45-993F-C26C8FD8DEF7}" type="slidenum">
              <a:rPr lang="es-ES_tradnl" smtClean="0"/>
              <a:pPr/>
              <a:t>13</a:t>
            </a:fld>
            <a:endParaRPr lang="es-ES_trad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_tradnl" sz="2800" dirty="0" smtClean="0"/>
              <a:t>Proyecto Chakra</a:t>
            </a:r>
            <a:endParaRPr lang="es-ES_tradnl" sz="2800" dirty="0"/>
          </a:p>
        </p:txBody>
      </p:sp>
      <p:pic>
        <p:nvPicPr>
          <p:cNvPr id="4" name="Content Placeholder 3" descr="C:\Users\IPughcook1\AppData\Local\Microsoft\Windows\Temporary Internet Files\Outlook Temp\Hindustan Times QJU (2).jpg"/>
          <p:cNvPicPr>
            <a:picLocks noGrp="1"/>
          </p:cNvPicPr>
          <p:nvPr>
            <p:ph idx="1"/>
          </p:nvPr>
        </p:nvPicPr>
        <p:blipFill>
          <a:blip r:embed="rId3" cstate="print"/>
          <a:srcRect/>
          <a:stretch>
            <a:fillRect/>
          </a:stretch>
        </p:blipFill>
        <p:spPr bwMode="auto">
          <a:xfrm rot="21217156">
            <a:off x="2217771" y="1792374"/>
            <a:ext cx="4466159" cy="406514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9A285D8-B1CC-4D45-993F-C26C8FD8DEF7}" type="slidenum">
              <a:rPr lang="en-US" smtClean="0"/>
              <a:pPr/>
              <a:t>14</a:t>
            </a:fld>
            <a:endParaRPr lang="en-US" dirty="0"/>
          </a:p>
        </p:txBody>
      </p:sp>
      <p:sp>
        <p:nvSpPr>
          <p:cNvPr id="6" name="TextBox 5"/>
          <p:cNvSpPr txBox="1"/>
          <p:nvPr/>
        </p:nvSpPr>
        <p:spPr>
          <a:xfrm>
            <a:off x="1403648" y="5703639"/>
            <a:ext cx="6840760" cy="461665"/>
          </a:xfrm>
          <a:prstGeom prst="rect">
            <a:avLst/>
          </a:prstGeom>
          <a:solidFill>
            <a:schemeClr val="bg1"/>
          </a:solidFill>
        </p:spPr>
        <p:txBody>
          <a:bodyPr wrap="square" rtlCol="0">
            <a:spAutoFit/>
          </a:bodyPr>
          <a:lstStyle/>
          <a:p>
            <a:r>
              <a:rPr lang="es-ES_tradnl" sz="2400" b="1" dirty="0" smtClean="0">
                <a:solidFill>
                  <a:schemeClr val="tx2">
                    <a:lumMod val="75000"/>
                  </a:schemeClr>
                </a:solidFill>
              </a:rPr>
              <a:t>“Arresto de siete </a:t>
            </a:r>
            <a:r>
              <a:rPr lang="es-ES_tradnl" sz="2400" b="1" dirty="0" smtClean="0">
                <a:solidFill>
                  <a:srgbClr val="C00000"/>
                </a:solidFill>
              </a:rPr>
              <a:t>agentes de viajes </a:t>
            </a:r>
            <a:r>
              <a:rPr lang="es-ES_tradnl" sz="2400" b="1" dirty="0" smtClean="0">
                <a:solidFill>
                  <a:schemeClr val="tx2">
                    <a:lumMod val="75000"/>
                  </a:schemeClr>
                </a:solidFill>
              </a:rPr>
              <a:t>inescrupulosos”</a:t>
            </a:r>
            <a:endParaRPr lang="es-ES_tradnl" sz="2400" b="1"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56792"/>
            <a:ext cx="8001000" cy="4525963"/>
          </a:xfrm>
        </p:spPr>
        <p:txBody>
          <a:bodyPr/>
          <a:lstStyle/>
          <a:p>
            <a:pPr algn="ctr">
              <a:buNone/>
            </a:pPr>
            <a:endParaRPr lang="es-ES_tradnl" dirty="0" smtClean="0"/>
          </a:p>
          <a:p>
            <a:pPr algn="ctr">
              <a:buNone/>
            </a:pPr>
            <a:endParaRPr lang="es-ES_tradnl" dirty="0" smtClean="0"/>
          </a:p>
          <a:p>
            <a:pPr algn="ctr">
              <a:buNone/>
            </a:pPr>
            <a:r>
              <a:rPr lang="es-ES_tradnl" i="1" dirty="0" smtClean="0"/>
              <a:t>Gracias por su atención</a:t>
            </a:r>
            <a:endParaRPr lang="es-ES_tradnl"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15</a:t>
            </a:fld>
            <a:endParaRPr lang="es-ES_trad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576064" y="1711349"/>
            <a:ext cx="8110736" cy="4525963"/>
          </a:xfrm>
        </p:spPr>
        <p:txBody>
          <a:bodyPr>
            <a:normAutofit fontScale="25000" lnSpcReduction="20000"/>
          </a:bodyPr>
          <a:lstStyle/>
          <a:p>
            <a:pPr>
              <a:lnSpc>
                <a:spcPct val="120000"/>
              </a:lnSpc>
              <a:spcBef>
                <a:spcPts val="1200"/>
              </a:spcBef>
              <a:buFont typeface="Arial" pitchFamily="34" charset="0"/>
              <a:buChar char="•"/>
            </a:pPr>
            <a:r>
              <a:rPr lang="es-ES_tradnl" sz="6000" dirty="0" smtClean="0"/>
              <a:t>Todos los tramitadores legítimos deben inscribirse en el Consejo Canadiense Regulador de Consultores de Inmigración. </a:t>
            </a:r>
            <a:endParaRPr lang="es-ES_tradnl" sz="6000" dirty="0" smtClean="0"/>
          </a:p>
          <a:p>
            <a:pPr>
              <a:lnSpc>
                <a:spcPct val="120000"/>
              </a:lnSpc>
              <a:spcBef>
                <a:spcPts val="1200"/>
              </a:spcBef>
              <a:buFont typeface="Arial" pitchFamily="34" charset="0"/>
              <a:buChar char="•"/>
            </a:pPr>
            <a:r>
              <a:rPr lang="es-ES_tradnl" sz="6000" dirty="0" smtClean="0">
                <a:cs typeface="Arial" pitchFamily="34" charset="0"/>
              </a:rPr>
              <a:t>El </a:t>
            </a:r>
            <a:r>
              <a:rPr lang="es-ES_tradnl" sz="6000" dirty="0" smtClean="0">
                <a:cs typeface="Arial" pitchFamily="34" charset="0"/>
              </a:rPr>
              <a:t>Gobierno de Canadá no apoya a individuos no autorizados que proporcionan consejería pagada en cualquier etapa del proceso de inmigración. </a:t>
            </a:r>
            <a:endParaRPr lang="es-ES_tradnl" sz="6000" dirty="0" smtClean="0">
              <a:cs typeface="Arial" pitchFamily="34" charset="0"/>
            </a:endParaRPr>
          </a:p>
          <a:p>
            <a:pPr>
              <a:lnSpc>
                <a:spcPct val="120000"/>
              </a:lnSpc>
              <a:spcBef>
                <a:spcPts val="1200"/>
              </a:spcBef>
              <a:buFont typeface="Arial" pitchFamily="34" charset="0"/>
              <a:buChar char="•"/>
            </a:pPr>
            <a:r>
              <a:rPr lang="es-ES_tradnl" sz="6000" dirty="0" smtClean="0">
                <a:cs typeface="Arial" pitchFamily="34" charset="0"/>
              </a:rPr>
              <a:t>“</a:t>
            </a:r>
            <a:r>
              <a:rPr lang="es-ES_tradnl" sz="6000" dirty="0" smtClean="0">
                <a:cs typeface="Arial" pitchFamily="34" charset="0"/>
              </a:rPr>
              <a:t>Tramitadores Fantasmas” son individuos no autorizados que proveen asistencia y/o consejería a inmigrantes potenciales.</a:t>
            </a:r>
          </a:p>
          <a:p>
            <a:pPr>
              <a:lnSpc>
                <a:spcPct val="120000"/>
              </a:lnSpc>
              <a:spcBef>
                <a:spcPts val="1200"/>
              </a:spcBef>
              <a:buFont typeface="Arial" pitchFamily="34" charset="0"/>
              <a:buChar char="•"/>
            </a:pPr>
            <a:r>
              <a:rPr lang="es-ES_tradnl" sz="6000" dirty="0" smtClean="0">
                <a:cs typeface="Arial" pitchFamily="34" charset="0"/>
              </a:rPr>
              <a:t>Representantes de inmigración no autorizados constituyen una amenaza a sus víctimas, así como a la integridad de los sistemas de inmigración de Canadá.</a:t>
            </a:r>
          </a:p>
          <a:p>
            <a:pPr>
              <a:lnSpc>
                <a:spcPct val="120000"/>
              </a:lnSpc>
              <a:spcBef>
                <a:spcPts val="1200"/>
              </a:spcBef>
            </a:pPr>
            <a:r>
              <a:rPr lang="es-ES_tradnl" sz="6000" dirty="0" smtClean="0"/>
              <a:t>Es difícil localizarlos y el Ministerio de Ciudadanía e Inmigración de Canadá (CIC) suele enterarse hasta que las quejas son presentadas por clientes insatisfechos o son identificados por las tendencias de monitoreo que realizan los funcionarios encargados de visas.</a:t>
            </a:r>
          </a:p>
          <a:p>
            <a:pPr>
              <a:lnSpc>
                <a:spcPct val="120000"/>
              </a:lnSpc>
              <a:spcBef>
                <a:spcPts val="1200"/>
              </a:spcBef>
            </a:pPr>
            <a:r>
              <a:rPr lang="es-ES_tradnl" sz="6000" dirty="0" smtClean="0"/>
              <a:t>El hecho que los solicitantes de visa actúan en complicidad para cometer fraude dificulta aun más la tarea de identificar a los “tramitadores fantasma”.</a:t>
            </a:r>
          </a:p>
          <a:p>
            <a:endParaRPr lang="es-ES_tradnl" sz="4000" dirty="0" smtClean="0"/>
          </a:p>
          <a:p>
            <a:endParaRPr lang="es-ES_tradnl" dirty="0" smtClean="0"/>
          </a:p>
        </p:txBody>
      </p:sp>
      <p:sp>
        <p:nvSpPr>
          <p:cNvPr id="20" name="Title 19"/>
          <p:cNvSpPr>
            <a:spLocks noGrp="1"/>
          </p:cNvSpPr>
          <p:nvPr>
            <p:ph type="title"/>
          </p:nvPr>
        </p:nvSpPr>
        <p:spPr/>
        <p:txBody>
          <a:bodyPr>
            <a:normAutofit/>
          </a:bodyPr>
          <a:lstStyle/>
          <a:p>
            <a:r>
              <a:rPr lang="es-ES_tradnl" dirty="0" smtClean="0"/>
              <a:t> ¿Quiénes son los “Tramitadores Fantasmas”?</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2</a:t>
            </a:fld>
            <a:endParaRPr lang="es-ES_trad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567333"/>
            <a:ext cx="8001000" cy="4525963"/>
          </a:xfrm>
        </p:spPr>
        <p:txBody>
          <a:bodyPr>
            <a:normAutofit/>
          </a:bodyPr>
          <a:lstStyle/>
          <a:p>
            <a:r>
              <a:rPr lang="es-ES_tradnl" sz="1800" dirty="0" smtClean="0"/>
              <a:t>Fraude de identidad</a:t>
            </a:r>
          </a:p>
          <a:p>
            <a:pPr lvl="1"/>
            <a:r>
              <a:rPr lang="es-ES_tradnl" sz="1800" dirty="0" smtClean="0"/>
              <a:t>Presentación de documentos fraudulentos, incluyendo pasaportes, para eludir restricciones de viaje.</a:t>
            </a:r>
          </a:p>
          <a:p>
            <a:r>
              <a:rPr lang="es-ES_tradnl" sz="1800" dirty="0" smtClean="0"/>
              <a:t>Falsa declaración de competencias</a:t>
            </a:r>
          </a:p>
          <a:p>
            <a:pPr lvl="1"/>
            <a:r>
              <a:rPr lang="es-ES_tradnl" sz="1800" dirty="0" smtClean="0"/>
              <a:t>Invenciones engañosas de calificaciones o de experiencia para satisfacer los requisitos</a:t>
            </a:r>
          </a:p>
          <a:p>
            <a:pPr lvl="1"/>
            <a:r>
              <a:rPr lang="es-ES_tradnl" sz="1800" dirty="0" smtClean="0"/>
              <a:t>Pueden incluir la entrega de constancias fraudulentas de calificaciones profesionales y de transcripciones de educación.</a:t>
            </a:r>
          </a:p>
          <a:p>
            <a:pPr lvl="1"/>
            <a:r>
              <a:rPr lang="es-ES_tradnl" sz="1800" dirty="0" smtClean="0"/>
              <a:t>Los engaños se detectan  gracias a la mala reproducción del papel </a:t>
            </a:r>
            <a:r>
              <a:rPr lang="es-ES_tradnl" sz="1800" dirty="0" err="1" smtClean="0"/>
              <a:t>membretado</a:t>
            </a:r>
            <a:endParaRPr lang="es-ES_tradnl" sz="1800" dirty="0" smtClean="0"/>
          </a:p>
          <a:p>
            <a:pPr lvl="1"/>
            <a:r>
              <a:rPr lang="es-ES_tradnl" sz="1800" dirty="0" smtClean="0"/>
              <a:t>Se detectan con frecuencia en las categorías de trabajador calificado o  empresarios apadrinado por una provincia </a:t>
            </a:r>
          </a:p>
          <a:p>
            <a:endParaRPr lang="es-ES_tradnl" sz="1900" dirty="0" smtClean="0"/>
          </a:p>
        </p:txBody>
      </p:sp>
      <p:sp>
        <p:nvSpPr>
          <p:cNvPr id="3" name="Title 2"/>
          <p:cNvSpPr>
            <a:spLocks noGrp="1"/>
          </p:cNvSpPr>
          <p:nvPr>
            <p:ph type="title"/>
          </p:nvPr>
        </p:nvSpPr>
        <p:spPr/>
        <p:txBody>
          <a:bodyPr/>
          <a:lstStyle/>
          <a:p>
            <a:r>
              <a:rPr lang="es-ES_tradnl" dirty="0" smtClean="0"/>
              <a:t>Tipos de fraude observados</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3</a:t>
            </a:fld>
            <a:endParaRPr lang="es-ES_trad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A285D8-B1CC-4D45-993F-C26C8FD8DEF7}" type="slidenum">
              <a:rPr lang="es-ES_tradnl" smtClean="0"/>
              <a:pPr/>
              <a:t>4</a:t>
            </a:fld>
            <a:endParaRPr lang="es-ES_tradnl" dirty="0"/>
          </a:p>
        </p:txBody>
      </p:sp>
      <p:sp>
        <p:nvSpPr>
          <p:cNvPr id="4" name="Title 3"/>
          <p:cNvSpPr>
            <a:spLocks noGrp="1"/>
          </p:cNvSpPr>
          <p:nvPr>
            <p:ph type="title"/>
          </p:nvPr>
        </p:nvSpPr>
        <p:spPr/>
        <p:txBody>
          <a:bodyPr/>
          <a:lstStyle/>
          <a:p>
            <a:r>
              <a:rPr lang="es-ES_tradnl" dirty="0" smtClean="0"/>
              <a:t>Tipos de fraude observados </a:t>
            </a:r>
            <a:r>
              <a:rPr lang="es-ES_tradnl" sz="2000" i="1" dirty="0" smtClean="0"/>
              <a:t>(continuación)</a:t>
            </a:r>
            <a:endParaRPr lang="es-ES_tradnl" sz="2000" i="1" dirty="0"/>
          </a:p>
        </p:txBody>
      </p:sp>
      <p:sp>
        <p:nvSpPr>
          <p:cNvPr id="5" name="Content Placeholder 1"/>
          <p:cNvSpPr>
            <a:spLocks noGrp="1"/>
          </p:cNvSpPr>
          <p:nvPr>
            <p:ph idx="1"/>
          </p:nvPr>
        </p:nvSpPr>
        <p:spPr>
          <a:xfrm>
            <a:off x="685800" y="1567333"/>
            <a:ext cx="8001000" cy="4525963"/>
          </a:xfrm>
        </p:spPr>
        <p:txBody>
          <a:bodyPr>
            <a:normAutofit/>
          </a:bodyPr>
          <a:lstStyle/>
          <a:p>
            <a:endParaRPr lang="es-ES_tradnl" sz="1900" dirty="0" smtClean="0"/>
          </a:p>
          <a:p>
            <a:r>
              <a:rPr lang="es-ES_tradnl" sz="1800" dirty="0" smtClean="0"/>
              <a:t>Representaciones falsas</a:t>
            </a:r>
          </a:p>
          <a:p>
            <a:pPr lvl="1"/>
            <a:r>
              <a:rPr lang="es-ES_tradnl" sz="1800" dirty="0" smtClean="0"/>
              <a:t>Fabricación de declaraciones y narrativas</a:t>
            </a:r>
          </a:p>
          <a:p>
            <a:pPr lvl="1"/>
            <a:r>
              <a:rPr lang="es-ES_tradnl" sz="1800" dirty="0" smtClean="0"/>
              <a:t>El uso de documentos genuinos aunque los motivos sean diferentes a las intenciones</a:t>
            </a:r>
          </a:p>
          <a:p>
            <a:pPr lvl="2"/>
            <a:r>
              <a:rPr lang="es-ES_tradnl" sz="1300" dirty="0" smtClean="0"/>
              <a:t>Usar a Canadá para ingresar a los Estados Unidos</a:t>
            </a:r>
          </a:p>
          <a:p>
            <a:pPr lvl="2"/>
            <a:r>
              <a:rPr lang="es-ES_tradnl" sz="1300" dirty="0" smtClean="0"/>
              <a:t>Trasladarse a otra provincia después de aceptar residencia en otra</a:t>
            </a:r>
          </a:p>
          <a:p>
            <a:pPr lvl="2"/>
            <a:r>
              <a:rPr lang="es-ES_tradnl" sz="1300" dirty="0" smtClean="0"/>
              <a:t>Obtener seguro de salud</a:t>
            </a:r>
          </a:p>
          <a:p>
            <a:r>
              <a:rPr lang="es-ES_tradnl" sz="1800" dirty="0" smtClean="0"/>
              <a:t>Falsa declaración de las verdaderas intenciones</a:t>
            </a:r>
          </a:p>
          <a:p>
            <a:pPr lvl="1"/>
            <a:r>
              <a:rPr lang="es-ES_tradnl" sz="1800" dirty="0" smtClean="0"/>
              <a:t>Falsificación de documentos tales como declaración de impuestos, servicio militar, historial de viaje en pasaportes </a:t>
            </a:r>
          </a:p>
          <a:p>
            <a:r>
              <a:rPr lang="es-ES_tradnl" sz="1800" dirty="0" smtClean="0"/>
              <a:t>Falsas relaciones </a:t>
            </a:r>
          </a:p>
          <a:p>
            <a:pPr lvl="1"/>
            <a:r>
              <a:rPr lang="es-ES_tradnl" sz="1800" dirty="0" smtClean="0"/>
              <a:t>Exclusión de miembros familiares o inclusión de impostores</a:t>
            </a:r>
          </a:p>
          <a:p>
            <a:pPr lvl="1"/>
            <a:r>
              <a:rPr lang="es-ES_tradnl" sz="1800" dirty="0" smtClean="0"/>
              <a:t>Matrimonios de conveniencia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600256" cy="5534075"/>
          </a:xfrm>
        </p:spPr>
        <p:txBody>
          <a:bodyPr>
            <a:normAutofit fontScale="47500" lnSpcReduction="20000"/>
          </a:bodyPr>
          <a:lstStyle/>
          <a:p>
            <a:endParaRPr lang="es-ES_tradnl" sz="3800" dirty="0" smtClean="0"/>
          </a:p>
          <a:p>
            <a:r>
              <a:rPr lang="es-ES_tradnl" sz="3800" b="1" dirty="0" smtClean="0"/>
              <a:t>Presentar solicitudes que siguen un molde</a:t>
            </a:r>
          </a:p>
          <a:p>
            <a:pPr lvl="1"/>
            <a:r>
              <a:rPr lang="es-ES_tradnl" sz="3800" dirty="0" smtClean="0"/>
              <a:t>Los encargados de visas suelen notar que algunas solicitudes utilizan lenguaje similar o idéntico y que solo los nombres y fechas han sido cambiados.</a:t>
            </a:r>
          </a:p>
          <a:p>
            <a:r>
              <a:rPr lang="es-ES_tradnl" sz="3800" b="1" dirty="0" smtClean="0"/>
              <a:t>Preparar al cliente para su entrevista</a:t>
            </a:r>
          </a:p>
          <a:p>
            <a:pPr lvl="1"/>
            <a:r>
              <a:rPr lang="es-ES_tradnl" sz="3800" dirty="0" smtClean="0"/>
              <a:t>Los clientes reciben notas y posibles respuestas para las preguntas que podrían tener que responder durante la entrevista con las autoridades migratorias canadienses.</a:t>
            </a:r>
          </a:p>
          <a:p>
            <a:r>
              <a:rPr lang="es-ES_tradnl" sz="3800" b="1" dirty="0" smtClean="0"/>
              <a:t>Arreglar matrimonios fraudulentos (matrimonios de conveniencia)</a:t>
            </a:r>
          </a:p>
          <a:p>
            <a:pPr lvl="1"/>
            <a:r>
              <a:rPr lang="es-ES_tradnl" sz="3800" dirty="0" smtClean="0"/>
              <a:t>Fotos trucadas con caras y cuerpos de los novios agregados a fotos de bodas genuinas.</a:t>
            </a:r>
          </a:p>
          <a:p>
            <a:pPr lvl="1"/>
            <a:r>
              <a:rPr lang="es-ES_tradnl" sz="3800" dirty="0" smtClean="0"/>
              <a:t>Los clientes reciben una historia de cómo conocieron a su pareja, sus antecedentes laborales y comprobantes de contacto tales como llamadas telefónicas y fotografías.</a:t>
            </a:r>
          </a:p>
          <a:p>
            <a:r>
              <a:rPr lang="es-ES_tradnl" sz="3800" b="1" dirty="0" smtClean="0"/>
              <a:t>Fraude en materia de residencia</a:t>
            </a:r>
          </a:p>
          <a:p>
            <a:pPr lvl="1"/>
            <a:r>
              <a:rPr lang="es-ES_tradnl" sz="3800" dirty="0" smtClean="0"/>
              <a:t>Los Residentes Permanentes deben vivir en Canadá al menos 2 años</a:t>
            </a:r>
            <a:br>
              <a:rPr lang="es-ES_tradnl" sz="3800" dirty="0" smtClean="0"/>
            </a:br>
            <a:r>
              <a:rPr lang="es-ES_tradnl" sz="3800" dirty="0" smtClean="0"/>
              <a:t>de un período de 5 años.</a:t>
            </a:r>
          </a:p>
          <a:p>
            <a:pPr lvl="1"/>
            <a:r>
              <a:rPr lang="es-ES_tradnl" sz="3800" dirty="0" smtClean="0"/>
              <a:t>Los Residentes Permanentes interesados en la ciudadanía deben haber vivido </a:t>
            </a:r>
            <a:br>
              <a:rPr lang="es-ES_tradnl" sz="3800" dirty="0" smtClean="0"/>
            </a:br>
            <a:r>
              <a:rPr lang="es-ES_tradnl" sz="3800" dirty="0" smtClean="0"/>
              <a:t>en Canadá al menos 3 de 4 años de permanencia en Canadá.</a:t>
            </a:r>
          </a:p>
        </p:txBody>
      </p:sp>
      <p:sp>
        <p:nvSpPr>
          <p:cNvPr id="3" name="Title 2"/>
          <p:cNvSpPr>
            <a:spLocks noGrp="1"/>
          </p:cNvSpPr>
          <p:nvPr>
            <p:ph type="title"/>
          </p:nvPr>
        </p:nvSpPr>
        <p:spPr/>
        <p:txBody>
          <a:bodyPr/>
          <a:lstStyle/>
          <a:p>
            <a:r>
              <a:rPr lang="es-ES_tradnl" i="1" dirty="0" smtClean="0"/>
              <a:t>Modus operandi</a:t>
            </a:r>
            <a:endParaRPr lang="es-ES_tradnl" i="1"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5</a:t>
            </a:fld>
            <a:endParaRPr lang="es-ES_trad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567333"/>
            <a:ext cx="8147248" cy="4525963"/>
          </a:xfrm>
        </p:spPr>
        <p:txBody>
          <a:bodyPr>
            <a:normAutofit/>
          </a:bodyPr>
          <a:lstStyle/>
          <a:p>
            <a:r>
              <a:rPr lang="es-ES_tradnl" sz="2300" b="1" dirty="0" smtClean="0"/>
              <a:t>Identificarse como “amigo” o voluntario no remunerado</a:t>
            </a:r>
          </a:p>
          <a:p>
            <a:r>
              <a:rPr lang="es-ES_tradnl" sz="2300" b="1" dirty="0" smtClean="0"/>
              <a:t>Empleadores que sólo existen sobre papel</a:t>
            </a:r>
          </a:p>
          <a:p>
            <a:pPr lvl="1"/>
            <a:r>
              <a:rPr lang="es-ES_tradnl" sz="2300" dirty="0" smtClean="0"/>
              <a:t>Algunos consultores emplean a extranjeros (por ejemplo estudiantes).</a:t>
            </a:r>
          </a:p>
          <a:p>
            <a:r>
              <a:rPr lang="es-ES_tradnl" sz="2300" b="1" dirty="0" smtClean="0"/>
              <a:t>Ayudar a presentar falsas solicitudes de asilo</a:t>
            </a:r>
          </a:p>
          <a:p>
            <a:pPr lvl="1"/>
            <a:r>
              <a:rPr lang="es-ES_tradnl" sz="2300" dirty="0" smtClean="0"/>
              <a:t>Fabricación de historias para los clientes.</a:t>
            </a:r>
          </a:p>
          <a:p>
            <a:r>
              <a:rPr lang="es-ES_tradnl" sz="2300" b="1" dirty="0" smtClean="0"/>
              <a:t>Sitios Web fraudulentos que imitan el sitio Web del CIC</a:t>
            </a:r>
          </a:p>
          <a:p>
            <a:pPr lvl="1"/>
            <a:r>
              <a:rPr lang="es-ES_tradnl" sz="2300" dirty="0" smtClean="0"/>
              <a:t>Formularios de inmigración del CIC ofrecidos para su venta.</a:t>
            </a:r>
          </a:p>
          <a:p>
            <a:r>
              <a:rPr lang="es-ES_tradnl" sz="2300" b="1" dirty="0" smtClean="0"/>
              <a:t>Sitios Web de loterías de tarjetas de residencia</a:t>
            </a:r>
          </a:p>
          <a:p>
            <a:pPr lvl="1"/>
            <a:r>
              <a:rPr lang="es-ES_tradnl" sz="2300" dirty="0" smtClean="0"/>
              <a:t>Ofrecimiento de una supuesta “tarjeta verde” canadiense.</a:t>
            </a:r>
          </a:p>
          <a:p>
            <a:pPr lvl="1"/>
            <a:endParaRPr lang="es-ES_tradnl" dirty="0"/>
          </a:p>
        </p:txBody>
      </p:sp>
      <p:sp>
        <p:nvSpPr>
          <p:cNvPr id="3" name="Title 2"/>
          <p:cNvSpPr>
            <a:spLocks noGrp="1"/>
          </p:cNvSpPr>
          <p:nvPr>
            <p:ph type="title"/>
          </p:nvPr>
        </p:nvSpPr>
        <p:spPr/>
        <p:txBody>
          <a:bodyPr/>
          <a:lstStyle/>
          <a:p>
            <a:r>
              <a:rPr lang="es-ES_tradnl" dirty="0" smtClean="0"/>
              <a:t>Modus Operandi </a:t>
            </a:r>
            <a:r>
              <a:rPr lang="es-ES_tradnl" sz="2000" i="1" dirty="0" smtClean="0"/>
              <a:t>(continuación)</a:t>
            </a:r>
            <a:r>
              <a:rPr lang="es-ES_tradnl" dirty="0" smtClean="0"/>
              <a:t> </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6</a:t>
            </a:fld>
            <a:endParaRPr lang="es-ES_trad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206680" cy="4525963"/>
          </a:xfrm>
        </p:spPr>
        <p:txBody>
          <a:bodyPr>
            <a:noAutofit/>
          </a:bodyPr>
          <a:lstStyle/>
          <a:p>
            <a:pPr marL="0" indent="0">
              <a:spcBef>
                <a:spcPts val="0"/>
              </a:spcBef>
              <a:buNone/>
            </a:pPr>
            <a:r>
              <a:rPr lang="es-ES_tradnl" sz="1500" b="1" dirty="0" smtClean="0"/>
              <a:t>No solo el fraude afecta la integridad de nuestros programas, las artimañas de los “tramitadores fantasma” suelen tener graves consecuencias para sus clientes.</a:t>
            </a:r>
          </a:p>
          <a:p>
            <a:pPr>
              <a:spcBef>
                <a:spcPts val="0"/>
              </a:spcBef>
            </a:pPr>
            <a:endParaRPr lang="es-ES_tradnl" sz="1500" dirty="0" smtClean="0"/>
          </a:p>
          <a:p>
            <a:pPr>
              <a:spcBef>
                <a:spcPts val="0"/>
              </a:spcBef>
            </a:pPr>
            <a:r>
              <a:rPr lang="es-ES_tradnl" sz="1600" dirty="0" smtClean="0"/>
              <a:t>Las personas inocentes o desesperadas pueden terminar cayendo en las garras de los “tramitadores fantasmas.”</a:t>
            </a:r>
          </a:p>
          <a:p>
            <a:pPr>
              <a:spcBef>
                <a:spcPts val="0"/>
              </a:spcBef>
            </a:pPr>
            <a:r>
              <a:rPr lang="es-ES_tradnl" sz="1600" dirty="0" smtClean="0"/>
              <a:t>Las personas ignorantes pueden recibir peticiones de pago de honorarios por solicitudes que nunca fue tramitada.</a:t>
            </a:r>
          </a:p>
          <a:p>
            <a:pPr>
              <a:spcBef>
                <a:spcPts val="0"/>
              </a:spcBef>
            </a:pPr>
            <a:r>
              <a:rPr lang="es-ES_tradnl" sz="1600" dirty="0" smtClean="0"/>
              <a:t>Los trabajadores que logran llegar a Canadá pueden terminar muy endeudados </a:t>
            </a:r>
            <a:br>
              <a:rPr lang="es-ES_tradnl" sz="1600" dirty="0" smtClean="0"/>
            </a:br>
            <a:r>
              <a:rPr lang="es-ES_tradnl" sz="1600" dirty="0" smtClean="0"/>
              <a:t>o forzados a pagar honorarios exorbitantes a los reclutadores de mano de obra.</a:t>
            </a:r>
          </a:p>
          <a:p>
            <a:pPr>
              <a:spcBef>
                <a:spcPts val="0"/>
              </a:spcBef>
            </a:pPr>
            <a:r>
              <a:rPr lang="es-ES_tradnl" sz="1600" dirty="0" smtClean="0"/>
              <a:t>Algunas personas permanecen en Canadá más allá de su fecha de estancia autorizada porque necesitan pagar su deuda.</a:t>
            </a:r>
          </a:p>
          <a:p>
            <a:pPr>
              <a:spcBef>
                <a:spcPts val="0"/>
              </a:spcBef>
            </a:pPr>
            <a:r>
              <a:rPr lang="es-ES_tradnl" sz="1600" dirty="0" smtClean="0"/>
              <a:t>Los pasaportes y otros documentos pueden ser retenidos por los tramitadores para obligarlos a hacer pagos de dinero adicionales.</a:t>
            </a:r>
          </a:p>
          <a:p>
            <a:pPr>
              <a:spcBef>
                <a:spcPts val="0"/>
              </a:spcBef>
            </a:pPr>
            <a:r>
              <a:rPr lang="es-ES_tradnl" sz="1600" dirty="0" smtClean="0"/>
              <a:t>Una vez que los pasaportes son entregados a tramitadores no autorizados, éstos pueden ser vendidos ya con la visa a terceras personas.</a:t>
            </a:r>
          </a:p>
          <a:p>
            <a:pPr>
              <a:spcBef>
                <a:spcPts val="0"/>
              </a:spcBef>
            </a:pPr>
            <a:r>
              <a:rPr lang="es-ES_tradnl" sz="1600" dirty="0" smtClean="0"/>
              <a:t>Por lo general, las víctimas se resisten a presentar una denuncia, incluso </a:t>
            </a:r>
            <a:br>
              <a:rPr lang="es-ES_tradnl" sz="1600" dirty="0" smtClean="0"/>
            </a:br>
            <a:r>
              <a:rPr lang="es-ES_tradnl" sz="1600" dirty="0" smtClean="0"/>
              <a:t>cuando se las alienta a hacerlo.</a:t>
            </a:r>
          </a:p>
        </p:txBody>
      </p:sp>
      <p:sp>
        <p:nvSpPr>
          <p:cNvPr id="3" name="Title 2"/>
          <p:cNvSpPr>
            <a:spLocks noGrp="1"/>
          </p:cNvSpPr>
          <p:nvPr>
            <p:ph type="title"/>
          </p:nvPr>
        </p:nvSpPr>
        <p:spPr/>
        <p:txBody>
          <a:bodyPr/>
          <a:lstStyle/>
          <a:p>
            <a:r>
              <a:rPr lang="es-ES_tradnl" dirty="0" smtClean="0"/>
              <a:t>Abusos </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2880" y="1639341"/>
            <a:ext cx="8301608" cy="4525963"/>
          </a:xfrm>
        </p:spPr>
        <p:txBody>
          <a:bodyPr>
            <a:noAutofit/>
          </a:bodyPr>
          <a:lstStyle/>
          <a:p>
            <a:pPr marL="0" indent="0">
              <a:buNone/>
            </a:pPr>
            <a:r>
              <a:rPr lang="es-ES_tradnl" sz="1800" b="1" dirty="0" smtClean="0"/>
              <a:t>Canadá considera que la trata de personas es un grave problema. Por lo general, las víctimas desconocen sus derechos laborales y no saben a quién acudir para obtener ayuda.  </a:t>
            </a:r>
          </a:p>
          <a:p>
            <a:r>
              <a:rPr lang="es-ES_tradnl" sz="2000" dirty="0" smtClean="0"/>
              <a:t>El desconocimiento del idioma y la falta de apoyo comunitario exacerban la situación.</a:t>
            </a:r>
          </a:p>
          <a:p>
            <a:r>
              <a:rPr lang="es-ES_tradnl" sz="2000" dirty="0" smtClean="0"/>
              <a:t>Los reclutadores  inescrupulosos de mano de obra suelen presentar ofertas de trabajo y oportunidades engañosas.  Las personas defraudadas solo descubren el engaño a su llegada a Canadá en el momento que el trabajo prometido es muy diferente al descrito en el contrato que firmaron.</a:t>
            </a:r>
          </a:p>
          <a:p>
            <a:r>
              <a:rPr lang="es-ES_tradnl" sz="2000" dirty="0" smtClean="0"/>
              <a:t>Algunos individuos empiezan su travesía aceptando ser introducidos de contrabando, solo para descubrir durante su viaje o a su llegada que han sido víctimas de una trata de seres humanos.</a:t>
            </a:r>
          </a:p>
          <a:p>
            <a:pPr>
              <a:buNone/>
            </a:pPr>
            <a:endParaRPr lang="es-ES_tradnl" sz="1800" dirty="0" smtClean="0"/>
          </a:p>
          <a:p>
            <a:endParaRPr lang="es-ES_tradnl" sz="1600" dirty="0" smtClean="0"/>
          </a:p>
          <a:p>
            <a:endParaRPr lang="es-ES_tradnl" sz="1600" dirty="0" smtClean="0"/>
          </a:p>
          <a:p>
            <a:endParaRPr lang="es-ES_tradnl" sz="1600" dirty="0" smtClean="0"/>
          </a:p>
        </p:txBody>
      </p:sp>
      <p:sp>
        <p:nvSpPr>
          <p:cNvPr id="3" name="Title 2"/>
          <p:cNvSpPr>
            <a:spLocks noGrp="1"/>
          </p:cNvSpPr>
          <p:nvPr>
            <p:ph type="title"/>
          </p:nvPr>
        </p:nvSpPr>
        <p:spPr/>
        <p:txBody>
          <a:bodyPr/>
          <a:lstStyle/>
          <a:p>
            <a:r>
              <a:rPr lang="es-ES_tradnl" dirty="0" smtClean="0"/>
              <a:t>Trata de personas</a:t>
            </a:r>
            <a:endParaRPr lang="es-ES_tradnl" dirty="0"/>
          </a:p>
        </p:txBody>
      </p:sp>
      <p:sp>
        <p:nvSpPr>
          <p:cNvPr id="4" name="Slide Number Placeholder 3"/>
          <p:cNvSpPr>
            <a:spLocks noGrp="1"/>
          </p:cNvSpPr>
          <p:nvPr>
            <p:ph type="sldNum" sz="quarter" idx="12"/>
          </p:nvPr>
        </p:nvSpPr>
        <p:spPr/>
        <p:txBody>
          <a:bodyPr/>
          <a:lstStyle/>
          <a:p>
            <a:fld id="{89A285D8-B1CC-4D45-993F-C26C8FD8DEF7}" type="slidenum">
              <a:rPr lang="es-ES_tradnl" smtClean="0"/>
              <a:pPr/>
              <a:t>8</a:t>
            </a:fld>
            <a:endParaRPr lang="es-ES_trad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A285D8-B1CC-4D45-993F-C26C8FD8DEF7}" type="slidenum">
              <a:rPr lang="es-ES_tradnl" smtClean="0"/>
              <a:pPr/>
              <a:t>9</a:t>
            </a:fld>
            <a:endParaRPr lang="es-ES_tradnl" dirty="0"/>
          </a:p>
        </p:txBody>
      </p:sp>
      <p:sp>
        <p:nvSpPr>
          <p:cNvPr id="5" name="Title 2"/>
          <p:cNvSpPr>
            <a:spLocks noGrp="1"/>
          </p:cNvSpPr>
          <p:nvPr>
            <p:ph type="title"/>
          </p:nvPr>
        </p:nvSpPr>
        <p:spPr>
          <a:xfrm>
            <a:off x="685800" y="914400"/>
            <a:ext cx="8001000" cy="609600"/>
          </a:xfrm>
        </p:spPr>
        <p:txBody>
          <a:bodyPr/>
          <a:lstStyle/>
          <a:p>
            <a:r>
              <a:rPr lang="es-ES_tradnl" dirty="0" smtClean="0"/>
              <a:t>Trata de personas </a:t>
            </a:r>
            <a:r>
              <a:rPr lang="es-ES_tradnl" sz="1800" i="1" dirty="0" smtClean="0"/>
              <a:t>(continuación)</a:t>
            </a:r>
            <a:endParaRPr lang="es-ES_tradnl" i="1" dirty="0"/>
          </a:p>
        </p:txBody>
      </p:sp>
      <p:sp>
        <p:nvSpPr>
          <p:cNvPr id="6" name="Content Placeholder 1"/>
          <p:cNvSpPr>
            <a:spLocks noGrp="1"/>
          </p:cNvSpPr>
          <p:nvPr>
            <p:ph idx="1"/>
          </p:nvPr>
        </p:nvSpPr>
        <p:spPr>
          <a:xfrm>
            <a:off x="395536" y="2132856"/>
            <a:ext cx="8219256" cy="3672408"/>
          </a:xfrm>
        </p:spPr>
        <p:txBody>
          <a:bodyPr>
            <a:normAutofit/>
          </a:bodyPr>
          <a:lstStyle/>
          <a:p>
            <a:pPr lvl="1"/>
            <a:r>
              <a:rPr lang="es-ES_tradnl" sz="2000" dirty="0" smtClean="0"/>
              <a:t>Ser obligadas a realizar trabajos mal remunerados o </a:t>
            </a:r>
            <a:br>
              <a:rPr lang="es-ES_tradnl" sz="2000" dirty="0" smtClean="0"/>
            </a:br>
            <a:r>
              <a:rPr lang="es-ES_tradnl" sz="2000" dirty="0" smtClean="0"/>
              <a:t>a contraer una gran deuda para terminar de pagar los honorarios que les han cobrado.</a:t>
            </a:r>
          </a:p>
          <a:p>
            <a:pPr lvl="1"/>
            <a:r>
              <a:rPr lang="es-ES_tradnl" sz="2000" dirty="0" smtClean="0"/>
              <a:t>Ser vulnerables a ser explotadas sexualmente, especialmente si son mujeres o niños.</a:t>
            </a:r>
          </a:p>
          <a:p>
            <a:pPr lvl="1"/>
            <a:r>
              <a:rPr lang="es-ES_tradnl" sz="2000" dirty="0" smtClean="0"/>
              <a:t>Quedarse sin pasaporte o documentos de identidad porque se los han quitado.</a:t>
            </a:r>
          </a:p>
          <a:p>
            <a:pPr lvl="1"/>
            <a:r>
              <a:rPr lang="es-ES_tradnl" sz="2000" dirty="0" smtClean="0"/>
              <a:t>Quedar aisladas del resto de la comunidad local.</a:t>
            </a:r>
          </a:p>
          <a:p>
            <a:endParaRPr lang="es-ES_tradnl" sz="2400" dirty="0" smtClean="0"/>
          </a:p>
          <a:p>
            <a:endParaRPr lang="es-ES_tradnl" sz="2400" dirty="0"/>
          </a:p>
        </p:txBody>
      </p:sp>
      <p:sp>
        <p:nvSpPr>
          <p:cNvPr id="7" name="Content Placeholder 1"/>
          <p:cNvSpPr txBox="1">
            <a:spLocks/>
          </p:cNvSpPr>
          <p:nvPr/>
        </p:nvSpPr>
        <p:spPr>
          <a:xfrm>
            <a:off x="529208" y="1589584"/>
            <a:ext cx="8507288" cy="97532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s-ES_tradnl" sz="2000" b="0" i="0" u="none" strike="noStrike" kern="1200" cap="none" spc="0" normalizeH="0" baseline="0" noProof="0" dirty="0" smtClean="0">
                <a:ln>
                  <a:noFill/>
                </a:ln>
                <a:solidFill>
                  <a:schemeClr val="tx1"/>
                </a:solidFill>
                <a:effectLst/>
                <a:uLnTx/>
                <a:uFillTx/>
                <a:latin typeface="+mn-lt"/>
                <a:ea typeface="+mn-ea"/>
                <a:cs typeface="+mn-cs"/>
              </a:rPr>
              <a:t>Las víctimas de la trata de personas pueden: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1580</TotalTime>
  <Words>1377</Words>
  <Application>Microsoft Office PowerPoint</Application>
  <PresentationFormat>On-screen Show (4:3)</PresentationFormat>
  <Paragraphs>149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 ¿Quiénes son los “Tramitadores Fantasmas”?</vt:lpstr>
      <vt:lpstr>Tipos de fraude observados</vt:lpstr>
      <vt:lpstr>Tipos de fraude observados (continuación)</vt:lpstr>
      <vt:lpstr>Modus operandi</vt:lpstr>
      <vt:lpstr>Modus Operandi (continuación) </vt:lpstr>
      <vt:lpstr>Abusos </vt:lpstr>
      <vt:lpstr>Trata de personas</vt:lpstr>
      <vt:lpstr>Trata de personas (continuación)</vt:lpstr>
      <vt:lpstr>Actividades pro integridad de los programas de inmigración </vt:lpstr>
      <vt:lpstr>Actividades de verificación</vt:lpstr>
      <vt:lpstr>Casos consignados por CIC</vt:lpstr>
      <vt:lpstr>Cooperación con socios y países aliados</vt:lpstr>
      <vt:lpstr>Proyecto Chakra</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Julie.Morel-A-LHuiss</cp:lastModifiedBy>
  <cp:revision>206</cp:revision>
  <dcterms:created xsi:type="dcterms:W3CDTF">2010-07-27T20:22:16Z</dcterms:created>
  <dcterms:modified xsi:type="dcterms:W3CDTF">2014-12-10T14:57:57Z</dcterms:modified>
</cp:coreProperties>
</file>