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9" r:id="rId2"/>
    <p:sldId id="257" r:id="rId3"/>
    <p:sldId id="258" r:id="rId4"/>
    <p:sldId id="261" r:id="rId5"/>
    <p:sldId id="266" r:id="rId6"/>
    <p:sldId id="259" r:id="rId7"/>
    <p:sldId id="262" r:id="rId8"/>
    <p:sldId id="265" r:id="rId9"/>
    <p:sldId id="260" r:id="rId10"/>
    <p:sldId id="267" r:id="rId11"/>
    <p:sldId id="264" r:id="rId12"/>
    <p:sldId id="268" r:id="rId13"/>
    <p:sldId id="263" r:id="rId14"/>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DAFFD3"/>
    <a:srgbClr val="1B357D"/>
    <a:srgbClr val="1F347D"/>
    <a:srgbClr val="C4BB86"/>
    <a:srgbClr val="C4BF94"/>
    <a:srgbClr val="C1BB83"/>
    <a:srgbClr val="C4BC6D"/>
    <a:srgbClr val="C4C079"/>
    <a:srgbClr val="C4BB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2386" autoAdjust="0"/>
  </p:normalViewPr>
  <p:slideViewPr>
    <p:cSldViewPr snapToObjects="1" showGuides="1">
      <p:cViewPr>
        <p:scale>
          <a:sx n="90" d="100"/>
          <a:sy n="90" d="100"/>
        </p:scale>
        <p:origin x="-2604"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9" d="100"/>
          <a:sy n="79" d="100"/>
        </p:scale>
        <p:origin x="-3168" y="-102"/>
      </p:cViewPr>
      <p:guideLst>
        <p:guide orient="horz" pos="2909"/>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1172"/>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436" y="0"/>
            <a:ext cx="3038372" cy="461172"/>
          </a:xfrm>
          <a:prstGeom prst="rect">
            <a:avLst/>
          </a:prstGeom>
        </p:spPr>
        <p:txBody>
          <a:bodyPr vert="horz" lIns="91440" tIns="45720" rIns="91440" bIns="45720" rtlCol="0"/>
          <a:lstStyle>
            <a:lvl1pPr algn="r">
              <a:defRPr sz="1200"/>
            </a:lvl1pPr>
          </a:lstStyle>
          <a:p>
            <a:fld id="{3B88A561-61B8-4C69-B448-8C27F96DF411}" type="datetimeFigureOut">
              <a:rPr lang="en-CA" smtClean="0"/>
              <a:pPr/>
              <a:t>10/12/2014</a:t>
            </a:fld>
            <a:endParaRPr lang="en-CA" dirty="0"/>
          </a:p>
        </p:txBody>
      </p:sp>
      <p:sp>
        <p:nvSpPr>
          <p:cNvPr id="4" name="Footer Placeholder 3"/>
          <p:cNvSpPr>
            <a:spLocks noGrp="1"/>
          </p:cNvSpPr>
          <p:nvPr>
            <p:ph type="ftr" sz="quarter" idx="2"/>
          </p:nvPr>
        </p:nvSpPr>
        <p:spPr>
          <a:xfrm>
            <a:off x="1" y="8773324"/>
            <a:ext cx="3038372" cy="461172"/>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436" y="8773324"/>
            <a:ext cx="3038372" cy="461172"/>
          </a:xfrm>
          <a:prstGeom prst="rect">
            <a:avLst/>
          </a:prstGeom>
        </p:spPr>
        <p:txBody>
          <a:bodyPr vert="horz" lIns="91440" tIns="45720" rIns="91440" bIns="45720" rtlCol="0" anchor="b"/>
          <a:lstStyle>
            <a:lvl1pPr algn="r">
              <a:defRPr sz="1200"/>
            </a:lvl1pPr>
          </a:lstStyle>
          <a:p>
            <a:fld id="{EF3EBF80-DC5F-406D-AB70-AEE2FE0978DA}" type="slidenum">
              <a:rPr lang="en-CA" smtClean="0"/>
              <a:pPr/>
              <a:t>‹#›</a:t>
            </a:fld>
            <a:endParaRPr lang="en-CA"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2958" tIns="46479" rIns="92958" bIns="46479" rtlCol="0"/>
          <a:lstStyle>
            <a:lvl1pPr algn="l">
              <a:defRPr sz="1200"/>
            </a:lvl1pPr>
          </a:lstStyle>
          <a:p>
            <a:endParaRPr lang="en-CA" dirty="0"/>
          </a:p>
        </p:txBody>
      </p:sp>
      <p:sp>
        <p:nvSpPr>
          <p:cNvPr id="3" name="Date Placeholder 2"/>
          <p:cNvSpPr>
            <a:spLocks noGrp="1"/>
          </p:cNvSpPr>
          <p:nvPr>
            <p:ph type="dt" idx="1"/>
          </p:nvPr>
        </p:nvSpPr>
        <p:spPr>
          <a:xfrm>
            <a:off x="3970938" y="1"/>
            <a:ext cx="3037840" cy="461804"/>
          </a:xfrm>
          <a:prstGeom prst="rect">
            <a:avLst/>
          </a:prstGeom>
        </p:spPr>
        <p:txBody>
          <a:bodyPr vert="horz" lIns="92958" tIns="46479" rIns="92958" bIns="46479" rtlCol="0"/>
          <a:lstStyle>
            <a:lvl1pPr algn="r">
              <a:defRPr sz="1200"/>
            </a:lvl1pPr>
          </a:lstStyle>
          <a:p>
            <a:fld id="{AE01FDEA-5F6D-471C-889F-E206AE9E25C8}" type="datetimeFigureOut">
              <a:rPr lang="en-CA" smtClean="0"/>
              <a:pPr/>
              <a:t>10/12/2014</a:t>
            </a:fld>
            <a:endParaRPr lang="en-CA" dirty="0"/>
          </a:p>
        </p:txBody>
      </p:sp>
      <p:sp>
        <p:nvSpPr>
          <p:cNvPr id="4" name="Slide Image Placeholder 3"/>
          <p:cNvSpPr>
            <a:spLocks noGrp="1" noRot="1" noChangeAspect="1"/>
          </p:cNvSpPr>
          <p:nvPr>
            <p:ph type="sldImg" idx="2"/>
          </p:nvPr>
        </p:nvSpPr>
        <p:spPr>
          <a:xfrm>
            <a:off x="1195388" y="693738"/>
            <a:ext cx="4619625" cy="3463925"/>
          </a:xfrm>
          <a:prstGeom prst="rect">
            <a:avLst/>
          </a:prstGeom>
          <a:noFill/>
          <a:ln w="12700">
            <a:solidFill>
              <a:prstClr val="black"/>
            </a:solidFill>
          </a:ln>
        </p:spPr>
        <p:txBody>
          <a:bodyPr vert="horz" lIns="92958" tIns="46479" rIns="92958" bIns="46479"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2958" tIns="46479" rIns="92958" bIns="4647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958" tIns="46479" rIns="92958" bIns="46479" rtlCol="0" anchor="b"/>
          <a:lstStyle>
            <a:lvl1pPr algn="r">
              <a:defRPr sz="1200"/>
            </a:lvl1pPr>
          </a:lstStyle>
          <a:p>
            <a:fld id="{75D8A5C7-4D08-4ABD-B7C5-6A536564CD14}" type="slidenum">
              <a:rPr lang="en-CA" smtClean="0"/>
              <a:pPr/>
              <a:t>‹#›</a:t>
            </a:fld>
            <a:endParaRPr lang="en-CA"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[Holding Slide]</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91C8AC-656C-4396-AC21-85F4F1F727DF}" type="slidenum">
              <a:rPr lang="en-CA" smtClean="0"/>
              <a:pPr fontAlgn="base">
                <a:spcBef>
                  <a:spcPct val="0"/>
                </a:spcBef>
                <a:spcAft>
                  <a:spcPct val="0"/>
                </a:spcAft>
                <a:defRPr/>
              </a:pPr>
              <a:t>1</a:t>
            </a:fld>
            <a:endParaRPr lang="en-CA" dirty="0" smtClean="0"/>
          </a:p>
        </p:txBody>
      </p:sp>
      <p:sp>
        <p:nvSpPr>
          <p:cNvPr id="5" name="Header Placeholder 4"/>
          <p:cNvSpPr>
            <a:spLocks noGrp="1"/>
          </p:cNvSpPr>
          <p:nvPr>
            <p:ph type="hdr" sz="quarter" idx="10"/>
          </p:nvPr>
        </p:nvSpPr>
        <p:spPr/>
        <p:txBody>
          <a:bodyPr/>
          <a:lstStyle/>
          <a:p>
            <a:pPr>
              <a:defRPr/>
            </a:pPr>
            <a:r>
              <a:rPr lang="en-CA" dirty="0" smtClean="0"/>
              <a:t>PROTECTED B</a:t>
            </a:r>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endParaRPr lang="en-CA" sz="18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8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4529218"/>
          </a:xfrm>
        </p:spPr>
        <p:txBody>
          <a:bodyPr>
            <a:noAutofit/>
          </a:bodyPr>
          <a:lstStyle/>
          <a:p>
            <a:pPr defTabSz="929579">
              <a:defRPr/>
            </a:pPr>
            <a:endParaRPr lang="en-CA" sz="1400" dirty="0"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6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CA" sz="1600" dirty="0" smtClean="0"/>
              <a:t/>
            </a:r>
            <a:br>
              <a:rPr lang="en-CA" sz="1600" dirty="0" smtClean="0"/>
            </a:br>
            <a:endParaRPr lang="en-CA" sz="1600" dirty="0" smtClean="0"/>
          </a:p>
          <a:p>
            <a:endParaRPr lang="en-CA" sz="14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CA" sz="16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6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u="sng" dirty="0" smtClean="0"/>
          </a:p>
          <a:p>
            <a:endParaRPr lang="en-CA" sz="16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748" eaLnBrk="0" fontAlgn="base" hangingPunct="0">
              <a:spcBef>
                <a:spcPct val="30000"/>
              </a:spcBef>
              <a:spcAft>
                <a:spcPct val="0"/>
              </a:spcAft>
              <a:defRPr/>
            </a:pPr>
            <a:endParaRPr lang="en-CA" sz="1800" dirty="0" smtClean="0">
              <a:latin typeface="Arial" pitchFamily="34" charset="0"/>
              <a:cs typeface="Arial" pitchFamily="34" charset="0"/>
            </a:endParaRPr>
          </a:p>
        </p:txBody>
      </p:sp>
      <p:sp>
        <p:nvSpPr>
          <p:cNvPr id="4" name="Header Placeholder 3"/>
          <p:cNvSpPr>
            <a:spLocks noGrp="1"/>
          </p:cNvSpPr>
          <p:nvPr>
            <p:ph type="hdr" sz="quarter" idx="10"/>
          </p:nvPr>
        </p:nvSpPr>
        <p:spPr/>
        <p:txBody>
          <a:bodyPr/>
          <a:lstStyle/>
          <a:p>
            <a:pPr>
              <a:defRPr/>
            </a:pPr>
            <a:r>
              <a:rPr lang="en-CA" dirty="0" smtClean="0"/>
              <a:t>PROTECTED B</a:t>
            </a:r>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6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54000">
                <a:srgbClr val="C4BB86"/>
              </a:gs>
              <a:gs pos="100000">
                <a:schemeClr val="bg2">
                  <a:lumMod val="9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5800" y="914400"/>
            <a:ext cx="8001000" cy="609600"/>
          </a:xfrm>
        </p:spPr>
        <p:txBody>
          <a:bodyPr>
            <a:normAutofit/>
          </a:bodyPr>
          <a:lstStyle>
            <a:lvl1pPr algn="l">
              <a:defRPr sz="2200">
                <a:latin typeface="Verdana"/>
              </a:defRPr>
            </a:lvl1pPr>
          </a:lstStyle>
          <a:p>
            <a:r>
              <a:rPr lang="en-CA"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41000">
                <a:srgbClr val="1B357D"/>
              </a:gs>
              <a:gs pos="100000">
                <a:schemeClr val="tx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baseline="0">
                <a:solidFill>
                  <a:schemeClr val="bg1"/>
                </a:solidFill>
                <a:latin typeface="Verdana"/>
              </a:defRPr>
            </a:lvl1pPr>
          </a:lstStyle>
          <a:p>
            <a:r>
              <a:rPr lang="en-CA" dirty="0" smtClean="0"/>
              <a:t>CIC Corporate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45000">
                <a:srgbClr val="800000"/>
              </a:gs>
              <a:gs pos="100000">
                <a:schemeClr val="accent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Citizenship</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51000">
                <a:schemeClr val="accent6">
                  <a:lumMod val="75000"/>
                </a:schemeClr>
              </a:gs>
              <a:gs pos="100000">
                <a:schemeClr val="accent6">
                  <a:lumMod val="40000"/>
                  <a:lumOff val="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Settlement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51000">
                <a:srgbClr val="008000"/>
              </a:gs>
              <a:gs pos="100000">
                <a:srgbClr val="DAFFD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Multi</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2296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285D8-B1CC-4D45-993F-C26C8FD8DEF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4"/>
          <p:cNvSpPr>
            <a:spLocks noGrp="1"/>
          </p:cNvSpPr>
          <p:nvPr>
            <p:ph type="subTitle" idx="1"/>
          </p:nvPr>
        </p:nvSpPr>
        <p:spPr>
          <a:xfrm>
            <a:off x="457200" y="4816550"/>
            <a:ext cx="3625702" cy="1612826"/>
          </a:xfrm>
        </p:spPr>
        <p:txBody>
          <a:bodyPr>
            <a:noAutofit/>
          </a:bodyPr>
          <a:lstStyle/>
          <a:p>
            <a:r>
              <a:rPr lang="en-US" sz="1400" b="1" dirty="0" smtClean="0">
                <a:solidFill>
                  <a:schemeClr val="tx1">
                    <a:lumMod val="65000"/>
                    <a:lumOff val="35000"/>
                  </a:schemeClr>
                </a:solidFill>
                <a:latin typeface="Calibri" pitchFamily="34" charset="0"/>
              </a:rPr>
              <a:t>Workshop on Unscrupulous Immigration Consultants /</a:t>
            </a:r>
            <a:r>
              <a:rPr lang="es-ES" sz="1400" b="1" dirty="0" smtClean="0">
                <a:solidFill>
                  <a:schemeClr val="tx1">
                    <a:lumMod val="65000"/>
                    <a:lumOff val="35000"/>
                  </a:schemeClr>
                </a:solidFill>
                <a:latin typeface="Calibri" pitchFamily="34" charset="0"/>
              </a:rPr>
              <a:t>Taller Sobre Tramitadores de Inmigración  Inescrupulosos</a:t>
            </a:r>
            <a:endParaRPr lang="en-CA" sz="1400" b="1" dirty="0" smtClean="0">
              <a:solidFill>
                <a:schemeClr val="tx1">
                  <a:lumMod val="65000"/>
                  <a:lumOff val="35000"/>
                </a:schemeClr>
              </a:solidFill>
              <a:latin typeface="Calibri" pitchFamily="34" charset="0"/>
            </a:endParaRPr>
          </a:p>
          <a:p>
            <a:r>
              <a:rPr lang="en-US" sz="1400" b="1" dirty="0" smtClean="0">
                <a:solidFill>
                  <a:schemeClr val="tx1"/>
                </a:solidFill>
                <a:latin typeface="Calibri" pitchFamily="34" charset="0"/>
              </a:rPr>
              <a:t>“Ghost Consultants” /“Tramitadores Fantasmas”</a:t>
            </a:r>
            <a:r>
              <a:rPr lang="es-ES" sz="1400" b="1" dirty="0" smtClean="0">
                <a:solidFill>
                  <a:schemeClr val="tx1"/>
                </a:solidFill>
                <a:latin typeface="Calibri" pitchFamily="34" charset="0"/>
              </a:rPr>
              <a:t> </a:t>
            </a:r>
          </a:p>
          <a:p>
            <a:pPr>
              <a:spcBef>
                <a:spcPts val="0"/>
              </a:spcBef>
              <a:spcAft>
                <a:spcPts val="0"/>
              </a:spcAft>
            </a:pPr>
            <a:r>
              <a:rPr lang="en-US" sz="1200" dirty="0" smtClean="0">
                <a:solidFill>
                  <a:schemeClr val="tx1">
                    <a:lumMod val="50000"/>
                    <a:lumOff val="50000"/>
                  </a:schemeClr>
                </a:solidFill>
                <a:latin typeface="Arial" pitchFamily="34" charset="0"/>
                <a:cs typeface="Arial" pitchFamily="34" charset="0"/>
              </a:rPr>
              <a:t>Ciudad de Guatemala</a:t>
            </a:r>
          </a:p>
          <a:p>
            <a:pPr>
              <a:spcBef>
                <a:spcPts val="0"/>
              </a:spcBef>
              <a:spcAft>
                <a:spcPts val="0"/>
              </a:spcAft>
            </a:pPr>
            <a:r>
              <a:rPr lang="en-US" sz="1200" dirty="0" smtClean="0">
                <a:solidFill>
                  <a:schemeClr val="tx1">
                    <a:lumMod val="50000"/>
                    <a:lumOff val="50000"/>
                  </a:schemeClr>
                </a:solidFill>
                <a:latin typeface="Arial" pitchFamily="34" charset="0"/>
                <a:cs typeface="Arial" pitchFamily="34" charset="0"/>
              </a:rPr>
              <a:t>15 -17 December/</a:t>
            </a:r>
            <a:r>
              <a:rPr lang="es-ES" sz="1200" dirty="0" smtClean="0">
                <a:solidFill>
                  <a:schemeClr val="tx1">
                    <a:lumMod val="50000"/>
                    <a:lumOff val="50000"/>
                  </a:schemeClr>
                </a:solidFill>
                <a:latin typeface="Arial" pitchFamily="34" charset="0"/>
                <a:cs typeface="Arial" pitchFamily="34" charset="0"/>
              </a:rPr>
              <a:t>Diciembre</a:t>
            </a:r>
            <a:r>
              <a:rPr lang="en-US" sz="1200" dirty="0" smtClean="0">
                <a:solidFill>
                  <a:schemeClr val="tx1">
                    <a:lumMod val="50000"/>
                    <a:lumOff val="50000"/>
                  </a:schemeClr>
                </a:solidFill>
                <a:latin typeface="Arial" pitchFamily="34" charset="0"/>
                <a:cs typeface="Arial" pitchFamily="34" charset="0"/>
              </a:rPr>
              <a:t> 2014</a:t>
            </a:r>
            <a:endParaRPr lang="en-CA" sz="1200" dirty="0">
              <a:solidFill>
                <a:schemeClr val="tx1">
                  <a:lumMod val="50000"/>
                  <a:lumOff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001000" cy="4525963"/>
          </a:xfrm>
        </p:spPr>
        <p:txBody>
          <a:bodyPr>
            <a:normAutofit fontScale="77500" lnSpcReduction="20000"/>
          </a:bodyPr>
          <a:lstStyle/>
          <a:p>
            <a:r>
              <a:rPr lang="en-CA" dirty="0" smtClean="0"/>
              <a:t>CIC anti-fraud activities are limited to desk investigations.</a:t>
            </a:r>
          </a:p>
          <a:p>
            <a:r>
              <a:rPr lang="en-CA" dirty="0" smtClean="0"/>
              <a:t>CIC relies on the CBSA and the RCMP for further investigation leading to possible prosecution.</a:t>
            </a:r>
          </a:p>
          <a:p>
            <a:r>
              <a:rPr lang="en-CA" dirty="0" smtClean="0"/>
              <a:t>Challenges:</a:t>
            </a:r>
          </a:p>
          <a:p>
            <a:pPr lvl="1"/>
            <a:r>
              <a:rPr lang="en-CA" dirty="0" smtClean="0"/>
              <a:t>Only “ghost consultants” who operate </a:t>
            </a:r>
            <a:r>
              <a:rPr lang="en-CA" u="sng" dirty="0" smtClean="0"/>
              <a:t>domestically</a:t>
            </a:r>
            <a:r>
              <a:rPr lang="en-CA" dirty="0" smtClean="0"/>
              <a:t> may be subject to prosecution. </a:t>
            </a:r>
          </a:p>
          <a:p>
            <a:pPr lvl="1"/>
            <a:r>
              <a:rPr lang="en-CA" dirty="0" smtClean="0"/>
              <a:t>Overseas activities by “ghost consultants” are difficult to combat.</a:t>
            </a:r>
          </a:p>
          <a:p>
            <a:pPr lvl="1"/>
            <a:r>
              <a:rPr lang="en-CA" dirty="0" smtClean="0"/>
              <a:t>CIC’s ability to foster international cooperation to combat unscrupulous behaviour by immigration consultants may be constrained by the limited number of foreign countries that have introduced relevant legislation. </a:t>
            </a:r>
          </a:p>
          <a:p>
            <a:endParaRPr lang="en-CA" dirty="0"/>
          </a:p>
        </p:txBody>
      </p:sp>
      <p:sp>
        <p:nvSpPr>
          <p:cNvPr id="3" name="Title 2"/>
          <p:cNvSpPr>
            <a:spLocks noGrp="1"/>
          </p:cNvSpPr>
          <p:nvPr>
            <p:ph type="title"/>
          </p:nvPr>
        </p:nvSpPr>
        <p:spPr/>
        <p:txBody>
          <a:bodyPr/>
          <a:lstStyle/>
          <a:p>
            <a:r>
              <a:rPr lang="en-CA" dirty="0" smtClean="0"/>
              <a:t>CIC Referrals</a:t>
            </a:r>
            <a:endParaRPr lang="en-CA"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CA" sz="2400" dirty="0" smtClean="0"/>
              <a:t>Cooperation with Partners and Allied Countries</a:t>
            </a:r>
            <a:endParaRPr lang="en-CA" sz="2400" dirty="0"/>
          </a:p>
        </p:txBody>
      </p:sp>
      <p:sp>
        <p:nvSpPr>
          <p:cNvPr id="4" name="Rectangle 3"/>
          <p:cNvSpPr/>
          <p:nvPr/>
        </p:nvSpPr>
        <p:spPr>
          <a:xfrm>
            <a:off x="685800" y="1443839"/>
            <a:ext cx="8001000" cy="5170646"/>
          </a:xfrm>
          <a:prstGeom prst="rect">
            <a:avLst/>
          </a:prstGeom>
        </p:spPr>
        <p:txBody>
          <a:bodyPr wrap="square">
            <a:spAutoFit/>
          </a:bodyPr>
          <a:lstStyle/>
          <a:p>
            <a:endParaRPr lang="en-CA" sz="2000" dirty="0" smtClean="0"/>
          </a:p>
          <a:p>
            <a:pPr marL="342900" indent="-342900">
              <a:spcBef>
                <a:spcPts val="1200"/>
              </a:spcBef>
              <a:buFont typeface="Arial"/>
              <a:buChar char="•"/>
            </a:pPr>
            <a:r>
              <a:rPr lang="en-CA" sz="2000" dirty="0" smtClean="0"/>
              <a:t>CIC liaises with partners on visa application fraud, irregular migration and document abuse.</a:t>
            </a:r>
          </a:p>
          <a:p>
            <a:pPr marL="342900" indent="-342900">
              <a:spcBef>
                <a:spcPts val="1200"/>
              </a:spcBef>
              <a:buFont typeface="Arial"/>
              <a:buChar char="•"/>
            </a:pPr>
            <a:r>
              <a:rPr lang="en-CA" sz="2000" dirty="0" smtClean="0"/>
              <a:t>Information exchange with partners on trends, improperly documented travellers, document abuse and fraud in the visa process.</a:t>
            </a:r>
          </a:p>
          <a:p>
            <a:pPr marL="342900" indent="-342900">
              <a:spcBef>
                <a:spcPts val="1200"/>
              </a:spcBef>
              <a:buFont typeface="Arial"/>
              <a:buChar char="•"/>
            </a:pPr>
            <a:r>
              <a:rPr lang="en-CA" sz="2000" dirty="0" smtClean="0"/>
              <a:t>Sharing information on the </a:t>
            </a:r>
            <a:r>
              <a:rPr lang="en-CA" sz="2000" i="1" dirty="0" smtClean="0"/>
              <a:t>modus operandi </a:t>
            </a:r>
            <a:r>
              <a:rPr lang="en-CA" sz="2000" dirty="0" smtClean="0"/>
              <a:t>used by organized groups.</a:t>
            </a:r>
          </a:p>
          <a:p>
            <a:pPr marL="342900" indent="-342900">
              <a:spcBef>
                <a:spcPts val="1200"/>
              </a:spcBef>
              <a:buFont typeface="Arial"/>
              <a:buChar char="•"/>
            </a:pPr>
            <a:r>
              <a:rPr lang="en-CA" sz="2000" dirty="0" smtClean="0"/>
              <a:t>Identify opportunities for joint cooperation and holding regular meetings with partners and officials.</a:t>
            </a:r>
          </a:p>
          <a:p>
            <a:pPr marL="342900" indent="-342900">
              <a:spcBef>
                <a:spcPts val="1200"/>
              </a:spcBef>
              <a:buFont typeface="Arial"/>
              <a:buChar char="•"/>
            </a:pPr>
            <a:r>
              <a:rPr lang="en-CA" sz="2000" dirty="0" smtClean="0"/>
              <a:t>Sharing best practice tools.</a:t>
            </a:r>
          </a:p>
          <a:p>
            <a:pPr>
              <a:buFont typeface="Calibri" pitchFamily="34" charset="0"/>
              <a:buChar char="•"/>
            </a:pPr>
            <a:endParaRPr lang="en-CA" sz="2000" dirty="0" smtClean="0"/>
          </a:p>
          <a:p>
            <a:endParaRPr lang="en-CA" sz="2000" dirty="0" smtClean="0"/>
          </a:p>
          <a:p>
            <a:endParaRPr lang="en-CA" sz="2000" dirty="0" smtClean="0"/>
          </a:p>
          <a:p>
            <a:endParaRPr lang="en-CA" sz="2000" dirty="0" smtClean="0"/>
          </a:p>
          <a:p>
            <a:endParaRPr lang="en-CA" sz="2000" dirty="0" smtClean="0"/>
          </a:p>
        </p:txBody>
      </p:sp>
      <p:sp>
        <p:nvSpPr>
          <p:cNvPr id="5" name="Slide Number Placeholder 4"/>
          <p:cNvSpPr>
            <a:spLocks noGrp="1"/>
          </p:cNvSpPr>
          <p:nvPr>
            <p:ph type="sldNum" sz="quarter" idx="12"/>
          </p:nvPr>
        </p:nvSpPr>
        <p:spPr/>
        <p:txBody>
          <a:bodyPr/>
          <a:lstStyle/>
          <a:p>
            <a:fld id="{89A285D8-B1CC-4D45-993F-C26C8FD8DEF7}"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Project Chakra</a:t>
            </a:r>
            <a:endParaRPr lang="en-CA" dirty="0"/>
          </a:p>
        </p:txBody>
      </p:sp>
      <p:pic>
        <p:nvPicPr>
          <p:cNvPr id="4" name="Content Placeholder 3" descr="C:\Users\IPughcook1\AppData\Local\Microsoft\Windows\Temporary Internet Files\Outlook Temp\Hindustan Times QJU (2).jpg"/>
          <p:cNvPicPr>
            <a:picLocks noGrp="1"/>
          </p:cNvPicPr>
          <p:nvPr>
            <p:ph idx="1"/>
          </p:nvPr>
        </p:nvPicPr>
        <p:blipFill>
          <a:blip r:embed="rId3" cstate="print"/>
          <a:srcRect/>
          <a:stretch>
            <a:fillRect/>
          </a:stretch>
        </p:blipFill>
        <p:spPr bwMode="auto">
          <a:xfrm rot="21217156">
            <a:off x="2190538" y="1447800"/>
            <a:ext cx="4991524"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9A285D8-B1CC-4D45-993F-C26C8FD8DEF7}" type="slidenum">
              <a:rPr lang="en-US" smtClean="0"/>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CA" dirty="0" smtClean="0"/>
          </a:p>
          <a:p>
            <a:pPr algn="ctr">
              <a:buNone/>
            </a:pPr>
            <a:endParaRPr lang="en-CA" dirty="0" smtClean="0"/>
          </a:p>
          <a:p>
            <a:pPr algn="ctr">
              <a:buNone/>
            </a:pPr>
            <a:endParaRPr lang="en-CA" dirty="0" smtClean="0"/>
          </a:p>
          <a:p>
            <a:pPr algn="ctr">
              <a:buNone/>
            </a:pPr>
            <a:r>
              <a:rPr lang="en-CA" i="1" dirty="0" smtClean="0">
                <a:latin typeface="Times New Roman" pitchFamily="18" charset="0"/>
                <a:cs typeface="Times New Roman" pitchFamily="18" charset="0"/>
              </a:rPr>
              <a:t>Thank you</a:t>
            </a:r>
            <a:endParaRPr lang="en-CA"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9A285D8-B1CC-4D45-993F-C26C8FD8DEF7}" type="slidenum">
              <a:rPr lang="en-US" smtClean="0"/>
              <a:pPr/>
              <a:t>13</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685800" y="1412776"/>
            <a:ext cx="8001000" cy="4752528"/>
          </a:xfrm>
        </p:spPr>
        <p:txBody>
          <a:bodyPr>
            <a:normAutofit fontScale="25000" lnSpcReduction="20000"/>
          </a:bodyPr>
          <a:lstStyle/>
          <a:p>
            <a:pPr>
              <a:buNone/>
            </a:pPr>
            <a:endParaRPr lang="en-CA" sz="2100" dirty="0" smtClean="0"/>
          </a:p>
          <a:p>
            <a:pPr>
              <a:lnSpc>
                <a:spcPct val="120000"/>
              </a:lnSpc>
              <a:spcBef>
                <a:spcPts val="1200"/>
              </a:spcBef>
              <a:buFont typeface="Arial" pitchFamily="34" charset="0"/>
              <a:buChar char="•"/>
            </a:pPr>
            <a:r>
              <a:rPr lang="en-CA" sz="6000" dirty="0" smtClean="0">
                <a:cs typeface="Arial" pitchFamily="34" charset="0"/>
              </a:rPr>
              <a:t>Any legitimate consultant must be registered with the Immigration Consultants of Canada Regulatory Council (ICCRC). </a:t>
            </a:r>
          </a:p>
          <a:p>
            <a:pPr>
              <a:lnSpc>
                <a:spcPct val="120000"/>
              </a:lnSpc>
              <a:spcBef>
                <a:spcPts val="1200"/>
              </a:spcBef>
              <a:buFont typeface="Arial" pitchFamily="34" charset="0"/>
              <a:buChar char="•"/>
            </a:pPr>
            <a:r>
              <a:rPr lang="en-CA" sz="6000" dirty="0" smtClean="0">
                <a:cs typeface="Arial" pitchFamily="34" charset="0"/>
              </a:rPr>
              <a:t>The Government of Canada does not support unauthorized individuals who provide paid advice or representation at any stage the immigration continuum. </a:t>
            </a:r>
          </a:p>
          <a:p>
            <a:pPr>
              <a:lnSpc>
                <a:spcPct val="120000"/>
              </a:lnSpc>
              <a:spcBef>
                <a:spcPts val="1200"/>
              </a:spcBef>
              <a:buFont typeface="Arial" pitchFamily="34" charset="0"/>
              <a:buChar char="•"/>
            </a:pPr>
            <a:r>
              <a:rPr lang="en-CA" sz="6000" dirty="0" smtClean="0"/>
              <a:t>“Ghost Consultants” are unregulated third party representatives who provide assistance and/or advice to prospective immigrants. </a:t>
            </a:r>
          </a:p>
          <a:p>
            <a:pPr>
              <a:lnSpc>
                <a:spcPct val="120000"/>
              </a:lnSpc>
              <a:spcBef>
                <a:spcPts val="1200"/>
              </a:spcBef>
              <a:buFont typeface="Arial" pitchFamily="34" charset="0"/>
              <a:buChar char="•"/>
            </a:pPr>
            <a:r>
              <a:rPr lang="en-CA" sz="6000" dirty="0" smtClean="0">
                <a:cs typeface="Arial" pitchFamily="34" charset="0"/>
              </a:rPr>
              <a:t>Unregulated immigration representatives pose a threat their victims, and also to the integrity of Canada’s immigration system.</a:t>
            </a:r>
            <a:endParaRPr lang="en-US" sz="6000" dirty="0" smtClean="0"/>
          </a:p>
          <a:p>
            <a:pPr>
              <a:lnSpc>
                <a:spcPct val="120000"/>
              </a:lnSpc>
              <a:spcBef>
                <a:spcPts val="1200"/>
              </a:spcBef>
            </a:pPr>
            <a:r>
              <a:rPr lang="en-US" sz="6000" dirty="0" smtClean="0"/>
              <a:t>They are difficult to track down and usually come to the attention of Citizenship and Immigration Canada (CIC) through complaints from disgruntled clients or are noticed through trend tracking by visa officers.</a:t>
            </a:r>
          </a:p>
          <a:p>
            <a:pPr>
              <a:lnSpc>
                <a:spcPct val="120000"/>
              </a:lnSpc>
              <a:spcBef>
                <a:spcPts val="1200"/>
              </a:spcBef>
            </a:pPr>
            <a:r>
              <a:rPr lang="en-US" sz="6000" dirty="0" smtClean="0"/>
              <a:t>Applicants who are complicit in committing fraud add to the difficulty of identifying “ghost consultants”.</a:t>
            </a:r>
          </a:p>
          <a:p>
            <a:endParaRPr lang="en-US" sz="4000" dirty="0" smtClean="0"/>
          </a:p>
          <a:p>
            <a:endParaRPr lang="en-US" dirty="0" smtClean="0"/>
          </a:p>
        </p:txBody>
      </p:sp>
      <p:sp>
        <p:nvSpPr>
          <p:cNvPr id="20" name="Title 19"/>
          <p:cNvSpPr>
            <a:spLocks noGrp="1"/>
          </p:cNvSpPr>
          <p:nvPr>
            <p:ph type="title"/>
          </p:nvPr>
        </p:nvSpPr>
        <p:spPr/>
        <p:txBody>
          <a:bodyPr/>
          <a:lstStyle/>
          <a:p>
            <a:r>
              <a:rPr lang="en-US" dirty="0" smtClean="0"/>
              <a:t> What are “Ghost Consultants”?</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001000" cy="4525963"/>
          </a:xfrm>
        </p:spPr>
        <p:txBody>
          <a:bodyPr>
            <a:normAutofit fontScale="55000" lnSpcReduction="20000"/>
          </a:bodyPr>
          <a:lstStyle/>
          <a:p>
            <a:r>
              <a:rPr lang="en-US" dirty="0" smtClean="0"/>
              <a:t>Identity Fraud</a:t>
            </a:r>
          </a:p>
          <a:p>
            <a:pPr lvl="1"/>
            <a:r>
              <a:rPr lang="en-US" dirty="0" smtClean="0"/>
              <a:t>Providing fraudulent documents including passports to overcome travel restrictions.</a:t>
            </a:r>
          </a:p>
          <a:p>
            <a:r>
              <a:rPr lang="en-US" dirty="0" smtClean="0"/>
              <a:t>Qualifications misrepresentation</a:t>
            </a:r>
          </a:p>
          <a:p>
            <a:pPr lvl="1"/>
            <a:r>
              <a:rPr lang="en-US" dirty="0" smtClean="0"/>
              <a:t>Fabrication of qualifications or experience in order to meet requirements.</a:t>
            </a:r>
          </a:p>
          <a:p>
            <a:pPr lvl="1"/>
            <a:r>
              <a:rPr lang="en-US" dirty="0" smtClean="0"/>
              <a:t>Can include supplying fraudulent professional qualifications, education transcripts.</a:t>
            </a:r>
          </a:p>
          <a:p>
            <a:pPr lvl="1"/>
            <a:r>
              <a:rPr lang="en-US" dirty="0" smtClean="0"/>
              <a:t>Usually identified through poor reproduction of letterheads.</a:t>
            </a:r>
          </a:p>
          <a:p>
            <a:pPr lvl="1"/>
            <a:r>
              <a:rPr lang="en-US" dirty="0" smtClean="0"/>
              <a:t>Often found in skilled workers provincial nominees or business immigration cases.</a:t>
            </a:r>
          </a:p>
          <a:p>
            <a:r>
              <a:rPr lang="en-US" dirty="0" smtClean="0"/>
              <a:t>Misrepresenting intentions</a:t>
            </a:r>
          </a:p>
          <a:p>
            <a:pPr lvl="1"/>
            <a:r>
              <a:rPr lang="en-US" dirty="0" smtClean="0"/>
              <a:t>Fabrication of statements and narratives.</a:t>
            </a:r>
          </a:p>
          <a:p>
            <a:pPr lvl="1"/>
            <a:r>
              <a:rPr lang="en-US" dirty="0" smtClean="0"/>
              <a:t>Genuine documents can be used, but motives may differ from stated intention.</a:t>
            </a:r>
          </a:p>
          <a:p>
            <a:pPr lvl="2"/>
            <a:r>
              <a:rPr lang="en-US" dirty="0" smtClean="0"/>
              <a:t>Using Canada to enter the United States.</a:t>
            </a:r>
          </a:p>
          <a:p>
            <a:pPr lvl="2"/>
            <a:r>
              <a:rPr lang="en-US" dirty="0" smtClean="0"/>
              <a:t>Moving to another province after accepting residence in another.</a:t>
            </a:r>
          </a:p>
          <a:p>
            <a:pPr lvl="2"/>
            <a:r>
              <a:rPr lang="en-US" dirty="0" smtClean="0"/>
              <a:t>Obtaining medical care.</a:t>
            </a:r>
          </a:p>
          <a:p>
            <a:r>
              <a:rPr lang="en-CA" dirty="0" smtClean="0"/>
              <a:t>Personal history misrepresentation</a:t>
            </a:r>
          </a:p>
          <a:p>
            <a:pPr lvl="1"/>
            <a:r>
              <a:rPr lang="en-CA" dirty="0" smtClean="0"/>
              <a:t>Providing counterfeit documents, such as tax information, military service, travel history in passports.</a:t>
            </a:r>
          </a:p>
          <a:p>
            <a:r>
              <a:rPr lang="en-CA" dirty="0" smtClean="0"/>
              <a:t>Relationship misrepresentation</a:t>
            </a:r>
          </a:p>
          <a:p>
            <a:pPr lvl="1"/>
            <a:r>
              <a:rPr lang="en-CA" dirty="0" smtClean="0"/>
              <a:t>Omission of family members or inclusion of non-family members.</a:t>
            </a:r>
          </a:p>
          <a:p>
            <a:pPr lvl="1"/>
            <a:r>
              <a:rPr lang="en-CA" dirty="0" smtClean="0"/>
              <a:t>Marriages of convenience.</a:t>
            </a:r>
            <a:endParaRPr lang="en-CA" dirty="0"/>
          </a:p>
        </p:txBody>
      </p:sp>
      <p:sp>
        <p:nvSpPr>
          <p:cNvPr id="3" name="Title 2"/>
          <p:cNvSpPr>
            <a:spLocks noGrp="1"/>
          </p:cNvSpPr>
          <p:nvPr>
            <p:ph type="title"/>
          </p:nvPr>
        </p:nvSpPr>
        <p:spPr/>
        <p:txBody>
          <a:bodyPr/>
          <a:lstStyle/>
          <a:p>
            <a:r>
              <a:rPr lang="en-CA" dirty="0" smtClean="0"/>
              <a:t>Types of Fraud Encountered</a:t>
            </a:r>
            <a:endParaRPr lang="en-CA"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001000" cy="4525963"/>
          </a:xfrm>
        </p:spPr>
        <p:txBody>
          <a:bodyPr>
            <a:normAutofit fontScale="62500" lnSpcReduction="20000"/>
          </a:bodyPr>
          <a:lstStyle/>
          <a:p>
            <a:endParaRPr lang="en-US" sz="1300" dirty="0" smtClean="0"/>
          </a:p>
          <a:p>
            <a:r>
              <a:rPr lang="en-US" dirty="0" smtClean="0"/>
              <a:t>Providing boilerplate applications</a:t>
            </a:r>
          </a:p>
          <a:p>
            <a:pPr lvl="1"/>
            <a:r>
              <a:rPr lang="en-CA" dirty="0" smtClean="0"/>
              <a:t>Visa officers often notice that some applications use similar or the same language with only names and dates changed.</a:t>
            </a:r>
          </a:p>
          <a:p>
            <a:r>
              <a:rPr lang="en-CA" dirty="0" smtClean="0"/>
              <a:t>Preparing clients for interviews</a:t>
            </a:r>
          </a:p>
          <a:p>
            <a:pPr lvl="1"/>
            <a:r>
              <a:rPr lang="en-CA" dirty="0" smtClean="0"/>
              <a:t>Clients are provided notes and answers for questions that may be asked during  an interview.</a:t>
            </a:r>
          </a:p>
          <a:p>
            <a:r>
              <a:rPr lang="en-CA" dirty="0" smtClean="0"/>
              <a:t>Arranging fraudulent marriages (marriages of convenience)</a:t>
            </a:r>
          </a:p>
          <a:p>
            <a:pPr lvl="1"/>
            <a:r>
              <a:rPr lang="en-CA" dirty="0" smtClean="0"/>
              <a:t>Altered photographs usually show the faces and bodies of the bride and groom added to real wedding events.</a:t>
            </a:r>
          </a:p>
          <a:p>
            <a:pPr lvl="1"/>
            <a:r>
              <a:rPr lang="en-CA" dirty="0" smtClean="0"/>
              <a:t>Clients are provided with a story of how the couple met, work histories, and evidence of contact such as phone calls and photographs.</a:t>
            </a:r>
          </a:p>
          <a:p>
            <a:r>
              <a:rPr lang="en-CA" dirty="0" smtClean="0"/>
              <a:t>Residency fraud</a:t>
            </a:r>
          </a:p>
          <a:p>
            <a:pPr lvl="1"/>
            <a:r>
              <a:rPr lang="en-CA" dirty="0" smtClean="0"/>
              <a:t>Permanent Residents (PR) are required to live in Canada for at least 2 years in a 5-year period.</a:t>
            </a:r>
          </a:p>
          <a:p>
            <a:pPr lvl="1"/>
            <a:r>
              <a:rPr lang="en-CA" dirty="0" smtClean="0"/>
              <a:t>PRs interested in applying for citizenship are required to have lived in Canada for at least 3 out of 4 years.</a:t>
            </a:r>
          </a:p>
          <a:p>
            <a:pPr lvl="1"/>
            <a:endParaRPr lang="en-CA" dirty="0" smtClean="0"/>
          </a:p>
          <a:p>
            <a:pPr lvl="1"/>
            <a:endParaRPr lang="en-CA" dirty="0" smtClean="0"/>
          </a:p>
        </p:txBody>
      </p:sp>
      <p:sp>
        <p:nvSpPr>
          <p:cNvPr id="3" name="Title 2"/>
          <p:cNvSpPr>
            <a:spLocks noGrp="1"/>
          </p:cNvSpPr>
          <p:nvPr>
            <p:ph type="title"/>
          </p:nvPr>
        </p:nvSpPr>
        <p:spPr/>
        <p:txBody>
          <a:bodyPr/>
          <a:lstStyle/>
          <a:p>
            <a:r>
              <a:rPr lang="en-CA" dirty="0" smtClean="0"/>
              <a:t>Modus Operandi</a:t>
            </a:r>
            <a:endParaRPr lang="en-CA"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001000" cy="4525963"/>
          </a:xfrm>
        </p:spPr>
        <p:txBody>
          <a:bodyPr>
            <a:normAutofit fontScale="92500" lnSpcReduction="20000"/>
          </a:bodyPr>
          <a:lstStyle/>
          <a:p>
            <a:r>
              <a:rPr lang="en-CA" dirty="0" smtClean="0"/>
              <a:t>Identified as unpaid “friend” or volunteer</a:t>
            </a:r>
            <a:endParaRPr lang="en-CA" sz="2000" dirty="0" smtClean="0"/>
          </a:p>
          <a:p>
            <a:r>
              <a:rPr lang="en-US" dirty="0" smtClean="0"/>
              <a:t>Paper employers</a:t>
            </a:r>
          </a:p>
          <a:p>
            <a:pPr lvl="1"/>
            <a:r>
              <a:rPr lang="en-US" dirty="0" smtClean="0"/>
              <a:t>Some consultants will employ foreign nationals such as students.</a:t>
            </a:r>
            <a:endParaRPr lang="en-CA" dirty="0" smtClean="0"/>
          </a:p>
          <a:p>
            <a:r>
              <a:rPr lang="en-CA" dirty="0" smtClean="0"/>
              <a:t>Assisting with false refugee claims</a:t>
            </a:r>
          </a:p>
          <a:p>
            <a:pPr lvl="1"/>
            <a:r>
              <a:rPr lang="en-CA" dirty="0" smtClean="0"/>
              <a:t>Fabricating stories for clients.</a:t>
            </a:r>
          </a:p>
          <a:p>
            <a:r>
              <a:rPr lang="en-CA" dirty="0" smtClean="0"/>
              <a:t>Fraudulent CIC websites</a:t>
            </a:r>
          </a:p>
          <a:p>
            <a:pPr lvl="1"/>
            <a:r>
              <a:rPr lang="en-CA" dirty="0" smtClean="0"/>
              <a:t>CIC immigration forms for sale.</a:t>
            </a:r>
          </a:p>
          <a:p>
            <a:r>
              <a:rPr lang="en-CA" dirty="0" smtClean="0"/>
              <a:t>Lottery web sites</a:t>
            </a:r>
          </a:p>
          <a:p>
            <a:pPr lvl="1"/>
            <a:r>
              <a:rPr lang="en-CA" dirty="0" smtClean="0"/>
              <a:t>Canadian “green card.”</a:t>
            </a:r>
          </a:p>
          <a:p>
            <a:pPr lvl="1"/>
            <a:endParaRPr lang="en-CA" dirty="0"/>
          </a:p>
        </p:txBody>
      </p:sp>
      <p:sp>
        <p:nvSpPr>
          <p:cNvPr id="3" name="Title 2"/>
          <p:cNvSpPr>
            <a:spLocks noGrp="1"/>
          </p:cNvSpPr>
          <p:nvPr>
            <p:ph type="title"/>
          </p:nvPr>
        </p:nvSpPr>
        <p:spPr/>
        <p:txBody>
          <a:bodyPr/>
          <a:lstStyle/>
          <a:p>
            <a:r>
              <a:rPr lang="en-CA" dirty="0" smtClean="0"/>
              <a:t>Modus Operandi (continued) </a:t>
            </a:r>
            <a:endParaRPr lang="en-CA"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001000" cy="4525963"/>
          </a:xfrm>
        </p:spPr>
        <p:txBody>
          <a:bodyPr>
            <a:normAutofit fontScale="55000" lnSpcReduction="20000"/>
          </a:bodyPr>
          <a:lstStyle/>
          <a:p>
            <a:pPr marL="0" indent="0">
              <a:lnSpc>
                <a:spcPct val="120000"/>
              </a:lnSpc>
              <a:buNone/>
            </a:pPr>
            <a:r>
              <a:rPr lang="en-US" dirty="0" smtClean="0"/>
              <a:t>While fraud impacts the integrity of our programs, the activities of “ghost consultants” may have negative unforeseen consequences for their clients.</a:t>
            </a:r>
          </a:p>
          <a:p>
            <a:pPr>
              <a:lnSpc>
                <a:spcPct val="120000"/>
              </a:lnSpc>
              <a:spcBef>
                <a:spcPts val="600"/>
              </a:spcBef>
            </a:pPr>
            <a:r>
              <a:rPr lang="en-US" dirty="0" smtClean="0"/>
              <a:t>Naive and desperate individuals are easy prey for “ghost consultants.”</a:t>
            </a:r>
            <a:endParaRPr lang="en-CA" dirty="0" smtClean="0"/>
          </a:p>
          <a:p>
            <a:pPr>
              <a:lnSpc>
                <a:spcPct val="120000"/>
              </a:lnSpc>
              <a:spcBef>
                <a:spcPts val="600"/>
              </a:spcBef>
            </a:pPr>
            <a:r>
              <a:rPr lang="en-CA" dirty="0" smtClean="0"/>
              <a:t>Unsuspecting individuals may receive repeated request to pay various fees for an application that is not filed.</a:t>
            </a:r>
          </a:p>
          <a:p>
            <a:pPr>
              <a:lnSpc>
                <a:spcPct val="120000"/>
              </a:lnSpc>
              <a:spcBef>
                <a:spcPts val="600"/>
              </a:spcBef>
            </a:pPr>
            <a:r>
              <a:rPr lang="en-CA" dirty="0" smtClean="0"/>
              <a:t>Workers who do arrive successfully in Canada may be placed into debt, or forced to pay off exorbitant fees charged by labour recruiters.</a:t>
            </a:r>
          </a:p>
          <a:p>
            <a:pPr>
              <a:lnSpc>
                <a:spcPct val="120000"/>
              </a:lnSpc>
              <a:spcBef>
                <a:spcPts val="600"/>
              </a:spcBef>
            </a:pPr>
            <a:r>
              <a:rPr lang="en-CA" dirty="0" smtClean="0"/>
              <a:t>Some individuals will remain in Canada beyond their approved length of stay in order to repay their debt and break the law by doing so.</a:t>
            </a:r>
          </a:p>
          <a:p>
            <a:pPr>
              <a:lnSpc>
                <a:spcPct val="120000"/>
              </a:lnSpc>
              <a:spcBef>
                <a:spcPts val="600"/>
              </a:spcBef>
            </a:pPr>
            <a:r>
              <a:rPr lang="en-CA" dirty="0" smtClean="0"/>
              <a:t>Passports or other documents can be withheld by consultants until additional money is paid to them by the clients.</a:t>
            </a:r>
          </a:p>
          <a:p>
            <a:pPr>
              <a:lnSpc>
                <a:spcPct val="120000"/>
              </a:lnSpc>
              <a:spcBef>
                <a:spcPts val="600"/>
              </a:spcBef>
            </a:pPr>
            <a:r>
              <a:rPr lang="en-CA" dirty="0" smtClean="0"/>
              <a:t>Once passports are turned over to unregistered representatives, they can be sold, along with the valid visa, to a 3</a:t>
            </a:r>
            <a:r>
              <a:rPr lang="en-CA" baseline="30000" dirty="0" smtClean="0"/>
              <a:t>rd</a:t>
            </a:r>
            <a:r>
              <a:rPr lang="en-CA" dirty="0" smtClean="0"/>
              <a:t> party.</a:t>
            </a:r>
          </a:p>
          <a:p>
            <a:pPr>
              <a:lnSpc>
                <a:spcPct val="120000"/>
              </a:lnSpc>
              <a:spcBef>
                <a:spcPts val="600"/>
              </a:spcBef>
            </a:pPr>
            <a:r>
              <a:rPr lang="en-CA" dirty="0" smtClean="0"/>
              <a:t>Victims are usually reluctant to file complaints even when encouraged to do so.</a:t>
            </a:r>
          </a:p>
        </p:txBody>
      </p:sp>
      <p:sp>
        <p:nvSpPr>
          <p:cNvPr id="3" name="Title 2"/>
          <p:cNvSpPr>
            <a:spLocks noGrp="1"/>
          </p:cNvSpPr>
          <p:nvPr>
            <p:ph type="title"/>
          </p:nvPr>
        </p:nvSpPr>
        <p:spPr/>
        <p:txBody>
          <a:bodyPr/>
          <a:lstStyle/>
          <a:p>
            <a:r>
              <a:rPr lang="en-CA" dirty="0" smtClean="0"/>
              <a:t>Exploitation</a:t>
            </a:r>
            <a:endParaRPr lang="en-CA"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001000" cy="4525963"/>
          </a:xfrm>
        </p:spPr>
        <p:txBody>
          <a:bodyPr>
            <a:normAutofit fontScale="55000" lnSpcReduction="20000"/>
          </a:bodyPr>
          <a:lstStyle/>
          <a:p>
            <a:pPr marL="0" indent="0">
              <a:lnSpc>
                <a:spcPct val="120000"/>
              </a:lnSpc>
              <a:buNone/>
            </a:pPr>
            <a:r>
              <a:rPr lang="en-CA" dirty="0" smtClean="0"/>
              <a:t>Human trafficking is a serious concern for Canada.  Victims are usually unaware of their employment rights and where to turn to for help.  </a:t>
            </a:r>
          </a:p>
          <a:p>
            <a:pPr>
              <a:lnSpc>
                <a:spcPct val="120000"/>
              </a:lnSpc>
            </a:pPr>
            <a:r>
              <a:rPr lang="en-CA" dirty="0" smtClean="0"/>
              <a:t>Lack of language skills and community support only serve to compound their situation.</a:t>
            </a:r>
          </a:p>
          <a:p>
            <a:pPr>
              <a:lnSpc>
                <a:spcPct val="120000"/>
              </a:lnSpc>
            </a:pPr>
            <a:r>
              <a:rPr lang="en-CA" dirty="0" smtClean="0"/>
              <a:t>Labour recruiters may present misleading job offers and opportunities and individuals may arrive in Canada only to find the job is very different from what is described in their contract.</a:t>
            </a:r>
          </a:p>
          <a:p>
            <a:pPr>
              <a:lnSpc>
                <a:spcPct val="120000"/>
              </a:lnSpc>
            </a:pPr>
            <a:r>
              <a:rPr lang="en-CA" dirty="0" smtClean="0"/>
              <a:t>Individuals may start their journey agreeing to be smuggled and find during or following their trip that they have been trafficked.</a:t>
            </a:r>
          </a:p>
          <a:p>
            <a:pPr>
              <a:lnSpc>
                <a:spcPct val="120000"/>
              </a:lnSpc>
            </a:pPr>
            <a:r>
              <a:rPr lang="en-US" dirty="0" smtClean="0"/>
              <a:t>Human trafficking victims may be</a:t>
            </a:r>
          </a:p>
          <a:p>
            <a:pPr lvl="1">
              <a:lnSpc>
                <a:spcPct val="120000"/>
              </a:lnSpc>
            </a:pPr>
            <a:r>
              <a:rPr lang="en-US" dirty="0" smtClean="0"/>
              <a:t>Coerced in into low paying employment or debt bondage to pay off fees.</a:t>
            </a:r>
          </a:p>
          <a:p>
            <a:pPr lvl="1">
              <a:lnSpc>
                <a:spcPct val="120000"/>
              </a:lnSpc>
            </a:pPr>
            <a:r>
              <a:rPr lang="en-US" dirty="0" smtClean="0"/>
              <a:t>Vulnerable to sexual exploitation especially women and children.</a:t>
            </a:r>
          </a:p>
          <a:p>
            <a:pPr lvl="1">
              <a:lnSpc>
                <a:spcPct val="120000"/>
              </a:lnSpc>
            </a:pPr>
            <a:r>
              <a:rPr lang="en-US" dirty="0" smtClean="0"/>
              <a:t>Have their passports or other identity documents taken away.</a:t>
            </a:r>
          </a:p>
          <a:p>
            <a:pPr lvl="1">
              <a:lnSpc>
                <a:spcPct val="120000"/>
              </a:lnSpc>
            </a:pPr>
            <a:r>
              <a:rPr lang="en-US" dirty="0" smtClean="0"/>
              <a:t>Isolated from the larger community.</a:t>
            </a:r>
          </a:p>
          <a:p>
            <a:pPr>
              <a:lnSpc>
                <a:spcPct val="120000"/>
              </a:lnSpc>
            </a:pPr>
            <a:endParaRPr lang="en-CA" dirty="0" smtClean="0"/>
          </a:p>
          <a:p>
            <a:endParaRPr lang="en-CA" dirty="0"/>
          </a:p>
        </p:txBody>
      </p:sp>
      <p:sp>
        <p:nvSpPr>
          <p:cNvPr id="3" name="Title 2"/>
          <p:cNvSpPr>
            <a:spLocks noGrp="1"/>
          </p:cNvSpPr>
          <p:nvPr>
            <p:ph type="title"/>
          </p:nvPr>
        </p:nvSpPr>
        <p:spPr/>
        <p:txBody>
          <a:bodyPr/>
          <a:lstStyle/>
          <a:p>
            <a:r>
              <a:rPr lang="en-CA" dirty="0" smtClean="0"/>
              <a:t>Human Trafficking</a:t>
            </a:r>
            <a:endParaRPr lang="en-CA"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Verdana" pitchFamily="34" charset="0"/>
                <a:ea typeface="Verdana" pitchFamily="34" charset="0"/>
                <a:cs typeface="Verdana" pitchFamily="34" charset="0"/>
              </a:rPr>
              <a:t>Program Integrity Activities</a:t>
            </a:r>
            <a:endParaRPr lang="en-CA" dirty="0">
              <a:latin typeface="Verdana" pitchFamily="34" charset="0"/>
              <a:ea typeface="Verdana" pitchFamily="34" charset="0"/>
              <a:cs typeface="Verdana" pitchFamily="34" charset="0"/>
            </a:endParaRPr>
          </a:p>
        </p:txBody>
      </p:sp>
      <p:sp>
        <p:nvSpPr>
          <p:cNvPr id="7" name="Content Placeholder 1"/>
          <p:cNvSpPr>
            <a:spLocks noGrp="1"/>
          </p:cNvSpPr>
          <p:nvPr>
            <p:ph idx="1"/>
          </p:nvPr>
        </p:nvSpPr>
        <p:spPr>
          <a:xfrm>
            <a:off x="350874" y="1584251"/>
            <a:ext cx="8181566" cy="4625163"/>
          </a:xfrm>
        </p:spPr>
        <p:txBody>
          <a:bodyPr>
            <a:normAutofit fontScale="85000" lnSpcReduction="10000"/>
          </a:bodyPr>
          <a:lstStyle/>
          <a:p>
            <a:pPr>
              <a:lnSpc>
                <a:spcPct val="120000"/>
              </a:lnSpc>
              <a:buNone/>
            </a:pPr>
            <a:r>
              <a:rPr lang="en-CA" sz="2000" b="0" dirty="0" smtClean="0"/>
              <a:t>      </a:t>
            </a:r>
            <a:r>
              <a:rPr lang="en-CA" sz="2000" dirty="0" smtClean="0"/>
              <a:t>The detection of “ghost consultants” remains a high priority both domestically and abroad.</a:t>
            </a:r>
            <a:r>
              <a:rPr lang="en-CA" sz="2000" b="0" dirty="0" smtClean="0"/>
              <a:t> </a:t>
            </a:r>
            <a:endParaRPr lang="en-CA" sz="2000" dirty="0" smtClean="0"/>
          </a:p>
          <a:p>
            <a:pPr lvl="1">
              <a:lnSpc>
                <a:spcPct val="120000"/>
              </a:lnSpc>
              <a:buFont typeface="Arial" pitchFamily="34" charset="0"/>
              <a:buChar char="•"/>
            </a:pPr>
            <a:r>
              <a:rPr lang="en-CA" sz="2000" b="0" dirty="0" smtClean="0"/>
              <a:t>Domestically, the Canada Border Services Agency (CBSA) and Royal Canadian Mounted Police (RCMP) continue to investigate complaints regarding “ghost consultants”. </a:t>
            </a:r>
          </a:p>
          <a:p>
            <a:pPr lvl="1">
              <a:lnSpc>
                <a:spcPct val="120000"/>
              </a:lnSpc>
              <a:buFont typeface="Arial" pitchFamily="34" charset="0"/>
              <a:buChar char="•"/>
            </a:pPr>
            <a:r>
              <a:rPr lang="en-CA" sz="2000" b="0" dirty="0" smtClean="0"/>
              <a:t>Canada has no extra judicial power to regulate and/or control   immigration consultants overseas. Canada strongly encourages other countries that are major sources of immigration to Canada to follow Canada’s lead and implement and enforce meaningful regulations for fraudulent immigration consultants.</a:t>
            </a:r>
          </a:p>
          <a:p>
            <a:pPr lvl="1">
              <a:lnSpc>
                <a:spcPct val="120000"/>
              </a:lnSpc>
              <a:buFont typeface="Arial" pitchFamily="34" charset="0"/>
              <a:buChar char="•"/>
            </a:pPr>
            <a:r>
              <a:rPr lang="en-CA" sz="2000" b="0" dirty="0" smtClean="0"/>
              <a:t>In Canada fraudulent consultants may be subject to prosecution by law enforcement agencies for </a:t>
            </a:r>
            <a:r>
              <a:rPr lang="en-CA" sz="2000" b="0" i="1" dirty="0" smtClean="0"/>
              <a:t>Immigration and Refugee Protection Act </a:t>
            </a:r>
            <a:r>
              <a:rPr lang="en-CA" sz="2000" b="0" dirty="0" smtClean="0"/>
              <a:t>(IRPA) offences: </a:t>
            </a:r>
            <a:endParaRPr lang="en-CA" sz="2000" b="0" dirty="0" smtClean="0">
              <a:cs typeface="Arial" pitchFamily="34" charset="0"/>
            </a:endParaRPr>
          </a:p>
          <a:p>
            <a:pPr lvl="2">
              <a:lnSpc>
                <a:spcPct val="120000"/>
              </a:lnSpc>
              <a:buFont typeface="Calibri" pitchFamily="34" charset="0"/>
              <a:buChar char="–"/>
            </a:pPr>
            <a:r>
              <a:rPr lang="en-CA" sz="1700" dirty="0" smtClean="0"/>
              <a:t>Conviction by indictment:  a fine of up to $100,000, imprisonment for up to two years, </a:t>
            </a:r>
            <a:r>
              <a:rPr lang="en-CA" sz="1700" u="sng" dirty="0" smtClean="0"/>
              <a:t>or both</a:t>
            </a:r>
          </a:p>
          <a:p>
            <a:pPr lvl="2">
              <a:lnSpc>
                <a:spcPct val="120000"/>
              </a:lnSpc>
              <a:buFont typeface="Calibri" pitchFamily="34" charset="0"/>
              <a:buChar char="–"/>
            </a:pPr>
            <a:r>
              <a:rPr lang="en-CA" sz="1700" dirty="0" smtClean="0"/>
              <a:t>Summary conviction:  a fine of up to $20,000, imprisonment for up to six months, </a:t>
            </a:r>
            <a:r>
              <a:rPr lang="en-CA" sz="1700" u="sng" dirty="0" smtClean="0"/>
              <a:t>or both.</a:t>
            </a:r>
          </a:p>
          <a:p>
            <a:pPr>
              <a:buNone/>
            </a:pPr>
            <a:endParaRPr lang="en-CA" sz="2000" b="0" dirty="0" smtClean="0"/>
          </a:p>
          <a:p>
            <a:pPr>
              <a:buFont typeface="Arial" pitchFamily="34" charset="0"/>
              <a:buChar char="•"/>
            </a:pPr>
            <a:endParaRPr lang="en-CA" sz="2000" b="0" dirty="0" smtClean="0"/>
          </a:p>
        </p:txBody>
      </p:sp>
      <p:sp>
        <p:nvSpPr>
          <p:cNvPr id="5" name="Slide Number Placeholder 4"/>
          <p:cNvSpPr>
            <a:spLocks noGrp="1"/>
          </p:cNvSpPr>
          <p:nvPr>
            <p:ph type="sldNum" sz="quarter" idx="12"/>
          </p:nvPr>
        </p:nvSpPr>
        <p:spPr/>
        <p:txBody>
          <a:bodyPr/>
          <a:lstStyle/>
          <a:p>
            <a:fld id="{89A285D8-B1CC-4D45-993F-C26C8FD8DEF7}"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001000" cy="4525963"/>
          </a:xfrm>
        </p:spPr>
        <p:txBody>
          <a:bodyPr>
            <a:normAutofit fontScale="62500" lnSpcReduction="20000"/>
          </a:bodyPr>
          <a:lstStyle/>
          <a:p>
            <a:pPr marL="0" indent="0">
              <a:buNone/>
            </a:pPr>
            <a:r>
              <a:rPr lang="en-CA" dirty="0" smtClean="0"/>
              <a:t>CIC Visa Officers and CBSA Liaison Officers will carry out a number of activities in order to confirm the authenticity of an application including:</a:t>
            </a:r>
          </a:p>
          <a:p>
            <a:r>
              <a:rPr lang="en-CA" dirty="0" smtClean="0"/>
              <a:t>Phone verifications</a:t>
            </a:r>
          </a:p>
          <a:p>
            <a:pPr lvl="1"/>
            <a:r>
              <a:rPr lang="en-CA" dirty="0" smtClean="0"/>
              <a:t>Calls are placed with employers or the person whose signature appears on an employment letter to confirm the individual’s work history.</a:t>
            </a:r>
          </a:p>
          <a:p>
            <a:pPr lvl="1"/>
            <a:r>
              <a:rPr lang="en-CA" dirty="0" smtClean="0"/>
              <a:t>Asking schools to provide information on their programs or to confirm an applicant s past or present positive enrollment s as a students of the school.</a:t>
            </a:r>
          </a:p>
          <a:p>
            <a:r>
              <a:rPr lang="en-CA" dirty="0" smtClean="0"/>
              <a:t>Site visits</a:t>
            </a:r>
          </a:p>
          <a:p>
            <a:pPr lvl="1"/>
            <a:r>
              <a:rPr lang="en-CA" dirty="0" smtClean="0"/>
              <a:t>Site visits can be conducted to verify the existence of  a company.</a:t>
            </a:r>
          </a:p>
          <a:p>
            <a:pPr lvl="1"/>
            <a:r>
              <a:rPr lang="en-CA" dirty="0" smtClean="0"/>
              <a:t>Hold meetings with company officials, including human resources.</a:t>
            </a:r>
          </a:p>
          <a:p>
            <a:pPr lvl="1"/>
            <a:r>
              <a:rPr lang="en-CA" dirty="0" smtClean="0"/>
              <a:t>If an applicant is on site, they can be asked about their knowledge of their duties and responsibilities.</a:t>
            </a:r>
          </a:p>
          <a:p>
            <a:pPr lvl="1"/>
            <a:r>
              <a:rPr lang="en-CA" dirty="0" smtClean="0"/>
              <a:t>Neighbours may unknowingly provide useful information.</a:t>
            </a:r>
          </a:p>
          <a:p>
            <a:pPr marL="342900" lvl="1" indent="-342900">
              <a:buFont typeface="Arial"/>
              <a:buChar char="•"/>
            </a:pPr>
            <a:r>
              <a:rPr lang="en-CA" sz="2900" dirty="0" smtClean="0"/>
              <a:t>Canada continues to look a improving its service to clients.</a:t>
            </a:r>
          </a:p>
          <a:p>
            <a:pPr lvl="1"/>
            <a:r>
              <a:rPr lang="en-CA" sz="2000" dirty="0" smtClean="0"/>
              <a:t> </a:t>
            </a:r>
            <a:r>
              <a:rPr lang="en-CA" sz="2900" dirty="0" smtClean="0"/>
              <a:t>Improvements to web-based tools and online videos.</a:t>
            </a:r>
          </a:p>
          <a:p>
            <a:pPr lvl="1">
              <a:buNone/>
            </a:pPr>
            <a:r>
              <a:rPr lang="en-CA" sz="2900" dirty="0" smtClean="0"/>
              <a:t> </a:t>
            </a:r>
          </a:p>
        </p:txBody>
      </p:sp>
      <p:sp>
        <p:nvSpPr>
          <p:cNvPr id="3" name="Title 2"/>
          <p:cNvSpPr>
            <a:spLocks noGrp="1"/>
          </p:cNvSpPr>
          <p:nvPr>
            <p:ph type="title"/>
          </p:nvPr>
        </p:nvSpPr>
        <p:spPr/>
        <p:txBody>
          <a:bodyPr/>
          <a:lstStyle/>
          <a:p>
            <a:r>
              <a:rPr lang="en-CA" dirty="0" smtClean="0"/>
              <a:t>Verification Activities</a:t>
            </a:r>
            <a:endParaRPr lang="en-CA"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1883</TotalTime>
  <Words>1289</Words>
  <Application>Microsoft Office PowerPoint</Application>
  <PresentationFormat>On-screen Show (4:3)</PresentationFormat>
  <Paragraphs>132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 What are “Ghost Consultants”?</vt:lpstr>
      <vt:lpstr>Types of Fraud Encountered</vt:lpstr>
      <vt:lpstr>Modus Operandi</vt:lpstr>
      <vt:lpstr>Modus Operandi (continued) </vt:lpstr>
      <vt:lpstr>Exploitation</vt:lpstr>
      <vt:lpstr>Human Trafficking</vt:lpstr>
      <vt:lpstr>Program Integrity Activities</vt:lpstr>
      <vt:lpstr>Verification Activities</vt:lpstr>
      <vt:lpstr>CIC Referrals</vt:lpstr>
      <vt:lpstr>Cooperation with Partners and Allied Countries</vt:lpstr>
      <vt:lpstr>Project Chakra</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Julie.Morel-A-LHuiss</cp:lastModifiedBy>
  <cp:revision>227</cp:revision>
  <dcterms:created xsi:type="dcterms:W3CDTF">2010-07-27T20:22:16Z</dcterms:created>
  <dcterms:modified xsi:type="dcterms:W3CDTF">2014-12-10T17:54:46Z</dcterms:modified>
</cp:coreProperties>
</file>