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7"/>
  </p:notesMasterIdLst>
  <p:handoutMasterIdLst>
    <p:handoutMasterId r:id="rId28"/>
  </p:handoutMasterIdLst>
  <p:sldIdLst>
    <p:sldId id="256" r:id="rId2"/>
    <p:sldId id="342" r:id="rId3"/>
    <p:sldId id="379" r:id="rId4"/>
    <p:sldId id="378" r:id="rId5"/>
    <p:sldId id="372" r:id="rId6"/>
    <p:sldId id="354" r:id="rId7"/>
    <p:sldId id="360" r:id="rId8"/>
    <p:sldId id="357" r:id="rId9"/>
    <p:sldId id="359" r:id="rId10"/>
    <p:sldId id="356" r:id="rId11"/>
    <p:sldId id="358" r:id="rId12"/>
    <p:sldId id="338" r:id="rId13"/>
    <p:sldId id="382" r:id="rId14"/>
    <p:sldId id="383" r:id="rId15"/>
    <p:sldId id="343" r:id="rId16"/>
    <p:sldId id="375" r:id="rId17"/>
    <p:sldId id="364" r:id="rId18"/>
    <p:sldId id="370" r:id="rId19"/>
    <p:sldId id="384" r:id="rId20"/>
    <p:sldId id="369" r:id="rId21"/>
    <p:sldId id="381" r:id="rId22"/>
    <p:sldId id="377" r:id="rId23"/>
    <p:sldId id="376" r:id="rId24"/>
    <p:sldId id="367" r:id="rId25"/>
    <p:sldId id="365" r:id="rId26"/>
  </p:sldIdLst>
  <p:sldSz cx="9144000" cy="6858000" type="screen4x3"/>
  <p:notesSz cx="6934200" cy="92202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chard.Couturier" initials="R" lastIdx="0" clrIdx="0"/>
  <p:cmAuthor id="1" name="laptop" initials="TJ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CC"/>
    <a:srgbClr val="1B357D"/>
    <a:srgbClr val="FFCCCC"/>
    <a:srgbClr val="DAFFD3"/>
    <a:srgbClr val="1F347D"/>
    <a:srgbClr val="C4BB86"/>
    <a:srgbClr val="C4BF94"/>
    <a:srgbClr val="C1BB83"/>
    <a:srgbClr val="C4BC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22626" autoAdjust="0"/>
    <p:restoredTop sz="48649" autoAdjust="0"/>
  </p:normalViewPr>
  <p:slideViewPr>
    <p:cSldViewPr snapToGrid="0">
      <p:cViewPr varScale="1">
        <p:scale>
          <a:sx n="111" d="100"/>
          <a:sy n="111" d="100"/>
        </p:scale>
        <p:origin x="-414" y="-78"/>
      </p:cViewPr>
      <p:guideLst>
        <p:guide orient="horz" pos="2160"/>
        <p:guide pos="2880"/>
      </p:guideLst>
    </p:cSldViewPr>
  </p:slideViewPr>
  <p:outlineViewPr>
    <p:cViewPr>
      <p:scale>
        <a:sx n="33" d="100"/>
        <a:sy n="33" d="100"/>
      </p:scale>
      <p:origin x="53" y="16262"/>
    </p:cViewPr>
  </p:outlineViewPr>
  <p:notesTextViewPr>
    <p:cViewPr>
      <p:scale>
        <a:sx n="100" d="100"/>
        <a:sy n="100" d="100"/>
      </p:scale>
      <p:origin x="0" y="0"/>
    </p:cViewPr>
  </p:notesTextViewPr>
  <p:sorterViewPr>
    <p:cViewPr>
      <p:scale>
        <a:sx n="100" d="100"/>
        <a:sy n="100" d="100"/>
      </p:scale>
      <p:origin x="0" y="2418"/>
    </p:cViewPr>
  </p:sorterViewPr>
  <p:notesViewPr>
    <p:cSldViewPr snapToGrid="0">
      <p:cViewPr>
        <p:scale>
          <a:sx n="80" d="100"/>
          <a:sy n="80" d="100"/>
        </p:scale>
        <p:origin x="-2040" y="-162"/>
      </p:cViewPr>
      <p:guideLst>
        <p:guide orient="horz" pos="2904"/>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895B75-A48C-4B50-8B4B-FB1C2B20DCAB}" type="doc">
      <dgm:prSet loTypeId="urn:microsoft.com/office/officeart/2005/8/layout/hierarchy6" loCatId="hierarchy" qsTypeId="urn:microsoft.com/office/officeart/2005/8/quickstyle/simple3" qsCatId="simple" csTypeId="urn:microsoft.com/office/officeart/2005/8/colors/accent1_2" csCatId="accent1" phldr="1"/>
      <dgm:spPr/>
      <dgm:t>
        <a:bodyPr/>
        <a:lstStyle/>
        <a:p>
          <a:endParaRPr lang="en-US"/>
        </a:p>
      </dgm:t>
    </dgm:pt>
    <dgm:pt modelId="{A9324111-CEFB-4B95-AC84-876881E0DD8F}">
      <dgm:prSet phldrT="[Text]" custT="1"/>
      <dgm:spPr/>
      <dgm:t>
        <a:bodyPr/>
        <a:lstStyle/>
        <a:p>
          <a:r>
            <a:rPr lang="es-ES" sz="1100" b="1" noProof="0" dirty="0" smtClean="0">
              <a:solidFill>
                <a:schemeClr val="tx1"/>
              </a:solidFill>
            </a:rPr>
            <a:t>QUEJA</a:t>
          </a:r>
          <a:endParaRPr lang="es-ES" sz="1100" b="1" noProof="0" dirty="0">
            <a:solidFill>
              <a:schemeClr val="tx1"/>
            </a:solidFill>
          </a:endParaRPr>
        </a:p>
      </dgm:t>
    </dgm:pt>
    <dgm:pt modelId="{8875C484-6A35-45E4-83D5-9887D49A94EE}" type="parTrans" cxnId="{E9563949-6A4E-4B31-9C1B-2FBA47A7B195}">
      <dgm:prSet/>
      <dgm:spPr/>
      <dgm:t>
        <a:bodyPr/>
        <a:lstStyle/>
        <a:p>
          <a:endParaRPr lang="en-US"/>
        </a:p>
      </dgm:t>
    </dgm:pt>
    <dgm:pt modelId="{88A7F249-CD34-423B-A3CB-3A4066098344}" type="sibTrans" cxnId="{E9563949-6A4E-4B31-9C1B-2FBA47A7B195}">
      <dgm:prSet/>
      <dgm:spPr/>
      <dgm:t>
        <a:bodyPr/>
        <a:lstStyle/>
        <a:p>
          <a:endParaRPr lang="en-US"/>
        </a:p>
      </dgm:t>
    </dgm:pt>
    <dgm:pt modelId="{0801B920-C9ED-420F-889D-A06D4658B241}">
      <dgm:prSet phldrT="[Text]" custT="1"/>
      <dgm:spPr/>
      <dgm:t>
        <a:bodyPr/>
        <a:lstStyle/>
        <a:p>
          <a:r>
            <a:rPr lang="es-ES" sz="1100" noProof="0" dirty="0" smtClean="0">
              <a:solidFill>
                <a:schemeClr val="tx1"/>
              </a:solidFill>
            </a:rPr>
            <a:t>Representante no autorizado</a:t>
          </a:r>
          <a:endParaRPr lang="es-ES" sz="1100" noProof="0" dirty="0">
            <a:solidFill>
              <a:schemeClr val="tx1"/>
            </a:solidFill>
          </a:endParaRPr>
        </a:p>
      </dgm:t>
    </dgm:pt>
    <dgm:pt modelId="{F8E297F9-5BD3-4F0D-B99E-0182AC0979F1}" type="parTrans" cxnId="{A7E967E2-BCF4-4F21-A5C3-9E5DD663A1F2}">
      <dgm:prSet/>
      <dgm:spPr/>
      <dgm:t>
        <a:bodyPr/>
        <a:lstStyle/>
        <a:p>
          <a:endParaRPr lang="en-US" sz="1100">
            <a:solidFill>
              <a:schemeClr val="tx1"/>
            </a:solidFill>
          </a:endParaRPr>
        </a:p>
      </dgm:t>
    </dgm:pt>
    <dgm:pt modelId="{D205643B-5BB9-406C-B9AB-F6B82F783832}" type="sibTrans" cxnId="{A7E967E2-BCF4-4F21-A5C3-9E5DD663A1F2}">
      <dgm:prSet/>
      <dgm:spPr/>
      <dgm:t>
        <a:bodyPr/>
        <a:lstStyle/>
        <a:p>
          <a:endParaRPr lang="en-US"/>
        </a:p>
      </dgm:t>
    </dgm:pt>
    <dgm:pt modelId="{1426693F-9FEF-4E7B-8A8B-4FD94727BDF3}">
      <dgm:prSet phldrT="[Text]" custT="1"/>
      <dgm:spPr/>
      <dgm:t>
        <a:bodyPr/>
        <a:lstStyle/>
        <a:p>
          <a:r>
            <a:rPr lang="fr-CA" sz="1100" dirty="0" smtClean="0">
              <a:solidFill>
                <a:schemeClr val="tx1"/>
              </a:solidFill>
            </a:rPr>
            <a:t>RCIC</a:t>
          </a:r>
          <a:endParaRPr lang="en-US" sz="1100" dirty="0">
            <a:solidFill>
              <a:schemeClr val="tx1"/>
            </a:solidFill>
          </a:endParaRPr>
        </a:p>
      </dgm:t>
    </dgm:pt>
    <dgm:pt modelId="{00B95E86-3ADF-45AB-A146-E81122ED2383}" type="parTrans" cxnId="{DD59C69E-7561-4316-8DB6-B725FDE8BED2}">
      <dgm:prSet/>
      <dgm:spPr/>
      <dgm:t>
        <a:bodyPr/>
        <a:lstStyle/>
        <a:p>
          <a:endParaRPr lang="en-US" sz="1100">
            <a:solidFill>
              <a:schemeClr val="tx1"/>
            </a:solidFill>
          </a:endParaRPr>
        </a:p>
      </dgm:t>
    </dgm:pt>
    <dgm:pt modelId="{F1EC9E5E-576E-4F85-AE2C-485005AF9071}" type="sibTrans" cxnId="{DD59C69E-7561-4316-8DB6-B725FDE8BED2}">
      <dgm:prSet/>
      <dgm:spPr/>
      <dgm:t>
        <a:bodyPr/>
        <a:lstStyle/>
        <a:p>
          <a:endParaRPr lang="en-US"/>
        </a:p>
      </dgm:t>
    </dgm:pt>
    <dgm:pt modelId="{713CC643-47EC-4579-A385-085EF67D2AF5}">
      <dgm:prSet custT="1"/>
      <dgm:spPr/>
      <dgm:t>
        <a:bodyPr/>
        <a:lstStyle/>
        <a:p>
          <a:r>
            <a:rPr lang="es-ES" sz="1100" noProof="0" dirty="0" smtClean="0">
              <a:solidFill>
                <a:schemeClr val="tx1"/>
              </a:solidFill>
            </a:rPr>
            <a:t>Organismos de aplicación de la ley (RPMC o ASFC)</a:t>
          </a:r>
          <a:endParaRPr lang="es-ES" sz="1100" noProof="0" dirty="0">
            <a:solidFill>
              <a:schemeClr val="tx1"/>
            </a:solidFill>
          </a:endParaRPr>
        </a:p>
      </dgm:t>
    </dgm:pt>
    <dgm:pt modelId="{1C514AE0-8C6D-437E-BAA8-73F1B91F561C}" type="parTrans" cxnId="{4C3F172E-ED2F-421C-8D28-98F60E2DAB50}">
      <dgm:prSet/>
      <dgm:spPr/>
      <dgm:t>
        <a:bodyPr/>
        <a:lstStyle/>
        <a:p>
          <a:endParaRPr lang="en-US" sz="1100">
            <a:solidFill>
              <a:schemeClr val="tx1"/>
            </a:solidFill>
          </a:endParaRPr>
        </a:p>
      </dgm:t>
    </dgm:pt>
    <dgm:pt modelId="{6E7E9DE8-BC15-4B32-9159-9BEF27126BCA}" type="sibTrans" cxnId="{4C3F172E-ED2F-421C-8D28-98F60E2DAB50}">
      <dgm:prSet/>
      <dgm:spPr/>
      <dgm:t>
        <a:bodyPr/>
        <a:lstStyle/>
        <a:p>
          <a:endParaRPr lang="en-US"/>
        </a:p>
      </dgm:t>
    </dgm:pt>
    <dgm:pt modelId="{1E937CAF-DDBC-4A73-BE1D-017ACE71D252}">
      <dgm:prSet custT="1"/>
      <dgm:spPr/>
      <dgm:t>
        <a:bodyPr/>
        <a:lstStyle/>
        <a:p>
          <a:r>
            <a:rPr lang="es-ES" sz="1100" noProof="0" dirty="0" smtClean="0">
              <a:solidFill>
                <a:schemeClr val="tx1"/>
              </a:solidFill>
            </a:rPr>
            <a:t>Director de Quejas y Disciplina</a:t>
          </a:r>
          <a:endParaRPr lang="es-ES" sz="1100" noProof="0" dirty="0">
            <a:solidFill>
              <a:schemeClr val="tx1"/>
            </a:solidFill>
          </a:endParaRPr>
        </a:p>
      </dgm:t>
    </dgm:pt>
    <dgm:pt modelId="{E273356A-4406-46A5-8BCF-54D2E5FBD1BA}" type="parTrans" cxnId="{1B351F29-9E43-4C66-9847-30FDB9D054DD}">
      <dgm:prSet/>
      <dgm:spPr/>
      <dgm:t>
        <a:bodyPr/>
        <a:lstStyle/>
        <a:p>
          <a:endParaRPr lang="en-US" sz="1100">
            <a:solidFill>
              <a:schemeClr val="tx1"/>
            </a:solidFill>
          </a:endParaRPr>
        </a:p>
      </dgm:t>
    </dgm:pt>
    <dgm:pt modelId="{5790AEDD-02C5-4A41-931B-CB866443B2B2}" type="sibTrans" cxnId="{1B351F29-9E43-4C66-9847-30FDB9D054DD}">
      <dgm:prSet/>
      <dgm:spPr/>
      <dgm:t>
        <a:bodyPr/>
        <a:lstStyle/>
        <a:p>
          <a:endParaRPr lang="en-US"/>
        </a:p>
      </dgm:t>
    </dgm:pt>
    <dgm:pt modelId="{68A5CF7F-7356-4685-88A4-709DAD9EEF9B}">
      <dgm:prSet custT="1"/>
      <dgm:spPr/>
      <dgm:t>
        <a:bodyPr/>
        <a:lstStyle/>
        <a:p>
          <a:r>
            <a:rPr lang="es-ES" sz="1100" noProof="0" dirty="0" smtClean="0">
              <a:solidFill>
                <a:schemeClr val="tx1"/>
              </a:solidFill>
            </a:rPr>
            <a:t>Resolución de la queja entre el denunciante y el RCIC</a:t>
          </a:r>
          <a:endParaRPr lang="es-ES" sz="1100" noProof="0" dirty="0">
            <a:solidFill>
              <a:schemeClr val="tx1"/>
            </a:solidFill>
          </a:endParaRPr>
        </a:p>
      </dgm:t>
    </dgm:pt>
    <dgm:pt modelId="{A57655CA-D937-43D4-8B60-AC9DD5151BA1}" type="parTrans" cxnId="{A9285760-D86C-4391-B5A7-F527CD7B631F}">
      <dgm:prSet/>
      <dgm:spPr/>
      <dgm:t>
        <a:bodyPr/>
        <a:lstStyle/>
        <a:p>
          <a:endParaRPr lang="en-US" sz="1100">
            <a:solidFill>
              <a:schemeClr val="tx1"/>
            </a:solidFill>
          </a:endParaRPr>
        </a:p>
      </dgm:t>
    </dgm:pt>
    <dgm:pt modelId="{8176C8EB-2C45-4B02-BEDF-314158694C28}" type="sibTrans" cxnId="{A9285760-D86C-4391-B5A7-F527CD7B631F}">
      <dgm:prSet/>
      <dgm:spPr/>
      <dgm:t>
        <a:bodyPr/>
        <a:lstStyle/>
        <a:p>
          <a:endParaRPr lang="en-US"/>
        </a:p>
      </dgm:t>
    </dgm:pt>
    <dgm:pt modelId="{1B550C12-B841-47EE-8378-300DA6C08B0D}">
      <dgm:prSet custT="1"/>
      <dgm:spPr/>
      <dgm:t>
        <a:bodyPr/>
        <a:lstStyle/>
        <a:p>
          <a:r>
            <a:rPr lang="en-US" sz="900" noProof="0" dirty="0" smtClean="0">
              <a:solidFill>
                <a:schemeClr val="tx1"/>
              </a:solidFill>
            </a:rPr>
            <a:t>No </a:t>
          </a:r>
          <a:r>
            <a:rPr lang="es-ES" sz="900" noProof="0" dirty="0" smtClean="0">
              <a:solidFill>
                <a:schemeClr val="tx1"/>
              </a:solidFill>
            </a:rPr>
            <a:t>resolución de la queja entre el denunciante y el RCIC</a:t>
          </a:r>
          <a:endParaRPr lang="en-CA" sz="900" noProof="0" dirty="0" smtClean="0">
            <a:solidFill>
              <a:schemeClr val="tx1"/>
            </a:solidFill>
          </a:endParaRPr>
        </a:p>
        <a:p>
          <a:endParaRPr lang="en-US" sz="1100" dirty="0">
            <a:solidFill>
              <a:schemeClr val="tx1"/>
            </a:solidFill>
          </a:endParaRPr>
        </a:p>
      </dgm:t>
    </dgm:pt>
    <dgm:pt modelId="{4A66118F-7B59-47A8-8631-34F09F2FE65D}" type="parTrans" cxnId="{EBEAF829-37C8-4595-82B4-A9E1183E982D}">
      <dgm:prSet/>
      <dgm:spPr/>
      <dgm:t>
        <a:bodyPr/>
        <a:lstStyle/>
        <a:p>
          <a:endParaRPr lang="en-US" sz="1100">
            <a:solidFill>
              <a:schemeClr val="tx1"/>
            </a:solidFill>
          </a:endParaRPr>
        </a:p>
      </dgm:t>
    </dgm:pt>
    <dgm:pt modelId="{3EDD560D-052A-4814-BA86-329BCC89F9AC}" type="sibTrans" cxnId="{EBEAF829-37C8-4595-82B4-A9E1183E982D}">
      <dgm:prSet/>
      <dgm:spPr/>
      <dgm:t>
        <a:bodyPr/>
        <a:lstStyle/>
        <a:p>
          <a:endParaRPr lang="en-US"/>
        </a:p>
      </dgm:t>
    </dgm:pt>
    <dgm:pt modelId="{F9D5819F-9B1D-4CF5-B70D-991952605ACE}">
      <dgm:prSet custT="1"/>
      <dgm:spPr/>
      <dgm:t>
        <a:bodyPr/>
        <a:lstStyle/>
        <a:p>
          <a:r>
            <a:rPr lang="es-ES" sz="1100" noProof="0" dirty="0" smtClean="0">
              <a:solidFill>
                <a:schemeClr val="tx1"/>
              </a:solidFill>
            </a:rPr>
            <a:t>Comité de Quejas</a:t>
          </a:r>
          <a:endParaRPr lang="es-ES" sz="1100" noProof="0" dirty="0">
            <a:solidFill>
              <a:schemeClr val="tx1"/>
            </a:solidFill>
          </a:endParaRPr>
        </a:p>
      </dgm:t>
    </dgm:pt>
    <dgm:pt modelId="{F8B26519-A563-42F4-A65E-AACA759E5068}" type="parTrans" cxnId="{3503AB2E-C66F-4737-8B06-97D4242BB817}">
      <dgm:prSet/>
      <dgm:spPr/>
      <dgm:t>
        <a:bodyPr/>
        <a:lstStyle/>
        <a:p>
          <a:endParaRPr lang="en-US" sz="1100">
            <a:solidFill>
              <a:schemeClr val="tx1"/>
            </a:solidFill>
          </a:endParaRPr>
        </a:p>
      </dgm:t>
    </dgm:pt>
    <dgm:pt modelId="{638016F4-17E7-4A9D-A40A-89219CA842DF}" type="sibTrans" cxnId="{3503AB2E-C66F-4737-8B06-97D4242BB817}">
      <dgm:prSet/>
      <dgm:spPr/>
      <dgm:t>
        <a:bodyPr/>
        <a:lstStyle/>
        <a:p>
          <a:endParaRPr lang="en-US"/>
        </a:p>
      </dgm:t>
    </dgm:pt>
    <dgm:pt modelId="{A1D06CC0-1084-47A7-898D-34325D6233C4}">
      <dgm:prSet custT="1"/>
      <dgm:spPr/>
      <dgm:t>
        <a:bodyPr/>
        <a:lstStyle/>
        <a:p>
          <a:r>
            <a:rPr lang="es-ES" sz="1100" noProof="0" dirty="0" smtClean="0">
              <a:solidFill>
                <a:schemeClr val="tx1"/>
              </a:solidFill>
            </a:rPr>
            <a:t>Acuerdo entre el denunciante y el </a:t>
          </a:r>
          <a:r>
            <a:rPr lang="es-ES" sz="1100" noProof="0" dirty="0" err="1" smtClean="0">
              <a:solidFill>
                <a:schemeClr val="tx1"/>
              </a:solidFill>
            </a:rPr>
            <a:t>RCIC</a:t>
          </a:r>
          <a:endParaRPr lang="es-ES" sz="1100" noProof="0" dirty="0">
            <a:solidFill>
              <a:schemeClr val="tx1"/>
            </a:solidFill>
          </a:endParaRPr>
        </a:p>
      </dgm:t>
    </dgm:pt>
    <dgm:pt modelId="{558662CD-6849-4B6C-86F3-48483754366B}" type="parTrans" cxnId="{CB672AC9-241A-4CD8-AB80-3445AC0B8556}">
      <dgm:prSet/>
      <dgm:spPr/>
      <dgm:t>
        <a:bodyPr/>
        <a:lstStyle/>
        <a:p>
          <a:endParaRPr lang="en-US" sz="1100">
            <a:solidFill>
              <a:schemeClr val="tx1"/>
            </a:solidFill>
          </a:endParaRPr>
        </a:p>
      </dgm:t>
    </dgm:pt>
    <dgm:pt modelId="{96727B2F-0949-4EDF-85EA-DC6BFBC32DB2}" type="sibTrans" cxnId="{CB672AC9-241A-4CD8-AB80-3445AC0B8556}">
      <dgm:prSet/>
      <dgm:spPr/>
      <dgm:t>
        <a:bodyPr/>
        <a:lstStyle/>
        <a:p>
          <a:endParaRPr lang="en-US"/>
        </a:p>
      </dgm:t>
    </dgm:pt>
    <dgm:pt modelId="{F89AA440-854E-46A6-A0C1-FDCF799D6F5B}">
      <dgm:prSet custT="1"/>
      <dgm:spPr/>
      <dgm:t>
        <a:bodyPr/>
        <a:lstStyle/>
        <a:p>
          <a:r>
            <a:rPr lang="es-ES" sz="1100" noProof="0" dirty="0" smtClean="0">
              <a:solidFill>
                <a:schemeClr val="tx1"/>
              </a:solidFill>
            </a:rPr>
            <a:t>Aviso o amonestación al </a:t>
          </a:r>
          <a:r>
            <a:rPr lang="es-ES" sz="1100" noProof="0" dirty="0" err="1" smtClean="0">
              <a:solidFill>
                <a:schemeClr val="tx1"/>
              </a:solidFill>
            </a:rPr>
            <a:t>RCIC</a:t>
          </a:r>
          <a:r>
            <a:rPr lang="es-ES" sz="1100" noProof="0" dirty="0" smtClean="0">
              <a:solidFill>
                <a:schemeClr val="tx1"/>
              </a:solidFill>
            </a:rPr>
            <a:t> </a:t>
          </a:r>
          <a:endParaRPr lang="es-ES" sz="1100" noProof="0" dirty="0">
            <a:solidFill>
              <a:schemeClr val="tx1"/>
            </a:solidFill>
          </a:endParaRPr>
        </a:p>
      </dgm:t>
    </dgm:pt>
    <dgm:pt modelId="{85F68670-2A02-4E37-B61A-17A2AC52BD6F}" type="parTrans" cxnId="{6BFE8126-A12E-44AB-B70F-B65222B549C9}">
      <dgm:prSet/>
      <dgm:spPr/>
      <dgm:t>
        <a:bodyPr/>
        <a:lstStyle/>
        <a:p>
          <a:endParaRPr lang="en-US" sz="1100">
            <a:solidFill>
              <a:schemeClr val="tx1"/>
            </a:solidFill>
          </a:endParaRPr>
        </a:p>
      </dgm:t>
    </dgm:pt>
    <dgm:pt modelId="{D3ABB7A0-3856-4711-943B-EBD9940323CF}" type="sibTrans" cxnId="{6BFE8126-A12E-44AB-B70F-B65222B549C9}">
      <dgm:prSet/>
      <dgm:spPr/>
      <dgm:t>
        <a:bodyPr/>
        <a:lstStyle/>
        <a:p>
          <a:endParaRPr lang="en-US"/>
        </a:p>
      </dgm:t>
    </dgm:pt>
    <dgm:pt modelId="{50987084-85B1-47C0-9D42-DA6E81398814}">
      <dgm:prSet custT="1"/>
      <dgm:spPr/>
      <dgm:t>
        <a:bodyPr/>
        <a:lstStyle/>
        <a:p>
          <a:r>
            <a:rPr lang="es-ES" sz="1100" noProof="0" dirty="0" smtClean="0">
              <a:solidFill>
                <a:schemeClr val="tx1"/>
              </a:solidFill>
            </a:rPr>
            <a:t>Comité de Disciplina</a:t>
          </a:r>
          <a:endParaRPr lang="es-ES" sz="1100" noProof="0" dirty="0">
            <a:solidFill>
              <a:schemeClr val="tx1"/>
            </a:solidFill>
          </a:endParaRPr>
        </a:p>
      </dgm:t>
    </dgm:pt>
    <dgm:pt modelId="{643A3274-1338-4233-A664-B4A33781BF39}" type="parTrans" cxnId="{671C37DF-87C5-4730-BD3A-126B91C26FC0}">
      <dgm:prSet/>
      <dgm:spPr/>
      <dgm:t>
        <a:bodyPr/>
        <a:lstStyle/>
        <a:p>
          <a:endParaRPr lang="en-US" sz="1100">
            <a:solidFill>
              <a:schemeClr val="tx1"/>
            </a:solidFill>
          </a:endParaRPr>
        </a:p>
      </dgm:t>
    </dgm:pt>
    <dgm:pt modelId="{B0422B90-6257-4C84-BE16-834BD4B366A9}" type="sibTrans" cxnId="{671C37DF-87C5-4730-BD3A-126B91C26FC0}">
      <dgm:prSet/>
      <dgm:spPr/>
      <dgm:t>
        <a:bodyPr/>
        <a:lstStyle/>
        <a:p>
          <a:endParaRPr lang="en-US"/>
        </a:p>
      </dgm:t>
    </dgm:pt>
    <dgm:pt modelId="{23D1305A-2136-4E99-8C7F-5EEDF55F464C}">
      <dgm:prSet custT="1"/>
      <dgm:spPr/>
      <dgm:t>
        <a:bodyPr/>
        <a:lstStyle/>
        <a:p>
          <a:r>
            <a:rPr lang="es-ES" sz="1100" noProof="0" dirty="0" smtClean="0">
              <a:solidFill>
                <a:schemeClr val="tx1"/>
              </a:solidFill>
            </a:rPr>
            <a:t>Negativa a recurrir al Comité de Disciplina</a:t>
          </a:r>
          <a:endParaRPr lang="es-ES" sz="1100" noProof="0" dirty="0">
            <a:solidFill>
              <a:schemeClr val="tx1"/>
            </a:solidFill>
          </a:endParaRPr>
        </a:p>
      </dgm:t>
    </dgm:pt>
    <dgm:pt modelId="{80418400-BCD6-40E7-8D94-CFB018C197B1}" type="parTrans" cxnId="{8909A39E-4555-4D59-85E2-6ABA4E38BF62}">
      <dgm:prSet/>
      <dgm:spPr/>
      <dgm:t>
        <a:bodyPr/>
        <a:lstStyle/>
        <a:p>
          <a:endParaRPr lang="en-US" sz="1100">
            <a:solidFill>
              <a:schemeClr val="tx1"/>
            </a:solidFill>
          </a:endParaRPr>
        </a:p>
      </dgm:t>
    </dgm:pt>
    <dgm:pt modelId="{320E4B67-43E9-4C07-839A-619CA28C5BAA}" type="sibTrans" cxnId="{8909A39E-4555-4D59-85E2-6ABA4E38BF62}">
      <dgm:prSet/>
      <dgm:spPr/>
      <dgm:t>
        <a:bodyPr/>
        <a:lstStyle/>
        <a:p>
          <a:endParaRPr lang="en-US"/>
        </a:p>
      </dgm:t>
    </dgm:pt>
    <dgm:pt modelId="{D3AAD06E-6082-406E-9DC3-DEC7DB8DCDCF}">
      <dgm:prSet custT="1"/>
      <dgm:spPr/>
      <dgm:t>
        <a:bodyPr/>
        <a:lstStyle/>
        <a:p>
          <a:r>
            <a:rPr lang="es-ES" sz="1100" noProof="0" dirty="0" smtClean="0">
              <a:solidFill>
                <a:schemeClr val="tx1"/>
              </a:solidFill>
            </a:rPr>
            <a:t>Inocente</a:t>
          </a:r>
          <a:endParaRPr lang="es-ES" sz="1100" noProof="0" dirty="0">
            <a:solidFill>
              <a:schemeClr val="tx1"/>
            </a:solidFill>
          </a:endParaRPr>
        </a:p>
      </dgm:t>
    </dgm:pt>
    <dgm:pt modelId="{929F3886-93D2-4DAD-A759-45FD11F3F45D}" type="parTrans" cxnId="{B9492DE2-B828-4548-9043-5224DB026CAE}">
      <dgm:prSet/>
      <dgm:spPr/>
      <dgm:t>
        <a:bodyPr/>
        <a:lstStyle/>
        <a:p>
          <a:endParaRPr lang="en-US" sz="1100">
            <a:solidFill>
              <a:schemeClr val="tx1"/>
            </a:solidFill>
          </a:endParaRPr>
        </a:p>
      </dgm:t>
    </dgm:pt>
    <dgm:pt modelId="{72B9043D-4848-4A70-A997-A1CD7CC8EF6E}" type="sibTrans" cxnId="{B9492DE2-B828-4548-9043-5224DB026CAE}">
      <dgm:prSet/>
      <dgm:spPr/>
      <dgm:t>
        <a:bodyPr/>
        <a:lstStyle/>
        <a:p>
          <a:endParaRPr lang="en-US"/>
        </a:p>
      </dgm:t>
    </dgm:pt>
    <dgm:pt modelId="{09A3B66E-6DFB-4BA1-B3A7-84AF6B201682}">
      <dgm:prSet custT="1"/>
      <dgm:spPr/>
      <dgm:t>
        <a:bodyPr/>
        <a:lstStyle/>
        <a:p>
          <a:r>
            <a:rPr lang="es-ES" sz="1100" noProof="0" dirty="0" smtClean="0">
              <a:solidFill>
                <a:schemeClr val="tx1"/>
              </a:solidFill>
            </a:rPr>
            <a:t>Culpable</a:t>
          </a:r>
          <a:endParaRPr lang="es-ES" sz="1100" noProof="0" dirty="0">
            <a:solidFill>
              <a:schemeClr val="tx1"/>
            </a:solidFill>
          </a:endParaRPr>
        </a:p>
      </dgm:t>
    </dgm:pt>
    <dgm:pt modelId="{D0AED136-E7F5-41DD-BBDF-A1D8F2AECA29}" type="parTrans" cxnId="{8A3CB836-F3F3-4175-85FF-62FC3811317B}">
      <dgm:prSet/>
      <dgm:spPr/>
      <dgm:t>
        <a:bodyPr/>
        <a:lstStyle/>
        <a:p>
          <a:endParaRPr lang="en-US" sz="1100">
            <a:solidFill>
              <a:schemeClr val="tx1"/>
            </a:solidFill>
          </a:endParaRPr>
        </a:p>
      </dgm:t>
    </dgm:pt>
    <dgm:pt modelId="{DAA8498C-2BC9-44E7-AD35-DD2A51FCEFC8}" type="sibTrans" cxnId="{8A3CB836-F3F3-4175-85FF-62FC3811317B}">
      <dgm:prSet/>
      <dgm:spPr/>
      <dgm:t>
        <a:bodyPr/>
        <a:lstStyle/>
        <a:p>
          <a:endParaRPr lang="en-US"/>
        </a:p>
      </dgm:t>
    </dgm:pt>
    <dgm:pt modelId="{ADE909C4-769B-4FD8-9AB4-517507961181}">
      <dgm:prSet custT="1"/>
      <dgm:spPr/>
      <dgm:t>
        <a:bodyPr/>
        <a:lstStyle/>
        <a:p>
          <a:r>
            <a:rPr lang="es-ES" sz="1100" noProof="0" dirty="0" smtClean="0">
              <a:solidFill>
                <a:schemeClr val="tx1"/>
              </a:solidFill>
            </a:rPr>
            <a:t>Sanción</a:t>
          </a:r>
          <a:endParaRPr lang="es-ES" sz="1100" noProof="0" dirty="0">
            <a:solidFill>
              <a:schemeClr val="tx1"/>
            </a:solidFill>
          </a:endParaRPr>
        </a:p>
      </dgm:t>
    </dgm:pt>
    <dgm:pt modelId="{9BE94700-6689-4D72-AD9E-B099483DC9EA}" type="parTrans" cxnId="{D73046E2-C90A-4839-9F4B-E5F0C6BE6C7C}">
      <dgm:prSet/>
      <dgm:spPr/>
      <dgm:t>
        <a:bodyPr/>
        <a:lstStyle/>
        <a:p>
          <a:endParaRPr lang="en-US" sz="1100">
            <a:solidFill>
              <a:schemeClr val="tx1"/>
            </a:solidFill>
          </a:endParaRPr>
        </a:p>
      </dgm:t>
    </dgm:pt>
    <dgm:pt modelId="{01E6652E-FDE5-4668-964C-624E4E0C3871}" type="sibTrans" cxnId="{D73046E2-C90A-4839-9F4B-E5F0C6BE6C7C}">
      <dgm:prSet/>
      <dgm:spPr/>
      <dgm:t>
        <a:bodyPr/>
        <a:lstStyle/>
        <a:p>
          <a:endParaRPr lang="en-US"/>
        </a:p>
      </dgm:t>
    </dgm:pt>
    <dgm:pt modelId="{0D7FAAC2-E75F-40AA-9B03-844674D23D68}" type="pres">
      <dgm:prSet presAssocID="{DC895B75-A48C-4B50-8B4B-FB1C2B20DCAB}" presName="mainComposite" presStyleCnt="0">
        <dgm:presLayoutVars>
          <dgm:chPref val="1"/>
          <dgm:dir/>
          <dgm:animOne val="branch"/>
          <dgm:animLvl val="lvl"/>
          <dgm:resizeHandles val="exact"/>
        </dgm:presLayoutVars>
      </dgm:prSet>
      <dgm:spPr/>
      <dgm:t>
        <a:bodyPr/>
        <a:lstStyle/>
        <a:p>
          <a:endParaRPr lang="en-US"/>
        </a:p>
      </dgm:t>
    </dgm:pt>
    <dgm:pt modelId="{C3C6F0B4-A0C8-4167-AC98-DE42E8DACA71}" type="pres">
      <dgm:prSet presAssocID="{DC895B75-A48C-4B50-8B4B-FB1C2B20DCAB}" presName="hierFlow" presStyleCnt="0"/>
      <dgm:spPr/>
    </dgm:pt>
    <dgm:pt modelId="{6602A386-2A93-4870-8F0B-5748BB62278E}" type="pres">
      <dgm:prSet presAssocID="{DC895B75-A48C-4B50-8B4B-FB1C2B20DCAB}" presName="hierChild1" presStyleCnt="0">
        <dgm:presLayoutVars>
          <dgm:chPref val="1"/>
          <dgm:animOne val="branch"/>
          <dgm:animLvl val="lvl"/>
        </dgm:presLayoutVars>
      </dgm:prSet>
      <dgm:spPr/>
    </dgm:pt>
    <dgm:pt modelId="{2E0EA1A7-4A55-4850-971A-09C49E0CDBFD}" type="pres">
      <dgm:prSet presAssocID="{A9324111-CEFB-4B95-AC84-876881E0DD8F}" presName="Name14" presStyleCnt="0"/>
      <dgm:spPr/>
    </dgm:pt>
    <dgm:pt modelId="{C24FB6F6-284E-4DC6-BD84-9F06C79648EC}" type="pres">
      <dgm:prSet presAssocID="{A9324111-CEFB-4B95-AC84-876881E0DD8F}" presName="level1Shape" presStyleLbl="node0" presStyleIdx="0" presStyleCnt="1" custScaleX="142295">
        <dgm:presLayoutVars>
          <dgm:chPref val="3"/>
        </dgm:presLayoutVars>
      </dgm:prSet>
      <dgm:spPr/>
      <dgm:t>
        <a:bodyPr/>
        <a:lstStyle/>
        <a:p>
          <a:endParaRPr lang="en-US"/>
        </a:p>
      </dgm:t>
    </dgm:pt>
    <dgm:pt modelId="{65AC9C35-E99A-479C-8B36-A7E83822B635}" type="pres">
      <dgm:prSet presAssocID="{A9324111-CEFB-4B95-AC84-876881E0DD8F}" presName="hierChild2" presStyleCnt="0"/>
      <dgm:spPr/>
    </dgm:pt>
    <dgm:pt modelId="{51C81E67-4FE1-4375-8E65-A2FD5AF58832}" type="pres">
      <dgm:prSet presAssocID="{F8E297F9-5BD3-4F0D-B99E-0182AC0979F1}" presName="Name19" presStyleLbl="parChTrans1D2" presStyleIdx="0" presStyleCnt="2"/>
      <dgm:spPr/>
      <dgm:t>
        <a:bodyPr/>
        <a:lstStyle/>
        <a:p>
          <a:endParaRPr lang="en-US"/>
        </a:p>
      </dgm:t>
    </dgm:pt>
    <dgm:pt modelId="{75EC44E5-F02D-4DFB-9ACD-4528988260B2}" type="pres">
      <dgm:prSet presAssocID="{0801B920-C9ED-420F-889D-A06D4658B241}" presName="Name21" presStyleCnt="0"/>
      <dgm:spPr/>
    </dgm:pt>
    <dgm:pt modelId="{F6CC4CB1-814D-4E44-AE25-2C9D055F7C8D}" type="pres">
      <dgm:prSet presAssocID="{0801B920-C9ED-420F-889D-A06D4658B241}" presName="level2Shape" presStyleLbl="node2" presStyleIdx="0" presStyleCnt="2" custScaleX="178820"/>
      <dgm:spPr/>
      <dgm:t>
        <a:bodyPr/>
        <a:lstStyle/>
        <a:p>
          <a:endParaRPr lang="en-US"/>
        </a:p>
      </dgm:t>
    </dgm:pt>
    <dgm:pt modelId="{4F46C0AB-369A-4A1D-B70E-7F3B9D84C93F}" type="pres">
      <dgm:prSet presAssocID="{0801B920-C9ED-420F-889D-A06D4658B241}" presName="hierChild3" presStyleCnt="0"/>
      <dgm:spPr/>
    </dgm:pt>
    <dgm:pt modelId="{6F8F3153-4F51-4F69-A931-2D68389435DE}" type="pres">
      <dgm:prSet presAssocID="{1C514AE0-8C6D-437E-BAA8-73F1B91F561C}" presName="Name19" presStyleLbl="parChTrans1D3" presStyleIdx="0" presStyleCnt="2"/>
      <dgm:spPr/>
      <dgm:t>
        <a:bodyPr/>
        <a:lstStyle/>
        <a:p>
          <a:endParaRPr lang="en-US"/>
        </a:p>
      </dgm:t>
    </dgm:pt>
    <dgm:pt modelId="{3057BA9D-3D24-4DC4-BA98-41F8736B04BA}" type="pres">
      <dgm:prSet presAssocID="{713CC643-47EC-4579-A385-085EF67D2AF5}" presName="Name21" presStyleCnt="0"/>
      <dgm:spPr/>
    </dgm:pt>
    <dgm:pt modelId="{B66F2314-932B-4537-A517-26D61C4C2F71}" type="pres">
      <dgm:prSet presAssocID="{713CC643-47EC-4579-A385-085EF67D2AF5}" presName="level2Shape" presStyleLbl="node3" presStyleIdx="0" presStyleCnt="2" custScaleX="178330"/>
      <dgm:spPr/>
      <dgm:t>
        <a:bodyPr/>
        <a:lstStyle/>
        <a:p>
          <a:endParaRPr lang="en-US"/>
        </a:p>
      </dgm:t>
    </dgm:pt>
    <dgm:pt modelId="{AD8C9687-88CB-475A-BF61-9F19DE0EBDB0}" type="pres">
      <dgm:prSet presAssocID="{713CC643-47EC-4579-A385-085EF67D2AF5}" presName="hierChild3" presStyleCnt="0"/>
      <dgm:spPr/>
    </dgm:pt>
    <dgm:pt modelId="{790FC8BA-1037-4F4D-B065-F0190EDA8FB7}" type="pres">
      <dgm:prSet presAssocID="{00B95E86-3ADF-45AB-A146-E81122ED2383}" presName="Name19" presStyleLbl="parChTrans1D2" presStyleIdx="1" presStyleCnt="2"/>
      <dgm:spPr/>
      <dgm:t>
        <a:bodyPr/>
        <a:lstStyle/>
        <a:p>
          <a:endParaRPr lang="en-US"/>
        </a:p>
      </dgm:t>
    </dgm:pt>
    <dgm:pt modelId="{7C2EEA66-1ED4-4582-BD2E-B9FDD231881F}" type="pres">
      <dgm:prSet presAssocID="{1426693F-9FEF-4E7B-8A8B-4FD94727BDF3}" presName="Name21" presStyleCnt="0"/>
      <dgm:spPr/>
    </dgm:pt>
    <dgm:pt modelId="{D484F4F6-92AB-4B55-BE96-E39D4DED5B97}" type="pres">
      <dgm:prSet presAssocID="{1426693F-9FEF-4E7B-8A8B-4FD94727BDF3}" presName="level2Shape" presStyleLbl="node2" presStyleIdx="1" presStyleCnt="2" custScaleX="167461"/>
      <dgm:spPr/>
      <dgm:t>
        <a:bodyPr/>
        <a:lstStyle/>
        <a:p>
          <a:endParaRPr lang="en-US"/>
        </a:p>
      </dgm:t>
    </dgm:pt>
    <dgm:pt modelId="{840B59C4-32D7-48CC-95E9-84F616C66A49}" type="pres">
      <dgm:prSet presAssocID="{1426693F-9FEF-4E7B-8A8B-4FD94727BDF3}" presName="hierChild3" presStyleCnt="0"/>
      <dgm:spPr/>
    </dgm:pt>
    <dgm:pt modelId="{66C62AC9-48AB-4A08-B4EA-36618BA00F33}" type="pres">
      <dgm:prSet presAssocID="{E273356A-4406-46A5-8BCF-54D2E5FBD1BA}" presName="Name19" presStyleLbl="parChTrans1D3" presStyleIdx="1" presStyleCnt="2"/>
      <dgm:spPr/>
      <dgm:t>
        <a:bodyPr/>
        <a:lstStyle/>
        <a:p>
          <a:endParaRPr lang="en-US"/>
        </a:p>
      </dgm:t>
    </dgm:pt>
    <dgm:pt modelId="{A4FFDC2D-2912-4B3C-8269-1F353FACC717}" type="pres">
      <dgm:prSet presAssocID="{1E937CAF-DDBC-4A73-BE1D-017ACE71D252}" presName="Name21" presStyleCnt="0"/>
      <dgm:spPr/>
    </dgm:pt>
    <dgm:pt modelId="{42190FDE-CA51-44B5-9964-584D22991B0C}" type="pres">
      <dgm:prSet presAssocID="{1E937CAF-DDBC-4A73-BE1D-017ACE71D252}" presName="level2Shape" presStyleLbl="node3" presStyleIdx="1" presStyleCnt="2" custScaleX="170765"/>
      <dgm:spPr/>
      <dgm:t>
        <a:bodyPr/>
        <a:lstStyle/>
        <a:p>
          <a:endParaRPr lang="en-US"/>
        </a:p>
      </dgm:t>
    </dgm:pt>
    <dgm:pt modelId="{605B8200-B383-44D5-860F-03909DCEAC4B}" type="pres">
      <dgm:prSet presAssocID="{1E937CAF-DDBC-4A73-BE1D-017ACE71D252}" presName="hierChild3" presStyleCnt="0"/>
      <dgm:spPr/>
    </dgm:pt>
    <dgm:pt modelId="{905CAFF7-939A-486C-9144-2F07404D8505}" type="pres">
      <dgm:prSet presAssocID="{A57655CA-D937-43D4-8B60-AC9DD5151BA1}" presName="Name19" presStyleLbl="parChTrans1D4" presStyleIdx="0" presStyleCnt="10"/>
      <dgm:spPr/>
      <dgm:t>
        <a:bodyPr/>
        <a:lstStyle/>
        <a:p>
          <a:endParaRPr lang="en-US"/>
        </a:p>
      </dgm:t>
    </dgm:pt>
    <dgm:pt modelId="{EB497A1A-6F59-4775-8662-20D07CF77BB0}" type="pres">
      <dgm:prSet presAssocID="{68A5CF7F-7356-4685-88A4-709DAD9EEF9B}" presName="Name21" presStyleCnt="0"/>
      <dgm:spPr/>
    </dgm:pt>
    <dgm:pt modelId="{BF9CC1CC-C80F-4A51-876A-EC98F9E409AD}" type="pres">
      <dgm:prSet presAssocID="{68A5CF7F-7356-4685-88A4-709DAD9EEF9B}" presName="level2Shape" presStyleLbl="node4" presStyleIdx="0" presStyleCnt="10" custScaleX="222451"/>
      <dgm:spPr/>
      <dgm:t>
        <a:bodyPr/>
        <a:lstStyle/>
        <a:p>
          <a:endParaRPr lang="en-US"/>
        </a:p>
      </dgm:t>
    </dgm:pt>
    <dgm:pt modelId="{A3EB6383-66F2-44D4-93C7-9247EFB8EFFC}" type="pres">
      <dgm:prSet presAssocID="{68A5CF7F-7356-4685-88A4-709DAD9EEF9B}" presName="hierChild3" presStyleCnt="0"/>
      <dgm:spPr/>
    </dgm:pt>
    <dgm:pt modelId="{3953EFBF-3E25-4A40-AD15-3291994DB4F2}" type="pres">
      <dgm:prSet presAssocID="{4A66118F-7B59-47A8-8631-34F09F2FE65D}" presName="Name19" presStyleLbl="parChTrans1D4" presStyleIdx="1" presStyleCnt="10"/>
      <dgm:spPr/>
      <dgm:t>
        <a:bodyPr/>
        <a:lstStyle/>
        <a:p>
          <a:endParaRPr lang="en-US"/>
        </a:p>
      </dgm:t>
    </dgm:pt>
    <dgm:pt modelId="{926234BF-947A-480A-807D-79132CE1DACF}" type="pres">
      <dgm:prSet presAssocID="{1B550C12-B841-47EE-8378-300DA6C08B0D}" presName="Name21" presStyleCnt="0"/>
      <dgm:spPr/>
    </dgm:pt>
    <dgm:pt modelId="{837D67C8-EF0E-45D1-9C85-C02B9081E371}" type="pres">
      <dgm:prSet presAssocID="{1B550C12-B841-47EE-8378-300DA6C08B0D}" presName="level2Shape" presStyleLbl="node4" presStyleIdx="1" presStyleCnt="10" custScaleX="211235"/>
      <dgm:spPr/>
      <dgm:t>
        <a:bodyPr/>
        <a:lstStyle/>
        <a:p>
          <a:endParaRPr lang="en-US"/>
        </a:p>
      </dgm:t>
    </dgm:pt>
    <dgm:pt modelId="{74B47B38-1792-46BF-819C-AA0418213C8C}" type="pres">
      <dgm:prSet presAssocID="{1B550C12-B841-47EE-8378-300DA6C08B0D}" presName="hierChild3" presStyleCnt="0"/>
      <dgm:spPr/>
    </dgm:pt>
    <dgm:pt modelId="{9BA84B88-FD09-4A16-8F57-7D3E4B5485ED}" type="pres">
      <dgm:prSet presAssocID="{F8B26519-A563-42F4-A65E-AACA759E5068}" presName="Name19" presStyleLbl="parChTrans1D4" presStyleIdx="2" presStyleCnt="10"/>
      <dgm:spPr/>
      <dgm:t>
        <a:bodyPr/>
        <a:lstStyle/>
        <a:p>
          <a:endParaRPr lang="en-US"/>
        </a:p>
      </dgm:t>
    </dgm:pt>
    <dgm:pt modelId="{82D4B7BB-39BC-4999-8D7C-2472EA1DAC5D}" type="pres">
      <dgm:prSet presAssocID="{F9D5819F-9B1D-4CF5-B70D-991952605ACE}" presName="Name21" presStyleCnt="0"/>
      <dgm:spPr/>
    </dgm:pt>
    <dgm:pt modelId="{4FFD9995-4552-437B-99B4-D5589BF581B1}" type="pres">
      <dgm:prSet presAssocID="{F9D5819F-9B1D-4CF5-B70D-991952605ACE}" presName="level2Shape" presStyleLbl="node4" presStyleIdx="2" presStyleCnt="10" custScaleX="158289"/>
      <dgm:spPr/>
      <dgm:t>
        <a:bodyPr/>
        <a:lstStyle/>
        <a:p>
          <a:endParaRPr lang="en-US"/>
        </a:p>
      </dgm:t>
    </dgm:pt>
    <dgm:pt modelId="{B6B7C51B-129E-44BF-AD96-4C49AF43E29D}" type="pres">
      <dgm:prSet presAssocID="{F9D5819F-9B1D-4CF5-B70D-991952605ACE}" presName="hierChild3" presStyleCnt="0"/>
      <dgm:spPr/>
    </dgm:pt>
    <dgm:pt modelId="{1DC94B94-618D-4444-A5F5-E57F66C24E28}" type="pres">
      <dgm:prSet presAssocID="{558662CD-6849-4B6C-86F3-48483754366B}" presName="Name19" presStyleLbl="parChTrans1D4" presStyleIdx="3" presStyleCnt="10"/>
      <dgm:spPr/>
      <dgm:t>
        <a:bodyPr/>
        <a:lstStyle/>
        <a:p>
          <a:endParaRPr lang="en-US"/>
        </a:p>
      </dgm:t>
    </dgm:pt>
    <dgm:pt modelId="{A85DAF39-CB6E-4DEE-8053-7705077B607A}" type="pres">
      <dgm:prSet presAssocID="{A1D06CC0-1084-47A7-898D-34325D6233C4}" presName="Name21" presStyleCnt="0"/>
      <dgm:spPr/>
    </dgm:pt>
    <dgm:pt modelId="{FD0940C8-B0B0-4642-A2BC-F067F1ED5A2D}" type="pres">
      <dgm:prSet presAssocID="{A1D06CC0-1084-47A7-898D-34325D6233C4}" presName="level2Shape" presStyleLbl="node4" presStyleIdx="3" presStyleCnt="10" custScaleX="230278"/>
      <dgm:spPr/>
      <dgm:t>
        <a:bodyPr/>
        <a:lstStyle/>
        <a:p>
          <a:endParaRPr lang="en-US"/>
        </a:p>
      </dgm:t>
    </dgm:pt>
    <dgm:pt modelId="{F7B29C71-4DCD-4BC8-BD6C-883650E7236C}" type="pres">
      <dgm:prSet presAssocID="{A1D06CC0-1084-47A7-898D-34325D6233C4}" presName="hierChild3" presStyleCnt="0"/>
      <dgm:spPr/>
    </dgm:pt>
    <dgm:pt modelId="{1864913D-FEDE-47C1-96DF-5615448FF743}" type="pres">
      <dgm:prSet presAssocID="{85F68670-2A02-4E37-B61A-17A2AC52BD6F}" presName="Name19" presStyleLbl="parChTrans1D4" presStyleIdx="4" presStyleCnt="10"/>
      <dgm:spPr/>
      <dgm:t>
        <a:bodyPr/>
        <a:lstStyle/>
        <a:p>
          <a:endParaRPr lang="en-US"/>
        </a:p>
      </dgm:t>
    </dgm:pt>
    <dgm:pt modelId="{2DC331DC-F339-45EC-9142-49B6C220F64D}" type="pres">
      <dgm:prSet presAssocID="{F89AA440-854E-46A6-A0C1-FDCF799D6F5B}" presName="Name21" presStyleCnt="0"/>
      <dgm:spPr/>
    </dgm:pt>
    <dgm:pt modelId="{68954BEF-BB0C-4A07-A0C5-9DB1A1EDF5F2}" type="pres">
      <dgm:prSet presAssocID="{F89AA440-854E-46A6-A0C1-FDCF799D6F5B}" presName="level2Shape" presStyleLbl="node4" presStyleIdx="4" presStyleCnt="10" custScaleX="130094"/>
      <dgm:spPr/>
      <dgm:t>
        <a:bodyPr/>
        <a:lstStyle/>
        <a:p>
          <a:endParaRPr lang="en-US"/>
        </a:p>
      </dgm:t>
    </dgm:pt>
    <dgm:pt modelId="{F7074E0F-48C8-489B-B2A3-265E4B336A0D}" type="pres">
      <dgm:prSet presAssocID="{F89AA440-854E-46A6-A0C1-FDCF799D6F5B}" presName="hierChild3" presStyleCnt="0"/>
      <dgm:spPr/>
    </dgm:pt>
    <dgm:pt modelId="{BE329DEF-4B63-4F6A-B797-0B86466C42AC}" type="pres">
      <dgm:prSet presAssocID="{643A3274-1338-4233-A664-B4A33781BF39}" presName="Name19" presStyleLbl="parChTrans1D4" presStyleIdx="5" presStyleCnt="10"/>
      <dgm:spPr/>
      <dgm:t>
        <a:bodyPr/>
        <a:lstStyle/>
        <a:p>
          <a:endParaRPr lang="en-US"/>
        </a:p>
      </dgm:t>
    </dgm:pt>
    <dgm:pt modelId="{B7945720-07E1-44DD-9887-0E184F9B56C9}" type="pres">
      <dgm:prSet presAssocID="{50987084-85B1-47C0-9D42-DA6E81398814}" presName="Name21" presStyleCnt="0"/>
      <dgm:spPr/>
    </dgm:pt>
    <dgm:pt modelId="{06BEE572-B5F7-4449-A8AE-5F69DE895F59}" type="pres">
      <dgm:prSet presAssocID="{50987084-85B1-47C0-9D42-DA6E81398814}" presName="level2Shape" presStyleLbl="node4" presStyleIdx="5" presStyleCnt="10" custScaleX="138175"/>
      <dgm:spPr/>
      <dgm:t>
        <a:bodyPr/>
        <a:lstStyle/>
        <a:p>
          <a:endParaRPr lang="en-US"/>
        </a:p>
      </dgm:t>
    </dgm:pt>
    <dgm:pt modelId="{4D34E011-BEBE-40FD-A70A-73D95963426F}" type="pres">
      <dgm:prSet presAssocID="{50987084-85B1-47C0-9D42-DA6E81398814}" presName="hierChild3" presStyleCnt="0"/>
      <dgm:spPr/>
    </dgm:pt>
    <dgm:pt modelId="{C9664242-8043-4CF4-B36F-95E56FDC8A6E}" type="pres">
      <dgm:prSet presAssocID="{929F3886-93D2-4DAD-A759-45FD11F3F45D}" presName="Name19" presStyleLbl="parChTrans1D4" presStyleIdx="6" presStyleCnt="10"/>
      <dgm:spPr/>
      <dgm:t>
        <a:bodyPr/>
        <a:lstStyle/>
        <a:p>
          <a:endParaRPr lang="en-US"/>
        </a:p>
      </dgm:t>
    </dgm:pt>
    <dgm:pt modelId="{DBA86B0F-B1DC-40E7-B674-74D1824892A5}" type="pres">
      <dgm:prSet presAssocID="{D3AAD06E-6082-406E-9DC3-DEC7DB8DCDCF}" presName="Name21" presStyleCnt="0"/>
      <dgm:spPr/>
    </dgm:pt>
    <dgm:pt modelId="{5BC4B54F-5C9D-447E-83B1-146755A7F0D3}" type="pres">
      <dgm:prSet presAssocID="{D3AAD06E-6082-406E-9DC3-DEC7DB8DCDCF}" presName="level2Shape" presStyleLbl="node4" presStyleIdx="6" presStyleCnt="10"/>
      <dgm:spPr/>
      <dgm:t>
        <a:bodyPr/>
        <a:lstStyle/>
        <a:p>
          <a:endParaRPr lang="en-US"/>
        </a:p>
      </dgm:t>
    </dgm:pt>
    <dgm:pt modelId="{788BAF04-0CD4-472C-A253-B6F070A366B8}" type="pres">
      <dgm:prSet presAssocID="{D3AAD06E-6082-406E-9DC3-DEC7DB8DCDCF}" presName="hierChild3" presStyleCnt="0"/>
      <dgm:spPr/>
    </dgm:pt>
    <dgm:pt modelId="{AA5360AF-0E63-4CE3-B4D1-561FA055CDC3}" type="pres">
      <dgm:prSet presAssocID="{D0AED136-E7F5-41DD-BBDF-A1D8F2AECA29}" presName="Name19" presStyleLbl="parChTrans1D4" presStyleIdx="7" presStyleCnt="10"/>
      <dgm:spPr/>
      <dgm:t>
        <a:bodyPr/>
        <a:lstStyle/>
        <a:p>
          <a:endParaRPr lang="en-US"/>
        </a:p>
      </dgm:t>
    </dgm:pt>
    <dgm:pt modelId="{DC7B13E2-4E7D-4ED3-8E14-0E3949C06E61}" type="pres">
      <dgm:prSet presAssocID="{09A3B66E-6DFB-4BA1-B3A7-84AF6B201682}" presName="Name21" presStyleCnt="0"/>
      <dgm:spPr/>
    </dgm:pt>
    <dgm:pt modelId="{4C8D7128-FC3F-44F8-8D34-8570DC2EF0ED}" type="pres">
      <dgm:prSet presAssocID="{09A3B66E-6DFB-4BA1-B3A7-84AF6B201682}" presName="level2Shape" presStyleLbl="node4" presStyleIdx="7" presStyleCnt="10"/>
      <dgm:spPr/>
      <dgm:t>
        <a:bodyPr/>
        <a:lstStyle/>
        <a:p>
          <a:endParaRPr lang="en-US"/>
        </a:p>
      </dgm:t>
    </dgm:pt>
    <dgm:pt modelId="{B6697D4E-B1AD-4DFF-99CA-D7238D463158}" type="pres">
      <dgm:prSet presAssocID="{09A3B66E-6DFB-4BA1-B3A7-84AF6B201682}" presName="hierChild3" presStyleCnt="0"/>
      <dgm:spPr/>
    </dgm:pt>
    <dgm:pt modelId="{513D7E2C-E671-4692-AFEF-3814607AC02A}" type="pres">
      <dgm:prSet presAssocID="{9BE94700-6689-4D72-AD9E-B099483DC9EA}" presName="Name19" presStyleLbl="parChTrans1D4" presStyleIdx="8" presStyleCnt="10"/>
      <dgm:spPr/>
      <dgm:t>
        <a:bodyPr/>
        <a:lstStyle/>
        <a:p>
          <a:endParaRPr lang="en-US"/>
        </a:p>
      </dgm:t>
    </dgm:pt>
    <dgm:pt modelId="{AB1F94C6-1117-4E8D-BC53-F289A260B336}" type="pres">
      <dgm:prSet presAssocID="{ADE909C4-769B-4FD8-9AB4-517507961181}" presName="Name21" presStyleCnt="0"/>
      <dgm:spPr/>
    </dgm:pt>
    <dgm:pt modelId="{008B2D44-5B60-4B0A-8B78-841A751A2CA9}" type="pres">
      <dgm:prSet presAssocID="{ADE909C4-769B-4FD8-9AB4-517507961181}" presName="level2Shape" presStyleLbl="node4" presStyleIdx="8" presStyleCnt="10"/>
      <dgm:spPr/>
      <dgm:t>
        <a:bodyPr/>
        <a:lstStyle/>
        <a:p>
          <a:endParaRPr lang="en-US"/>
        </a:p>
      </dgm:t>
    </dgm:pt>
    <dgm:pt modelId="{E80F069E-E4FC-434F-B5E7-378B02E143B6}" type="pres">
      <dgm:prSet presAssocID="{ADE909C4-769B-4FD8-9AB4-517507961181}" presName="hierChild3" presStyleCnt="0"/>
      <dgm:spPr/>
    </dgm:pt>
    <dgm:pt modelId="{3C9D8E2C-1B0F-47F4-B70F-867926634768}" type="pres">
      <dgm:prSet presAssocID="{80418400-BCD6-40E7-8D94-CFB018C197B1}" presName="Name19" presStyleLbl="parChTrans1D4" presStyleIdx="9" presStyleCnt="10"/>
      <dgm:spPr/>
      <dgm:t>
        <a:bodyPr/>
        <a:lstStyle/>
        <a:p>
          <a:endParaRPr lang="en-US"/>
        </a:p>
      </dgm:t>
    </dgm:pt>
    <dgm:pt modelId="{57CFFF1A-79A8-4F36-9BED-54DA60C3582D}" type="pres">
      <dgm:prSet presAssocID="{23D1305A-2136-4E99-8C7F-5EEDF55F464C}" presName="Name21" presStyleCnt="0"/>
      <dgm:spPr/>
    </dgm:pt>
    <dgm:pt modelId="{8DF98BCA-0006-4866-B7FF-46EE1DBDB882}" type="pres">
      <dgm:prSet presAssocID="{23D1305A-2136-4E99-8C7F-5EEDF55F464C}" presName="level2Shape" presStyleLbl="node4" presStyleIdx="9" presStyleCnt="10" custScaleX="214282"/>
      <dgm:spPr/>
      <dgm:t>
        <a:bodyPr/>
        <a:lstStyle/>
        <a:p>
          <a:endParaRPr lang="en-US"/>
        </a:p>
      </dgm:t>
    </dgm:pt>
    <dgm:pt modelId="{8D03D044-6C4F-4E5D-914E-AFC66359A32A}" type="pres">
      <dgm:prSet presAssocID="{23D1305A-2136-4E99-8C7F-5EEDF55F464C}" presName="hierChild3" presStyleCnt="0"/>
      <dgm:spPr/>
    </dgm:pt>
    <dgm:pt modelId="{1A1D9105-F954-415A-9A44-959638049295}" type="pres">
      <dgm:prSet presAssocID="{DC895B75-A48C-4B50-8B4B-FB1C2B20DCAB}" presName="bgShapesFlow" presStyleCnt="0"/>
      <dgm:spPr/>
    </dgm:pt>
  </dgm:ptLst>
  <dgm:cxnLst>
    <dgm:cxn modelId="{B3459845-72EC-495E-88E3-A0AF8F3ED64A}" type="presOf" srcId="{1E937CAF-DDBC-4A73-BE1D-017ACE71D252}" destId="{42190FDE-CA51-44B5-9964-584D22991B0C}" srcOrd="0" destOrd="0" presId="urn:microsoft.com/office/officeart/2005/8/layout/hierarchy6"/>
    <dgm:cxn modelId="{8A3CB836-F3F3-4175-85FF-62FC3811317B}" srcId="{50987084-85B1-47C0-9D42-DA6E81398814}" destId="{09A3B66E-6DFB-4BA1-B3A7-84AF6B201682}" srcOrd="1" destOrd="0" parTransId="{D0AED136-E7F5-41DD-BBDF-A1D8F2AECA29}" sibTransId="{DAA8498C-2BC9-44E7-AD35-DD2A51FCEFC8}"/>
    <dgm:cxn modelId="{8909A39E-4555-4D59-85E2-6ABA4E38BF62}" srcId="{F9D5819F-9B1D-4CF5-B70D-991952605ACE}" destId="{23D1305A-2136-4E99-8C7F-5EEDF55F464C}" srcOrd="3" destOrd="0" parTransId="{80418400-BCD6-40E7-8D94-CFB018C197B1}" sibTransId="{320E4B67-43E9-4C07-839A-619CA28C5BAA}"/>
    <dgm:cxn modelId="{B9492DE2-B828-4548-9043-5224DB026CAE}" srcId="{50987084-85B1-47C0-9D42-DA6E81398814}" destId="{D3AAD06E-6082-406E-9DC3-DEC7DB8DCDCF}" srcOrd="0" destOrd="0" parTransId="{929F3886-93D2-4DAD-A759-45FD11F3F45D}" sibTransId="{72B9043D-4848-4A70-A997-A1CD7CC8EF6E}"/>
    <dgm:cxn modelId="{1B351F29-9E43-4C66-9847-30FDB9D054DD}" srcId="{1426693F-9FEF-4E7B-8A8B-4FD94727BDF3}" destId="{1E937CAF-DDBC-4A73-BE1D-017ACE71D252}" srcOrd="0" destOrd="0" parTransId="{E273356A-4406-46A5-8BCF-54D2E5FBD1BA}" sibTransId="{5790AEDD-02C5-4A41-931B-CB866443B2B2}"/>
    <dgm:cxn modelId="{2C88520B-A0A6-4850-B12D-1ECECE17B138}" type="presOf" srcId="{1B550C12-B841-47EE-8378-300DA6C08B0D}" destId="{837D67C8-EF0E-45D1-9C85-C02B9081E371}" srcOrd="0" destOrd="0" presId="urn:microsoft.com/office/officeart/2005/8/layout/hierarchy6"/>
    <dgm:cxn modelId="{0E3DEB3D-5EB8-48C6-93E6-21EF2B3F9FA4}" type="presOf" srcId="{A1D06CC0-1084-47A7-898D-34325D6233C4}" destId="{FD0940C8-B0B0-4642-A2BC-F067F1ED5A2D}" srcOrd="0" destOrd="0" presId="urn:microsoft.com/office/officeart/2005/8/layout/hierarchy6"/>
    <dgm:cxn modelId="{BFA91399-64C5-4A26-8BE7-44755DC883BD}" type="presOf" srcId="{E273356A-4406-46A5-8BCF-54D2E5FBD1BA}" destId="{66C62AC9-48AB-4A08-B4EA-36618BA00F33}" srcOrd="0" destOrd="0" presId="urn:microsoft.com/office/officeart/2005/8/layout/hierarchy6"/>
    <dgm:cxn modelId="{537B2FCD-DF40-475B-B87D-DC710F3A5E74}" type="presOf" srcId="{23D1305A-2136-4E99-8C7F-5EEDF55F464C}" destId="{8DF98BCA-0006-4866-B7FF-46EE1DBDB882}" srcOrd="0" destOrd="0" presId="urn:microsoft.com/office/officeart/2005/8/layout/hierarchy6"/>
    <dgm:cxn modelId="{6BFE8126-A12E-44AB-B70F-B65222B549C9}" srcId="{F9D5819F-9B1D-4CF5-B70D-991952605ACE}" destId="{F89AA440-854E-46A6-A0C1-FDCF799D6F5B}" srcOrd="1" destOrd="0" parTransId="{85F68670-2A02-4E37-B61A-17A2AC52BD6F}" sibTransId="{D3ABB7A0-3856-4711-943B-EBD9940323CF}"/>
    <dgm:cxn modelId="{B5DEF515-95B0-45AC-9544-97EFBE59558D}" type="presOf" srcId="{D0AED136-E7F5-41DD-BBDF-A1D8F2AECA29}" destId="{AA5360AF-0E63-4CE3-B4D1-561FA055CDC3}" srcOrd="0" destOrd="0" presId="urn:microsoft.com/office/officeart/2005/8/layout/hierarchy6"/>
    <dgm:cxn modelId="{CB672AC9-241A-4CD8-AB80-3445AC0B8556}" srcId="{F9D5819F-9B1D-4CF5-B70D-991952605ACE}" destId="{A1D06CC0-1084-47A7-898D-34325D6233C4}" srcOrd="0" destOrd="0" parTransId="{558662CD-6849-4B6C-86F3-48483754366B}" sibTransId="{96727B2F-0949-4EDF-85EA-DC6BFBC32DB2}"/>
    <dgm:cxn modelId="{4D9C40EF-8D99-4238-A61B-4E3EEA444148}" type="presOf" srcId="{643A3274-1338-4233-A664-B4A33781BF39}" destId="{BE329DEF-4B63-4F6A-B797-0B86466C42AC}" srcOrd="0" destOrd="0" presId="urn:microsoft.com/office/officeart/2005/8/layout/hierarchy6"/>
    <dgm:cxn modelId="{DD59C69E-7561-4316-8DB6-B725FDE8BED2}" srcId="{A9324111-CEFB-4B95-AC84-876881E0DD8F}" destId="{1426693F-9FEF-4E7B-8A8B-4FD94727BDF3}" srcOrd="1" destOrd="0" parTransId="{00B95E86-3ADF-45AB-A146-E81122ED2383}" sibTransId="{F1EC9E5E-576E-4F85-AE2C-485005AF9071}"/>
    <dgm:cxn modelId="{F720BC5C-F9A4-4C4A-A5D3-27BA898F88EE}" type="presOf" srcId="{F89AA440-854E-46A6-A0C1-FDCF799D6F5B}" destId="{68954BEF-BB0C-4A07-A0C5-9DB1A1EDF5F2}" srcOrd="0" destOrd="0" presId="urn:microsoft.com/office/officeart/2005/8/layout/hierarchy6"/>
    <dgm:cxn modelId="{CDEA3CCE-7CAB-49B7-963B-424F4F8AEC23}" type="presOf" srcId="{9BE94700-6689-4D72-AD9E-B099483DC9EA}" destId="{513D7E2C-E671-4692-AFEF-3814607AC02A}" srcOrd="0" destOrd="0" presId="urn:microsoft.com/office/officeart/2005/8/layout/hierarchy6"/>
    <dgm:cxn modelId="{E9563949-6A4E-4B31-9C1B-2FBA47A7B195}" srcId="{DC895B75-A48C-4B50-8B4B-FB1C2B20DCAB}" destId="{A9324111-CEFB-4B95-AC84-876881E0DD8F}" srcOrd="0" destOrd="0" parTransId="{8875C484-6A35-45E4-83D5-9887D49A94EE}" sibTransId="{88A7F249-CD34-423B-A3CB-3A4066098344}"/>
    <dgm:cxn modelId="{50F581AA-2F3C-4587-BD68-2E054731D673}" type="presOf" srcId="{ADE909C4-769B-4FD8-9AB4-517507961181}" destId="{008B2D44-5B60-4B0A-8B78-841A751A2CA9}" srcOrd="0" destOrd="0" presId="urn:microsoft.com/office/officeart/2005/8/layout/hierarchy6"/>
    <dgm:cxn modelId="{9361BAC0-E723-40FD-9DCF-FD8818779A7E}" type="presOf" srcId="{85F68670-2A02-4E37-B61A-17A2AC52BD6F}" destId="{1864913D-FEDE-47C1-96DF-5615448FF743}" srcOrd="0" destOrd="0" presId="urn:microsoft.com/office/officeart/2005/8/layout/hierarchy6"/>
    <dgm:cxn modelId="{671C37DF-87C5-4730-BD3A-126B91C26FC0}" srcId="{F9D5819F-9B1D-4CF5-B70D-991952605ACE}" destId="{50987084-85B1-47C0-9D42-DA6E81398814}" srcOrd="2" destOrd="0" parTransId="{643A3274-1338-4233-A664-B4A33781BF39}" sibTransId="{B0422B90-6257-4C84-BE16-834BD4B366A9}"/>
    <dgm:cxn modelId="{E0585BD0-1B24-4AA8-9CA5-711FA5E8A52A}" type="presOf" srcId="{D3AAD06E-6082-406E-9DC3-DEC7DB8DCDCF}" destId="{5BC4B54F-5C9D-447E-83B1-146755A7F0D3}" srcOrd="0" destOrd="0" presId="urn:microsoft.com/office/officeart/2005/8/layout/hierarchy6"/>
    <dgm:cxn modelId="{F9CE960F-14F2-4078-ACF9-ABDF0096205A}" type="presOf" srcId="{1C514AE0-8C6D-437E-BAA8-73F1B91F561C}" destId="{6F8F3153-4F51-4F69-A931-2D68389435DE}" srcOrd="0" destOrd="0" presId="urn:microsoft.com/office/officeart/2005/8/layout/hierarchy6"/>
    <dgm:cxn modelId="{A7E967E2-BCF4-4F21-A5C3-9E5DD663A1F2}" srcId="{A9324111-CEFB-4B95-AC84-876881E0DD8F}" destId="{0801B920-C9ED-420F-889D-A06D4658B241}" srcOrd="0" destOrd="0" parTransId="{F8E297F9-5BD3-4F0D-B99E-0182AC0979F1}" sibTransId="{D205643B-5BB9-406C-B9AB-F6B82F783832}"/>
    <dgm:cxn modelId="{4C78D475-76F0-4234-9DCA-917D51F5167D}" type="presOf" srcId="{713CC643-47EC-4579-A385-085EF67D2AF5}" destId="{B66F2314-932B-4537-A517-26D61C4C2F71}" srcOrd="0" destOrd="0" presId="urn:microsoft.com/office/officeart/2005/8/layout/hierarchy6"/>
    <dgm:cxn modelId="{864624B2-DD15-4328-B633-C4EC85DB8E31}" type="presOf" srcId="{50987084-85B1-47C0-9D42-DA6E81398814}" destId="{06BEE572-B5F7-4449-A8AE-5F69DE895F59}" srcOrd="0" destOrd="0" presId="urn:microsoft.com/office/officeart/2005/8/layout/hierarchy6"/>
    <dgm:cxn modelId="{90C6B579-1A92-41D7-AE65-6C4C7C3F004A}" type="presOf" srcId="{68A5CF7F-7356-4685-88A4-709DAD9EEF9B}" destId="{BF9CC1CC-C80F-4A51-876A-EC98F9E409AD}" srcOrd="0" destOrd="0" presId="urn:microsoft.com/office/officeart/2005/8/layout/hierarchy6"/>
    <dgm:cxn modelId="{4605E6BE-E746-48B3-BE5B-1300BD4122A3}" type="presOf" srcId="{F8B26519-A563-42F4-A65E-AACA759E5068}" destId="{9BA84B88-FD09-4A16-8F57-7D3E4B5485ED}" srcOrd="0" destOrd="0" presId="urn:microsoft.com/office/officeart/2005/8/layout/hierarchy6"/>
    <dgm:cxn modelId="{51F63E5D-9FA8-4524-9B3E-4225825EFF09}" type="presOf" srcId="{A57655CA-D937-43D4-8B60-AC9DD5151BA1}" destId="{905CAFF7-939A-486C-9144-2F07404D8505}" srcOrd="0" destOrd="0" presId="urn:microsoft.com/office/officeart/2005/8/layout/hierarchy6"/>
    <dgm:cxn modelId="{EBEAF829-37C8-4595-82B4-A9E1183E982D}" srcId="{1E937CAF-DDBC-4A73-BE1D-017ACE71D252}" destId="{1B550C12-B841-47EE-8378-300DA6C08B0D}" srcOrd="1" destOrd="0" parTransId="{4A66118F-7B59-47A8-8631-34F09F2FE65D}" sibTransId="{3EDD560D-052A-4814-BA86-329BCC89F9AC}"/>
    <dgm:cxn modelId="{CC637237-F195-433E-B594-A6A1278486CD}" type="presOf" srcId="{A9324111-CEFB-4B95-AC84-876881E0DD8F}" destId="{C24FB6F6-284E-4DC6-BD84-9F06C79648EC}" srcOrd="0" destOrd="0" presId="urn:microsoft.com/office/officeart/2005/8/layout/hierarchy6"/>
    <dgm:cxn modelId="{A9285760-D86C-4391-B5A7-F527CD7B631F}" srcId="{1E937CAF-DDBC-4A73-BE1D-017ACE71D252}" destId="{68A5CF7F-7356-4685-88A4-709DAD9EEF9B}" srcOrd="0" destOrd="0" parTransId="{A57655CA-D937-43D4-8B60-AC9DD5151BA1}" sibTransId="{8176C8EB-2C45-4B02-BEDF-314158694C28}"/>
    <dgm:cxn modelId="{4F6A9E58-B47D-478E-A977-6C0DFF5CB348}" type="presOf" srcId="{F8E297F9-5BD3-4F0D-B99E-0182AC0979F1}" destId="{51C81E67-4FE1-4375-8E65-A2FD5AF58832}" srcOrd="0" destOrd="0" presId="urn:microsoft.com/office/officeart/2005/8/layout/hierarchy6"/>
    <dgm:cxn modelId="{2B5DE4B0-BDBF-4334-A988-426DA2A21603}" type="presOf" srcId="{1426693F-9FEF-4E7B-8A8B-4FD94727BDF3}" destId="{D484F4F6-92AB-4B55-BE96-E39D4DED5B97}" srcOrd="0" destOrd="0" presId="urn:microsoft.com/office/officeart/2005/8/layout/hierarchy6"/>
    <dgm:cxn modelId="{FFA57B43-C6D1-42EB-82AA-05D6D6B0A9A6}" type="presOf" srcId="{80418400-BCD6-40E7-8D94-CFB018C197B1}" destId="{3C9D8E2C-1B0F-47F4-B70F-867926634768}" srcOrd="0" destOrd="0" presId="urn:microsoft.com/office/officeart/2005/8/layout/hierarchy6"/>
    <dgm:cxn modelId="{EF68B810-88D9-4336-89A4-07A096F6F79B}" type="presOf" srcId="{929F3886-93D2-4DAD-A759-45FD11F3F45D}" destId="{C9664242-8043-4CF4-B36F-95E56FDC8A6E}" srcOrd="0" destOrd="0" presId="urn:microsoft.com/office/officeart/2005/8/layout/hierarchy6"/>
    <dgm:cxn modelId="{D73046E2-C90A-4839-9F4B-E5F0C6BE6C7C}" srcId="{09A3B66E-6DFB-4BA1-B3A7-84AF6B201682}" destId="{ADE909C4-769B-4FD8-9AB4-517507961181}" srcOrd="0" destOrd="0" parTransId="{9BE94700-6689-4D72-AD9E-B099483DC9EA}" sibTransId="{01E6652E-FDE5-4668-964C-624E4E0C3871}"/>
    <dgm:cxn modelId="{5470D9F5-663E-4C39-A083-CBBD0C41C9ED}" type="presOf" srcId="{4A66118F-7B59-47A8-8631-34F09F2FE65D}" destId="{3953EFBF-3E25-4A40-AD15-3291994DB4F2}" srcOrd="0" destOrd="0" presId="urn:microsoft.com/office/officeart/2005/8/layout/hierarchy6"/>
    <dgm:cxn modelId="{4C3F172E-ED2F-421C-8D28-98F60E2DAB50}" srcId="{0801B920-C9ED-420F-889D-A06D4658B241}" destId="{713CC643-47EC-4579-A385-085EF67D2AF5}" srcOrd="0" destOrd="0" parTransId="{1C514AE0-8C6D-437E-BAA8-73F1B91F561C}" sibTransId="{6E7E9DE8-BC15-4B32-9159-9BEF27126BCA}"/>
    <dgm:cxn modelId="{5C62B69F-4A56-4521-9257-FC20C34E2B4F}" type="presOf" srcId="{558662CD-6849-4B6C-86F3-48483754366B}" destId="{1DC94B94-618D-4444-A5F5-E57F66C24E28}" srcOrd="0" destOrd="0" presId="urn:microsoft.com/office/officeart/2005/8/layout/hierarchy6"/>
    <dgm:cxn modelId="{7E08E401-421A-4B94-BF63-7076C2912769}" type="presOf" srcId="{09A3B66E-6DFB-4BA1-B3A7-84AF6B201682}" destId="{4C8D7128-FC3F-44F8-8D34-8570DC2EF0ED}" srcOrd="0" destOrd="0" presId="urn:microsoft.com/office/officeart/2005/8/layout/hierarchy6"/>
    <dgm:cxn modelId="{4DC0130A-2351-4840-9024-C525C438558F}" type="presOf" srcId="{0801B920-C9ED-420F-889D-A06D4658B241}" destId="{F6CC4CB1-814D-4E44-AE25-2C9D055F7C8D}" srcOrd="0" destOrd="0" presId="urn:microsoft.com/office/officeart/2005/8/layout/hierarchy6"/>
    <dgm:cxn modelId="{B6F16D7F-853D-4B09-89E4-FCF7F4E0DAFB}" type="presOf" srcId="{00B95E86-3ADF-45AB-A146-E81122ED2383}" destId="{790FC8BA-1037-4F4D-B065-F0190EDA8FB7}" srcOrd="0" destOrd="0" presId="urn:microsoft.com/office/officeart/2005/8/layout/hierarchy6"/>
    <dgm:cxn modelId="{3503AB2E-C66F-4737-8B06-97D4242BB817}" srcId="{1B550C12-B841-47EE-8378-300DA6C08B0D}" destId="{F9D5819F-9B1D-4CF5-B70D-991952605ACE}" srcOrd="0" destOrd="0" parTransId="{F8B26519-A563-42F4-A65E-AACA759E5068}" sibTransId="{638016F4-17E7-4A9D-A40A-89219CA842DF}"/>
    <dgm:cxn modelId="{BB1890DB-4F17-44FC-B184-B6B4E7AB83EC}" type="presOf" srcId="{F9D5819F-9B1D-4CF5-B70D-991952605ACE}" destId="{4FFD9995-4552-437B-99B4-D5589BF581B1}" srcOrd="0" destOrd="0" presId="urn:microsoft.com/office/officeart/2005/8/layout/hierarchy6"/>
    <dgm:cxn modelId="{3EBC5E87-4171-4934-BC78-7BC653C0ECE5}" type="presOf" srcId="{DC895B75-A48C-4B50-8B4B-FB1C2B20DCAB}" destId="{0D7FAAC2-E75F-40AA-9B03-844674D23D68}" srcOrd="0" destOrd="0" presId="urn:microsoft.com/office/officeart/2005/8/layout/hierarchy6"/>
    <dgm:cxn modelId="{9EA0DA40-3E4A-4E06-951B-D54703E10B9E}" type="presParOf" srcId="{0D7FAAC2-E75F-40AA-9B03-844674D23D68}" destId="{C3C6F0B4-A0C8-4167-AC98-DE42E8DACA71}" srcOrd="0" destOrd="0" presId="urn:microsoft.com/office/officeart/2005/8/layout/hierarchy6"/>
    <dgm:cxn modelId="{CCF72F56-BE01-4D6A-8282-9A72388684AD}" type="presParOf" srcId="{C3C6F0B4-A0C8-4167-AC98-DE42E8DACA71}" destId="{6602A386-2A93-4870-8F0B-5748BB62278E}" srcOrd="0" destOrd="0" presId="urn:microsoft.com/office/officeart/2005/8/layout/hierarchy6"/>
    <dgm:cxn modelId="{286DF075-957F-4E53-BAB0-C362FEE6D000}" type="presParOf" srcId="{6602A386-2A93-4870-8F0B-5748BB62278E}" destId="{2E0EA1A7-4A55-4850-971A-09C49E0CDBFD}" srcOrd="0" destOrd="0" presId="urn:microsoft.com/office/officeart/2005/8/layout/hierarchy6"/>
    <dgm:cxn modelId="{DA9C1062-26FE-44E9-9B4D-75E9A0FB4B42}" type="presParOf" srcId="{2E0EA1A7-4A55-4850-971A-09C49E0CDBFD}" destId="{C24FB6F6-284E-4DC6-BD84-9F06C79648EC}" srcOrd="0" destOrd="0" presId="urn:microsoft.com/office/officeart/2005/8/layout/hierarchy6"/>
    <dgm:cxn modelId="{F3F80F68-2DB0-41FF-949B-B040E227C84F}" type="presParOf" srcId="{2E0EA1A7-4A55-4850-971A-09C49E0CDBFD}" destId="{65AC9C35-E99A-479C-8B36-A7E83822B635}" srcOrd="1" destOrd="0" presId="urn:microsoft.com/office/officeart/2005/8/layout/hierarchy6"/>
    <dgm:cxn modelId="{1177EB82-DF7B-4179-BA45-81F80DADAAB3}" type="presParOf" srcId="{65AC9C35-E99A-479C-8B36-A7E83822B635}" destId="{51C81E67-4FE1-4375-8E65-A2FD5AF58832}" srcOrd="0" destOrd="0" presId="urn:microsoft.com/office/officeart/2005/8/layout/hierarchy6"/>
    <dgm:cxn modelId="{43585E68-8D0C-4493-BE9F-78FB856D2934}" type="presParOf" srcId="{65AC9C35-E99A-479C-8B36-A7E83822B635}" destId="{75EC44E5-F02D-4DFB-9ACD-4528988260B2}" srcOrd="1" destOrd="0" presId="urn:microsoft.com/office/officeart/2005/8/layout/hierarchy6"/>
    <dgm:cxn modelId="{52DBC75B-B2B9-47C5-B13C-E3F750789BCB}" type="presParOf" srcId="{75EC44E5-F02D-4DFB-9ACD-4528988260B2}" destId="{F6CC4CB1-814D-4E44-AE25-2C9D055F7C8D}" srcOrd="0" destOrd="0" presId="urn:microsoft.com/office/officeart/2005/8/layout/hierarchy6"/>
    <dgm:cxn modelId="{5C06DBA4-FC82-4DFF-886E-51E440704871}" type="presParOf" srcId="{75EC44E5-F02D-4DFB-9ACD-4528988260B2}" destId="{4F46C0AB-369A-4A1D-B70E-7F3B9D84C93F}" srcOrd="1" destOrd="0" presId="urn:microsoft.com/office/officeart/2005/8/layout/hierarchy6"/>
    <dgm:cxn modelId="{87EB8C25-831E-46C3-A890-DD94E8888AD2}" type="presParOf" srcId="{4F46C0AB-369A-4A1D-B70E-7F3B9D84C93F}" destId="{6F8F3153-4F51-4F69-A931-2D68389435DE}" srcOrd="0" destOrd="0" presId="urn:microsoft.com/office/officeart/2005/8/layout/hierarchy6"/>
    <dgm:cxn modelId="{2166EBEE-9B6D-4D41-A103-D7CEAAD6CF75}" type="presParOf" srcId="{4F46C0AB-369A-4A1D-B70E-7F3B9D84C93F}" destId="{3057BA9D-3D24-4DC4-BA98-41F8736B04BA}" srcOrd="1" destOrd="0" presId="urn:microsoft.com/office/officeart/2005/8/layout/hierarchy6"/>
    <dgm:cxn modelId="{101E4185-E489-4C27-88B5-71D0417219B1}" type="presParOf" srcId="{3057BA9D-3D24-4DC4-BA98-41F8736B04BA}" destId="{B66F2314-932B-4537-A517-26D61C4C2F71}" srcOrd="0" destOrd="0" presId="urn:microsoft.com/office/officeart/2005/8/layout/hierarchy6"/>
    <dgm:cxn modelId="{50957229-F0A1-4389-B1C3-46C62E995285}" type="presParOf" srcId="{3057BA9D-3D24-4DC4-BA98-41F8736B04BA}" destId="{AD8C9687-88CB-475A-BF61-9F19DE0EBDB0}" srcOrd="1" destOrd="0" presId="urn:microsoft.com/office/officeart/2005/8/layout/hierarchy6"/>
    <dgm:cxn modelId="{CAD8F4A8-5979-4BB7-B15D-83CA1C1005F7}" type="presParOf" srcId="{65AC9C35-E99A-479C-8B36-A7E83822B635}" destId="{790FC8BA-1037-4F4D-B065-F0190EDA8FB7}" srcOrd="2" destOrd="0" presId="urn:microsoft.com/office/officeart/2005/8/layout/hierarchy6"/>
    <dgm:cxn modelId="{27EF9BAD-36C5-4BF6-9D96-FDE038A325D7}" type="presParOf" srcId="{65AC9C35-E99A-479C-8B36-A7E83822B635}" destId="{7C2EEA66-1ED4-4582-BD2E-B9FDD231881F}" srcOrd="3" destOrd="0" presId="urn:microsoft.com/office/officeart/2005/8/layout/hierarchy6"/>
    <dgm:cxn modelId="{3774CB56-A34D-4575-8C1F-40513BFE2791}" type="presParOf" srcId="{7C2EEA66-1ED4-4582-BD2E-B9FDD231881F}" destId="{D484F4F6-92AB-4B55-BE96-E39D4DED5B97}" srcOrd="0" destOrd="0" presId="urn:microsoft.com/office/officeart/2005/8/layout/hierarchy6"/>
    <dgm:cxn modelId="{A6B74E89-906E-455A-A0A8-64201110A305}" type="presParOf" srcId="{7C2EEA66-1ED4-4582-BD2E-B9FDD231881F}" destId="{840B59C4-32D7-48CC-95E9-84F616C66A49}" srcOrd="1" destOrd="0" presId="urn:microsoft.com/office/officeart/2005/8/layout/hierarchy6"/>
    <dgm:cxn modelId="{3D0F7B9D-9ED1-4F00-BD9C-F3727591C698}" type="presParOf" srcId="{840B59C4-32D7-48CC-95E9-84F616C66A49}" destId="{66C62AC9-48AB-4A08-B4EA-36618BA00F33}" srcOrd="0" destOrd="0" presId="urn:microsoft.com/office/officeart/2005/8/layout/hierarchy6"/>
    <dgm:cxn modelId="{EDC2A9F9-4AFA-4993-808F-5D6E8DA8CA1D}" type="presParOf" srcId="{840B59C4-32D7-48CC-95E9-84F616C66A49}" destId="{A4FFDC2D-2912-4B3C-8269-1F353FACC717}" srcOrd="1" destOrd="0" presId="urn:microsoft.com/office/officeart/2005/8/layout/hierarchy6"/>
    <dgm:cxn modelId="{FE61AE94-4C06-48C9-A5F4-4BDC46A2062C}" type="presParOf" srcId="{A4FFDC2D-2912-4B3C-8269-1F353FACC717}" destId="{42190FDE-CA51-44B5-9964-584D22991B0C}" srcOrd="0" destOrd="0" presId="urn:microsoft.com/office/officeart/2005/8/layout/hierarchy6"/>
    <dgm:cxn modelId="{B15C3EFD-73EE-4F7B-BD6D-7D758AC2086E}" type="presParOf" srcId="{A4FFDC2D-2912-4B3C-8269-1F353FACC717}" destId="{605B8200-B383-44D5-860F-03909DCEAC4B}" srcOrd="1" destOrd="0" presId="urn:microsoft.com/office/officeart/2005/8/layout/hierarchy6"/>
    <dgm:cxn modelId="{99089621-21A6-477F-A3D1-B5B88D102422}" type="presParOf" srcId="{605B8200-B383-44D5-860F-03909DCEAC4B}" destId="{905CAFF7-939A-486C-9144-2F07404D8505}" srcOrd="0" destOrd="0" presId="urn:microsoft.com/office/officeart/2005/8/layout/hierarchy6"/>
    <dgm:cxn modelId="{2AA63674-4B5F-4B92-8355-4EA8966380E1}" type="presParOf" srcId="{605B8200-B383-44D5-860F-03909DCEAC4B}" destId="{EB497A1A-6F59-4775-8662-20D07CF77BB0}" srcOrd="1" destOrd="0" presId="urn:microsoft.com/office/officeart/2005/8/layout/hierarchy6"/>
    <dgm:cxn modelId="{FF05E29E-BB2C-461E-860F-024D175CE099}" type="presParOf" srcId="{EB497A1A-6F59-4775-8662-20D07CF77BB0}" destId="{BF9CC1CC-C80F-4A51-876A-EC98F9E409AD}" srcOrd="0" destOrd="0" presId="urn:microsoft.com/office/officeart/2005/8/layout/hierarchy6"/>
    <dgm:cxn modelId="{6355EDE1-8B1E-4AB9-B373-DDA4C727F6EE}" type="presParOf" srcId="{EB497A1A-6F59-4775-8662-20D07CF77BB0}" destId="{A3EB6383-66F2-44D4-93C7-9247EFB8EFFC}" srcOrd="1" destOrd="0" presId="urn:microsoft.com/office/officeart/2005/8/layout/hierarchy6"/>
    <dgm:cxn modelId="{60B95DCC-C59F-4FE0-8499-3120F1848942}" type="presParOf" srcId="{605B8200-B383-44D5-860F-03909DCEAC4B}" destId="{3953EFBF-3E25-4A40-AD15-3291994DB4F2}" srcOrd="2" destOrd="0" presId="urn:microsoft.com/office/officeart/2005/8/layout/hierarchy6"/>
    <dgm:cxn modelId="{3656BF4F-407A-4B5C-9EFA-224806EDDE60}" type="presParOf" srcId="{605B8200-B383-44D5-860F-03909DCEAC4B}" destId="{926234BF-947A-480A-807D-79132CE1DACF}" srcOrd="3" destOrd="0" presId="urn:microsoft.com/office/officeart/2005/8/layout/hierarchy6"/>
    <dgm:cxn modelId="{3B9162ED-E47F-4923-A6E6-349C3CE2EA43}" type="presParOf" srcId="{926234BF-947A-480A-807D-79132CE1DACF}" destId="{837D67C8-EF0E-45D1-9C85-C02B9081E371}" srcOrd="0" destOrd="0" presId="urn:microsoft.com/office/officeart/2005/8/layout/hierarchy6"/>
    <dgm:cxn modelId="{74329EC3-E23B-4D19-83DF-8D87A621D978}" type="presParOf" srcId="{926234BF-947A-480A-807D-79132CE1DACF}" destId="{74B47B38-1792-46BF-819C-AA0418213C8C}" srcOrd="1" destOrd="0" presId="urn:microsoft.com/office/officeart/2005/8/layout/hierarchy6"/>
    <dgm:cxn modelId="{03E6A17B-EE0A-4CAA-9187-058274072D7A}" type="presParOf" srcId="{74B47B38-1792-46BF-819C-AA0418213C8C}" destId="{9BA84B88-FD09-4A16-8F57-7D3E4B5485ED}" srcOrd="0" destOrd="0" presId="urn:microsoft.com/office/officeart/2005/8/layout/hierarchy6"/>
    <dgm:cxn modelId="{8FDFB292-4612-4246-B9DA-0323958F8165}" type="presParOf" srcId="{74B47B38-1792-46BF-819C-AA0418213C8C}" destId="{82D4B7BB-39BC-4999-8D7C-2472EA1DAC5D}" srcOrd="1" destOrd="0" presId="urn:microsoft.com/office/officeart/2005/8/layout/hierarchy6"/>
    <dgm:cxn modelId="{8A962321-C60A-4DAF-95D4-9A794EBF3E65}" type="presParOf" srcId="{82D4B7BB-39BC-4999-8D7C-2472EA1DAC5D}" destId="{4FFD9995-4552-437B-99B4-D5589BF581B1}" srcOrd="0" destOrd="0" presId="urn:microsoft.com/office/officeart/2005/8/layout/hierarchy6"/>
    <dgm:cxn modelId="{5B0EB4C4-AB21-450B-9341-DB1B8C6B8A21}" type="presParOf" srcId="{82D4B7BB-39BC-4999-8D7C-2472EA1DAC5D}" destId="{B6B7C51B-129E-44BF-AD96-4C49AF43E29D}" srcOrd="1" destOrd="0" presId="urn:microsoft.com/office/officeart/2005/8/layout/hierarchy6"/>
    <dgm:cxn modelId="{707D1069-5972-4778-9A7C-82D163A2E5A3}" type="presParOf" srcId="{B6B7C51B-129E-44BF-AD96-4C49AF43E29D}" destId="{1DC94B94-618D-4444-A5F5-E57F66C24E28}" srcOrd="0" destOrd="0" presId="urn:microsoft.com/office/officeart/2005/8/layout/hierarchy6"/>
    <dgm:cxn modelId="{28DEEE43-6BE1-4548-A43C-E3D535CC7299}" type="presParOf" srcId="{B6B7C51B-129E-44BF-AD96-4C49AF43E29D}" destId="{A85DAF39-CB6E-4DEE-8053-7705077B607A}" srcOrd="1" destOrd="0" presId="urn:microsoft.com/office/officeart/2005/8/layout/hierarchy6"/>
    <dgm:cxn modelId="{DC2F6D07-095D-44CA-A2D3-3BBC4E9B3E11}" type="presParOf" srcId="{A85DAF39-CB6E-4DEE-8053-7705077B607A}" destId="{FD0940C8-B0B0-4642-A2BC-F067F1ED5A2D}" srcOrd="0" destOrd="0" presId="urn:microsoft.com/office/officeart/2005/8/layout/hierarchy6"/>
    <dgm:cxn modelId="{22979647-EA52-451A-8874-65A37F8D8550}" type="presParOf" srcId="{A85DAF39-CB6E-4DEE-8053-7705077B607A}" destId="{F7B29C71-4DCD-4BC8-BD6C-883650E7236C}" srcOrd="1" destOrd="0" presId="urn:microsoft.com/office/officeart/2005/8/layout/hierarchy6"/>
    <dgm:cxn modelId="{D52FBDF6-0C23-477B-9CB3-652EEBAC6225}" type="presParOf" srcId="{B6B7C51B-129E-44BF-AD96-4C49AF43E29D}" destId="{1864913D-FEDE-47C1-96DF-5615448FF743}" srcOrd="2" destOrd="0" presId="urn:microsoft.com/office/officeart/2005/8/layout/hierarchy6"/>
    <dgm:cxn modelId="{5A49B624-43F6-482A-A173-DEDC19B0D68E}" type="presParOf" srcId="{B6B7C51B-129E-44BF-AD96-4C49AF43E29D}" destId="{2DC331DC-F339-45EC-9142-49B6C220F64D}" srcOrd="3" destOrd="0" presId="urn:microsoft.com/office/officeart/2005/8/layout/hierarchy6"/>
    <dgm:cxn modelId="{A3F47F6C-81CD-4680-B237-F6A94FB728AD}" type="presParOf" srcId="{2DC331DC-F339-45EC-9142-49B6C220F64D}" destId="{68954BEF-BB0C-4A07-A0C5-9DB1A1EDF5F2}" srcOrd="0" destOrd="0" presId="urn:microsoft.com/office/officeart/2005/8/layout/hierarchy6"/>
    <dgm:cxn modelId="{2F366D26-E7F8-40B0-9648-FA5080B22E5C}" type="presParOf" srcId="{2DC331DC-F339-45EC-9142-49B6C220F64D}" destId="{F7074E0F-48C8-489B-B2A3-265E4B336A0D}" srcOrd="1" destOrd="0" presId="urn:microsoft.com/office/officeart/2005/8/layout/hierarchy6"/>
    <dgm:cxn modelId="{9D49FAE2-D541-4893-A857-2A9D07AE0C1C}" type="presParOf" srcId="{B6B7C51B-129E-44BF-AD96-4C49AF43E29D}" destId="{BE329DEF-4B63-4F6A-B797-0B86466C42AC}" srcOrd="4" destOrd="0" presId="urn:microsoft.com/office/officeart/2005/8/layout/hierarchy6"/>
    <dgm:cxn modelId="{52534079-0E8A-4638-BE5B-C5C8509FDFED}" type="presParOf" srcId="{B6B7C51B-129E-44BF-AD96-4C49AF43E29D}" destId="{B7945720-07E1-44DD-9887-0E184F9B56C9}" srcOrd="5" destOrd="0" presId="urn:microsoft.com/office/officeart/2005/8/layout/hierarchy6"/>
    <dgm:cxn modelId="{2AF9ADA6-B376-461C-96DE-26A7D80F10BC}" type="presParOf" srcId="{B7945720-07E1-44DD-9887-0E184F9B56C9}" destId="{06BEE572-B5F7-4449-A8AE-5F69DE895F59}" srcOrd="0" destOrd="0" presId="urn:microsoft.com/office/officeart/2005/8/layout/hierarchy6"/>
    <dgm:cxn modelId="{EA7F525D-0FDB-4619-97AA-674ED8BE6409}" type="presParOf" srcId="{B7945720-07E1-44DD-9887-0E184F9B56C9}" destId="{4D34E011-BEBE-40FD-A70A-73D95963426F}" srcOrd="1" destOrd="0" presId="urn:microsoft.com/office/officeart/2005/8/layout/hierarchy6"/>
    <dgm:cxn modelId="{F50E2FB2-658C-4C0A-A35D-1305CA7083B0}" type="presParOf" srcId="{4D34E011-BEBE-40FD-A70A-73D95963426F}" destId="{C9664242-8043-4CF4-B36F-95E56FDC8A6E}" srcOrd="0" destOrd="0" presId="urn:microsoft.com/office/officeart/2005/8/layout/hierarchy6"/>
    <dgm:cxn modelId="{29195484-1E85-449C-A2D0-41A57F930EC3}" type="presParOf" srcId="{4D34E011-BEBE-40FD-A70A-73D95963426F}" destId="{DBA86B0F-B1DC-40E7-B674-74D1824892A5}" srcOrd="1" destOrd="0" presId="urn:microsoft.com/office/officeart/2005/8/layout/hierarchy6"/>
    <dgm:cxn modelId="{25307A0B-0273-4257-8F4C-3FA66BFA21E7}" type="presParOf" srcId="{DBA86B0F-B1DC-40E7-B674-74D1824892A5}" destId="{5BC4B54F-5C9D-447E-83B1-146755A7F0D3}" srcOrd="0" destOrd="0" presId="urn:microsoft.com/office/officeart/2005/8/layout/hierarchy6"/>
    <dgm:cxn modelId="{AA27828B-62E5-4959-9F72-33A0F21E0BA5}" type="presParOf" srcId="{DBA86B0F-B1DC-40E7-B674-74D1824892A5}" destId="{788BAF04-0CD4-472C-A253-B6F070A366B8}" srcOrd="1" destOrd="0" presId="urn:microsoft.com/office/officeart/2005/8/layout/hierarchy6"/>
    <dgm:cxn modelId="{B9174838-949A-4184-936E-817FEC3FEA6F}" type="presParOf" srcId="{4D34E011-BEBE-40FD-A70A-73D95963426F}" destId="{AA5360AF-0E63-4CE3-B4D1-561FA055CDC3}" srcOrd="2" destOrd="0" presId="urn:microsoft.com/office/officeart/2005/8/layout/hierarchy6"/>
    <dgm:cxn modelId="{86A71FA3-5C6B-4EDB-ADBD-50B61F4C2AF8}" type="presParOf" srcId="{4D34E011-BEBE-40FD-A70A-73D95963426F}" destId="{DC7B13E2-4E7D-4ED3-8E14-0E3949C06E61}" srcOrd="3" destOrd="0" presId="urn:microsoft.com/office/officeart/2005/8/layout/hierarchy6"/>
    <dgm:cxn modelId="{3221D82D-1EE6-4FB6-B629-7F6151E303BB}" type="presParOf" srcId="{DC7B13E2-4E7D-4ED3-8E14-0E3949C06E61}" destId="{4C8D7128-FC3F-44F8-8D34-8570DC2EF0ED}" srcOrd="0" destOrd="0" presId="urn:microsoft.com/office/officeart/2005/8/layout/hierarchy6"/>
    <dgm:cxn modelId="{A4328B16-EFE2-4536-B28F-CE43DCE4A1DB}" type="presParOf" srcId="{DC7B13E2-4E7D-4ED3-8E14-0E3949C06E61}" destId="{B6697D4E-B1AD-4DFF-99CA-D7238D463158}" srcOrd="1" destOrd="0" presId="urn:microsoft.com/office/officeart/2005/8/layout/hierarchy6"/>
    <dgm:cxn modelId="{B5B12956-7B2D-4321-8A33-8459E39511A1}" type="presParOf" srcId="{B6697D4E-B1AD-4DFF-99CA-D7238D463158}" destId="{513D7E2C-E671-4692-AFEF-3814607AC02A}" srcOrd="0" destOrd="0" presId="urn:microsoft.com/office/officeart/2005/8/layout/hierarchy6"/>
    <dgm:cxn modelId="{D35654C5-1F36-4DC3-92D6-34D00846205B}" type="presParOf" srcId="{B6697D4E-B1AD-4DFF-99CA-D7238D463158}" destId="{AB1F94C6-1117-4E8D-BC53-F289A260B336}" srcOrd="1" destOrd="0" presId="urn:microsoft.com/office/officeart/2005/8/layout/hierarchy6"/>
    <dgm:cxn modelId="{14469BF3-055D-493C-940E-A756DDFB1CB3}" type="presParOf" srcId="{AB1F94C6-1117-4E8D-BC53-F289A260B336}" destId="{008B2D44-5B60-4B0A-8B78-841A751A2CA9}" srcOrd="0" destOrd="0" presId="urn:microsoft.com/office/officeart/2005/8/layout/hierarchy6"/>
    <dgm:cxn modelId="{691525BA-908D-496B-9718-F9EF84793908}" type="presParOf" srcId="{AB1F94C6-1117-4E8D-BC53-F289A260B336}" destId="{E80F069E-E4FC-434F-B5E7-378B02E143B6}" srcOrd="1" destOrd="0" presId="urn:microsoft.com/office/officeart/2005/8/layout/hierarchy6"/>
    <dgm:cxn modelId="{578535E4-8ACF-4C48-A9FF-9A21B7686C0A}" type="presParOf" srcId="{B6B7C51B-129E-44BF-AD96-4C49AF43E29D}" destId="{3C9D8E2C-1B0F-47F4-B70F-867926634768}" srcOrd="6" destOrd="0" presId="urn:microsoft.com/office/officeart/2005/8/layout/hierarchy6"/>
    <dgm:cxn modelId="{336F1A16-E37C-4ED4-82D6-CDA0275E9CA6}" type="presParOf" srcId="{B6B7C51B-129E-44BF-AD96-4C49AF43E29D}" destId="{57CFFF1A-79A8-4F36-9BED-54DA60C3582D}" srcOrd="7" destOrd="0" presId="urn:microsoft.com/office/officeart/2005/8/layout/hierarchy6"/>
    <dgm:cxn modelId="{26A990B0-EF65-4290-AB41-96A10C6C35CA}" type="presParOf" srcId="{57CFFF1A-79A8-4F36-9BED-54DA60C3582D}" destId="{8DF98BCA-0006-4866-B7FF-46EE1DBDB882}" srcOrd="0" destOrd="0" presId="urn:microsoft.com/office/officeart/2005/8/layout/hierarchy6"/>
    <dgm:cxn modelId="{70420844-DB46-4CC3-BA0A-E4987BD51B8E}" type="presParOf" srcId="{57CFFF1A-79A8-4F36-9BED-54DA60C3582D}" destId="{8D03D044-6C4F-4E5D-914E-AFC66359A32A}" srcOrd="1" destOrd="0" presId="urn:microsoft.com/office/officeart/2005/8/layout/hierarchy6"/>
    <dgm:cxn modelId="{DDDCF256-AF76-4ECF-A859-C8017818455A}" type="presParOf" srcId="{0D7FAAC2-E75F-40AA-9B03-844674D23D68}" destId="{1A1D9105-F954-415A-9A44-95963804929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4FB6F6-284E-4DC6-BD84-9F06C79648EC}">
      <dsp:nvSpPr>
        <dsp:cNvPr id="0" name=""/>
        <dsp:cNvSpPr/>
      </dsp:nvSpPr>
      <dsp:spPr>
        <a:xfrm>
          <a:off x="2106693" y="1798"/>
          <a:ext cx="1011887"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b="1" kern="1200" noProof="0" dirty="0" smtClean="0">
              <a:solidFill>
                <a:schemeClr val="tx1"/>
              </a:solidFill>
            </a:rPr>
            <a:t>QUEJA</a:t>
          </a:r>
          <a:endParaRPr lang="es-ES" sz="1100" b="1" kern="1200" noProof="0" dirty="0">
            <a:solidFill>
              <a:schemeClr val="tx1"/>
            </a:solidFill>
          </a:endParaRPr>
        </a:p>
      </dsp:txBody>
      <dsp:txXfrm>
        <a:off x="2120578" y="15683"/>
        <a:ext cx="984117" cy="446309"/>
      </dsp:txXfrm>
    </dsp:sp>
    <dsp:sp modelId="{51C81E67-4FE1-4375-8E65-A2FD5AF58832}">
      <dsp:nvSpPr>
        <dsp:cNvPr id="0" name=""/>
        <dsp:cNvSpPr/>
      </dsp:nvSpPr>
      <dsp:spPr>
        <a:xfrm>
          <a:off x="1230666" y="475877"/>
          <a:ext cx="1381969" cy="189631"/>
        </a:xfrm>
        <a:custGeom>
          <a:avLst/>
          <a:gdLst/>
          <a:ahLst/>
          <a:cxnLst/>
          <a:rect l="0" t="0" r="0" b="0"/>
          <a:pathLst>
            <a:path>
              <a:moveTo>
                <a:pt x="1381969" y="0"/>
              </a:moveTo>
              <a:lnTo>
                <a:pt x="1381969" y="94815"/>
              </a:lnTo>
              <a:lnTo>
                <a:pt x="0" y="94815"/>
              </a:lnTo>
              <a:lnTo>
                <a:pt x="0" y="189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CC4CB1-814D-4E44-AE25-2C9D055F7C8D}">
      <dsp:nvSpPr>
        <dsp:cNvPr id="0" name=""/>
        <dsp:cNvSpPr/>
      </dsp:nvSpPr>
      <dsp:spPr>
        <a:xfrm>
          <a:off x="594855" y="665509"/>
          <a:ext cx="1271623"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Representante no autorizado</a:t>
          </a:r>
          <a:endParaRPr lang="es-ES" sz="1100" kern="1200" noProof="0" dirty="0">
            <a:solidFill>
              <a:schemeClr val="tx1"/>
            </a:solidFill>
          </a:endParaRPr>
        </a:p>
      </dsp:txBody>
      <dsp:txXfrm>
        <a:off x="608740" y="679394"/>
        <a:ext cx="1243853" cy="446309"/>
      </dsp:txXfrm>
    </dsp:sp>
    <dsp:sp modelId="{6F8F3153-4F51-4F69-A931-2D68389435DE}">
      <dsp:nvSpPr>
        <dsp:cNvPr id="0" name=""/>
        <dsp:cNvSpPr/>
      </dsp:nvSpPr>
      <dsp:spPr>
        <a:xfrm>
          <a:off x="1184946" y="1139589"/>
          <a:ext cx="91440" cy="189631"/>
        </a:xfrm>
        <a:custGeom>
          <a:avLst/>
          <a:gdLst/>
          <a:ahLst/>
          <a:cxnLst/>
          <a:rect l="0" t="0" r="0" b="0"/>
          <a:pathLst>
            <a:path>
              <a:moveTo>
                <a:pt x="45720" y="0"/>
              </a:moveTo>
              <a:lnTo>
                <a:pt x="4572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6F2314-932B-4537-A517-26D61C4C2F71}">
      <dsp:nvSpPr>
        <dsp:cNvPr id="0" name=""/>
        <dsp:cNvSpPr/>
      </dsp:nvSpPr>
      <dsp:spPr>
        <a:xfrm>
          <a:off x="596597" y="1329221"/>
          <a:ext cx="1268139"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Organismos de aplicación de la ley (RPMC o ASFC)</a:t>
          </a:r>
          <a:endParaRPr lang="es-ES" sz="1100" kern="1200" noProof="0" dirty="0">
            <a:solidFill>
              <a:schemeClr val="tx1"/>
            </a:solidFill>
          </a:endParaRPr>
        </a:p>
      </dsp:txBody>
      <dsp:txXfrm>
        <a:off x="610482" y="1343106"/>
        <a:ext cx="1240369" cy="446309"/>
      </dsp:txXfrm>
    </dsp:sp>
    <dsp:sp modelId="{790FC8BA-1037-4F4D-B065-F0190EDA8FB7}">
      <dsp:nvSpPr>
        <dsp:cNvPr id="0" name=""/>
        <dsp:cNvSpPr/>
      </dsp:nvSpPr>
      <dsp:spPr>
        <a:xfrm>
          <a:off x="2612636" y="475877"/>
          <a:ext cx="1422357" cy="189631"/>
        </a:xfrm>
        <a:custGeom>
          <a:avLst/>
          <a:gdLst/>
          <a:ahLst/>
          <a:cxnLst/>
          <a:rect l="0" t="0" r="0" b="0"/>
          <a:pathLst>
            <a:path>
              <a:moveTo>
                <a:pt x="0" y="0"/>
              </a:moveTo>
              <a:lnTo>
                <a:pt x="0" y="94815"/>
              </a:lnTo>
              <a:lnTo>
                <a:pt x="1422357" y="94815"/>
              </a:lnTo>
              <a:lnTo>
                <a:pt x="1422357" y="18963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84F4F6-92AB-4B55-BE96-E39D4DED5B97}">
      <dsp:nvSpPr>
        <dsp:cNvPr id="0" name=""/>
        <dsp:cNvSpPr/>
      </dsp:nvSpPr>
      <dsp:spPr>
        <a:xfrm>
          <a:off x="3439570" y="665509"/>
          <a:ext cx="1190847"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fr-CA" sz="1100" kern="1200" dirty="0" smtClean="0">
              <a:solidFill>
                <a:schemeClr val="tx1"/>
              </a:solidFill>
            </a:rPr>
            <a:t>RCIC</a:t>
          </a:r>
          <a:endParaRPr lang="en-US" sz="1100" kern="1200" dirty="0">
            <a:solidFill>
              <a:schemeClr val="tx1"/>
            </a:solidFill>
          </a:endParaRPr>
        </a:p>
      </dsp:txBody>
      <dsp:txXfrm>
        <a:off x="3453455" y="679394"/>
        <a:ext cx="1163077" cy="446309"/>
      </dsp:txXfrm>
    </dsp:sp>
    <dsp:sp modelId="{66C62AC9-48AB-4A08-B4EA-36618BA00F33}">
      <dsp:nvSpPr>
        <dsp:cNvPr id="0" name=""/>
        <dsp:cNvSpPr/>
      </dsp:nvSpPr>
      <dsp:spPr>
        <a:xfrm>
          <a:off x="3989274" y="1139589"/>
          <a:ext cx="91440" cy="189631"/>
        </a:xfrm>
        <a:custGeom>
          <a:avLst/>
          <a:gdLst/>
          <a:ahLst/>
          <a:cxnLst/>
          <a:rect l="0" t="0" r="0" b="0"/>
          <a:pathLst>
            <a:path>
              <a:moveTo>
                <a:pt x="45720" y="0"/>
              </a:moveTo>
              <a:lnTo>
                <a:pt x="4572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190FDE-CA51-44B5-9964-584D22991B0C}">
      <dsp:nvSpPr>
        <dsp:cNvPr id="0" name=""/>
        <dsp:cNvSpPr/>
      </dsp:nvSpPr>
      <dsp:spPr>
        <a:xfrm>
          <a:off x="3427823" y="1329221"/>
          <a:ext cx="1214343"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Director de Quejas y Disciplina</a:t>
          </a:r>
          <a:endParaRPr lang="es-ES" sz="1100" kern="1200" noProof="0" dirty="0">
            <a:solidFill>
              <a:schemeClr val="tx1"/>
            </a:solidFill>
          </a:endParaRPr>
        </a:p>
      </dsp:txBody>
      <dsp:txXfrm>
        <a:off x="3441708" y="1343106"/>
        <a:ext cx="1186573" cy="446309"/>
      </dsp:txXfrm>
    </dsp:sp>
    <dsp:sp modelId="{905CAFF7-939A-486C-9144-2F07404D8505}">
      <dsp:nvSpPr>
        <dsp:cNvPr id="0" name=""/>
        <dsp:cNvSpPr/>
      </dsp:nvSpPr>
      <dsp:spPr>
        <a:xfrm>
          <a:off x="3177260" y="1803300"/>
          <a:ext cx="857734" cy="189631"/>
        </a:xfrm>
        <a:custGeom>
          <a:avLst/>
          <a:gdLst/>
          <a:ahLst/>
          <a:cxnLst/>
          <a:rect l="0" t="0" r="0" b="0"/>
          <a:pathLst>
            <a:path>
              <a:moveTo>
                <a:pt x="857734" y="0"/>
              </a:moveTo>
              <a:lnTo>
                <a:pt x="857734" y="94815"/>
              </a:lnTo>
              <a:lnTo>
                <a:pt x="0" y="94815"/>
              </a:lnTo>
              <a:lnTo>
                <a:pt x="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9CC1CC-C80F-4A51-876A-EC98F9E409AD}">
      <dsp:nvSpPr>
        <dsp:cNvPr id="0" name=""/>
        <dsp:cNvSpPr/>
      </dsp:nvSpPr>
      <dsp:spPr>
        <a:xfrm>
          <a:off x="2386314" y="1992932"/>
          <a:ext cx="1581892"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Resolución de la queja entre el denunciante y el RCIC</a:t>
          </a:r>
          <a:endParaRPr lang="es-ES" sz="1100" kern="1200" noProof="0" dirty="0">
            <a:solidFill>
              <a:schemeClr val="tx1"/>
            </a:solidFill>
          </a:endParaRPr>
        </a:p>
      </dsp:txBody>
      <dsp:txXfrm>
        <a:off x="2400199" y="2006817"/>
        <a:ext cx="1554122" cy="446309"/>
      </dsp:txXfrm>
    </dsp:sp>
    <dsp:sp modelId="{3953EFBF-3E25-4A40-AD15-3291994DB4F2}">
      <dsp:nvSpPr>
        <dsp:cNvPr id="0" name=""/>
        <dsp:cNvSpPr/>
      </dsp:nvSpPr>
      <dsp:spPr>
        <a:xfrm>
          <a:off x="4034994" y="1803300"/>
          <a:ext cx="897613" cy="189631"/>
        </a:xfrm>
        <a:custGeom>
          <a:avLst/>
          <a:gdLst/>
          <a:ahLst/>
          <a:cxnLst/>
          <a:rect l="0" t="0" r="0" b="0"/>
          <a:pathLst>
            <a:path>
              <a:moveTo>
                <a:pt x="0" y="0"/>
              </a:moveTo>
              <a:lnTo>
                <a:pt x="0" y="94815"/>
              </a:lnTo>
              <a:lnTo>
                <a:pt x="897613" y="94815"/>
              </a:lnTo>
              <a:lnTo>
                <a:pt x="897613"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7D67C8-EF0E-45D1-9C85-C02B9081E371}">
      <dsp:nvSpPr>
        <dsp:cNvPr id="0" name=""/>
        <dsp:cNvSpPr/>
      </dsp:nvSpPr>
      <dsp:spPr>
        <a:xfrm>
          <a:off x="4181542" y="1992932"/>
          <a:ext cx="1502133"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noProof="0" dirty="0" smtClean="0">
              <a:solidFill>
                <a:schemeClr val="tx1"/>
              </a:solidFill>
            </a:rPr>
            <a:t>No </a:t>
          </a:r>
          <a:r>
            <a:rPr lang="es-ES" sz="900" kern="1200" noProof="0" dirty="0" smtClean="0">
              <a:solidFill>
                <a:schemeClr val="tx1"/>
              </a:solidFill>
            </a:rPr>
            <a:t>resolución de la queja entre el denunciante y el RCIC</a:t>
          </a:r>
          <a:endParaRPr lang="en-CA" sz="900" kern="1200" noProof="0" dirty="0" smtClean="0">
            <a:solidFill>
              <a:schemeClr val="tx1"/>
            </a:solidFill>
          </a:endParaRPr>
        </a:p>
        <a:p>
          <a:pPr lvl="0" algn="ctr" defTabSz="400050">
            <a:lnSpc>
              <a:spcPct val="90000"/>
            </a:lnSpc>
            <a:spcBef>
              <a:spcPct val="0"/>
            </a:spcBef>
            <a:spcAft>
              <a:spcPct val="35000"/>
            </a:spcAft>
          </a:pPr>
          <a:endParaRPr lang="en-US" sz="1100" kern="1200" dirty="0">
            <a:solidFill>
              <a:schemeClr val="tx1"/>
            </a:solidFill>
          </a:endParaRPr>
        </a:p>
      </dsp:txBody>
      <dsp:txXfrm>
        <a:off x="4195427" y="2006817"/>
        <a:ext cx="1474363" cy="446309"/>
      </dsp:txXfrm>
    </dsp:sp>
    <dsp:sp modelId="{9BA84B88-FD09-4A16-8F57-7D3E4B5485ED}">
      <dsp:nvSpPr>
        <dsp:cNvPr id="0" name=""/>
        <dsp:cNvSpPr/>
      </dsp:nvSpPr>
      <dsp:spPr>
        <a:xfrm>
          <a:off x="4886888" y="2467012"/>
          <a:ext cx="91440" cy="189631"/>
        </a:xfrm>
        <a:custGeom>
          <a:avLst/>
          <a:gdLst/>
          <a:ahLst/>
          <a:cxnLst/>
          <a:rect l="0" t="0" r="0" b="0"/>
          <a:pathLst>
            <a:path>
              <a:moveTo>
                <a:pt x="45720" y="0"/>
              </a:moveTo>
              <a:lnTo>
                <a:pt x="4572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FD9995-4552-437B-99B4-D5589BF581B1}">
      <dsp:nvSpPr>
        <dsp:cNvPr id="0" name=""/>
        <dsp:cNvSpPr/>
      </dsp:nvSpPr>
      <dsp:spPr>
        <a:xfrm>
          <a:off x="4369796" y="2656643"/>
          <a:ext cx="1125623"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Comité de Quejas</a:t>
          </a:r>
          <a:endParaRPr lang="es-ES" sz="1100" kern="1200" noProof="0" dirty="0">
            <a:solidFill>
              <a:schemeClr val="tx1"/>
            </a:solidFill>
          </a:endParaRPr>
        </a:p>
      </dsp:txBody>
      <dsp:txXfrm>
        <a:off x="4383681" y="2670528"/>
        <a:ext cx="1097853" cy="446309"/>
      </dsp:txXfrm>
    </dsp:sp>
    <dsp:sp modelId="{1DC94B94-618D-4444-A5F5-E57F66C24E28}">
      <dsp:nvSpPr>
        <dsp:cNvPr id="0" name=""/>
        <dsp:cNvSpPr/>
      </dsp:nvSpPr>
      <dsp:spPr>
        <a:xfrm>
          <a:off x="2896848" y="3130723"/>
          <a:ext cx="2035760" cy="189631"/>
        </a:xfrm>
        <a:custGeom>
          <a:avLst/>
          <a:gdLst/>
          <a:ahLst/>
          <a:cxnLst/>
          <a:rect l="0" t="0" r="0" b="0"/>
          <a:pathLst>
            <a:path>
              <a:moveTo>
                <a:pt x="2035760" y="0"/>
              </a:moveTo>
              <a:lnTo>
                <a:pt x="2035760" y="94815"/>
              </a:lnTo>
              <a:lnTo>
                <a:pt x="0" y="94815"/>
              </a:lnTo>
              <a:lnTo>
                <a:pt x="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0940C8-B0B0-4642-A2BC-F067F1ED5A2D}">
      <dsp:nvSpPr>
        <dsp:cNvPr id="0" name=""/>
        <dsp:cNvSpPr/>
      </dsp:nvSpPr>
      <dsp:spPr>
        <a:xfrm>
          <a:off x="2078072" y="3320355"/>
          <a:ext cx="1637551"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Acuerdo entre el denunciante y el </a:t>
          </a:r>
          <a:r>
            <a:rPr lang="es-ES" sz="1100" kern="1200" noProof="0" dirty="0" err="1" smtClean="0">
              <a:solidFill>
                <a:schemeClr val="tx1"/>
              </a:solidFill>
            </a:rPr>
            <a:t>RCIC</a:t>
          </a:r>
          <a:endParaRPr lang="es-ES" sz="1100" kern="1200" noProof="0" dirty="0">
            <a:solidFill>
              <a:schemeClr val="tx1"/>
            </a:solidFill>
          </a:endParaRPr>
        </a:p>
      </dsp:txBody>
      <dsp:txXfrm>
        <a:off x="2091957" y="3334240"/>
        <a:ext cx="1609781" cy="446309"/>
      </dsp:txXfrm>
    </dsp:sp>
    <dsp:sp modelId="{1864913D-FEDE-47C1-96DF-5615448FF743}">
      <dsp:nvSpPr>
        <dsp:cNvPr id="0" name=""/>
        <dsp:cNvSpPr/>
      </dsp:nvSpPr>
      <dsp:spPr>
        <a:xfrm>
          <a:off x="4391521" y="3130723"/>
          <a:ext cx="541087" cy="189631"/>
        </a:xfrm>
        <a:custGeom>
          <a:avLst/>
          <a:gdLst/>
          <a:ahLst/>
          <a:cxnLst/>
          <a:rect l="0" t="0" r="0" b="0"/>
          <a:pathLst>
            <a:path>
              <a:moveTo>
                <a:pt x="541087" y="0"/>
              </a:moveTo>
              <a:lnTo>
                <a:pt x="541087" y="94815"/>
              </a:lnTo>
              <a:lnTo>
                <a:pt x="0" y="94815"/>
              </a:lnTo>
              <a:lnTo>
                <a:pt x="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954BEF-BB0C-4A07-A0C5-9DB1A1EDF5F2}">
      <dsp:nvSpPr>
        <dsp:cNvPr id="0" name=""/>
        <dsp:cNvSpPr/>
      </dsp:nvSpPr>
      <dsp:spPr>
        <a:xfrm>
          <a:off x="3928959" y="3320355"/>
          <a:ext cx="925123"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Aviso o amonestación al </a:t>
          </a:r>
          <a:r>
            <a:rPr lang="es-ES" sz="1100" kern="1200" noProof="0" dirty="0" err="1" smtClean="0">
              <a:solidFill>
                <a:schemeClr val="tx1"/>
              </a:solidFill>
            </a:rPr>
            <a:t>RCIC</a:t>
          </a:r>
          <a:r>
            <a:rPr lang="es-ES" sz="1100" kern="1200" noProof="0" dirty="0" smtClean="0">
              <a:solidFill>
                <a:schemeClr val="tx1"/>
              </a:solidFill>
            </a:rPr>
            <a:t> </a:t>
          </a:r>
          <a:endParaRPr lang="es-ES" sz="1100" kern="1200" noProof="0" dirty="0">
            <a:solidFill>
              <a:schemeClr val="tx1"/>
            </a:solidFill>
          </a:endParaRPr>
        </a:p>
      </dsp:txBody>
      <dsp:txXfrm>
        <a:off x="3942844" y="3334240"/>
        <a:ext cx="897353" cy="446309"/>
      </dsp:txXfrm>
    </dsp:sp>
    <dsp:sp modelId="{BE329DEF-4B63-4F6A-B797-0B86466C42AC}">
      <dsp:nvSpPr>
        <dsp:cNvPr id="0" name=""/>
        <dsp:cNvSpPr/>
      </dsp:nvSpPr>
      <dsp:spPr>
        <a:xfrm>
          <a:off x="4932608" y="3130723"/>
          <a:ext cx="626105" cy="189631"/>
        </a:xfrm>
        <a:custGeom>
          <a:avLst/>
          <a:gdLst/>
          <a:ahLst/>
          <a:cxnLst/>
          <a:rect l="0" t="0" r="0" b="0"/>
          <a:pathLst>
            <a:path>
              <a:moveTo>
                <a:pt x="0" y="0"/>
              </a:moveTo>
              <a:lnTo>
                <a:pt x="0" y="94815"/>
              </a:lnTo>
              <a:lnTo>
                <a:pt x="626105" y="94815"/>
              </a:lnTo>
              <a:lnTo>
                <a:pt x="626105"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BEE572-B5F7-4449-A8AE-5F69DE895F59}">
      <dsp:nvSpPr>
        <dsp:cNvPr id="0" name=""/>
        <dsp:cNvSpPr/>
      </dsp:nvSpPr>
      <dsp:spPr>
        <a:xfrm>
          <a:off x="5067419" y="3320355"/>
          <a:ext cx="982589"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Comité de Disciplina</a:t>
          </a:r>
          <a:endParaRPr lang="es-ES" sz="1100" kern="1200" noProof="0" dirty="0">
            <a:solidFill>
              <a:schemeClr val="tx1"/>
            </a:solidFill>
          </a:endParaRPr>
        </a:p>
      </dsp:txBody>
      <dsp:txXfrm>
        <a:off x="5081304" y="3334240"/>
        <a:ext cx="954819" cy="446309"/>
      </dsp:txXfrm>
    </dsp:sp>
    <dsp:sp modelId="{C9664242-8043-4CF4-B36F-95E56FDC8A6E}">
      <dsp:nvSpPr>
        <dsp:cNvPr id="0" name=""/>
        <dsp:cNvSpPr/>
      </dsp:nvSpPr>
      <dsp:spPr>
        <a:xfrm>
          <a:off x="5096486" y="3794434"/>
          <a:ext cx="462227" cy="189631"/>
        </a:xfrm>
        <a:custGeom>
          <a:avLst/>
          <a:gdLst/>
          <a:ahLst/>
          <a:cxnLst/>
          <a:rect l="0" t="0" r="0" b="0"/>
          <a:pathLst>
            <a:path>
              <a:moveTo>
                <a:pt x="462227" y="0"/>
              </a:moveTo>
              <a:lnTo>
                <a:pt x="462227" y="94815"/>
              </a:lnTo>
              <a:lnTo>
                <a:pt x="0" y="94815"/>
              </a:lnTo>
              <a:lnTo>
                <a:pt x="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C4B54F-5C9D-447E-83B1-146755A7F0D3}">
      <dsp:nvSpPr>
        <dsp:cNvPr id="0" name=""/>
        <dsp:cNvSpPr/>
      </dsp:nvSpPr>
      <dsp:spPr>
        <a:xfrm>
          <a:off x="4740926" y="3984066"/>
          <a:ext cx="711119"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Inocente</a:t>
          </a:r>
          <a:endParaRPr lang="es-ES" sz="1100" kern="1200" noProof="0" dirty="0">
            <a:solidFill>
              <a:schemeClr val="tx1"/>
            </a:solidFill>
          </a:endParaRPr>
        </a:p>
      </dsp:txBody>
      <dsp:txXfrm>
        <a:off x="4754811" y="3997951"/>
        <a:ext cx="683349" cy="446309"/>
      </dsp:txXfrm>
    </dsp:sp>
    <dsp:sp modelId="{AA5360AF-0E63-4CE3-B4D1-561FA055CDC3}">
      <dsp:nvSpPr>
        <dsp:cNvPr id="0" name=""/>
        <dsp:cNvSpPr/>
      </dsp:nvSpPr>
      <dsp:spPr>
        <a:xfrm>
          <a:off x="5558713" y="3794434"/>
          <a:ext cx="462227" cy="189631"/>
        </a:xfrm>
        <a:custGeom>
          <a:avLst/>
          <a:gdLst/>
          <a:ahLst/>
          <a:cxnLst/>
          <a:rect l="0" t="0" r="0" b="0"/>
          <a:pathLst>
            <a:path>
              <a:moveTo>
                <a:pt x="0" y="0"/>
              </a:moveTo>
              <a:lnTo>
                <a:pt x="0" y="94815"/>
              </a:lnTo>
              <a:lnTo>
                <a:pt x="462227" y="94815"/>
              </a:lnTo>
              <a:lnTo>
                <a:pt x="462227"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8D7128-FC3F-44F8-8D34-8570DC2EF0ED}">
      <dsp:nvSpPr>
        <dsp:cNvPr id="0" name=""/>
        <dsp:cNvSpPr/>
      </dsp:nvSpPr>
      <dsp:spPr>
        <a:xfrm>
          <a:off x="5665381" y="3984066"/>
          <a:ext cx="711119"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Culpable</a:t>
          </a:r>
          <a:endParaRPr lang="es-ES" sz="1100" kern="1200" noProof="0" dirty="0">
            <a:solidFill>
              <a:schemeClr val="tx1"/>
            </a:solidFill>
          </a:endParaRPr>
        </a:p>
      </dsp:txBody>
      <dsp:txXfrm>
        <a:off x="5679266" y="3997951"/>
        <a:ext cx="683349" cy="446309"/>
      </dsp:txXfrm>
    </dsp:sp>
    <dsp:sp modelId="{513D7E2C-E671-4692-AFEF-3814607AC02A}">
      <dsp:nvSpPr>
        <dsp:cNvPr id="0" name=""/>
        <dsp:cNvSpPr/>
      </dsp:nvSpPr>
      <dsp:spPr>
        <a:xfrm>
          <a:off x="5975221" y="4458146"/>
          <a:ext cx="91440" cy="189631"/>
        </a:xfrm>
        <a:custGeom>
          <a:avLst/>
          <a:gdLst/>
          <a:ahLst/>
          <a:cxnLst/>
          <a:rect l="0" t="0" r="0" b="0"/>
          <a:pathLst>
            <a:path>
              <a:moveTo>
                <a:pt x="45720" y="0"/>
              </a:moveTo>
              <a:lnTo>
                <a:pt x="45720"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8B2D44-5B60-4B0A-8B78-841A751A2CA9}">
      <dsp:nvSpPr>
        <dsp:cNvPr id="0" name=""/>
        <dsp:cNvSpPr/>
      </dsp:nvSpPr>
      <dsp:spPr>
        <a:xfrm>
          <a:off x="5665381" y="4647778"/>
          <a:ext cx="711119"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Sanción</a:t>
          </a:r>
          <a:endParaRPr lang="es-ES" sz="1100" kern="1200" noProof="0" dirty="0">
            <a:solidFill>
              <a:schemeClr val="tx1"/>
            </a:solidFill>
          </a:endParaRPr>
        </a:p>
      </dsp:txBody>
      <dsp:txXfrm>
        <a:off x="5679266" y="4661663"/>
        <a:ext cx="683349" cy="446309"/>
      </dsp:txXfrm>
    </dsp:sp>
    <dsp:sp modelId="{3C9D8E2C-1B0F-47F4-B70F-867926634768}">
      <dsp:nvSpPr>
        <dsp:cNvPr id="0" name=""/>
        <dsp:cNvSpPr/>
      </dsp:nvSpPr>
      <dsp:spPr>
        <a:xfrm>
          <a:off x="4932608" y="3130723"/>
          <a:ext cx="2092635" cy="189631"/>
        </a:xfrm>
        <a:custGeom>
          <a:avLst/>
          <a:gdLst/>
          <a:ahLst/>
          <a:cxnLst/>
          <a:rect l="0" t="0" r="0" b="0"/>
          <a:pathLst>
            <a:path>
              <a:moveTo>
                <a:pt x="0" y="0"/>
              </a:moveTo>
              <a:lnTo>
                <a:pt x="0" y="94815"/>
              </a:lnTo>
              <a:lnTo>
                <a:pt x="2092635" y="94815"/>
              </a:lnTo>
              <a:lnTo>
                <a:pt x="2092635" y="18963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DF98BCA-0006-4866-B7FF-46EE1DBDB882}">
      <dsp:nvSpPr>
        <dsp:cNvPr id="0" name=""/>
        <dsp:cNvSpPr/>
      </dsp:nvSpPr>
      <dsp:spPr>
        <a:xfrm>
          <a:off x="6263344" y="3320355"/>
          <a:ext cx="1523800" cy="474079"/>
        </a:xfrm>
        <a:prstGeom prst="roundRect">
          <a:avLst>
            <a:gd name="adj" fmla="val 1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noProof="0" dirty="0" smtClean="0">
              <a:solidFill>
                <a:schemeClr val="tx1"/>
              </a:solidFill>
            </a:rPr>
            <a:t>Negativa a recurrir al Comité de Disciplina</a:t>
          </a:r>
          <a:endParaRPr lang="es-ES" sz="1100" kern="1200" noProof="0" dirty="0">
            <a:solidFill>
              <a:schemeClr val="tx1"/>
            </a:solidFill>
          </a:endParaRPr>
        </a:p>
      </dsp:txBody>
      <dsp:txXfrm>
        <a:off x="6277229" y="3334240"/>
        <a:ext cx="1496030" cy="4463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1440" tIns="45720" rIns="91440" bIns="45720" rtlCol="0"/>
          <a:lstStyle>
            <a:lvl1pPr algn="l">
              <a:defRPr sz="1200"/>
            </a:lvl1pPr>
          </a:lstStyle>
          <a:p>
            <a:pPr>
              <a:defRPr/>
            </a:pPr>
            <a:r>
              <a:rPr lang="en-CA" dirty="0" smtClean="0"/>
              <a:t>PROTECTED B</a:t>
            </a:r>
            <a:endParaRPr lang="en-CA" dirty="0"/>
          </a:p>
        </p:txBody>
      </p:sp>
      <p:sp>
        <p:nvSpPr>
          <p:cNvPr id="3" name="Date Placeholder 2"/>
          <p:cNvSpPr>
            <a:spLocks noGrp="1"/>
          </p:cNvSpPr>
          <p:nvPr>
            <p:ph type="dt" sz="quarter" idx="1"/>
          </p:nvPr>
        </p:nvSpPr>
        <p:spPr>
          <a:xfrm>
            <a:off x="3927475" y="0"/>
            <a:ext cx="3005139" cy="460375"/>
          </a:xfrm>
          <a:prstGeom prst="rect">
            <a:avLst/>
          </a:prstGeom>
        </p:spPr>
        <p:txBody>
          <a:bodyPr vert="horz" lIns="91440" tIns="45720" rIns="91440" bIns="45720" rtlCol="0"/>
          <a:lstStyle>
            <a:lvl1pPr algn="r">
              <a:defRPr sz="1200"/>
            </a:lvl1pPr>
          </a:lstStyle>
          <a:p>
            <a:pPr>
              <a:defRPr/>
            </a:pPr>
            <a:fld id="{DB832EA5-1825-46E0-9FEB-3A8BD50A5346}" type="datetimeFigureOut">
              <a:rPr lang="en-CA"/>
              <a:pPr>
                <a:defRPr/>
              </a:pPr>
              <a:t>09/12/2014</a:t>
            </a:fld>
            <a:endParaRPr lang="en-CA" dirty="0"/>
          </a:p>
        </p:txBody>
      </p:sp>
      <p:sp>
        <p:nvSpPr>
          <p:cNvPr id="4" name="Footer Placeholder 3"/>
          <p:cNvSpPr>
            <a:spLocks noGrp="1"/>
          </p:cNvSpPr>
          <p:nvPr>
            <p:ph type="ftr" sz="quarter" idx="2"/>
          </p:nvPr>
        </p:nvSpPr>
        <p:spPr>
          <a:xfrm>
            <a:off x="0" y="8758239"/>
            <a:ext cx="3005139" cy="460375"/>
          </a:xfrm>
          <a:prstGeom prst="rect">
            <a:avLst/>
          </a:prstGeom>
        </p:spPr>
        <p:txBody>
          <a:bodyPr vert="horz" lIns="91440" tIns="45720" rIns="91440" bIns="45720" rtlCol="0" anchor="b"/>
          <a:lstStyle>
            <a:lvl1pPr algn="l">
              <a:defRPr sz="1200"/>
            </a:lvl1pPr>
          </a:lstStyle>
          <a:p>
            <a:pPr>
              <a:defRPr/>
            </a:pPr>
            <a:endParaRPr lang="en-CA" dirty="0"/>
          </a:p>
        </p:txBody>
      </p:sp>
      <p:sp>
        <p:nvSpPr>
          <p:cNvPr id="5" name="Slide Number Placeholder 4"/>
          <p:cNvSpPr>
            <a:spLocks noGrp="1"/>
          </p:cNvSpPr>
          <p:nvPr>
            <p:ph type="sldNum" sz="quarter" idx="3"/>
          </p:nvPr>
        </p:nvSpPr>
        <p:spPr>
          <a:xfrm>
            <a:off x="3927475" y="8758239"/>
            <a:ext cx="3005139" cy="460375"/>
          </a:xfrm>
          <a:prstGeom prst="rect">
            <a:avLst/>
          </a:prstGeom>
        </p:spPr>
        <p:txBody>
          <a:bodyPr vert="horz" lIns="91440" tIns="45720" rIns="91440" bIns="45720" rtlCol="0" anchor="b"/>
          <a:lstStyle>
            <a:lvl1pPr algn="r">
              <a:defRPr sz="1200"/>
            </a:lvl1pPr>
          </a:lstStyle>
          <a:p>
            <a:pPr>
              <a:defRPr/>
            </a:pPr>
            <a:fld id="{CCD380E8-D033-44AE-9807-D42E71A770FC}" type="slidenum">
              <a:rPr lang="en-CA"/>
              <a:pPr>
                <a:defRPr/>
              </a:pPr>
              <a:t>‹#›</a:t>
            </a:fld>
            <a:endParaRPr lang="en-CA" dirty="0"/>
          </a:p>
        </p:txBody>
      </p:sp>
    </p:spTree>
    <p:extLst>
      <p:ext uri="{BB962C8B-B14F-4D97-AF65-F5344CB8AC3E}">
        <p14:creationId xmlns:p14="http://schemas.microsoft.com/office/powerpoint/2010/main" val="1702539789"/>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9" cy="460375"/>
          </a:xfrm>
          <a:prstGeom prst="rect">
            <a:avLst/>
          </a:prstGeom>
        </p:spPr>
        <p:txBody>
          <a:bodyPr vert="horz" lIns="92309" tIns="46154" rIns="92309" bIns="46154" rtlCol="0"/>
          <a:lstStyle>
            <a:lvl1pPr algn="l" fontAlgn="auto">
              <a:spcBef>
                <a:spcPts val="0"/>
              </a:spcBef>
              <a:spcAft>
                <a:spcPts val="0"/>
              </a:spcAft>
              <a:defRPr sz="1200">
                <a:latin typeface="+mn-lt"/>
                <a:cs typeface="+mn-cs"/>
              </a:defRPr>
            </a:lvl1pPr>
          </a:lstStyle>
          <a:p>
            <a:pPr>
              <a:defRPr/>
            </a:pPr>
            <a:r>
              <a:rPr lang="en-CA" dirty="0" smtClean="0"/>
              <a:t>PROTECTED B</a:t>
            </a:r>
            <a:endParaRPr lang="en-CA" dirty="0"/>
          </a:p>
        </p:txBody>
      </p:sp>
      <p:sp>
        <p:nvSpPr>
          <p:cNvPr id="3" name="Date Placeholder 2"/>
          <p:cNvSpPr>
            <a:spLocks noGrp="1"/>
          </p:cNvSpPr>
          <p:nvPr>
            <p:ph type="dt" idx="1"/>
          </p:nvPr>
        </p:nvSpPr>
        <p:spPr>
          <a:xfrm>
            <a:off x="3927475" y="0"/>
            <a:ext cx="3005139" cy="460375"/>
          </a:xfrm>
          <a:prstGeom prst="rect">
            <a:avLst/>
          </a:prstGeom>
        </p:spPr>
        <p:txBody>
          <a:bodyPr vert="horz" lIns="92309" tIns="46154" rIns="92309" bIns="46154" rtlCol="0"/>
          <a:lstStyle>
            <a:lvl1pPr algn="r" fontAlgn="auto">
              <a:spcBef>
                <a:spcPts val="0"/>
              </a:spcBef>
              <a:spcAft>
                <a:spcPts val="0"/>
              </a:spcAft>
              <a:defRPr sz="1200">
                <a:latin typeface="+mn-lt"/>
                <a:cs typeface="+mn-cs"/>
              </a:defRPr>
            </a:lvl1pPr>
          </a:lstStyle>
          <a:p>
            <a:pPr>
              <a:defRPr/>
            </a:pPr>
            <a:fld id="{59692EF4-BC52-40B8-8143-6CEB08BBCCDC}" type="datetimeFigureOut">
              <a:rPr lang="en-US"/>
              <a:pPr>
                <a:defRPr/>
              </a:pPr>
              <a:t>12/9/2014</a:t>
            </a:fld>
            <a:endParaRPr lang="en-CA"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309" tIns="46154" rIns="92309" bIns="46154" rtlCol="0" anchor="ctr"/>
          <a:lstStyle/>
          <a:p>
            <a:pPr lvl="0"/>
            <a:endParaRPr lang="en-CA" noProof="0" dirty="0"/>
          </a:p>
        </p:txBody>
      </p:sp>
      <p:sp>
        <p:nvSpPr>
          <p:cNvPr id="5" name="Notes Placeholder 4"/>
          <p:cNvSpPr>
            <a:spLocks noGrp="1"/>
          </p:cNvSpPr>
          <p:nvPr>
            <p:ph type="body" sz="quarter" idx="3"/>
          </p:nvPr>
        </p:nvSpPr>
        <p:spPr>
          <a:xfrm>
            <a:off x="693739" y="4379914"/>
            <a:ext cx="5546725" cy="4148137"/>
          </a:xfrm>
          <a:prstGeom prst="rect">
            <a:avLst/>
          </a:prstGeom>
        </p:spPr>
        <p:txBody>
          <a:bodyPr vert="horz" lIns="92309" tIns="46154" rIns="92309" bIns="4615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CA" noProof="0"/>
          </a:p>
        </p:txBody>
      </p:sp>
      <p:sp>
        <p:nvSpPr>
          <p:cNvPr id="6" name="Footer Placeholder 5"/>
          <p:cNvSpPr>
            <a:spLocks noGrp="1"/>
          </p:cNvSpPr>
          <p:nvPr>
            <p:ph type="ftr" sz="quarter" idx="4"/>
          </p:nvPr>
        </p:nvSpPr>
        <p:spPr>
          <a:xfrm>
            <a:off x="0" y="8758239"/>
            <a:ext cx="3005139" cy="460375"/>
          </a:xfrm>
          <a:prstGeom prst="rect">
            <a:avLst/>
          </a:prstGeom>
        </p:spPr>
        <p:txBody>
          <a:bodyPr vert="horz" lIns="92309" tIns="46154" rIns="92309" bIns="46154" rtlCol="0" anchor="b"/>
          <a:lstStyle>
            <a:lvl1pPr algn="l" fontAlgn="auto">
              <a:spcBef>
                <a:spcPts val="0"/>
              </a:spcBef>
              <a:spcAft>
                <a:spcPts val="0"/>
              </a:spcAft>
              <a:defRPr sz="1200">
                <a:latin typeface="+mn-lt"/>
                <a:cs typeface="+mn-cs"/>
              </a:defRPr>
            </a:lvl1pPr>
          </a:lstStyle>
          <a:p>
            <a:pPr>
              <a:defRPr/>
            </a:pPr>
            <a:endParaRPr lang="en-CA" dirty="0"/>
          </a:p>
        </p:txBody>
      </p:sp>
      <p:sp>
        <p:nvSpPr>
          <p:cNvPr id="7" name="Slide Number Placeholder 6"/>
          <p:cNvSpPr>
            <a:spLocks noGrp="1"/>
          </p:cNvSpPr>
          <p:nvPr>
            <p:ph type="sldNum" sz="quarter" idx="5"/>
          </p:nvPr>
        </p:nvSpPr>
        <p:spPr>
          <a:xfrm>
            <a:off x="3927475" y="8758239"/>
            <a:ext cx="3005139" cy="460375"/>
          </a:xfrm>
          <a:prstGeom prst="rect">
            <a:avLst/>
          </a:prstGeom>
        </p:spPr>
        <p:txBody>
          <a:bodyPr vert="horz" lIns="92309" tIns="46154" rIns="92309" bIns="46154" rtlCol="0" anchor="b"/>
          <a:lstStyle>
            <a:lvl1pPr algn="r" fontAlgn="auto">
              <a:spcBef>
                <a:spcPts val="0"/>
              </a:spcBef>
              <a:spcAft>
                <a:spcPts val="0"/>
              </a:spcAft>
              <a:defRPr sz="1200">
                <a:latin typeface="+mn-lt"/>
                <a:cs typeface="+mn-cs"/>
              </a:defRPr>
            </a:lvl1pPr>
          </a:lstStyle>
          <a:p>
            <a:pPr>
              <a:defRPr/>
            </a:pPr>
            <a:fld id="{430C39D4-FC8E-472E-9C12-4752A7FFB5FC}" type="slidenum">
              <a:rPr lang="en-CA"/>
              <a:pPr>
                <a:defRPr/>
              </a:pPr>
              <a:t>‹#›</a:t>
            </a:fld>
            <a:endParaRPr lang="en-CA" dirty="0"/>
          </a:p>
        </p:txBody>
      </p:sp>
    </p:spTree>
    <p:extLst>
      <p:ext uri="{BB962C8B-B14F-4D97-AF65-F5344CB8AC3E}">
        <p14:creationId xmlns:p14="http://schemas.microsoft.com/office/powerpoint/2010/main" val="4207160445"/>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cicintranet.ci.gc.ca/connexion/tools-outils/form/documents/pdf/IMM5476E.pdf"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laws.justice.gc.ca/eng/acts/I-2.5/index.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CA" dirty="0" smtClean="0"/>
              <a:t>[Holding Slide]</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091C8AC-656C-4396-AC21-85F4F1F727DF}" type="slidenum">
              <a:rPr lang="en-CA" smtClean="0"/>
              <a:pPr fontAlgn="base">
                <a:spcBef>
                  <a:spcPct val="0"/>
                </a:spcBef>
                <a:spcAft>
                  <a:spcPct val="0"/>
                </a:spcAft>
                <a:defRPr/>
              </a:pPr>
              <a:t>1</a:t>
            </a:fld>
            <a:endParaRPr lang="en-CA" dirty="0" smtClean="0"/>
          </a:p>
        </p:txBody>
      </p:sp>
      <p:sp>
        <p:nvSpPr>
          <p:cNvPr id="5" name="Header Placeholder 4"/>
          <p:cNvSpPr>
            <a:spLocks noGrp="1"/>
          </p:cNvSpPr>
          <p:nvPr>
            <p:ph type="hdr" sz="quarter" idx="10"/>
          </p:nvPr>
        </p:nvSpPr>
        <p:spPr/>
        <p:txBody>
          <a:bodyPr/>
          <a:lstStyle/>
          <a:p>
            <a:pPr>
              <a:defRPr/>
            </a:pPr>
            <a:r>
              <a:rPr lang="en-CA" dirty="0" smtClean="0"/>
              <a:t>PROTECTED B</a:t>
            </a:r>
            <a:endParaRPr lang="en-C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100" dirty="0" smtClean="0">
                <a:latin typeface="Arial" pitchFamily="34" charset="0"/>
                <a:cs typeface="Arial" pitchFamily="34" charset="0"/>
              </a:rPr>
              <a:t>Satisfaction with services paid for was evenly split among respondents with 39% saying they were very or somewhat satisfied and 38% saying they were very or somewhat dissatisfied.</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More of those currently in Canada (41%) were very or somewhat dissatisfied with the service they received, compared to those who had not come to Canada (35%). </a:t>
            </a:r>
          </a:p>
          <a:p>
            <a:endParaRPr lang="en-CA" sz="1100" dirty="0" smtClean="0">
              <a:latin typeface="Arial" pitchFamily="34" charset="0"/>
              <a:cs typeface="Arial" pitchFamily="34" charset="0"/>
            </a:endParaRPr>
          </a:p>
          <a:p>
            <a:r>
              <a:rPr lang="en-CA" sz="1100" b="1" dirty="0" smtClean="0">
                <a:latin typeface="Arial" pitchFamily="34" charset="0"/>
                <a:cs typeface="Arial" pitchFamily="34" charset="0"/>
              </a:rPr>
              <a:t>Almost one-third of the respondents had a specific negative experience in getting assistance with their immigration application.</a:t>
            </a:r>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Collectively, almost one-third of the respondents (30%) said they had had at least one of the negative experiences listed. Approximately one in 10 (9%) said they had been given incorrect advice or information, and one in 20 (5%) said they were promised a job that didn’t exist when they arrived in Canada.</a:t>
            </a:r>
          </a:p>
          <a:p>
            <a:endParaRPr lang="en-CA" sz="1100" dirty="0" smtClean="0">
              <a:latin typeface="Arial" pitchFamily="34" charset="0"/>
              <a:cs typeface="Arial" pitchFamily="34" charset="0"/>
            </a:endParaRPr>
          </a:p>
          <a:p>
            <a:r>
              <a:rPr lang="en-CA" sz="1100" b="1" dirty="0" smtClean="0">
                <a:latin typeface="Arial" pitchFamily="34" charset="0"/>
                <a:cs typeface="Arial" pitchFamily="34" charset="0"/>
              </a:rPr>
              <a:t>Most chose not to report a negative experience either because they did not think it would help, or because they did not know where to report it.</a:t>
            </a:r>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Of those respondents who did not report the negative experience they endured in getting help with their immigration application, approximately one-third (34%) simply thought that reporting it would not help their situation. Almost as many (33%) said that they didn’t know where to go or how to file the complaint. One in 10 (10%) feared that they, or someone in their family, might get into trouble with Canadian immigration authorities. Only a handful (3%) thought they might have trouble with authorities in their country of origin.</a:t>
            </a:r>
          </a:p>
          <a:p>
            <a:endParaRPr lang="en-CA"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10</a:t>
            </a:fld>
            <a:endParaRPr lang="en-CA"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eaLnBrk="1" hangingPunct="1">
              <a:spcBef>
                <a:spcPct val="0"/>
              </a:spcBef>
            </a:pPr>
            <a:r>
              <a:rPr lang="en-CA" sz="1100" i="0" dirty="0" smtClean="0">
                <a:latin typeface="Arial" pitchFamily="34" charset="0"/>
                <a:cs typeface="Arial" pitchFamily="34" charset="0"/>
              </a:rPr>
              <a:t>As part of a broader strategy to protect</a:t>
            </a:r>
            <a:r>
              <a:rPr lang="en-CA" sz="1100" i="0" baseline="0" dirty="0" smtClean="0">
                <a:latin typeface="Arial" pitchFamily="34" charset="0"/>
                <a:cs typeface="Arial" pitchFamily="34" charset="0"/>
              </a:rPr>
              <a:t> would-be immigrants from unethical or unprofessional behaviour by unscrupulous third party intermediaries, the government of Canada passed Bill C-35, </a:t>
            </a:r>
            <a:r>
              <a:rPr lang="en-CA" sz="1100" i="1" baseline="0" dirty="0" smtClean="0">
                <a:latin typeface="Arial" pitchFamily="34" charset="0"/>
                <a:cs typeface="Arial" pitchFamily="34" charset="0"/>
              </a:rPr>
              <a:t>An Act to Amend the Immigration and Refugee Protection Act (IRPA), </a:t>
            </a:r>
            <a:r>
              <a:rPr lang="en-CA" sz="1100" i="0" baseline="0" dirty="0" smtClean="0">
                <a:latin typeface="Arial" pitchFamily="34" charset="0"/>
                <a:cs typeface="Arial" pitchFamily="34" charset="0"/>
              </a:rPr>
              <a:t>which came into force on June 30, 2011. </a:t>
            </a:r>
            <a:r>
              <a:rPr lang="en-CA" sz="1100" kern="1200" dirty="0" smtClean="0">
                <a:solidFill>
                  <a:schemeClr val="tx1"/>
                </a:solidFill>
                <a:latin typeface="Arial" pitchFamily="34" charset="0"/>
                <a:ea typeface="+mn-ea"/>
                <a:cs typeface="Arial" pitchFamily="34" charset="0"/>
              </a:rPr>
              <a:t>The amendments introduced a number of changes, which tightened the regulations with respect to the intervention of third parties in the immigration processes. </a:t>
            </a:r>
            <a:endParaRPr lang="en-CA" sz="1100" i="0" kern="1200" baseline="0" dirty="0" smtClean="0">
              <a:solidFill>
                <a:schemeClr val="tx1"/>
              </a:solidFill>
              <a:latin typeface="Arial" pitchFamily="34" charset="0"/>
              <a:ea typeface="+mn-ea"/>
              <a:cs typeface="Arial" pitchFamily="34" charset="0"/>
            </a:endParaRPr>
          </a:p>
          <a:p>
            <a:pPr eaLnBrk="1" hangingPunct="1">
              <a:spcBef>
                <a:spcPct val="0"/>
              </a:spcBef>
            </a:pPr>
            <a:r>
              <a:rPr lang="en-CA" sz="1100" i="0" kern="1200" baseline="0" dirty="0" smtClean="0">
                <a:solidFill>
                  <a:schemeClr val="tx1"/>
                </a:solidFill>
                <a:latin typeface="Arial" pitchFamily="34" charset="0"/>
                <a:ea typeface="+mn-ea"/>
                <a:cs typeface="Arial" pitchFamily="34" charset="0"/>
              </a:rPr>
              <a:t>New offence provision</a:t>
            </a:r>
            <a:endParaRPr lang="en-CA" sz="1100" i="0" baseline="0" dirty="0" smtClean="0">
              <a:latin typeface="Arial" pitchFamily="34" charset="0"/>
              <a:cs typeface="Arial" pitchFamily="34" charset="0"/>
            </a:endParaRPr>
          </a:p>
          <a:p>
            <a:pPr eaLnBrk="1" hangingPunct="1">
              <a:spcBef>
                <a:spcPct val="0"/>
              </a:spcBef>
              <a:buFont typeface="Arial" pitchFamily="34" charset="0"/>
              <a:buChar char="•"/>
            </a:pPr>
            <a:r>
              <a:rPr lang="en-CA" sz="1100" i="0" baseline="0" dirty="0" smtClean="0">
                <a:latin typeface="Arial" pitchFamily="34" charset="0"/>
                <a:cs typeface="Arial" pitchFamily="34" charset="0"/>
              </a:rPr>
              <a:t>  S91 prohibits representation or advice for consideration (such as a fee) at all stages of an application or proceeding – or the offer to do so – unless the person is an authorized representative. This includes the period before a proceeding begins or an application is submitted. </a:t>
            </a:r>
          </a:p>
          <a:p>
            <a:pPr eaLnBrk="1" hangingPunct="1">
              <a:spcBef>
                <a:spcPct val="0"/>
              </a:spcBef>
              <a:buFont typeface="Arial" pitchFamily="34" charset="0"/>
              <a:buChar char="•"/>
            </a:pPr>
            <a:r>
              <a:rPr lang="en-CA" sz="1100" kern="1200" dirty="0" smtClean="0">
                <a:solidFill>
                  <a:schemeClr val="tx1"/>
                </a:solidFill>
                <a:latin typeface="Arial" pitchFamily="34" charset="0"/>
                <a:ea typeface="+mn-ea"/>
                <a:cs typeface="Arial" pitchFamily="34" charset="0"/>
              </a:rPr>
              <a:t>  and increases penalties for those who contravene</a:t>
            </a:r>
            <a:endParaRPr lang="en-CA" sz="1100" i="0" baseline="0" dirty="0" smtClean="0">
              <a:latin typeface="Arial" pitchFamily="34" charset="0"/>
              <a:cs typeface="Arial" pitchFamily="34" charset="0"/>
            </a:endParaRPr>
          </a:p>
          <a:p>
            <a:pPr marL="0" marR="0" lvl="1"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dirty="0" smtClean="0">
                <a:latin typeface="Arial" pitchFamily="34" charset="0"/>
                <a:cs typeface="Arial" pitchFamily="34" charset="0"/>
              </a:rPr>
              <a:t>  protects would-be immigrants from unethical or unprofessional behaviour by unscrupulous third party intermediaries</a:t>
            </a:r>
          </a:p>
          <a:p>
            <a:pPr marL="0" marR="0" lvl="1"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baseline="0" dirty="0" smtClean="0">
                <a:latin typeface="Arial" pitchFamily="34" charset="0"/>
                <a:cs typeface="Arial" pitchFamily="34" charset="0"/>
              </a:rPr>
              <a:t> CIC and the CBSA will deal only with authorized representatives in cases where the representative receives consideration, such as a fee. </a:t>
            </a:r>
            <a:endParaRPr lang="en-CA" sz="1100" i="0" baseline="0" dirty="0" smtClean="0">
              <a:latin typeface="Arial" pitchFamily="34" charset="0"/>
              <a:cs typeface="Arial" pitchFamily="34" charset="0"/>
            </a:endParaRPr>
          </a:p>
          <a:p>
            <a:r>
              <a:rPr lang="en-CA" sz="1100" b="1" kern="1200" dirty="0" smtClean="0">
                <a:solidFill>
                  <a:schemeClr val="tx1"/>
                </a:solidFill>
                <a:latin typeface="Arial" pitchFamily="34" charset="0"/>
                <a:ea typeface="+mn-ea"/>
                <a:cs typeface="Arial" pitchFamily="34" charset="0"/>
              </a:rPr>
              <a:t>Canada is committed to more effectively investigating and prosecuting unregulated “Ghost Consultants”</a:t>
            </a:r>
            <a:endParaRPr lang="en-CA" sz="1100" kern="1200" dirty="0" smtClean="0">
              <a:solidFill>
                <a:schemeClr val="tx1"/>
              </a:solidFill>
              <a:latin typeface="Arial" pitchFamily="34" charset="0"/>
              <a:ea typeface="+mn-ea"/>
              <a:cs typeface="Arial" pitchFamily="34" charset="0"/>
            </a:endParaRPr>
          </a:p>
          <a:p>
            <a:pPr lvl="0"/>
            <a:r>
              <a:rPr lang="en-CA" sz="1100" kern="1200" dirty="0" smtClean="0">
                <a:solidFill>
                  <a:schemeClr val="tx1"/>
                </a:solidFill>
                <a:latin typeface="Arial" pitchFamily="34" charset="0"/>
                <a:ea typeface="+mn-ea"/>
                <a:cs typeface="Arial" pitchFamily="34" charset="0"/>
              </a:rPr>
              <a:t>new investigation/prosecution measures include heavy fines and prison terms</a:t>
            </a:r>
          </a:p>
          <a:p>
            <a:pPr lvl="1"/>
            <a:r>
              <a:rPr lang="en-CA" sz="1100" kern="1200" dirty="0" smtClean="0">
                <a:solidFill>
                  <a:schemeClr val="tx1"/>
                </a:solidFill>
                <a:latin typeface="Arial" pitchFamily="34" charset="0"/>
                <a:ea typeface="+mn-ea"/>
                <a:cs typeface="Arial" pitchFamily="34" charset="0"/>
              </a:rPr>
              <a:t>$100,000 and/or up to 2 years for indictments </a:t>
            </a:r>
            <a:r>
              <a:rPr lang="en-CA" sz="1100" u="sng" kern="1200" dirty="0" smtClean="0">
                <a:solidFill>
                  <a:schemeClr val="tx1"/>
                </a:solidFill>
                <a:latin typeface="Arial" pitchFamily="34" charset="0"/>
                <a:ea typeface="+mn-ea"/>
                <a:cs typeface="Arial" pitchFamily="34" charset="0"/>
              </a:rPr>
              <a:t>or both</a:t>
            </a:r>
          </a:p>
          <a:p>
            <a:pPr lvl="1"/>
            <a:r>
              <a:rPr lang="en-CA" sz="1100" kern="1200" dirty="0" smtClean="0">
                <a:solidFill>
                  <a:schemeClr val="tx1"/>
                </a:solidFill>
                <a:latin typeface="Arial" pitchFamily="34" charset="0"/>
                <a:ea typeface="+mn-ea"/>
                <a:cs typeface="Arial" pitchFamily="34" charset="0"/>
              </a:rPr>
              <a:t>$20,000 and/or up to 6 months for summary convictions </a:t>
            </a:r>
            <a:r>
              <a:rPr lang="en-CA" sz="1100" u="sng" kern="1200" dirty="0" smtClean="0">
                <a:solidFill>
                  <a:schemeClr val="tx1"/>
                </a:solidFill>
                <a:latin typeface="Arial" pitchFamily="34" charset="0"/>
                <a:ea typeface="+mn-ea"/>
                <a:cs typeface="Arial" pitchFamily="34" charset="0"/>
              </a:rPr>
              <a:t>or both</a:t>
            </a:r>
          </a:p>
          <a:p>
            <a:pPr lvl="0"/>
            <a:r>
              <a:rPr lang="en-CA" sz="1100" kern="1200" dirty="0" smtClean="0">
                <a:solidFill>
                  <a:schemeClr val="tx1"/>
                </a:solidFill>
                <a:latin typeface="Arial" pitchFamily="34" charset="0"/>
                <a:ea typeface="+mn-ea"/>
                <a:cs typeface="Arial" pitchFamily="34" charset="0"/>
              </a:rPr>
              <a:t>Investigators will attempt to identify and investigate any Canadian links to ghost consultants and/or fraudulent third-party representatives overseas</a:t>
            </a:r>
          </a:p>
          <a:p>
            <a:pPr lvl="0"/>
            <a:r>
              <a:rPr lang="en-CA" sz="1100" kern="1200" dirty="0" smtClean="0">
                <a:solidFill>
                  <a:schemeClr val="tx1"/>
                </a:solidFill>
                <a:latin typeface="Arial" pitchFamily="34" charset="0"/>
                <a:ea typeface="+mn-ea"/>
                <a:cs typeface="Arial" pitchFamily="34" charset="0"/>
              </a:rPr>
              <a:t>*explain</a:t>
            </a:r>
            <a:r>
              <a:rPr lang="en-CA" sz="1100" kern="1200" baseline="0" dirty="0" smtClean="0">
                <a:solidFill>
                  <a:schemeClr val="tx1"/>
                </a:solidFill>
                <a:latin typeface="Arial" pitchFamily="34" charset="0"/>
                <a:ea typeface="+mn-ea"/>
                <a:cs typeface="Arial" pitchFamily="34" charset="0"/>
              </a:rPr>
              <a:t> the concept of knowingly = intent</a:t>
            </a:r>
            <a:endParaRPr lang="en-CA" sz="1100" dirty="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11</a:t>
            </a:fld>
            <a:endParaRPr lang="en-CA"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sz="1100" b="0" baseline="0" dirty="0" smtClean="0">
                <a:latin typeface="Arial" pitchFamily="34" charset="0"/>
                <a:cs typeface="Arial" pitchFamily="34" charset="0"/>
              </a:rPr>
              <a:t>The legislation provided the Minister the ability to designate, or revoke the designation of, a governing body. </a:t>
            </a:r>
          </a:p>
          <a:p>
            <a:pPr marL="0" marR="0" indent="0" algn="l" defTabSz="914400" rtl="0" eaLnBrk="0" fontAlgn="base" latinLnBrk="0" hangingPunct="0">
              <a:lnSpc>
                <a:spcPct val="100000"/>
              </a:lnSpc>
              <a:spcBef>
                <a:spcPct val="30000"/>
              </a:spcBef>
              <a:spcAft>
                <a:spcPct val="0"/>
              </a:spcAft>
              <a:buClrTx/>
              <a:buSzTx/>
              <a:buFontTx/>
              <a:buNone/>
              <a:tabLst/>
              <a:defRPr/>
            </a:pPr>
            <a:r>
              <a:rPr lang="en-CA" sz="1100" b="0" baseline="0" dirty="0" smtClean="0">
                <a:latin typeface="Arial" pitchFamily="34" charset="0"/>
                <a:cs typeface="Arial" pitchFamily="34" charset="0"/>
              </a:rPr>
              <a:t>It also provided the authority to adopt regulations which enhanced the government’s oversight of the designated body.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0" baseline="0" dirty="0" smtClean="0">
              <a:latin typeface="Arial" pitchFamily="34" charset="0"/>
              <a:cs typeface="Arial" pitchFamily="34" charset="0"/>
            </a:endParaRPr>
          </a:p>
          <a:p>
            <a:r>
              <a:rPr lang="en-CA" sz="1100" kern="1200" dirty="0" smtClean="0">
                <a:solidFill>
                  <a:schemeClr val="tx1"/>
                </a:solidFill>
                <a:latin typeface="Arial" pitchFamily="34" charset="0"/>
                <a:ea typeface="+mn-ea"/>
                <a:cs typeface="Arial" pitchFamily="34" charset="0"/>
              </a:rPr>
              <a:t>Following the passage of the new legislation, CIC requested submissions from candidates interested in becoming the regulator of immigration consultants.  The request called for candidate entries to demonstrate that they would be able to effectively regulate immigration consulting activities in the public interest, thereby enhancing public confidence in the immigration process and preserving the integrity of the immigration system.</a:t>
            </a:r>
          </a:p>
          <a:p>
            <a:r>
              <a:rPr lang="en-CA" sz="1100" kern="1200" dirty="0" smtClean="0">
                <a:solidFill>
                  <a:schemeClr val="tx1"/>
                </a:solidFill>
                <a:latin typeface="Arial" pitchFamily="34" charset="0"/>
                <a:ea typeface="+mn-ea"/>
                <a:cs typeface="Arial" pitchFamily="34" charset="0"/>
              </a:rPr>
              <a:t> As a result of this competitive process, the Immigration Consultants of Canada Regulatory Council (ICCRC) was selected, replacing the Canadian Society of Immigration Consultants (CSIC) as the body responsible for the regulation of Canadian immigration consultants.  Several professions have established organizations that regulate their members </a:t>
            </a:r>
            <a:r>
              <a:rPr lang="en-CA" sz="1100" kern="1200" dirty="0" err="1" smtClean="0">
                <a:solidFill>
                  <a:schemeClr val="tx1"/>
                </a:solidFill>
                <a:latin typeface="Arial" pitchFamily="34" charset="0"/>
                <a:ea typeface="+mn-ea"/>
                <a:cs typeface="Arial" pitchFamily="34" charset="0"/>
              </a:rPr>
              <a:t>eg</a:t>
            </a:r>
            <a:r>
              <a:rPr lang="en-CA" sz="1100" kern="1200" dirty="0" smtClean="0">
                <a:solidFill>
                  <a:schemeClr val="tx1"/>
                </a:solidFill>
                <a:latin typeface="Arial" pitchFamily="34" charset="0"/>
                <a:ea typeface="+mn-ea"/>
                <a:cs typeface="Arial" pitchFamily="34" charset="0"/>
              </a:rPr>
              <a:t>: physicians,</a:t>
            </a:r>
            <a:r>
              <a:rPr lang="en-CA" sz="1100" kern="1200" baseline="0" dirty="0" smtClean="0">
                <a:solidFill>
                  <a:schemeClr val="tx1"/>
                </a:solidFill>
                <a:latin typeface="Arial" pitchFamily="34" charset="0"/>
                <a:ea typeface="+mn-ea"/>
                <a:cs typeface="Arial" pitchFamily="34" charset="0"/>
              </a:rPr>
              <a:t> lawyers, engineers.  We would like to see immigration consultants regulated by a well respected body similar to these other professions.  </a:t>
            </a:r>
            <a:endParaRPr lang="en-CA" sz="1100" kern="1200" dirty="0" smtClean="0">
              <a:solidFill>
                <a:schemeClr val="tx1"/>
              </a:solidFill>
              <a:latin typeface="Arial" pitchFamily="34" charset="0"/>
              <a:ea typeface="+mn-ea"/>
              <a:cs typeface="Arial" pitchFamily="34" charset="0"/>
            </a:endParaRPr>
          </a:p>
          <a:p>
            <a:endParaRPr lang="en-CA" sz="1100" baseline="0" dirty="0" smtClean="0">
              <a:latin typeface="Arial" pitchFamily="34" charset="0"/>
              <a:cs typeface="Arial" pitchFamily="34" charset="0"/>
            </a:endParaRPr>
          </a:p>
          <a:p>
            <a:r>
              <a:rPr lang="en-CA" sz="1100" baseline="0" dirty="0" smtClean="0">
                <a:latin typeface="Arial" pitchFamily="34" charset="0"/>
                <a:cs typeface="Arial" pitchFamily="34" charset="0"/>
              </a:rPr>
              <a:t>The Department is pleased that the ICCRC has committed to enhancing the protection of those who use the services of immigration consultants. Through better regulation of the profession, would-be immigrants should in turn be offered better representation and advice. </a:t>
            </a: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12</a:t>
            </a:fld>
            <a:endParaRPr lang="en-CA"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pPr lvl="0">
              <a:buFontTx/>
              <a:buNone/>
            </a:pPr>
            <a:r>
              <a:rPr lang="en-CA" sz="1100" b="1" baseline="0" dirty="0" smtClean="0">
                <a:latin typeface="Arial" pitchFamily="34" charset="0"/>
                <a:cs typeface="Arial" pitchFamily="34" charset="0"/>
              </a:rPr>
              <a:t>What did the legislation accomplish? </a:t>
            </a:r>
          </a:p>
          <a:p>
            <a:pPr lvl="0">
              <a:buFont typeface="Arial" pitchFamily="34" charset="0"/>
              <a:buChar char="•"/>
            </a:pPr>
            <a:r>
              <a:rPr lang="en-CA" sz="1100" b="1" baseline="0" dirty="0" smtClean="0">
                <a:latin typeface="Arial" pitchFamily="34" charset="0"/>
                <a:cs typeface="Arial" pitchFamily="34" charset="0"/>
              </a:rPr>
              <a:t> </a:t>
            </a:r>
            <a:r>
              <a:rPr lang="en-CA" sz="1100" baseline="0" dirty="0" smtClean="0">
                <a:latin typeface="Arial" pitchFamily="34" charset="0"/>
                <a:cs typeface="Arial" pitchFamily="34" charset="0"/>
              </a:rPr>
              <a:t>  identifies individuals who may represent or advise a client for a fee or consideration. </a:t>
            </a:r>
          </a:p>
          <a:p>
            <a:pPr>
              <a:buFont typeface="Arial" pitchFamily="34" charset="0"/>
              <a:buChar char="•"/>
            </a:pPr>
            <a:r>
              <a:rPr lang="en-CA" sz="1100" baseline="0" dirty="0" smtClean="0">
                <a:latin typeface="Arial" pitchFamily="34" charset="0"/>
                <a:cs typeface="Arial" pitchFamily="34" charset="0"/>
              </a:rPr>
              <a:t>  r</a:t>
            </a:r>
            <a:r>
              <a:rPr lang="en-CA" sz="1100" dirty="0" smtClean="0">
                <a:latin typeface="Arial" pitchFamily="34" charset="0"/>
                <a:cs typeface="Arial" pitchFamily="34" charset="0"/>
              </a:rPr>
              <a:t>equires that “authorized representatives” must be members in good standing with one of</a:t>
            </a:r>
            <a:r>
              <a:rPr lang="en-CA" sz="1100" baseline="0" dirty="0" smtClean="0">
                <a:latin typeface="Arial" pitchFamily="34" charset="0"/>
                <a:cs typeface="Arial" pitchFamily="34" charset="0"/>
              </a:rPr>
              <a:t> the following regulatory bodies</a:t>
            </a:r>
            <a:r>
              <a:rPr lang="en-CA" sz="1100" dirty="0" smtClean="0">
                <a:latin typeface="Arial" pitchFamily="34" charset="0"/>
                <a:cs typeface="Arial" pitchFamily="34" charset="0"/>
              </a:rPr>
              <a:t>: </a:t>
            </a:r>
          </a:p>
          <a:p>
            <a:pPr lvl="1"/>
            <a:r>
              <a:rPr lang="en-CA" sz="1100" dirty="0" smtClean="0">
                <a:latin typeface="Arial" pitchFamily="34" charset="0"/>
                <a:cs typeface="Arial" pitchFamily="34" charset="0"/>
              </a:rPr>
              <a:t>-  A Canadian provincial/territorial law society, or </a:t>
            </a:r>
          </a:p>
          <a:p>
            <a:pPr lvl="1"/>
            <a:r>
              <a:rPr lang="en-CA" sz="1100" dirty="0" smtClean="0">
                <a:latin typeface="Arial" pitchFamily="34" charset="0"/>
                <a:cs typeface="Arial" pitchFamily="34" charset="0"/>
              </a:rPr>
              <a:t>-  The Chambre des notaires du Quebec, or </a:t>
            </a:r>
          </a:p>
          <a:p>
            <a:pPr lvl="1">
              <a:buFontTx/>
              <a:buChar char="-"/>
            </a:pPr>
            <a:r>
              <a:rPr lang="en-CA" sz="1100" dirty="0" smtClean="0">
                <a:latin typeface="Arial" pitchFamily="34" charset="0"/>
                <a:cs typeface="Arial" pitchFamily="34" charset="0"/>
              </a:rPr>
              <a:t> The Immigration Consultants of Canada Regulatory Council (ICCRC)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dirty="0" smtClean="0">
                <a:latin typeface="Arial" pitchFamily="34" charset="0"/>
                <a:cs typeface="Arial" pitchFamily="34" charset="0"/>
              </a:rPr>
              <a:t>Regulated immigration consultant is a sub-category of authorized</a:t>
            </a:r>
            <a:r>
              <a:rPr lang="en-CA" sz="1100" baseline="0" dirty="0" smtClean="0">
                <a:latin typeface="Arial" pitchFamily="34" charset="0"/>
                <a:cs typeface="Arial" pitchFamily="34" charset="0"/>
              </a:rPr>
              <a:t> representatives.</a:t>
            </a:r>
            <a:r>
              <a:rPr lang="en-CA" sz="1100" dirty="0" smtClean="0">
                <a:latin typeface="Arial" pitchFamily="34" charset="0"/>
                <a:cs typeface="Arial" pitchFamily="34" charset="0"/>
              </a:rPr>
              <a:t>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b="0" i="0" u="none" dirty="0" smtClean="0">
                <a:effectLst/>
                <a:latin typeface="Arial" pitchFamily="34" charset="0"/>
                <a:cs typeface="Arial" pitchFamily="34" charset="0"/>
              </a:rPr>
              <a:t>specifies that an unauthorized representative receiving consideration, such as a fee, may not provide immigration advice or representation at any stage of an application or proceeding under the Act.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CA" sz="1100" b="0" i="0" u="none" dirty="0" smtClean="0">
              <a:effectLst/>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b="0" i="0" u="none" dirty="0" smtClean="0">
                <a:effectLst/>
                <a:latin typeface="Arial" pitchFamily="34" charset="0"/>
                <a:cs typeface="Arial" pitchFamily="34" charset="0"/>
              </a:rPr>
              <a:t>This primarily impacted stakeholders such as travel agents and  student advisors who provide certain types of services. </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CA" sz="1100" b="0" i="0" u="none" dirty="0" smtClean="0">
              <a:effectLst/>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b="0" i="0" u="none" dirty="0" smtClean="0">
                <a:effectLst/>
                <a:latin typeface="Arial" pitchFamily="34" charset="0"/>
                <a:cs typeface="Arial" pitchFamily="34" charset="0"/>
              </a:rPr>
              <a:t>One type of unauthorized representative we often see are recruiters.  </a:t>
            </a:r>
            <a:endParaRPr lang="en-CA" sz="110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endParaRPr lang="en-CA" sz="1100" dirty="0" smtClean="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baseline="0" dirty="0" smtClean="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15</a:t>
            </a:fld>
            <a:endParaRPr lang="en-CA"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ct val="30000"/>
              </a:spcBef>
              <a:spcAft>
                <a:spcPts val="0"/>
              </a:spcAft>
              <a:buClrTx/>
              <a:buSzTx/>
              <a:buFont typeface="Arial"/>
              <a:buNone/>
              <a:tabLst/>
              <a:defRPr/>
            </a:pPr>
            <a:endParaRPr lang="en-CA" sz="1100" b="0" dirty="0" smtClean="0">
              <a:latin typeface="+mn-lt"/>
              <a:cs typeface="Arial" pitchFamily="34" charset="0"/>
            </a:endParaRPr>
          </a:p>
          <a:p>
            <a:pPr marL="0" marR="0" indent="0" algn="l" defTabSz="914400" rtl="0" eaLnBrk="1" fontAlgn="auto" latinLnBrk="0" hangingPunct="1">
              <a:lnSpc>
                <a:spcPct val="100000"/>
              </a:lnSpc>
              <a:spcBef>
                <a:spcPct val="30000"/>
              </a:spcBef>
              <a:spcAft>
                <a:spcPts val="0"/>
              </a:spcAft>
              <a:buClrTx/>
              <a:buSzTx/>
              <a:buFont typeface="Arial"/>
              <a:buNone/>
              <a:tabLst/>
              <a:defRPr/>
            </a:pPr>
            <a:r>
              <a:rPr lang="en-CA" sz="1100" b="0" dirty="0" smtClean="0">
                <a:latin typeface="Arial" pitchFamily="34" charset="0"/>
                <a:cs typeface="Arial" pitchFamily="34" charset="0"/>
              </a:rPr>
              <a:t>Prior to Bill C35 </a:t>
            </a:r>
            <a:r>
              <a:rPr lang="en-CA" sz="1100" b="0" i="0" u="none" dirty="0" smtClean="0">
                <a:effectLst>
                  <a:outerShdw blurRad="38100" dist="38100" dir="2700000" algn="tl">
                    <a:srgbClr val="000000">
                      <a:alpha val="43137"/>
                    </a:srgbClr>
                  </a:outerShdw>
                </a:effectLst>
                <a:latin typeface="Arial" pitchFamily="34" charset="0"/>
                <a:cs typeface="Arial" pitchFamily="34" charset="0"/>
              </a:rPr>
              <a:t>any individual could assist another person, for a fee</a:t>
            </a:r>
            <a:r>
              <a:rPr lang="en-CA" sz="1100" b="0" dirty="0" smtClean="0">
                <a:effectLst>
                  <a:outerShdw blurRad="38100" dist="38100" dir="2700000" algn="tl">
                    <a:srgbClr val="000000">
                      <a:alpha val="43137"/>
                    </a:srgbClr>
                  </a:outerShdw>
                </a:effectLst>
                <a:latin typeface="Arial" pitchFamily="34" charset="0"/>
                <a:cs typeface="Arial" pitchFamily="34" charset="0"/>
              </a:rPr>
              <a:t>, </a:t>
            </a:r>
            <a:r>
              <a:rPr lang="en-CA" sz="1100" b="0" dirty="0" smtClean="0">
                <a:latin typeface="Arial" pitchFamily="34" charset="0"/>
                <a:cs typeface="Arial" pitchFamily="34" charset="0"/>
              </a:rPr>
              <a:t>with immigration services such as completing application forms, and providing advice and guidance.</a:t>
            </a:r>
          </a:p>
          <a:p>
            <a:pPr marL="0" marR="0" indent="0" algn="l" defTabSz="914400" rtl="0" eaLnBrk="1" fontAlgn="auto" latinLnBrk="0" hangingPunct="1">
              <a:lnSpc>
                <a:spcPct val="100000"/>
              </a:lnSpc>
              <a:spcBef>
                <a:spcPct val="30000"/>
              </a:spcBef>
              <a:spcAft>
                <a:spcPts val="0"/>
              </a:spcAft>
              <a:buClrTx/>
              <a:buSzTx/>
              <a:buFont typeface="Arial"/>
              <a:buNone/>
              <a:tabLst/>
              <a:defRPr/>
            </a:pPr>
            <a:endParaRPr lang="en-CA" sz="1100" b="1" dirty="0" smtClean="0">
              <a:latin typeface="Arial" pitchFamily="34" charset="0"/>
              <a:cs typeface="Arial" pitchFamily="34" charset="0"/>
            </a:endParaRPr>
          </a:p>
          <a:p>
            <a:pPr marL="0" marR="0" indent="0" algn="l" defTabSz="914400" rtl="0" eaLnBrk="1" fontAlgn="auto" latinLnBrk="0" hangingPunct="1">
              <a:lnSpc>
                <a:spcPct val="100000"/>
              </a:lnSpc>
              <a:spcBef>
                <a:spcPct val="30000"/>
              </a:spcBef>
              <a:spcAft>
                <a:spcPts val="0"/>
              </a:spcAft>
              <a:buClrTx/>
              <a:buSzTx/>
              <a:buFont typeface="Arial"/>
              <a:buNone/>
              <a:tabLst/>
              <a:defRPr/>
            </a:pPr>
            <a:r>
              <a:rPr lang="en-CA" sz="1100" b="0" dirty="0" smtClean="0">
                <a:latin typeface="Arial" pitchFamily="34" charset="0"/>
                <a:cs typeface="Arial" pitchFamily="34" charset="0"/>
              </a:rPr>
              <a:t>They are now required to be “authorized representatives” if they wish to provide immigration services to clients,</a:t>
            </a:r>
            <a:endParaRPr lang="en-CA" sz="1100" dirty="0" smtClean="0">
              <a:latin typeface="Arial" pitchFamily="34" charset="0"/>
              <a:cs typeface="Arial" pitchFamily="34" charset="0"/>
            </a:endParaRP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Impacts stakeholders such as:</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Travel agents</a:t>
            </a:r>
          </a:p>
          <a:p>
            <a:r>
              <a:rPr lang="en-CA" sz="1100" dirty="0" smtClean="0">
                <a:latin typeface="Arial" pitchFamily="34" charset="0"/>
                <a:cs typeface="Arial" pitchFamily="34" charset="0"/>
              </a:rPr>
              <a:t>Education advisors</a:t>
            </a:r>
          </a:p>
          <a:p>
            <a:r>
              <a:rPr lang="en-CA" sz="1100" dirty="0" smtClean="0">
                <a:latin typeface="Arial" pitchFamily="34" charset="0"/>
                <a:cs typeface="Arial" pitchFamily="34" charset="0"/>
              </a:rPr>
              <a:t>HR advisors/recruiters</a:t>
            </a:r>
            <a:endParaRPr lang="en-CA" sz="1100" dirty="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16</a:t>
            </a:fld>
            <a:endParaRPr lang="en-CA"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CA" sz="1100" dirty="0" smtClean="0">
                <a:latin typeface="Arial" pitchFamily="34" charset="0"/>
                <a:cs typeface="Arial" pitchFamily="34" charset="0"/>
              </a:rPr>
              <a:t>CIC has operational procedures in place to help meet the objectives of the new legislation.</a:t>
            </a:r>
          </a:p>
          <a:p>
            <a:r>
              <a:rPr lang="en-CA" sz="1100" dirty="0" smtClean="0">
                <a:latin typeface="Arial" pitchFamily="34" charset="0"/>
                <a:cs typeface="Arial" pitchFamily="34" charset="0"/>
              </a:rPr>
              <a:t>A Use of Representative form (</a:t>
            </a:r>
            <a:r>
              <a:rPr lang="en-CA" sz="1100" dirty="0" smtClean="0">
                <a:latin typeface="Arial" pitchFamily="34" charset="0"/>
                <a:cs typeface="Arial" pitchFamily="34" charset="0"/>
                <a:hlinkClick r:id="rId3" action="ppaction://hlinkfile"/>
              </a:rPr>
              <a:t>IMM 5476</a:t>
            </a:r>
            <a:r>
              <a:rPr lang="en-CA" sz="1100" dirty="0" smtClean="0">
                <a:latin typeface="Arial" pitchFamily="34" charset="0"/>
                <a:cs typeface="Arial" pitchFamily="34" charset="0"/>
              </a:rPr>
              <a:t>) must be submitted with an immigration application if the applicant used the services of a representative to help them prepare their application, or if the applicant wishes to appoint a representative to conduct business on their behalf with CIC or CBSA. </a:t>
            </a:r>
          </a:p>
          <a:p>
            <a:endParaRPr lang="en-CA" sz="1100" dirty="0" smtClean="0">
              <a:latin typeface="Arial" pitchFamily="34" charset="0"/>
              <a:cs typeface="Arial" pitchFamily="34" charset="0"/>
            </a:endParaRPr>
          </a:p>
          <a:p>
            <a:pPr marL="0" marR="0" lvl="1" indent="0" algn="l" defTabSz="914400" rtl="0" eaLnBrk="0" fontAlgn="base" latinLnBrk="0" hangingPunct="0">
              <a:lnSpc>
                <a:spcPct val="100000"/>
              </a:lnSpc>
              <a:spcBef>
                <a:spcPct val="30000"/>
              </a:spcBef>
              <a:spcAft>
                <a:spcPct val="0"/>
              </a:spcAft>
              <a:buClrTx/>
              <a:buSzTx/>
              <a:buFontTx/>
              <a:buNone/>
              <a:tabLst/>
              <a:defRPr/>
            </a:pPr>
            <a:r>
              <a:rPr lang="en-CA" sz="1100" i="0" kern="1200" dirty="0" smtClean="0">
                <a:solidFill>
                  <a:schemeClr val="tx1"/>
                </a:solidFill>
                <a:latin typeface="Arial" pitchFamily="34" charset="0"/>
                <a:ea typeface="+mn-ea"/>
                <a:cs typeface="Arial" pitchFamily="34" charset="0"/>
              </a:rPr>
              <a:t>Processes are in place to validate use of third party representatives. </a:t>
            </a:r>
            <a:r>
              <a:rPr lang="en-CA" sz="1100" kern="1200" dirty="0" smtClean="0">
                <a:solidFill>
                  <a:schemeClr val="tx1"/>
                </a:solidFill>
                <a:latin typeface="Arial" pitchFamily="34" charset="0"/>
                <a:ea typeface="+mn-ea"/>
                <a:cs typeface="Arial" pitchFamily="34" charset="0"/>
              </a:rPr>
              <a:t>CIC has formal directives on the use of representatives in manuals.  As per instructions, CIC officers processing a file that contains an IMM 5476 form are required to perform verification to ensure that the declared representative is a member in good standing of a Canadian law society, the Chambre des notaires du Québec or the ICCRC.  </a:t>
            </a:r>
            <a:endParaRPr lang="en-CA" sz="1100" i="0" dirty="0" smtClean="0">
              <a:latin typeface="Arial" pitchFamily="34" charset="0"/>
              <a:cs typeface="Arial" pitchFamily="34" charset="0"/>
            </a:endParaRPr>
          </a:p>
          <a:p>
            <a:r>
              <a:rPr lang="en-CA" sz="1100" dirty="0" smtClean="0">
                <a:latin typeface="Arial" pitchFamily="34" charset="0"/>
                <a:cs typeface="Arial" pitchFamily="34" charset="0"/>
              </a:rPr>
              <a:t>CIC staff checks the listed representative and their unique identification number on-line to validate their status with the ICCRC or a Canadian provincial/territorial law society</a:t>
            </a:r>
          </a:p>
          <a:p>
            <a:endParaRPr lang="en-CA" sz="1100" dirty="0" smtClean="0">
              <a:latin typeface="Arial" pitchFamily="34" charset="0"/>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1100" dirty="0" smtClean="0">
                <a:latin typeface="Arial" pitchFamily="34" charset="0"/>
                <a:cs typeface="Arial" pitchFamily="34" charset="0"/>
              </a:rPr>
              <a:t>Applications from unauthorized representatives are returned to remind clients and representatives that the government will deal only with authorized representatives when compensation is being given.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1100" kern="1200" dirty="0" smtClean="0">
                <a:solidFill>
                  <a:schemeClr val="tx1"/>
                </a:solidFill>
                <a:latin typeface="Arial" pitchFamily="34" charset="0"/>
                <a:ea typeface="+mn-ea"/>
                <a:cs typeface="Arial" pitchFamily="34" charset="0"/>
              </a:rPr>
              <a:t>To prevent the problem of conflicting direction or information and to ensure that the authorized representative is at all times ultimately responsible for the file, only one representative may be named per application. </a:t>
            </a:r>
          </a:p>
          <a:p>
            <a:pPr marL="0" marR="0" indent="0" algn="l" defTabSz="914400" rtl="0" eaLnBrk="0" fontAlgn="base" latinLnBrk="0" hangingPunct="0">
              <a:lnSpc>
                <a:spcPct val="100000"/>
              </a:lnSpc>
              <a:spcBef>
                <a:spcPct val="30000"/>
              </a:spcBef>
              <a:spcAft>
                <a:spcPct val="0"/>
              </a:spcAft>
              <a:buClrTx/>
              <a:buSzTx/>
              <a:buFontTx/>
              <a:buNone/>
              <a:tabLst/>
              <a:defRPr/>
            </a:pPr>
            <a:r>
              <a:rPr lang="en-CA" sz="1100" dirty="0" smtClean="0">
                <a:latin typeface="Arial" pitchFamily="34" charset="0"/>
                <a:cs typeface="Arial" pitchFamily="34" charset="0"/>
              </a:rPr>
              <a:t>CIC must be notified of any change of representative. Applicants can notify CIC by completing and submitting a new IMM 5476.  </a:t>
            </a:r>
          </a:p>
          <a:p>
            <a:endParaRPr lang="en-CA" sz="1100" dirty="0" smtClean="0">
              <a:latin typeface="Arial" pitchFamily="34" charset="0"/>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100" dirty="0" smtClean="0">
              <a:latin typeface="Arial" pitchFamily="34" charset="0"/>
              <a:cs typeface="Arial" pitchFamily="34" charset="0"/>
            </a:endParaRPr>
          </a:p>
          <a:p>
            <a:endParaRPr lang="en-CA" sz="1100" dirty="0" smtClean="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17</a:t>
            </a:fld>
            <a:endParaRPr lang="en-CA"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621582"/>
          </a:xfrm>
        </p:spPr>
        <p:txBody>
          <a:bodyPr>
            <a:noAutofit/>
          </a:bodyPr>
          <a:lstStyle/>
          <a:p>
            <a:pPr>
              <a:buNone/>
            </a:pPr>
            <a:r>
              <a:rPr lang="en-US" sz="1100" dirty="0" smtClean="0">
                <a:latin typeface="Arial" pitchFamily="34" charset="0"/>
                <a:cs typeface="Arial" pitchFamily="34" charset="0"/>
              </a:rPr>
              <a:t>There are processes in place for the public to file a complaint:</a:t>
            </a:r>
          </a:p>
          <a:p>
            <a:endParaRPr lang="en-CA" sz="1100" kern="1200" dirty="0" smtClean="0">
              <a:solidFill>
                <a:schemeClr val="tx1"/>
              </a:solidFill>
              <a:latin typeface="Arial" pitchFamily="34" charset="0"/>
              <a:ea typeface="+mn-ea"/>
              <a:cs typeface="Arial" pitchFamily="34" charset="0"/>
            </a:endParaRPr>
          </a:p>
          <a:p>
            <a:r>
              <a:rPr lang="en-CA" sz="1100" kern="1200" dirty="0" smtClean="0">
                <a:solidFill>
                  <a:schemeClr val="tx1"/>
                </a:solidFill>
                <a:latin typeface="Arial" pitchFamily="34" charset="0"/>
                <a:ea typeface="+mn-ea"/>
                <a:cs typeface="Arial" pitchFamily="34" charset="0"/>
              </a:rPr>
              <a:t>If the representative is a lawyer - clients  can contact the respective regulatory body (law societies, or Chambre des Notaires du Québec).</a:t>
            </a:r>
          </a:p>
          <a:p>
            <a:r>
              <a:rPr lang="en-CA" sz="1100" kern="1200" dirty="0" smtClean="0">
                <a:solidFill>
                  <a:schemeClr val="tx1"/>
                </a:solidFill>
                <a:latin typeface="Arial" pitchFamily="34" charset="0"/>
                <a:ea typeface="+mn-ea"/>
                <a:cs typeface="Arial" pitchFamily="34" charset="0"/>
              </a:rPr>
              <a:t>  </a:t>
            </a:r>
          </a:p>
          <a:p>
            <a:r>
              <a:rPr lang="en-CA" sz="1100" kern="1200" dirty="0" smtClean="0">
                <a:solidFill>
                  <a:schemeClr val="tx1"/>
                </a:solidFill>
                <a:latin typeface="Arial" pitchFamily="34" charset="0"/>
                <a:ea typeface="+mn-ea"/>
                <a:cs typeface="Arial" pitchFamily="34" charset="0"/>
              </a:rPr>
              <a:t>Complaint about an ICCRC member – clients contact the ICCRC. </a:t>
            </a:r>
          </a:p>
          <a:p>
            <a:endParaRPr lang="en-CA" sz="1100" kern="1200" dirty="0" smtClean="0">
              <a:solidFill>
                <a:schemeClr val="tx1"/>
              </a:solidFill>
              <a:latin typeface="Arial" pitchFamily="34" charset="0"/>
              <a:ea typeface="+mn-ea"/>
              <a:cs typeface="Arial" pitchFamily="34" charset="0"/>
            </a:endParaRPr>
          </a:p>
          <a:p>
            <a:r>
              <a:rPr lang="en-CA" sz="1100" kern="1200" dirty="0" smtClean="0">
                <a:solidFill>
                  <a:schemeClr val="tx1"/>
                </a:solidFill>
                <a:latin typeface="Arial" pitchFamily="34" charset="0"/>
                <a:ea typeface="+mn-ea"/>
                <a:cs typeface="Arial" pitchFamily="34" charset="0"/>
              </a:rPr>
              <a:t>Internal CIC officer staff – complaint is filed by CIC with appropriate regulatory body</a:t>
            </a:r>
          </a:p>
          <a:p>
            <a:endParaRPr lang="en-CA" sz="1100" kern="1200" dirty="0" smtClean="0">
              <a:solidFill>
                <a:schemeClr val="tx1"/>
              </a:solidFill>
              <a:latin typeface="Arial" pitchFamily="34" charset="0"/>
              <a:ea typeface="+mn-ea"/>
              <a:cs typeface="Arial" pitchFamily="34" charset="0"/>
            </a:endParaRPr>
          </a:p>
          <a:p>
            <a:endParaRPr lang="en-CA" sz="1100" kern="1200" dirty="0" smtClean="0">
              <a:solidFill>
                <a:schemeClr val="tx1"/>
              </a:solidFill>
              <a:latin typeface="Arial" pitchFamily="34" charset="0"/>
              <a:ea typeface="+mn-ea"/>
              <a:cs typeface="Arial" pitchFamily="34" charset="0"/>
            </a:endParaRPr>
          </a:p>
          <a:p>
            <a:endParaRPr lang="en-CA" sz="1000" kern="1200" dirty="0" smtClean="0">
              <a:solidFill>
                <a:schemeClr val="tx1"/>
              </a:solidFill>
              <a:latin typeface="+mn-lt"/>
              <a:ea typeface="+mn-ea"/>
              <a:cs typeface="+mn-cs"/>
            </a:endParaRPr>
          </a:p>
          <a:p>
            <a:endParaRPr lang="en-CA" sz="1000" dirty="0" smtClean="0"/>
          </a:p>
          <a:p>
            <a:endParaRPr lang="en-CA" sz="1000" dirty="0"/>
          </a:p>
        </p:txBody>
      </p:sp>
      <p:sp>
        <p:nvSpPr>
          <p:cNvPr id="4" name="Header Placeholder 3"/>
          <p:cNvSpPr>
            <a:spLocks noGrp="1"/>
          </p:cNvSpPr>
          <p:nvPr>
            <p:ph type="hdr" sz="quarter" idx="10"/>
          </p:nvPr>
        </p:nvSpPr>
        <p:spPr/>
        <p:txBody>
          <a:bodyPr/>
          <a:lstStyle/>
          <a:p>
            <a:pPr>
              <a:defRPr/>
            </a:pPr>
            <a:r>
              <a:rPr lang="en-CA"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18</a:t>
            </a:fld>
            <a:endParaRPr lang="en-CA"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621582"/>
          </a:xfrm>
        </p:spPr>
        <p:txBody>
          <a:bodyPr>
            <a:noAutofit/>
          </a:bodyPr>
          <a:lstStyle/>
          <a:p>
            <a:r>
              <a:rPr lang="en-CA" sz="1100" dirty="0" smtClean="0">
                <a:latin typeface="Arial" pitchFamily="34" charset="0"/>
                <a:cs typeface="Arial" pitchFamily="34" charset="0"/>
              </a:rPr>
              <a:t>The regulations permit CIC, the CBSA and the IRB to disclose information to a governing body in cases where conduct by a representative is likely to constitute a breach of that person’s professional or ethical obligations. Examples of relevant acts or omissions could include: </a:t>
            </a:r>
          </a:p>
          <a:p>
            <a:r>
              <a:rPr lang="en-CA" sz="1100" dirty="0" smtClean="0">
                <a:latin typeface="Arial" pitchFamily="34" charset="0"/>
                <a:cs typeface="Arial" pitchFamily="34" charset="0"/>
              </a:rPr>
              <a:t>False promises made to the applicant, Providing false information to clients about Canada’s immigration processes, </a:t>
            </a:r>
          </a:p>
          <a:p>
            <a:r>
              <a:rPr lang="en-CA" sz="1100" dirty="0" smtClean="0">
                <a:latin typeface="Arial" pitchFamily="34" charset="0"/>
                <a:cs typeface="Arial" pitchFamily="34" charset="0"/>
              </a:rPr>
              <a:t>Failing to provide services agreed to between the representative and client, Counselling to obtain or submit false evidence, and </a:t>
            </a:r>
          </a:p>
          <a:p>
            <a:r>
              <a:rPr lang="en-CA" sz="1100" dirty="0" smtClean="0">
                <a:latin typeface="Arial" pitchFamily="34" charset="0"/>
                <a:cs typeface="Arial" pitchFamily="34" charset="0"/>
              </a:rPr>
              <a:t>Acts or omissions which would appear to be contrary to the code of ethics of the governing body.</a:t>
            </a:r>
          </a:p>
          <a:p>
            <a:r>
              <a:rPr lang="en-CA" sz="1100" b="0" baseline="0" dirty="0" smtClean="0">
                <a:latin typeface="Arial" pitchFamily="34" charset="0"/>
                <a:cs typeface="Arial" pitchFamily="34" charset="0"/>
              </a:rPr>
              <a:t>Can also go after people who are saying they are lawyers or consultants and are not. </a:t>
            </a:r>
          </a:p>
          <a:p>
            <a:endParaRPr lang="en-CA" sz="1100" b="0" baseline="0" dirty="0" smtClean="0"/>
          </a:p>
          <a:p>
            <a:r>
              <a:rPr lang="en-CA" sz="1100" b="0" baseline="0" dirty="0" smtClean="0">
                <a:latin typeface="Arial" pitchFamily="34" charset="0"/>
                <a:cs typeface="Arial" pitchFamily="34" charset="0"/>
              </a:rPr>
              <a:t>The Information Sharing Regulations require the designated body of immigration consultants to provide information to the Minister which would assist in evaluating whether it is governing in the public interest, and Regulations to facilitate the disclosure of information concerning the ethical or professional conduct of immigration representatives to those responsible for governing or investigating that conduct, came into force on April 10, 2012. </a:t>
            </a:r>
          </a:p>
          <a:p>
            <a:r>
              <a:rPr lang="en-CA" sz="1100" b="0" baseline="0" dirty="0" smtClean="0">
                <a:latin typeface="Arial" pitchFamily="34" charset="0"/>
                <a:cs typeface="Arial" pitchFamily="34" charset="0"/>
              </a:rPr>
              <a:t>This statutory change has greatly enhanced the ability of the Department and partners to find, track and put an end to representatives not working in the best interest of their clients. </a:t>
            </a:r>
          </a:p>
          <a:p>
            <a:endParaRPr lang="en-CA" sz="1100"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20</a:t>
            </a:fld>
            <a:endParaRPr lang="en-CA"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621582"/>
          </a:xfrm>
        </p:spPr>
        <p:txBody>
          <a:bodyPr>
            <a:noAutofit/>
          </a:bodyPr>
          <a:lstStyle/>
          <a:p>
            <a:r>
              <a:rPr lang="en-CA" sz="1100" dirty="0" smtClean="0">
                <a:latin typeface="Arial" pitchFamily="34" charset="0"/>
                <a:cs typeface="Arial" pitchFamily="34" charset="0"/>
              </a:rPr>
              <a:t>CIC has seen much success with the immigration representative legislation– however – as with everything in life -  it is not without its challenges. </a:t>
            </a:r>
          </a:p>
          <a:p>
            <a:r>
              <a:rPr lang="en-CA" sz="1100" dirty="0" smtClean="0">
                <a:latin typeface="Arial" pitchFamily="34" charset="0"/>
                <a:cs typeface="Arial" pitchFamily="34" charset="0"/>
              </a:rPr>
              <a:t>While the legislation is clear on who can provide immigration advice to applicants, stakeholders manage to find a way to confuse things. We get enquiries from different sources asking for clarification on their particular case. they may think the rules don’t actually apply in their circumstances – usually it is a matter of clarifying  a section of the legislation for them.</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Stakeholders may think they have the clients best interest in mind, but assisting without authority to do so, or provide misleading or incorrect information will actually do more damage than these stakeholder realize. Their client’s application  may not be accepted as a result of their actions.</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Grey areas – enquiries about indirect vs direct consideration – for example – if an applicant pays  uses a company to facilitate their visa application, but the company itself  uses an ICCRC member or lawyer to do the immigration piece of the process – who was paid to  do the work. Whether indirect or direct consideration is taking place- the applicant must declare the use of a paid representative.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Adapting the program to stakeholder needs. As the legislation matures and we see areas for improvement – discussions take place with all interested parties to determine possible paths to improving services to clients</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Communication is key – the next couple of slides cover efforts made to address some of the challenges</a:t>
            </a: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21</a:t>
            </a:fld>
            <a:endParaRPr lang="en-CA"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FontTx/>
              <a:buNone/>
            </a:pPr>
            <a:endParaRPr lang="en-CA" b="1" dirty="0" smtClean="0">
              <a:cs typeface="Arial" pitchFamily="34" charset="0"/>
            </a:endParaRPr>
          </a:p>
          <a:p>
            <a:pPr>
              <a:buFontTx/>
              <a:buNone/>
            </a:pPr>
            <a:r>
              <a:rPr lang="en-CA" sz="1100" b="1" dirty="0" smtClean="0">
                <a:latin typeface="Arial" pitchFamily="34" charset="0"/>
                <a:cs typeface="Arial" pitchFamily="34" charset="0"/>
              </a:rPr>
              <a:t>CIC’ s International Strategy</a:t>
            </a:r>
          </a:p>
          <a:p>
            <a:pPr>
              <a:buFontTx/>
              <a:buNone/>
            </a:pPr>
            <a:endParaRPr lang="en-CA" sz="1100" b="1" dirty="0" smtClean="0">
              <a:latin typeface="Arial" pitchFamily="34" charset="0"/>
              <a:cs typeface="Arial" pitchFamily="34" charset="0"/>
            </a:endParaRPr>
          </a:p>
          <a:p>
            <a:pPr>
              <a:buFontTx/>
              <a:buNone/>
            </a:pPr>
            <a:r>
              <a:rPr lang="en-CA" sz="1100" b="1" dirty="0" smtClean="0">
                <a:latin typeface="Arial" pitchFamily="34" charset="0"/>
                <a:cs typeface="Arial" pitchFamily="34" charset="0"/>
              </a:rPr>
              <a:t>CIC</a:t>
            </a:r>
            <a:r>
              <a:rPr lang="en-CA" sz="1100" b="1" baseline="0" dirty="0" smtClean="0">
                <a:latin typeface="Arial" pitchFamily="34" charset="0"/>
                <a:cs typeface="Arial" pitchFamily="34" charset="0"/>
              </a:rPr>
              <a:t> </a:t>
            </a:r>
            <a:r>
              <a:rPr lang="en-CA" sz="1100" dirty="0" smtClean="0">
                <a:latin typeface="Arial" pitchFamily="34" charset="0"/>
                <a:cs typeface="Arial" pitchFamily="34" charset="0"/>
              </a:rPr>
              <a:t>engages in dialogue with international partners to combat unscrupulous behaviour by consultants. The Canadian government continues to make use of bilateral and multilateral opportunities to address the fraudulent activities of immigration consultants abroad. </a:t>
            </a:r>
          </a:p>
          <a:p>
            <a:pPr>
              <a:buFontTx/>
              <a:buNone/>
            </a:pPr>
            <a:endParaRPr lang="en-CA" sz="1100" dirty="0" smtClean="0">
              <a:latin typeface="Arial" pitchFamily="34" charset="0"/>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1100" kern="1200" dirty="0" smtClean="0">
                <a:solidFill>
                  <a:schemeClr val="tx1"/>
                </a:solidFill>
                <a:latin typeface="Arial" pitchFamily="34" charset="0"/>
                <a:ea typeface="+mn-ea"/>
                <a:cs typeface="Arial" pitchFamily="34" charset="0"/>
              </a:rPr>
              <a:t>CIC is also leveraging international and bilateral opportunities to raise awareness and form partnerships to combat unscrupulous behaviour by third party intermediaries.  Through these discussions, CIC is encouraging top source countries to make stronger regulations and undertake enforcement of the immigration industry within their borders.</a:t>
            </a:r>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endParaRPr lang="en-CA" sz="1100" kern="1200" dirty="0" smtClean="0">
              <a:solidFill>
                <a:schemeClr val="tx1"/>
              </a:solidFill>
              <a:latin typeface="Arial" pitchFamily="34" charset="0"/>
              <a:ea typeface="+mn-ea"/>
              <a:cs typeface="Arial" pitchFamily="34" charset="0"/>
            </a:endParaRPr>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CA" sz="1100" kern="1200" dirty="0" smtClean="0">
                <a:solidFill>
                  <a:schemeClr val="tx1"/>
                </a:solidFill>
                <a:latin typeface="Arial" pitchFamily="34" charset="0"/>
                <a:ea typeface="+mn-ea"/>
                <a:cs typeface="Arial" pitchFamily="34" charset="0"/>
              </a:rPr>
              <a:t>Canada led an advertising campaign, with several other like-minded countries, to warn potential immigrants about fraudulent consultants. The Government of Canada, with the support of Australia, New Zealand, the United Kingdom and the United States–members of the Five Country Conference–launched an overseas advertising campaign in 2011.</a:t>
            </a:r>
          </a:p>
          <a:p>
            <a:pPr>
              <a:buFont typeface="Arial" pitchFamily="34" charset="0"/>
              <a:buChar char="•"/>
            </a:pPr>
            <a:endParaRPr lang="en-CA" sz="1100" dirty="0" smtClean="0">
              <a:latin typeface="Arial" pitchFamily="34" charset="0"/>
              <a:cs typeface="Arial" pitchFamily="34" charset="0"/>
            </a:endParaRPr>
          </a:p>
          <a:p>
            <a:pPr>
              <a:buFont typeface="Arial" pitchFamily="34" charset="0"/>
              <a:buNone/>
            </a:pPr>
            <a:r>
              <a:rPr lang="en-CA" sz="1100" dirty="0" smtClean="0">
                <a:latin typeface="Arial" pitchFamily="34" charset="0"/>
                <a:cs typeface="Arial" pitchFamily="34" charset="0"/>
              </a:rPr>
              <a:t>2011 Santo Domingo DR Conference on Migration participation</a:t>
            </a:r>
          </a:p>
          <a:p>
            <a:pPr>
              <a:buFont typeface="Arial" pitchFamily="34" charset="0"/>
              <a:buChar char="•"/>
            </a:pPr>
            <a:endParaRPr lang="en-CA" sz="1100" dirty="0" smtClean="0">
              <a:latin typeface="Arial" pitchFamily="34" charset="0"/>
              <a:cs typeface="Arial" pitchFamily="34" charset="0"/>
            </a:endParaRPr>
          </a:p>
          <a:p>
            <a:pPr>
              <a:buFont typeface="Arial" pitchFamily="34" charset="0"/>
              <a:buChar char="•"/>
            </a:pPr>
            <a:endParaRPr lang="en-CA" sz="1100" dirty="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22</a:t>
            </a:fld>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r>
              <a:rPr lang="en-CA" sz="1100" dirty="0" smtClean="0">
                <a:latin typeface="Arial" pitchFamily="34" charset="0"/>
                <a:cs typeface="Arial" pitchFamily="34" charset="0"/>
              </a:rPr>
              <a:t>Good morning – It is a pleasure to be here.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This morning I will start by giving a bit of a background on  Citizenship and Immigration programs.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Following a brief overview of CIC programs we will get into our discussion on immigration representatives</a:t>
            </a:r>
          </a:p>
          <a:p>
            <a:r>
              <a:rPr lang="en-CA" sz="1100" dirty="0" smtClean="0">
                <a:latin typeface="Arial" pitchFamily="34" charset="0"/>
                <a:cs typeface="Arial" pitchFamily="34" charset="0"/>
              </a:rPr>
              <a:t>The presentation will include:</a:t>
            </a:r>
          </a:p>
          <a:p>
            <a:pPr lvl="0"/>
            <a:r>
              <a:rPr lang="en-US" sz="1100" dirty="0" smtClean="0">
                <a:latin typeface="Arial" pitchFamily="34" charset="0"/>
                <a:cs typeface="Arial" pitchFamily="34" charset="0"/>
              </a:rPr>
              <a:t>An overview and history of the immigration representatives issue;</a:t>
            </a:r>
            <a:endParaRPr lang="en-CA" sz="1100" i="1" dirty="0" smtClean="0">
              <a:latin typeface="Arial" pitchFamily="34" charset="0"/>
              <a:cs typeface="Arial" pitchFamily="34" charset="0"/>
            </a:endParaRPr>
          </a:p>
          <a:p>
            <a:pPr lvl="0">
              <a:buFont typeface="Arial" pitchFamily="34" charset="0"/>
              <a:buNone/>
            </a:pPr>
            <a:r>
              <a:rPr lang="en-US" sz="1100" dirty="0" smtClean="0">
                <a:latin typeface="Arial" pitchFamily="34" charset="0"/>
                <a:cs typeface="Arial" pitchFamily="34" charset="0"/>
              </a:rPr>
              <a:t>Legislative Changes 		</a:t>
            </a:r>
            <a:endParaRPr lang="en-CA" sz="1100" dirty="0" smtClean="0">
              <a:latin typeface="Arial" pitchFamily="34" charset="0"/>
              <a:cs typeface="Arial" pitchFamily="34" charset="0"/>
            </a:endParaRPr>
          </a:p>
          <a:p>
            <a:pPr lvl="0"/>
            <a:r>
              <a:rPr lang="en-US" sz="1100" dirty="0" smtClean="0">
                <a:latin typeface="Arial" pitchFamily="34" charset="0"/>
                <a:cs typeface="Arial" pitchFamily="34" charset="0"/>
              </a:rPr>
              <a:t>Overview and intent of legislative changes including designating a new body to regulate immigration</a:t>
            </a:r>
            <a:r>
              <a:rPr lang="en-US" sz="1100" baseline="0" dirty="0" smtClean="0">
                <a:latin typeface="Arial" pitchFamily="34" charset="0"/>
                <a:cs typeface="Arial" pitchFamily="34" charset="0"/>
              </a:rPr>
              <a:t> consultants.</a:t>
            </a:r>
            <a:endParaRPr lang="en-US" sz="1100" dirty="0" smtClean="0">
              <a:latin typeface="Arial" pitchFamily="34" charset="0"/>
              <a:cs typeface="Arial" pitchFamily="34" charset="0"/>
            </a:endParaRPr>
          </a:p>
          <a:p>
            <a:pPr lvl="0"/>
            <a:endParaRPr lang="en-US" sz="1100" dirty="0" smtClean="0">
              <a:latin typeface="Arial" pitchFamily="34" charset="0"/>
              <a:cs typeface="Arial" pitchFamily="34" charset="0"/>
            </a:endParaRPr>
          </a:p>
          <a:p>
            <a:pPr lvl="0">
              <a:buFont typeface="Arial" pitchFamily="34" charset="0"/>
              <a:buNone/>
            </a:pPr>
            <a:r>
              <a:rPr lang="en-US" sz="1100" dirty="0" smtClean="0">
                <a:latin typeface="Arial" pitchFamily="34" charset="0"/>
                <a:cs typeface="Arial" pitchFamily="34" charset="0"/>
              </a:rPr>
              <a:t>Public Awareness Campaign 	</a:t>
            </a:r>
          </a:p>
          <a:p>
            <a:pPr lvl="0">
              <a:buFont typeface="Arial" pitchFamily="34" charset="0"/>
              <a:buNone/>
            </a:pPr>
            <a:r>
              <a:rPr lang="en-US" sz="1100" dirty="0" smtClean="0">
                <a:latin typeface="Arial" pitchFamily="34" charset="0"/>
                <a:cs typeface="Arial" pitchFamily="34" charset="0"/>
              </a:rPr>
              <a:t>Canada’s efforts to promote, inform and engage on all aspects of immigration representatives. 	</a:t>
            </a:r>
            <a:endParaRPr lang="en-CA" sz="1100"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a:t>
            </a:fld>
            <a:endParaRPr lang="en-CA"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100" b="1" kern="1200" dirty="0" smtClean="0">
                <a:solidFill>
                  <a:schemeClr val="tx1"/>
                </a:solidFill>
                <a:latin typeface="Arial" pitchFamily="34" charset="0"/>
                <a:ea typeface="+mn-ea"/>
                <a:cs typeface="Arial" pitchFamily="34" charset="0"/>
              </a:rPr>
              <a:t>CIC Anti-fraud media campaign</a:t>
            </a:r>
            <a:endParaRPr lang="en-CA" sz="1100" kern="1200" dirty="0" smtClean="0">
              <a:solidFill>
                <a:schemeClr val="tx1"/>
              </a:solidFill>
              <a:latin typeface="Arial" pitchFamily="34" charset="0"/>
              <a:ea typeface="+mn-ea"/>
              <a:cs typeface="Arial" pitchFamily="34" charset="0"/>
            </a:endParaRPr>
          </a:p>
          <a:p>
            <a:r>
              <a:rPr lang="en-CA" sz="1100" kern="1200" dirty="0" smtClean="0">
                <a:solidFill>
                  <a:schemeClr val="tx1"/>
                </a:solidFill>
                <a:latin typeface="Arial" pitchFamily="34" charset="0"/>
                <a:ea typeface="+mn-ea"/>
                <a:cs typeface="Arial" pitchFamily="34" charset="0"/>
              </a:rPr>
              <a:t> In 2011, the Department introduced a public information campaign to raise awareness, such as a fraud warning notice on our website, which has been translated into 17 languages and is accessible for distribution to stakeholders in Canada and overseas. </a:t>
            </a:r>
          </a:p>
          <a:p>
            <a:pPr lvl="0">
              <a:buFont typeface="Arial" pitchFamily="34" charset="0"/>
              <a:buChar char="•"/>
            </a:pPr>
            <a:endParaRPr lang="en-CA" sz="1100" kern="1200" dirty="0" smtClean="0">
              <a:solidFill>
                <a:schemeClr val="tx1"/>
              </a:solidFill>
              <a:latin typeface="Arial" pitchFamily="34" charset="0"/>
              <a:ea typeface="+mn-ea"/>
              <a:cs typeface="Arial" pitchFamily="34" charset="0"/>
            </a:endParaRPr>
          </a:p>
          <a:p>
            <a:pPr lvl="0">
              <a:buFont typeface="Arial" pitchFamily="34" charset="0"/>
              <a:buNone/>
            </a:pPr>
            <a:r>
              <a:rPr lang="en-CA" sz="1100" kern="1200" dirty="0" smtClean="0">
                <a:solidFill>
                  <a:schemeClr val="tx1"/>
                </a:solidFill>
                <a:latin typeface="Arial" pitchFamily="34" charset="0"/>
                <a:ea typeface="+mn-ea"/>
                <a:cs typeface="Arial" pitchFamily="34" charset="0"/>
              </a:rPr>
              <a:t>CIC will continue to enhance outreach and communication efforts as they relate to s.91 of the IRPA to ensure the greatest degree of clarity possible for key stakeholders. </a:t>
            </a:r>
          </a:p>
          <a:p>
            <a:pPr>
              <a:buFont typeface="Arial" pitchFamily="34" charset="0"/>
              <a:buNone/>
            </a:pPr>
            <a:endParaRPr lang="en-CA" sz="1100" kern="1200" dirty="0" smtClean="0">
              <a:solidFill>
                <a:schemeClr val="tx1"/>
              </a:solidFill>
              <a:latin typeface="Arial" pitchFamily="34" charset="0"/>
              <a:ea typeface="+mn-ea"/>
              <a:cs typeface="Arial" pitchFamily="34" charset="0"/>
            </a:endParaRPr>
          </a:p>
          <a:p>
            <a:pPr>
              <a:buFont typeface="Arial" pitchFamily="34" charset="0"/>
              <a:buNone/>
            </a:pPr>
            <a:r>
              <a:rPr lang="en-CA" sz="1100" kern="1200" dirty="0" smtClean="0">
                <a:solidFill>
                  <a:schemeClr val="tx1"/>
                </a:solidFill>
                <a:latin typeface="Arial" pitchFamily="34" charset="0"/>
                <a:ea typeface="+mn-ea"/>
                <a:cs typeface="Arial" pitchFamily="34" charset="0"/>
              </a:rPr>
              <a:t>An awareness campaign will be launched in March, 2014, in partnership with ICCRC and the Federation of Law Societies of Canada, highlighting the importance of using authorized immigration representatives and how to avoid becoming a victim of fraud.  </a:t>
            </a:r>
            <a:r>
              <a:rPr lang="en-US" sz="1100" kern="1200" dirty="0" smtClean="0">
                <a:solidFill>
                  <a:schemeClr val="tx1"/>
                </a:solidFill>
                <a:latin typeface="Arial" pitchFamily="34" charset="0"/>
                <a:ea typeface="+mn-ea"/>
                <a:cs typeface="Arial" pitchFamily="34" charset="0"/>
              </a:rPr>
              <a:t>The campaign will feature a public service announcement, social media messaging (Twitter/Facebook), a small amount of paid advertising in ethnic media and a poster campaign for mission and visa offices in Canada’s top 10 source countries.</a:t>
            </a:r>
            <a:endParaRPr lang="en-CA" sz="1100" kern="1200" dirty="0" smtClean="0">
              <a:solidFill>
                <a:schemeClr val="tx1"/>
              </a:solidFill>
              <a:latin typeface="Arial" pitchFamily="34" charset="0"/>
              <a:ea typeface="+mn-ea"/>
              <a:cs typeface="Arial" pitchFamily="34" charset="0"/>
            </a:endParaRPr>
          </a:p>
          <a:p>
            <a:pPr>
              <a:buFont typeface="Arial" pitchFamily="34" charset="0"/>
              <a:buChar char="•"/>
            </a:pPr>
            <a:endParaRPr lang="en-CA" sz="1200" kern="1200" dirty="0">
              <a:solidFill>
                <a:schemeClr val="tx1"/>
              </a:solidFill>
              <a:latin typeface="+mn-lt"/>
              <a:ea typeface="+mn-ea"/>
              <a:cs typeface="+mn-cs"/>
            </a:endParaRPr>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23</a:t>
            </a:fld>
            <a:endParaRPr lang="en-CA"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227616"/>
            <a:ext cx="5546725" cy="4300435"/>
          </a:xfrm>
        </p:spPr>
        <p:txBody>
          <a:bodyPr>
            <a:noAutofit/>
          </a:bodyPr>
          <a:lstStyle/>
          <a:p>
            <a:endParaRPr lang="en-CA" sz="1100" b="0" dirty="0" smtClean="0">
              <a:latin typeface="Arial" pitchFamily="34" charset="0"/>
              <a:cs typeface="Arial" pitchFamily="34" charset="0"/>
            </a:endParaRPr>
          </a:p>
          <a:p>
            <a:r>
              <a:rPr lang="en-CA" sz="1100" b="0" dirty="0" smtClean="0">
                <a:latin typeface="Arial" pitchFamily="34" charset="0"/>
                <a:cs typeface="Arial" pitchFamily="34" charset="0"/>
              </a:rPr>
              <a:t>Partnership building</a:t>
            </a:r>
          </a:p>
          <a:p>
            <a:r>
              <a:rPr lang="en-CA" sz="1100" b="1" kern="1200" dirty="0" smtClean="0">
                <a:solidFill>
                  <a:schemeClr val="tx1"/>
                </a:solidFill>
                <a:latin typeface="Arial" pitchFamily="34" charset="0"/>
                <a:ea typeface="+mn-ea"/>
                <a:cs typeface="Arial" pitchFamily="34" charset="0"/>
              </a:rPr>
              <a:t>Strong international partnerships are crucial </a:t>
            </a:r>
            <a:endParaRPr lang="en-CA" sz="1100" kern="1200" dirty="0" smtClean="0">
              <a:solidFill>
                <a:schemeClr val="tx1"/>
              </a:solidFill>
              <a:latin typeface="Arial" pitchFamily="34" charset="0"/>
              <a:ea typeface="+mn-ea"/>
              <a:cs typeface="Arial" pitchFamily="34" charset="0"/>
            </a:endParaRPr>
          </a:p>
          <a:p>
            <a:pPr lvl="0"/>
            <a:r>
              <a:rPr lang="en-CA" sz="1100" kern="1200" dirty="0" smtClean="0">
                <a:solidFill>
                  <a:schemeClr val="tx1"/>
                </a:solidFill>
                <a:latin typeface="Arial" pitchFamily="34" charset="0"/>
                <a:ea typeface="+mn-ea"/>
                <a:cs typeface="Arial" pitchFamily="34" charset="0"/>
              </a:rPr>
              <a:t>CIC is committed to ongoing dialogue with partners to combat unscrupulous behaviour by consultants</a:t>
            </a:r>
          </a:p>
          <a:p>
            <a:pPr lvl="0"/>
            <a:r>
              <a:rPr lang="en-CA" sz="1100" kern="1200" dirty="0" smtClean="0">
                <a:solidFill>
                  <a:schemeClr val="tx1"/>
                </a:solidFill>
                <a:latin typeface="Arial" pitchFamily="34" charset="0"/>
                <a:ea typeface="+mn-ea"/>
                <a:cs typeface="Arial" pitchFamily="34" charset="0"/>
              </a:rPr>
              <a:t>the Canadian government will continue to capitalize on bilateral and multilateral opportunities to share its anti-fraud strategy and discuss and resolve fraudulent consultant activities abroad</a:t>
            </a:r>
          </a:p>
          <a:p>
            <a:pPr lvl="0"/>
            <a:r>
              <a:rPr lang="en-CA" sz="1100" kern="1200" dirty="0" smtClean="0">
                <a:solidFill>
                  <a:schemeClr val="tx1"/>
                </a:solidFill>
                <a:latin typeface="Arial" pitchFamily="34" charset="0"/>
                <a:ea typeface="+mn-ea"/>
                <a:cs typeface="Arial" pitchFamily="34" charset="0"/>
              </a:rPr>
              <a:t>the cooperation of other countries is key to helping us clamp down on these individuals </a:t>
            </a:r>
          </a:p>
          <a:p>
            <a:pPr lvl="0"/>
            <a:r>
              <a:rPr lang="en-CA" sz="1100" b="0" kern="1200" dirty="0" smtClean="0">
                <a:solidFill>
                  <a:schemeClr val="tx1"/>
                </a:solidFill>
                <a:latin typeface="Arial" pitchFamily="34" charset="0"/>
                <a:ea typeface="+mn-ea"/>
                <a:cs typeface="Arial" pitchFamily="34" charset="0"/>
              </a:rPr>
              <a:t>Continue with  t</a:t>
            </a:r>
            <a:r>
              <a:rPr lang="en-CA" sz="1100" b="0" dirty="0" smtClean="0">
                <a:latin typeface="Arial" pitchFamily="34" charset="0"/>
                <a:cs typeface="Arial" pitchFamily="34" charset="0"/>
              </a:rPr>
              <a:t>he exchange of empirical or anecdotal information to better assess the economic/social costs associated with immigration fraud issues and the effectiveness of anti-fraud measures and advertising</a:t>
            </a:r>
          </a:p>
          <a:p>
            <a:r>
              <a:rPr lang="en-CA" sz="1100" b="0" dirty="0" smtClean="0">
                <a:latin typeface="Arial" pitchFamily="34" charset="0"/>
                <a:cs typeface="Arial" pitchFamily="34" charset="0"/>
              </a:rPr>
              <a:t>June SEGOB meeting – and this follow up meeting are examples of the work we are doing here </a:t>
            </a:r>
          </a:p>
          <a:p>
            <a:r>
              <a:rPr lang="en-CA" sz="1100" b="1" kern="1200" dirty="0" smtClean="0">
                <a:solidFill>
                  <a:schemeClr val="tx1"/>
                </a:solidFill>
                <a:latin typeface="Arial" pitchFamily="34" charset="0"/>
                <a:ea typeface="+mn-ea"/>
                <a:cs typeface="Arial" pitchFamily="34" charset="0"/>
              </a:rPr>
              <a:t>Ongoing actions</a:t>
            </a:r>
            <a:endParaRPr lang="en-CA" sz="1100" kern="1200" dirty="0" smtClean="0">
              <a:solidFill>
                <a:schemeClr val="tx1"/>
              </a:solidFill>
              <a:latin typeface="Arial" pitchFamily="34" charset="0"/>
              <a:ea typeface="+mn-ea"/>
              <a:cs typeface="Arial" pitchFamily="34" charset="0"/>
            </a:endParaRPr>
          </a:p>
          <a:p>
            <a:pPr lvl="0"/>
            <a:r>
              <a:rPr lang="en-CA" sz="1100" kern="1200" dirty="0" smtClean="0">
                <a:solidFill>
                  <a:schemeClr val="tx1"/>
                </a:solidFill>
                <a:latin typeface="Arial" pitchFamily="34" charset="0"/>
                <a:ea typeface="+mn-ea"/>
                <a:cs typeface="Arial" pitchFamily="34" charset="0"/>
              </a:rPr>
              <a:t>The Department is also exploring other areas for cooperation and collaboration, which include: information exchange with Five Country Conference regarding regulatory approaches, complaints and prosecutions; anti-fraud communications, an addition to the training package for newly appointed Heads of Missions (HOM) of a section on fighting fraud by immigration consultants;</a:t>
            </a:r>
            <a:r>
              <a:rPr lang="en-CA" sz="1100" kern="1200" baseline="0" dirty="0" smtClean="0">
                <a:solidFill>
                  <a:schemeClr val="tx1"/>
                </a:solidFill>
                <a:latin typeface="Arial" pitchFamily="34" charset="0"/>
                <a:ea typeface="+mn-ea"/>
                <a:cs typeface="Arial" pitchFamily="34" charset="0"/>
              </a:rPr>
              <a:t> </a:t>
            </a:r>
            <a:r>
              <a:rPr lang="en-CA" sz="1100" kern="1200" dirty="0" smtClean="0">
                <a:solidFill>
                  <a:schemeClr val="tx1"/>
                </a:solidFill>
                <a:latin typeface="Arial" pitchFamily="34" charset="0"/>
                <a:ea typeface="+mn-ea"/>
                <a:cs typeface="Arial" pitchFamily="34" charset="0"/>
              </a:rPr>
              <a:t>consultation with DFAIT on the feasibility of  their Minister reinforcing this issue with his counterpart on every travel opportunity;</a:t>
            </a:r>
            <a:r>
              <a:rPr lang="en-CA" sz="1100" kern="1200" baseline="0" dirty="0" smtClean="0">
                <a:solidFill>
                  <a:schemeClr val="tx1"/>
                </a:solidFill>
                <a:latin typeface="Arial" pitchFamily="34" charset="0"/>
                <a:ea typeface="+mn-ea"/>
                <a:cs typeface="Arial" pitchFamily="34" charset="0"/>
              </a:rPr>
              <a:t> </a:t>
            </a:r>
            <a:r>
              <a:rPr lang="en-CA" sz="1100" kern="1200" dirty="0" smtClean="0">
                <a:solidFill>
                  <a:schemeClr val="tx1"/>
                </a:solidFill>
                <a:latin typeface="Arial" pitchFamily="34" charset="0"/>
                <a:ea typeface="+mn-ea"/>
                <a:cs typeface="Arial" pitchFamily="34" charset="0"/>
              </a:rPr>
              <a:t>implementation of outreach program for HOMs to raise awareness of fraud by immigration</a:t>
            </a:r>
          </a:p>
          <a:p>
            <a:endParaRPr lang="en-CA" sz="1100" b="0" dirty="0">
              <a:latin typeface="+mn-lt"/>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24</a:t>
            </a:fld>
            <a:endParaRPr lang="en-CA"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25</a:t>
            </a:fld>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100" kern="1200" dirty="0" smtClean="0">
                <a:solidFill>
                  <a:schemeClr val="tx1"/>
                </a:solidFill>
                <a:latin typeface="Arial" pitchFamily="34" charset="0"/>
                <a:ea typeface="+mn-ea"/>
                <a:cs typeface="Arial" pitchFamily="34" charset="0"/>
              </a:rPr>
              <a:t>Canada welcomes</a:t>
            </a:r>
            <a:r>
              <a:rPr lang="en-US" sz="1100" kern="1200" baseline="0" dirty="0" smtClean="0">
                <a:solidFill>
                  <a:schemeClr val="tx1"/>
                </a:solidFill>
                <a:latin typeface="Arial" pitchFamily="34" charset="0"/>
                <a:ea typeface="+mn-ea"/>
                <a:cs typeface="Arial" pitchFamily="34" charset="0"/>
              </a:rPr>
              <a:t> more than </a:t>
            </a:r>
            <a:r>
              <a:rPr lang="en-US" sz="1100" kern="1200" dirty="0" smtClean="0">
                <a:solidFill>
                  <a:schemeClr val="tx1"/>
                </a:solidFill>
                <a:latin typeface="Arial" pitchFamily="34" charset="0"/>
                <a:ea typeface="+mn-ea"/>
                <a:cs typeface="Arial" pitchFamily="34" charset="0"/>
              </a:rPr>
              <a:t>35 million visitors annually and on average 250,000 new immigrants per year. </a:t>
            </a:r>
          </a:p>
          <a:p>
            <a:r>
              <a:rPr lang="en-CA" sz="1100" dirty="0" smtClean="0">
                <a:latin typeface="Arial" pitchFamily="34" charset="0"/>
                <a:cs typeface="Arial" pitchFamily="34" charset="0"/>
              </a:rPr>
              <a:t>The 2002 </a:t>
            </a:r>
            <a:r>
              <a:rPr lang="en-CA" sz="1100" i="1" dirty="0" smtClean="0">
                <a:latin typeface="Arial" pitchFamily="34" charset="0"/>
                <a:cs typeface="Arial" pitchFamily="34" charset="0"/>
                <a:hlinkClick r:id="rId3"/>
              </a:rPr>
              <a:t>Immigration and Refugee Protection Act</a:t>
            </a:r>
            <a:r>
              <a:rPr lang="en-CA" sz="1100" dirty="0" smtClean="0">
                <a:latin typeface="Arial" pitchFamily="34" charset="0"/>
                <a:cs typeface="Arial" pitchFamily="34" charset="0"/>
              </a:rPr>
              <a:t> (IRPA) is the guiding legislative framework for Canada’s immigration system. </a:t>
            </a:r>
          </a:p>
          <a:p>
            <a:r>
              <a:rPr lang="en-CA" sz="1100" dirty="0" smtClean="0">
                <a:latin typeface="Arial" pitchFamily="34" charset="0"/>
                <a:cs typeface="Arial" pitchFamily="34" charset="0"/>
              </a:rPr>
              <a:t>It outlines the government’s major objectives for immigration and the requirements needed to gain entry to Canada.</a:t>
            </a:r>
          </a:p>
          <a:p>
            <a:endParaRPr lang="en-CA" sz="1100" dirty="0" smtClean="0">
              <a:latin typeface="Arial" pitchFamily="34" charset="0"/>
              <a:cs typeface="Arial" pitchFamily="34" charset="0"/>
            </a:endParaRPr>
          </a:p>
          <a:p>
            <a:r>
              <a:rPr lang="en-US" sz="1100" kern="1200" dirty="0" smtClean="0">
                <a:solidFill>
                  <a:schemeClr val="tx1"/>
                </a:solidFill>
                <a:latin typeface="Arial" pitchFamily="34" charset="0"/>
                <a:ea typeface="+mn-ea"/>
                <a:cs typeface="Arial" pitchFamily="34" charset="0"/>
              </a:rPr>
              <a:t>There are a number of entry requirements that must be met by those wishing to enter Canada:</a:t>
            </a:r>
          </a:p>
          <a:p>
            <a:r>
              <a:rPr lang="en-US" sz="1100" kern="1200" dirty="0" smtClean="0">
                <a:solidFill>
                  <a:schemeClr val="tx1"/>
                </a:solidFill>
                <a:latin typeface="Arial" pitchFamily="34" charset="0"/>
                <a:ea typeface="+mn-ea"/>
                <a:cs typeface="Arial" pitchFamily="34" charset="0"/>
              </a:rPr>
              <a:t>Security</a:t>
            </a:r>
          </a:p>
          <a:p>
            <a:r>
              <a:rPr lang="en-US" sz="1100" kern="1200" dirty="0" smtClean="0">
                <a:solidFill>
                  <a:schemeClr val="tx1"/>
                </a:solidFill>
                <a:latin typeface="Arial" pitchFamily="34" charset="0"/>
                <a:ea typeface="+mn-ea"/>
                <a:cs typeface="Arial" pitchFamily="34" charset="0"/>
              </a:rPr>
              <a:t>Health requirements</a:t>
            </a:r>
          </a:p>
          <a:p>
            <a:r>
              <a:rPr lang="en-US" sz="1100" kern="1200" dirty="0" smtClean="0">
                <a:solidFill>
                  <a:schemeClr val="tx1"/>
                </a:solidFill>
                <a:latin typeface="Arial" pitchFamily="34" charset="0"/>
                <a:ea typeface="+mn-ea"/>
                <a:cs typeface="Arial" pitchFamily="34" charset="0"/>
              </a:rPr>
              <a:t>Valid passport and or travel documents (visa)</a:t>
            </a:r>
          </a:p>
          <a:p>
            <a:endParaRPr lang="en-US" sz="1100" b="1" dirty="0" smtClean="0">
              <a:latin typeface="Arial" pitchFamily="34" charset="0"/>
              <a:cs typeface="Arial" pitchFamily="34" charset="0"/>
            </a:endParaRPr>
          </a:p>
          <a:p>
            <a:r>
              <a:rPr lang="en-US" sz="1100" b="1" dirty="0" smtClean="0">
                <a:latin typeface="Arial" pitchFamily="34" charset="0"/>
                <a:cs typeface="Arial" pitchFamily="34" charset="0"/>
              </a:rPr>
              <a:t>Applicants often turn to immigration representatives to help with the  process: </a:t>
            </a:r>
          </a:p>
          <a:p>
            <a:pPr marL="0" marR="0" indent="0" algn="l" defTabSz="914400" rtl="0" eaLnBrk="0" fontAlgn="base" latinLnBrk="0" hangingPunct="0">
              <a:lnSpc>
                <a:spcPct val="100000"/>
              </a:lnSpc>
              <a:spcBef>
                <a:spcPct val="30000"/>
              </a:spcBef>
              <a:spcAft>
                <a:spcPct val="0"/>
              </a:spcAft>
              <a:buClrTx/>
              <a:buSzTx/>
              <a:buFont typeface="Arial" pitchFamily="34" charset="0"/>
              <a:buNone/>
              <a:tabLst/>
              <a:defRPr/>
            </a:pPr>
            <a:r>
              <a:rPr lang="en-CA" sz="1100" dirty="0" smtClean="0">
                <a:latin typeface="Arial" pitchFamily="34" charset="0"/>
                <a:cs typeface="Arial" pitchFamily="34" charset="0"/>
              </a:rPr>
              <a:t>They give immigration advice and help to visa applicants, usually for a fee. Also, authorized immigration representatives will speak to CIC officials on behalf of their clients. </a:t>
            </a:r>
          </a:p>
          <a:p>
            <a:r>
              <a:rPr lang="en-CA" sz="1100" dirty="0" smtClean="0">
                <a:latin typeface="Arial" pitchFamily="34" charset="0"/>
                <a:cs typeface="Arial" pitchFamily="34" charset="0"/>
              </a:rPr>
              <a:t>We will get into more detail on why applicants use representatives and their experiences with them later in the presentation. </a:t>
            </a:r>
          </a:p>
          <a:p>
            <a:r>
              <a:rPr lang="en-CA" sz="1100" dirty="0" smtClean="0">
                <a:latin typeface="Arial" pitchFamily="34" charset="0"/>
                <a:cs typeface="Arial" pitchFamily="34" charset="0"/>
              </a:rPr>
              <a:t>For now it is important to note:</a:t>
            </a:r>
          </a:p>
          <a:p>
            <a:r>
              <a:rPr lang="en-CA" sz="1100" kern="1200" dirty="0" smtClean="0">
                <a:solidFill>
                  <a:schemeClr val="tx1"/>
                </a:solidFill>
                <a:latin typeface="Arial" pitchFamily="34" charset="0"/>
                <a:ea typeface="+mn-ea"/>
                <a:cs typeface="Arial" pitchFamily="34" charset="0"/>
              </a:rPr>
              <a:t>Potential immigrants should understand that there is no requirement to have a representative.  </a:t>
            </a:r>
            <a:r>
              <a:rPr lang="en-CA" sz="1100" dirty="0" smtClean="0">
                <a:latin typeface="Arial" pitchFamily="34" charset="0"/>
                <a:cs typeface="Arial" pitchFamily="34" charset="0"/>
              </a:rPr>
              <a:t>Using one will not get an application special attention or guarantee it will be approved.</a:t>
            </a:r>
          </a:p>
          <a:p>
            <a:pPr marL="0" marR="0" indent="0" algn="l" defTabSz="914400" rtl="0" eaLnBrk="0" fontAlgn="base" latinLnBrk="0" hangingPunct="0">
              <a:lnSpc>
                <a:spcPct val="100000"/>
              </a:lnSpc>
              <a:spcBef>
                <a:spcPct val="30000"/>
              </a:spcBef>
              <a:spcAft>
                <a:spcPct val="0"/>
              </a:spcAft>
              <a:buClrTx/>
              <a:buSzTx/>
              <a:buFontTx/>
              <a:buNone/>
              <a:tabLst/>
              <a:defRPr/>
            </a:pPr>
            <a:r>
              <a:rPr lang="en-CA" sz="1100" dirty="0" smtClean="0">
                <a:latin typeface="Arial" pitchFamily="34" charset="0"/>
                <a:cs typeface="Arial" pitchFamily="34" charset="0"/>
              </a:rPr>
              <a:t>CIC has a website and call centre that can help with all the forms and information that are needed to apply for a visa. All CIC help services are free. </a:t>
            </a:r>
          </a:p>
          <a:p>
            <a:endParaRPr lang="en-CA" sz="1100" dirty="0" smtClean="0">
              <a:latin typeface="Arial" pitchFamily="34" charset="0"/>
              <a:cs typeface="Arial" pitchFamily="34" charset="0"/>
            </a:endParaRPr>
          </a:p>
          <a:p>
            <a:endParaRPr lang="en-US" sz="1100" kern="1200" dirty="0" smtClean="0">
              <a:solidFill>
                <a:schemeClr val="tx1"/>
              </a:solidFill>
              <a:latin typeface="Arial" pitchFamily="34" charset="0"/>
              <a:ea typeface="+mn-ea"/>
              <a:cs typeface="Arial" pitchFamily="34" charset="0"/>
            </a:endParaRPr>
          </a:p>
          <a:p>
            <a:endParaRPr lang="en-US" sz="1100" kern="1200" dirty="0" smtClean="0">
              <a:solidFill>
                <a:schemeClr val="tx1"/>
              </a:solidFill>
              <a:latin typeface="Arial" pitchFamily="34" charset="0"/>
              <a:ea typeface="+mn-ea"/>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3</a:t>
            </a:fld>
            <a:endParaRPr lang="en-C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kern="1200" dirty="0" smtClean="0">
                <a:solidFill>
                  <a:schemeClr val="tx1"/>
                </a:solidFill>
                <a:latin typeface="Arial" pitchFamily="34" charset="0"/>
                <a:ea typeface="+mn-ea"/>
                <a:cs typeface="Arial" pitchFamily="34" charset="0"/>
              </a:rPr>
              <a:t>Overview and history</a:t>
            </a:r>
          </a:p>
          <a:p>
            <a:r>
              <a:rPr lang="en-US" sz="1100" kern="1200" dirty="0" smtClean="0">
                <a:solidFill>
                  <a:schemeClr val="tx1"/>
                </a:solidFill>
                <a:latin typeface="Arial" pitchFamily="34" charset="0"/>
                <a:ea typeface="+mn-ea"/>
                <a:cs typeface="Arial" pitchFamily="34" charset="0"/>
              </a:rPr>
              <a:t>Even though CIC provides applicants with all the necessary information and forms, we understand immigration </a:t>
            </a:r>
            <a:r>
              <a:rPr lang="en-CA" sz="1100" dirty="0" smtClean="0">
                <a:latin typeface="Arial" pitchFamily="34" charset="0"/>
                <a:cs typeface="Arial" pitchFamily="34" charset="0"/>
              </a:rPr>
              <a:t>representatives can play a constructive role in assisting applicants with immigration and refugee matters.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These representatives fall into two groups: individuals who receive some form of compensation for their services, and individuals who provide such services for free (these would typically be family members, friends, non-governmental and religious organizations, etc.) Representatives who charge a fee or receive other forms of consideration for the provision of advice or representation with regard to an immigration application or proceeding must be registered with one of the regulatory bodies. These bodies are the Canadian provincial/territorial law societies, who regulate lawyers and </a:t>
            </a:r>
          </a:p>
          <a:p>
            <a:pPr marL="0" marR="0" indent="0" algn="l" defTabSz="914400" rtl="0" eaLnBrk="0" fontAlgn="base" latinLnBrk="0" hangingPunct="0">
              <a:lnSpc>
                <a:spcPct val="100000"/>
              </a:lnSpc>
              <a:spcBef>
                <a:spcPct val="30000"/>
              </a:spcBef>
              <a:spcAft>
                <a:spcPct val="0"/>
              </a:spcAft>
              <a:buClrTx/>
              <a:buSzTx/>
              <a:buFontTx/>
              <a:buNone/>
              <a:tabLst/>
              <a:defRPr/>
            </a:pPr>
            <a:r>
              <a:rPr lang="en-CA" sz="1100" dirty="0" smtClean="0">
                <a:latin typeface="Arial" pitchFamily="34" charset="0"/>
                <a:cs typeface="Arial" pitchFamily="34" charset="0"/>
              </a:rPr>
              <a:t>(in some cases) paralegals, the </a:t>
            </a:r>
            <a:r>
              <a:rPr lang="en-CA" sz="1100" i="1" dirty="0" smtClean="0">
                <a:latin typeface="Arial" pitchFamily="34" charset="0"/>
                <a:cs typeface="Arial" pitchFamily="34" charset="0"/>
              </a:rPr>
              <a:t>Chambre des notaires du Québec</a:t>
            </a:r>
            <a:r>
              <a:rPr lang="en-CA" sz="1100" dirty="0" smtClean="0">
                <a:latin typeface="Arial" pitchFamily="34" charset="0"/>
                <a:cs typeface="Arial" pitchFamily="34" charset="0"/>
              </a:rPr>
              <a:t>, and the Immigration Consultants of Canada Regulatory Council (ICCRC).</a:t>
            </a:r>
            <a:endParaRPr lang="en-US" sz="1100" kern="1200" dirty="0" smtClean="0">
              <a:solidFill>
                <a:schemeClr val="tx1"/>
              </a:solidFill>
              <a:latin typeface="Arial" pitchFamily="34" charset="0"/>
              <a:ea typeface="+mn-ea"/>
              <a:cs typeface="Arial" pitchFamily="34" charset="0"/>
            </a:endParaRPr>
          </a:p>
          <a:p>
            <a:endParaRPr lang="en-US" sz="1100" kern="1200" dirty="0" smtClean="0">
              <a:solidFill>
                <a:schemeClr val="tx1"/>
              </a:solidFill>
              <a:latin typeface="Arial" pitchFamily="34" charset="0"/>
              <a:ea typeface="+mn-ea"/>
              <a:cs typeface="Arial" pitchFamily="34" charset="0"/>
            </a:endParaRPr>
          </a:p>
          <a:p>
            <a:r>
              <a:rPr lang="en-US" sz="1100" kern="1200" dirty="0" smtClean="0">
                <a:solidFill>
                  <a:schemeClr val="tx1"/>
                </a:solidFill>
                <a:latin typeface="Arial" pitchFamily="34" charset="0"/>
                <a:ea typeface="+mn-ea"/>
                <a:cs typeface="Arial" pitchFamily="34" charset="0"/>
              </a:rPr>
              <a:t>Prior to April 2004, immigration consultants were unregulated in Canada. There was widespread concern about unregulated representatives  misleading clients. Anyone could claim to be a legitimate immigration representative – no regulation to prevent this. Fees were being charged for empty promises. </a:t>
            </a:r>
          </a:p>
          <a:p>
            <a:r>
              <a:rPr lang="en-US" sz="1100" kern="1200" dirty="0" smtClean="0">
                <a:solidFill>
                  <a:schemeClr val="tx1"/>
                </a:solidFill>
                <a:latin typeface="Arial" pitchFamily="34" charset="0"/>
                <a:ea typeface="+mn-ea"/>
                <a:cs typeface="Arial" pitchFamily="34" charset="0"/>
              </a:rPr>
              <a:t>The Government of Canada heard the complaints  and took action.                </a:t>
            </a:r>
          </a:p>
          <a:p>
            <a:endParaRPr lang="en-US" sz="1100" kern="1200" dirty="0" smtClean="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4</a:t>
            </a:fld>
            <a:endParaRPr lang="en-C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100" kern="1200" dirty="0" smtClean="0">
                <a:solidFill>
                  <a:schemeClr val="tx1"/>
                </a:solidFill>
                <a:latin typeface="Arial" pitchFamily="34" charset="0"/>
                <a:ea typeface="+mn-ea"/>
                <a:cs typeface="Arial" pitchFamily="34" charset="0"/>
              </a:rPr>
              <a:t>              </a:t>
            </a:r>
          </a:p>
          <a:p>
            <a:r>
              <a:rPr lang="en-US" sz="1100" b="0" i="0" u="none" kern="1200" dirty="0" smtClean="0">
                <a:solidFill>
                  <a:schemeClr val="tx1"/>
                </a:solidFill>
                <a:latin typeface="Arial" pitchFamily="34" charset="0"/>
                <a:ea typeface="+mn-ea"/>
                <a:cs typeface="Arial" pitchFamily="34" charset="0"/>
              </a:rPr>
              <a:t>To respond to public concerns regarding the immigration consultant industry the</a:t>
            </a:r>
            <a:r>
              <a:rPr lang="en-US" sz="1100" b="0" i="0" u="none" kern="1200" baseline="0" dirty="0" smtClean="0">
                <a:solidFill>
                  <a:schemeClr val="tx1"/>
                </a:solidFill>
                <a:latin typeface="Arial" pitchFamily="34" charset="0"/>
                <a:ea typeface="+mn-ea"/>
                <a:cs typeface="Arial" pitchFamily="34" charset="0"/>
              </a:rPr>
              <a:t> </a:t>
            </a:r>
            <a:r>
              <a:rPr lang="en-US" sz="1100" b="0" i="0" u="none" dirty="0" smtClean="0">
                <a:solidFill>
                  <a:schemeClr val="tx1"/>
                </a:solidFill>
                <a:latin typeface="Arial" pitchFamily="34" charset="0"/>
                <a:cs typeface="Arial" pitchFamily="34" charset="0"/>
              </a:rPr>
              <a:t>Canadian Society of Immigration </a:t>
            </a:r>
            <a:r>
              <a:rPr lang="en-US" sz="1100" b="0" i="0" u="none" dirty="0" smtClean="0">
                <a:latin typeface="Arial" pitchFamily="34" charset="0"/>
                <a:cs typeface="Arial" pitchFamily="34" charset="0"/>
              </a:rPr>
              <a:t>Consultants (</a:t>
            </a:r>
            <a:r>
              <a:rPr lang="en-CA" sz="1100" b="0" i="0" u="none" kern="1200" dirty="0" smtClean="0">
                <a:solidFill>
                  <a:schemeClr val="tx1"/>
                </a:solidFill>
                <a:latin typeface="Arial" pitchFamily="34" charset="0"/>
                <a:ea typeface="+mn-ea"/>
                <a:cs typeface="Arial" pitchFamily="34" charset="0"/>
              </a:rPr>
              <a:t>CSIC) was established and recognized as the regulator in</a:t>
            </a:r>
            <a:r>
              <a:rPr lang="en-CA" sz="1100" b="0" i="0" u="none" kern="1200" baseline="0" dirty="0" smtClean="0">
                <a:solidFill>
                  <a:schemeClr val="tx1"/>
                </a:solidFill>
                <a:latin typeface="Arial" pitchFamily="34" charset="0"/>
                <a:ea typeface="+mn-ea"/>
                <a:cs typeface="Arial" pitchFamily="34" charset="0"/>
              </a:rPr>
              <a:t> 2003</a:t>
            </a:r>
            <a:r>
              <a:rPr lang="en-CA" sz="1100" b="0" i="0" u="none" kern="1200" dirty="0" smtClean="0">
                <a:solidFill>
                  <a:schemeClr val="tx1"/>
                </a:solidFill>
                <a:latin typeface="Arial" pitchFamily="34" charset="0"/>
                <a:ea typeface="+mn-ea"/>
                <a:cs typeface="Arial" pitchFamily="34" charset="0"/>
              </a:rPr>
              <a:t>. </a:t>
            </a:r>
          </a:p>
          <a:p>
            <a:r>
              <a:rPr lang="en-CA" sz="1100" kern="1200" dirty="0" smtClean="0">
                <a:solidFill>
                  <a:schemeClr val="tx1"/>
                </a:solidFill>
                <a:latin typeface="Arial" pitchFamily="34" charset="0"/>
                <a:ea typeface="+mn-ea"/>
                <a:cs typeface="Arial" pitchFamily="34" charset="0"/>
              </a:rPr>
              <a:t>It was established as an independent, not for profit corporation at arm’s-length from the federal government.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100" kern="1200" dirty="0" smtClean="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kern="1200" dirty="0" smtClean="0">
                <a:solidFill>
                  <a:schemeClr val="tx1"/>
                </a:solidFill>
                <a:latin typeface="Arial" pitchFamily="34" charset="0"/>
                <a:ea typeface="+mn-ea"/>
                <a:cs typeface="Arial" pitchFamily="34" charset="0"/>
              </a:rPr>
              <a:t>The Immigration &amp; Refugee Protection Regulations (</a:t>
            </a:r>
            <a:r>
              <a:rPr lang="en-CA" sz="1100" kern="1200" dirty="0" smtClean="0">
                <a:solidFill>
                  <a:schemeClr val="tx1"/>
                </a:solidFill>
                <a:latin typeface="Arial" pitchFamily="34" charset="0"/>
                <a:ea typeface="+mn-ea"/>
                <a:cs typeface="Arial" pitchFamily="34" charset="0"/>
              </a:rPr>
              <a:t>IRPA) was amended in 2004 to identify who could provide immigration advice for a fee. </a:t>
            </a:r>
            <a:endParaRPr lang="en-US" sz="1100" kern="1200" dirty="0" smtClean="0">
              <a:solidFill>
                <a:schemeClr val="tx1"/>
              </a:solidFill>
              <a:latin typeface="Arial" pitchFamily="34" charset="0"/>
              <a:ea typeface="+mn-ea"/>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kern="1200" dirty="0" smtClean="0">
                <a:solidFill>
                  <a:schemeClr val="tx1"/>
                </a:solidFill>
                <a:latin typeface="Arial" pitchFamily="34" charset="0"/>
                <a:ea typeface="+mn-ea"/>
                <a:cs typeface="Arial" pitchFamily="34" charset="0"/>
              </a:rPr>
              <a:t>In 2004</a:t>
            </a:r>
            <a:r>
              <a:rPr lang="en-US" sz="1100" kern="1200" baseline="0" dirty="0" smtClean="0">
                <a:solidFill>
                  <a:schemeClr val="tx1"/>
                </a:solidFill>
                <a:latin typeface="Arial" pitchFamily="34" charset="0"/>
                <a:ea typeface="+mn-ea"/>
                <a:cs typeface="Arial" pitchFamily="34" charset="0"/>
              </a:rPr>
              <a:t> </a:t>
            </a:r>
            <a:r>
              <a:rPr lang="en-CA" sz="1100" dirty="0" smtClean="0">
                <a:latin typeface="Arial" pitchFamily="34" charset="0"/>
                <a:cs typeface="Arial" pitchFamily="34" charset="0"/>
              </a:rPr>
              <a:t>“Authorized representative” was defined in the regulations as a member in good standing with the Canadian Society of Immigration Consultants (CSIC), a provincial law society, or the </a:t>
            </a:r>
            <a:r>
              <a:rPr lang="en-CA" sz="1100" i="1" dirty="0" smtClean="0">
                <a:latin typeface="Arial" pitchFamily="34" charset="0"/>
                <a:cs typeface="Arial" pitchFamily="34" charset="0"/>
              </a:rPr>
              <a:t>Chambre des notaires du Québec</a:t>
            </a:r>
            <a:r>
              <a:rPr lang="en-CA" sz="1100" dirty="0" smtClean="0">
                <a:latin typeface="Arial" pitchFamily="34" charset="0"/>
                <a:cs typeface="Arial" pitchFamily="34" charset="0"/>
              </a:rPr>
              <a:t>. CSIC was incorporated under Part II of the </a:t>
            </a:r>
            <a:r>
              <a:rPr lang="en-CA" sz="1100" i="1" dirty="0" smtClean="0">
                <a:latin typeface="Arial" pitchFamily="34" charset="0"/>
                <a:cs typeface="Arial" pitchFamily="34" charset="0"/>
              </a:rPr>
              <a:t>Canada Corporations Act</a:t>
            </a:r>
            <a:r>
              <a:rPr lang="en-CA" sz="1100" dirty="0" smtClean="0">
                <a:latin typeface="Arial" pitchFamily="34" charset="0"/>
                <a:cs typeface="Arial" pitchFamily="34" charset="0"/>
              </a:rPr>
              <a:t> on October 8, 2003.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100" dirty="0" smtClean="0">
              <a:latin typeface="Arial" pitchFamily="34" charset="0"/>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kern="1200" dirty="0" smtClean="0">
                <a:solidFill>
                  <a:schemeClr val="tx1"/>
                </a:solidFill>
                <a:latin typeface="Arial" pitchFamily="34" charset="0"/>
                <a:ea typeface="+mn-ea"/>
                <a:cs typeface="Arial" pitchFamily="34" charset="0"/>
              </a:rPr>
              <a:t>Limitations of the 2004 regulations: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CA" sz="1100" dirty="0" smtClean="0">
                <a:latin typeface="Arial" pitchFamily="34" charset="0"/>
                <a:cs typeface="Arial" pitchFamily="34" charset="0"/>
              </a:rPr>
              <a:t>There were no provisions in the regulations for uncompensated representatives;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kern="1200" dirty="0" smtClean="0">
                <a:solidFill>
                  <a:schemeClr val="tx1"/>
                </a:solidFill>
                <a:latin typeface="Arial" pitchFamily="34" charset="0"/>
                <a:ea typeface="+mn-ea"/>
                <a:cs typeface="Arial" pitchFamily="34" charset="0"/>
              </a:rPr>
              <a:t>The regulations did not address the pre-application stage;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100" kern="1200" dirty="0" smtClean="0">
                <a:solidFill>
                  <a:schemeClr val="tx1"/>
                </a:solidFill>
                <a:latin typeface="Arial" pitchFamily="34" charset="0"/>
                <a:ea typeface="+mn-ea"/>
                <a:cs typeface="Arial" pitchFamily="34" charset="0"/>
              </a:rPr>
              <a:t>No ability to deal with ghost organizations (unauthorized reps that offer advice);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100" kern="120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CA" sz="1200" kern="1200" dirty="0">
              <a:solidFill>
                <a:schemeClr val="tx1"/>
              </a:solidFill>
              <a:latin typeface="+mn-lt"/>
              <a:ea typeface="+mn-ea"/>
              <a:cs typeface="+mn-cs"/>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5</a:t>
            </a:fld>
            <a:endParaRPr lang="en-C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sz="1100" kern="1200" dirty="0" smtClean="0">
                <a:solidFill>
                  <a:schemeClr val="tx1"/>
                </a:solidFill>
                <a:latin typeface="Arial" pitchFamily="34" charset="0"/>
                <a:ea typeface="+mn-ea"/>
                <a:cs typeface="Arial" pitchFamily="34" charset="0"/>
              </a:rPr>
              <a:t>Despite the establishment of a regulator and the measures put in to place in the IRPR, problems persisted. The Standing Committee on Citizenship and Immigration released a report in 2008 which identified concerns regarding the governance of CSIC, ghost consultants, enforcing standards, and unauthorized representatives practicing from abroad.  </a:t>
            </a:r>
          </a:p>
          <a:p>
            <a:endParaRPr lang="en-CA" sz="1100" kern="1200" dirty="0" smtClean="0">
              <a:solidFill>
                <a:schemeClr val="tx1"/>
              </a:solidFill>
              <a:latin typeface="Arial" pitchFamily="34" charset="0"/>
              <a:ea typeface="+mn-ea"/>
              <a:cs typeface="Arial" pitchFamily="34" charset="0"/>
            </a:endParaRPr>
          </a:p>
          <a:p>
            <a:r>
              <a:rPr lang="en-CA" sz="1100" kern="1200" dirty="0" smtClean="0">
                <a:solidFill>
                  <a:schemeClr val="tx1"/>
                </a:solidFill>
                <a:latin typeface="Arial" pitchFamily="34" charset="0"/>
                <a:ea typeface="+mn-ea"/>
                <a:cs typeface="Arial" pitchFamily="34" charset="0"/>
              </a:rPr>
              <a:t>The Committee concluded that despite the establishment of CSIC complaints from the public and CSIC members about the regulation of immigration consultants have continued.</a:t>
            </a:r>
          </a:p>
          <a:p>
            <a:endParaRPr lang="en-CA" sz="1100" kern="1200" dirty="0" smtClean="0">
              <a:solidFill>
                <a:schemeClr val="tx1"/>
              </a:solidFill>
              <a:latin typeface="Arial" pitchFamily="34" charset="0"/>
              <a:ea typeface="+mn-ea"/>
              <a:cs typeface="Arial" pitchFamily="34" charset="0"/>
            </a:endParaRPr>
          </a:p>
          <a:p>
            <a:r>
              <a:rPr lang="en-CA" sz="1100" kern="1200" dirty="0" smtClean="0">
                <a:solidFill>
                  <a:schemeClr val="tx1"/>
                </a:solidFill>
                <a:latin typeface="Arial" pitchFamily="34" charset="0"/>
                <a:ea typeface="+mn-ea"/>
                <a:cs typeface="Arial" pitchFamily="34" charset="0"/>
              </a:rPr>
              <a:t>These complaints included:</a:t>
            </a:r>
          </a:p>
          <a:p>
            <a:pPr lvl="0"/>
            <a:r>
              <a:rPr lang="en-CA" sz="1100" kern="1200" dirty="0" smtClean="0">
                <a:solidFill>
                  <a:schemeClr val="tx1"/>
                </a:solidFill>
                <a:latin typeface="Arial" pitchFamily="34" charset="0"/>
                <a:ea typeface="+mn-ea"/>
                <a:cs typeface="Arial" pitchFamily="34" charset="0"/>
              </a:rPr>
              <a:t>Membership fees are too high;</a:t>
            </a:r>
          </a:p>
          <a:p>
            <a:pPr lvl="0"/>
            <a:r>
              <a:rPr lang="en-CA" sz="1100" kern="1200" dirty="0" smtClean="0">
                <a:solidFill>
                  <a:schemeClr val="tx1"/>
                </a:solidFill>
                <a:latin typeface="Arial" pitchFamily="34" charset="0"/>
                <a:ea typeface="+mn-ea"/>
                <a:cs typeface="Arial" pitchFamily="34" charset="0"/>
              </a:rPr>
              <a:t>Decision making was not transparent or democratic;</a:t>
            </a:r>
          </a:p>
          <a:p>
            <a:pPr lvl="0"/>
            <a:r>
              <a:rPr lang="en-CA" sz="1100" kern="1200" dirty="0" smtClean="0">
                <a:solidFill>
                  <a:schemeClr val="tx1"/>
                </a:solidFill>
                <a:latin typeface="Arial" pitchFamily="34" charset="0"/>
                <a:ea typeface="+mn-ea"/>
                <a:cs typeface="Arial" pitchFamily="34" charset="0"/>
              </a:rPr>
              <a:t>The board was not accountable to members;</a:t>
            </a:r>
          </a:p>
          <a:p>
            <a:pPr lvl="0"/>
            <a:endParaRPr lang="en-CA" sz="1100" kern="1200" dirty="0" smtClean="0">
              <a:solidFill>
                <a:schemeClr val="tx1"/>
              </a:solidFill>
              <a:latin typeface="Arial" pitchFamily="34" charset="0"/>
              <a:ea typeface="+mn-ea"/>
              <a:cs typeface="Arial" pitchFamily="34" charset="0"/>
            </a:endParaRPr>
          </a:p>
          <a:p>
            <a:pPr lvl="0"/>
            <a:r>
              <a:rPr lang="en-CA" sz="1100" kern="1200" dirty="0" smtClean="0">
                <a:solidFill>
                  <a:schemeClr val="tx1"/>
                </a:solidFill>
                <a:latin typeface="Arial" pitchFamily="34" charset="0"/>
                <a:ea typeface="+mn-ea"/>
                <a:cs typeface="Arial" pitchFamily="34" charset="0"/>
              </a:rPr>
              <a:t>It urged the Government of Canada to act to correct this situation.  </a:t>
            </a:r>
          </a:p>
          <a:p>
            <a:pPr lvl="0"/>
            <a:r>
              <a:rPr lang="en-CA" sz="1100" kern="1200" dirty="0" smtClean="0">
                <a:solidFill>
                  <a:schemeClr val="tx1"/>
                </a:solidFill>
                <a:latin typeface="Arial" pitchFamily="34" charset="0"/>
                <a:ea typeface="+mn-ea"/>
                <a:cs typeface="Arial" pitchFamily="34" charset="0"/>
              </a:rPr>
              <a:t>The Government was concerned that the continuing complaints about the regulation of immigration consultants had resulted in a lack of public confidence which posed a threat to the integrity of the immigration system and it wished to take steps to enhance governance and accountability in the regulation of immigration consultants.</a:t>
            </a:r>
          </a:p>
          <a:p>
            <a:endParaRPr lang="en-US" sz="1100" dirty="0" smtClean="0"/>
          </a:p>
          <a:p>
            <a:endParaRPr lang="en-CA" dirty="0" smtClean="0"/>
          </a:p>
          <a:p>
            <a:endParaRPr lang="en-CA" dirty="0" smtClean="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6</a:t>
            </a:fld>
            <a:endParaRPr lang="en-CA"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3739" y="4379914"/>
            <a:ext cx="5546725" cy="4312824"/>
          </a:xfrm>
        </p:spPr>
        <p:txBody>
          <a:bodyPr>
            <a:normAutofit/>
          </a:bodyPr>
          <a:lstStyle/>
          <a:p>
            <a:r>
              <a:rPr lang="en-CA" sz="1100" dirty="0" smtClean="0">
                <a:latin typeface="Arial" pitchFamily="34" charset="0"/>
                <a:cs typeface="Arial" pitchFamily="34" charset="0"/>
              </a:rPr>
              <a:t>The Government moved to address the issues.</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In the Spring of 2009, the Minister for CIC announced the launch of a public information campaign to combat immigration fraud and to warn against the use of unscrupulous representatives.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CIC consulted the public via town hall meetings to hear first hand from recent immigrants about their experience with immigration reps. To complement the town halls, CIC also conducted an online survey to ask the public about the use of immigration representatives and experiences with fraudulent ones.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CIC also launched a campaign to educate the public on how to better protect themselves against scams or wrong doing by third parties.</a:t>
            </a:r>
          </a:p>
          <a:p>
            <a:pPr marL="0" marR="0" indent="0" algn="l" defTabSz="914400" rtl="0" eaLnBrk="0" fontAlgn="base" latinLnBrk="0" hangingPunct="0">
              <a:lnSpc>
                <a:spcPct val="100000"/>
              </a:lnSpc>
              <a:spcBef>
                <a:spcPct val="30000"/>
              </a:spcBef>
              <a:spcAft>
                <a:spcPct val="0"/>
              </a:spcAft>
              <a:buClrTx/>
              <a:buSzTx/>
              <a:buFontTx/>
              <a:buNone/>
              <a:tabLst/>
              <a:defRPr/>
            </a:pPr>
            <a:r>
              <a:rPr lang="en-CA" sz="1100" dirty="0" smtClean="0">
                <a:latin typeface="Arial" pitchFamily="34" charset="0"/>
                <a:cs typeface="Arial" pitchFamily="34" charset="0"/>
              </a:rPr>
              <a:t>The key message of the responses appears to be that applicants should thoroughly research the immigration application process, and if they determine that they need a consultant, they should also thoroughly research the consultant to ensure their reputation and integrity. At all points during the application process, the applicant should maintain awareness of relevant CIC updates and of the consultant’s activities. Fees should be examined carefully to determine whether they are legitimate, whether they are being paid in the right place, and whether they will only come due when the work has actually been done. Any large lump sums, particularly if demanded in return for “guarantees” of visas or employment, should be treated with suspicion.</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The next couple of slides break down some of the survey findings.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CA" sz="1300" b="0" dirty="0" smtClean="0"/>
          </a:p>
          <a:p>
            <a:endParaRPr lang="en-CA" dirty="0" smtClean="0"/>
          </a:p>
          <a:p>
            <a:endParaRPr lang="en-CA" dirty="0" smtClean="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7</a:t>
            </a:fld>
            <a:endParaRPr lang="en-CA"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Autofit/>
          </a:bodyPr>
          <a:lstStyle/>
          <a:p>
            <a:endParaRPr lang="en-CA" sz="1100" dirty="0" smtClean="0">
              <a:latin typeface="Arial" pitchFamily="34" charset="0"/>
              <a:cs typeface="Arial" pitchFamily="34" charset="0"/>
            </a:endParaRPr>
          </a:p>
          <a:p>
            <a:pPr>
              <a:buFont typeface="Arial" pitchFamily="34" charset="0"/>
              <a:buChar char="•"/>
            </a:pPr>
            <a:r>
              <a:rPr lang="en-CA" sz="1100" dirty="0" smtClean="0">
                <a:latin typeface="Arial" pitchFamily="34" charset="0"/>
                <a:cs typeface="Arial" pitchFamily="34" charset="0"/>
              </a:rPr>
              <a:t>When asked who had helped them with their immigration application, more than half (52%) of the respondents said it was an immigration consultant, by far the most common answer. </a:t>
            </a:r>
          </a:p>
          <a:p>
            <a:pPr>
              <a:buFont typeface="Arial" pitchFamily="34" charset="0"/>
              <a:buChar char="•"/>
            </a:pPr>
            <a:r>
              <a:rPr lang="en-CA" sz="1100" dirty="0" smtClean="0">
                <a:latin typeface="Arial" pitchFamily="34" charset="0"/>
                <a:cs typeface="Arial" pitchFamily="34" charset="0"/>
              </a:rPr>
              <a:t>One in five (21%) used an immigration lawyer and almost as many (15%) used friends or family. </a:t>
            </a:r>
          </a:p>
          <a:p>
            <a:pPr>
              <a:buFont typeface="Arial" pitchFamily="34" charset="0"/>
              <a:buChar char="•"/>
            </a:pPr>
            <a:r>
              <a:rPr lang="en-CA" sz="1100" dirty="0" smtClean="0">
                <a:latin typeface="Arial" pitchFamily="34" charset="0"/>
                <a:cs typeface="Arial" pitchFamily="34" charset="0"/>
              </a:rPr>
              <a:t>Fewer than one in 20 said they received help from labour, nanny/caregiver or student recruiters.</a:t>
            </a:r>
          </a:p>
          <a:p>
            <a:pPr>
              <a:buFont typeface="Arial" pitchFamily="34" charset="0"/>
              <a:buChar char="•"/>
            </a:pPr>
            <a:r>
              <a:rPr lang="en-CA" sz="1100" dirty="0" smtClean="0">
                <a:latin typeface="Arial" pitchFamily="34" charset="0"/>
                <a:cs typeface="Arial" pitchFamily="34" charset="0"/>
              </a:rPr>
              <a:t>More of those who had never come to Canada (19%) turned to friends and family for help, compared to those who were currently in Canada (13%).</a:t>
            </a:r>
          </a:p>
          <a:p>
            <a:pPr>
              <a:buFont typeface="Arial" pitchFamily="34" charset="0"/>
              <a:buChar char="•"/>
            </a:pPr>
            <a:r>
              <a:rPr lang="en-CA" sz="1100" dirty="0" smtClean="0">
                <a:latin typeface="Arial" pitchFamily="34" charset="0"/>
                <a:cs typeface="Arial" pitchFamily="34" charset="0"/>
              </a:rPr>
              <a:t>More of those who used a source in Canada (26%) chose immigration lawyers, compared to those who got help in another country (11%). </a:t>
            </a:r>
          </a:p>
          <a:p>
            <a:pPr>
              <a:buFont typeface="Arial" pitchFamily="34" charset="0"/>
              <a:buChar char="•"/>
            </a:pPr>
            <a:r>
              <a:rPr lang="en-CA" sz="1100" dirty="0" smtClean="0">
                <a:latin typeface="Arial" pitchFamily="34" charset="0"/>
                <a:cs typeface="Arial" pitchFamily="34" charset="0"/>
              </a:rPr>
              <a:t>By contrast, more of those who used a source in another country (64%) chose an immigration consultant, compared to those who used help located in Canada (47%).</a:t>
            </a:r>
          </a:p>
          <a:p>
            <a:pPr marL="0" marR="0" indent="0" algn="l" defTabSz="914400" rtl="0" eaLnBrk="0" fontAlgn="base" latinLnBrk="0" hangingPunct="0">
              <a:lnSpc>
                <a:spcPct val="100000"/>
              </a:lnSpc>
              <a:spcBef>
                <a:spcPct val="30000"/>
              </a:spcBef>
              <a:spcAft>
                <a:spcPct val="0"/>
              </a:spcAft>
              <a:buClrTx/>
              <a:buSzTx/>
              <a:buFont typeface="Arial" pitchFamily="34" charset="0"/>
              <a:buChar char="•"/>
              <a:tabLst/>
              <a:defRPr/>
            </a:pPr>
            <a:r>
              <a:rPr lang="en-CA" sz="1100" b="0" dirty="0" smtClean="0">
                <a:latin typeface="Arial" pitchFamily="34" charset="0"/>
                <a:cs typeface="Arial" pitchFamily="34" charset="0"/>
              </a:rPr>
              <a:t>Two-thirds of the respondents chose to seek help from a person or an organization in Canada. Almost half took recommendations from friends or family.</a:t>
            </a:r>
          </a:p>
          <a:p>
            <a:pPr>
              <a:buFont typeface="Arial" pitchFamily="34" charset="0"/>
              <a:buChar char="•"/>
            </a:pPr>
            <a:r>
              <a:rPr lang="en-CA" sz="1100" b="1" dirty="0" smtClean="0">
                <a:latin typeface="Arial" pitchFamily="34" charset="0"/>
                <a:cs typeface="Arial" pitchFamily="34" charset="0"/>
              </a:rPr>
              <a:t>More than three-quarters of the respondents paid someone for help with their immigration application. Most paid less than CAN$5,000.</a:t>
            </a:r>
          </a:p>
          <a:p>
            <a:pPr>
              <a:buFont typeface="Arial" pitchFamily="34" charset="0"/>
              <a:buChar char="•"/>
            </a:pPr>
            <a:endParaRPr lang="en-CA" sz="1100" b="1" dirty="0" smtClean="0">
              <a:latin typeface="Arial" pitchFamily="34" charset="0"/>
              <a:cs typeface="Arial" pitchFamily="34" charset="0"/>
            </a:endParaRPr>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8</a:t>
            </a:fld>
            <a:endParaRPr lang="en-CA"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CA" sz="1100" b="1" dirty="0" smtClean="0">
                <a:latin typeface="Arial" pitchFamily="34" charset="0"/>
                <a:cs typeface="Arial" pitchFamily="34" charset="0"/>
              </a:rPr>
              <a:t>Reasons for seeking help </a:t>
            </a:r>
          </a:p>
          <a:p>
            <a:r>
              <a:rPr lang="en-CA" sz="1100" dirty="0" smtClean="0">
                <a:latin typeface="Arial" pitchFamily="34" charset="0"/>
                <a:cs typeface="Arial" pitchFamily="34" charset="0"/>
              </a:rPr>
              <a:t>35% said they needed help to understand the process and complete the forms; </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28% thought they would have a better chance of being accepted;</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More of those who used an immigration consultant (33%) did so because they thought they would have a better chance if they hired a professional, compared to those who used another kind of help (23%);</a:t>
            </a:r>
          </a:p>
          <a:p>
            <a:endParaRPr lang="en-CA" sz="1100" dirty="0" smtClean="0">
              <a:latin typeface="Arial" pitchFamily="34" charset="0"/>
              <a:cs typeface="Arial" pitchFamily="34" charset="0"/>
            </a:endParaRPr>
          </a:p>
          <a:p>
            <a:r>
              <a:rPr lang="en-CA" sz="1100" dirty="0" smtClean="0">
                <a:latin typeface="Arial" pitchFamily="34" charset="0"/>
                <a:cs typeface="Arial" pitchFamily="34" charset="0"/>
              </a:rPr>
              <a:t>14% thought it was required.</a:t>
            </a:r>
          </a:p>
          <a:p>
            <a:endParaRPr lang="en-CA" dirty="0" smtClean="0"/>
          </a:p>
        </p:txBody>
      </p:sp>
      <p:sp>
        <p:nvSpPr>
          <p:cNvPr id="4" name="Header Placeholder 3"/>
          <p:cNvSpPr>
            <a:spLocks noGrp="1"/>
          </p:cNvSpPr>
          <p:nvPr>
            <p:ph type="hdr" sz="quarter" idx="10"/>
          </p:nvPr>
        </p:nvSpPr>
        <p:spPr/>
        <p:txBody>
          <a:bodyPr/>
          <a:lstStyle/>
          <a:p>
            <a:pPr>
              <a:defRPr/>
            </a:pPr>
            <a:r>
              <a:rPr lang="en-CA" dirty="0" smtClean="0"/>
              <a:t>PROTECTED B</a:t>
            </a:r>
            <a:endParaRPr lang="en-CA" dirty="0"/>
          </a:p>
        </p:txBody>
      </p:sp>
      <p:sp>
        <p:nvSpPr>
          <p:cNvPr id="5" name="Slide Number Placeholder 4"/>
          <p:cNvSpPr>
            <a:spLocks noGrp="1"/>
          </p:cNvSpPr>
          <p:nvPr>
            <p:ph type="sldNum" sz="quarter" idx="11"/>
          </p:nvPr>
        </p:nvSpPr>
        <p:spPr/>
        <p:txBody>
          <a:bodyPr/>
          <a:lstStyle/>
          <a:p>
            <a:pPr>
              <a:defRPr/>
            </a:pPr>
            <a:fld id="{430C39D4-FC8E-472E-9C12-4752A7FFB5FC}" type="slidenum">
              <a:rPr lang="en-CA" smtClean="0"/>
              <a:pPr>
                <a:defRPr/>
              </a:pPr>
              <a:t>9</a:t>
            </a:fld>
            <a:endParaRPr lang="en-CA"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corp-ppt.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a:spLocks noGrp="1"/>
          </p:cNvSpPr>
          <p:nvPr>
            <p:ph type="subTitle" idx="1"/>
          </p:nvPr>
        </p:nvSpPr>
        <p:spPr>
          <a:xfrm>
            <a:off x="533400" y="4953000"/>
            <a:ext cx="3276600" cy="1143000"/>
          </a:xfrm>
        </p:spPr>
        <p:txBody>
          <a:bodyPr>
            <a:normAutofit/>
          </a:bodyPr>
          <a:lstStyle>
            <a:lvl1pPr marL="0" indent="0" algn="l">
              <a:buNone/>
              <a:defRPr sz="2200">
                <a:solidFill>
                  <a:schemeClr val="tx1">
                    <a:tint val="75000"/>
                  </a:schemeClr>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7084DD7-75E8-44CE-B32B-51E6B899E09B}"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85F4FDF-7716-49D0-8960-94E68E8947E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C35B806-22BB-469C-9776-56A122B425B4}"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C95E6E7-8403-4520-AC2F-FB5151721F86}"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15A6850-045E-43F9-89D3-23035486FC75}" type="slidenum">
              <a:rPr lang="en-US"/>
              <a:pPr>
                <a:defRPr/>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1D64FB4-2A84-4057-8572-72ACA36C47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4000">
                <a:srgbClr val="C4BB86"/>
              </a:gs>
              <a:gs pos="100000">
                <a:schemeClr val="bg2">
                  <a:lumMod val="9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solidFill>
                  <a:schemeClr val="tx1"/>
                </a:solidFill>
              </a:defRPr>
            </a:lvl1pPr>
          </a:lstStyle>
          <a:p>
            <a:pPr>
              <a:defRPr/>
            </a:pPr>
            <a:fld id="{4A997060-9696-4A1D-81DD-95EC9ADA7C91}"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1000">
                <a:srgbClr val="1B357D"/>
              </a:gs>
              <a:gs pos="100000">
                <a:schemeClr val="tx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700808"/>
            <a:ext cx="7846640" cy="4392488"/>
          </a:xfrm>
        </p:spPr>
        <p:txBody>
          <a:bodyPr/>
          <a:lstStyle>
            <a:lvl1pPr>
              <a:defRPr sz="2400" b="1"/>
            </a:lvl1pPr>
            <a:lvl2pPr>
              <a:defRPr sz="2200"/>
            </a:lvl2pPr>
            <a:lvl3pP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400" baseline="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AA87D0C-58A4-44D6-872B-987D4A39F6B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45000">
                <a:srgbClr val="800000"/>
              </a:gs>
              <a:gs pos="100000">
                <a:schemeClr val="accent2">
                  <a:lumMod val="20000"/>
                  <a:lumOff val="8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E89FA8C4-577D-403E-B512-A7EA7232CB0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chemeClr val="accent6">
                  <a:lumMod val="75000"/>
                </a:schemeClr>
              </a:gs>
              <a:gs pos="100000">
                <a:schemeClr val="accent6">
                  <a:lumMod val="40000"/>
                  <a:lumOff val="60000"/>
                </a:schemeClr>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209D707D-5C56-448A-B19F-7A3B17BB64F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4" name="Picture 6" descr="slide2background.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Rectangle 4"/>
          <p:cNvSpPr/>
          <p:nvPr userDrawn="1"/>
        </p:nvSpPr>
        <p:spPr>
          <a:xfrm>
            <a:off x="533400" y="990600"/>
            <a:ext cx="8077200" cy="533400"/>
          </a:xfrm>
          <a:prstGeom prst="rect">
            <a:avLst/>
          </a:prstGeom>
          <a:gradFill flip="none" rotWithShape="1">
            <a:gsLst>
              <a:gs pos="51000">
                <a:srgbClr val="008000"/>
              </a:gs>
              <a:gs pos="100000">
                <a:srgbClr val="DAFFD3"/>
              </a:gs>
            </a:gsLst>
            <a:lin ang="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 name="Content Placeholder 2"/>
          <p:cNvSpPr>
            <a:spLocks noGrp="1"/>
          </p:cNvSpPr>
          <p:nvPr>
            <p:ph idx="1"/>
          </p:nvPr>
        </p:nvSpPr>
        <p:spPr>
          <a:xfrm>
            <a:off x="685800" y="1447800"/>
            <a:ext cx="80010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85800" y="914400"/>
            <a:ext cx="8001000" cy="609600"/>
          </a:xfrm>
        </p:spPr>
        <p:txBody>
          <a:bodyPr>
            <a:normAutofit/>
          </a:bodyPr>
          <a:lstStyle>
            <a:lvl1pPr algn="l">
              <a:defRPr sz="2200">
                <a:solidFill>
                  <a:schemeClr val="bg1"/>
                </a:solidFill>
                <a:latin typeface="Verdana"/>
              </a:defRPr>
            </a:lvl1pPr>
          </a:lstStyle>
          <a:p>
            <a:r>
              <a:rPr lang="en-US"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pPr>
              <a:defRPr/>
            </a:pPr>
            <a:fld id="{7FAB4FFE-C3D7-49E8-8D0F-9CD8B3FE3AD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2BD6DF2-9D3F-41AC-BF24-56DCAF8110D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94AC6252-0E94-4796-89F8-A696D071B29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656BCDB3-1853-4939-8197-640B1142222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229600" y="6356350"/>
            <a:ext cx="838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A1F17329-E997-4350-9054-9F8BCB8097D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64" r:id="rId1"/>
    <p:sldLayoutId id="2147484065" r:id="rId2"/>
    <p:sldLayoutId id="2147484066" r:id="rId3"/>
    <p:sldLayoutId id="2147484067" r:id="rId4"/>
    <p:sldLayoutId id="2147484068" r:id="rId5"/>
    <p:sldLayoutId id="2147484069" r:id="rId6"/>
    <p:sldLayoutId id="2147484055" r:id="rId7"/>
    <p:sldLayoutId id="2147484056" r:id="rId8"/>
    <p:sldLayoutId id="2147484057" r:id="rId9"/>
    <p:sldLayoutId id="2147484058" r:id="rId10"/>
    <p:sldLayoutId id="2147484059" r:id="rId11"/>
    <p:sldLayoutId id="2147484060" r:id="rId12"/>
    <p:sldLayoutId id="2147484061" r:id="rId13"/>
    <p:sldLayoutId id="2147484062" r:id="rId14"/>
    <p:sldLayoutId id="2147484063" r:id="rId15"/>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cicintranet.ci.gc.ca/connexion/tools-outils/form/documents/pdf/IMM5476E.pdf"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cic.gc.ca/english/resources/publications/consultations/consultations.asp"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5" Type="http://schemas.openxmlformats.org/officeDocument/2006/relationships/hyperlink" Target="http://www.iccrc-crcic.ca/home.cfm?setLanCookie=En" TargetMode="External"/><Relationship Id="rId4" Type="http://schemas.openxmlformats.org/officeDocument/2006/relationships/hyperlink" Target="http://www.cic.gc.ca/english/e-services/portal.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ubtitle 4"/>
          <p:cNvSpPr>
            <a:spLocks noGrp="1"/>
          </p:cNvSpPr>
          <p:nvPr>
            <p:ph type="subTitle" idx="1"/>
          </p:nvPr>
        </p:nvSpPr>
        <p:spPr>
          <a:xfrm>
            <a:off x="457200" y="4816550"/>
            <a:ext cx="3625702" cy="1612826"/>
          </a:xfrm>
        </p:spPr>
        <p:txBody>
          <a:bodyPr>
            <a:noAutofit/>
          </a:bodyPr>
          <a:lstStyle/>
          <a:p>
            <a:r>
              <a:rPr lang="en-US" sz="1800" b="1" dirty="0" smtClean="0">
                <a:solidFill>
                  <a:schemeClr val="tx1">
                    <a:lumMod val="65000"/>
                    <a:lumOff val="35000"/>
                  </a:schemeClr>
                </a:solidFill>
                <a:latin typeface="Calibri" pitchFamily="34" charset="0"/>
              </a:rPr>
              <a:t>WORKSHOP ON UNSCRUPULOUS IMMIGRATION CONSULTANTS</a:t>
            </a:r>
            <a:endParaRPr lang="en-CA" sz="1800" b="1" dirty="0" smtClean="0">
              <a:solidFill>
                <a:schemeClr val="tx1">
                  <a:lumMod val="65000"/>
                  <a:lumOff val="35000"/>
                </a:schemeClr>
              </a:solidFill>
              <a:latin typeface="Calibri" pitchFamily="34" charset="0"/>
            </a:endParaRPr>
          </a:p>
          <a:p>
            <a:r>
              <a:rPr lang="es-ES" sz="1800" b="1" dirty="0" smtClean="0">
                <a:solidFill>
                  <a:schemeClr val="tx1">
                    <a:lumMod val="65000"/>
                    <a:lumOff val="35000"/>
                  </a:schemeClr>
                </a:solidFill>
                <a:latin typeface="Calibri" pitchFamily="34" charset="0"/>
              </a:rPr>
              <a:t>TALLER SOBRE TRAMITADORES DE INMIGRACION INESCRUPULOSOS</a:t>
            </a:r>
            <a:endParaRPr lang="en-CA" sz="1800" b="1" dirty="0" smtClean="0">
              <a:solidFill>
                <a:schemeClr val="tx1">
                  <a:lumMod val="65000"/>
                  <a:lumOff val="35000"/>
                </a:schemeClr>
              </a:solidFill>
              <a:latin typeface="Calibri" pitchFamily="34" charset="0"/>
            </a:endParaRPr>
          </a:p>
          <a:p>
            <a:pPr>
              <a:spcBef>
                <a:spcPts val="0"/>
              </a:spcBef>
              <a:spcAft>
                <a:spcPts val="0"/>
              </a:spcAft>
            </a:pPr>
            <a:r>
              <a:rPr lang="en-US" sz="1800" dirty="0" smtClean="0">
                <a:solidFill>
                  <a:schemeClr val="tx1">
                    <a:lumMod val="50000"/>
                    <a:lumOff val="50000"/>
                  </a:schemeClr>
                </a:solidFill>
                <a:latin typeface="Arial" pitchFamily="34" charset="0"/>
                <a:cs typeface="Arial" pitchFamily="34" charset="0"/>
              </a:rPr>
              <a:t>Ciudad de Guatemala</a:t>
            </a:r>
          </a:p>
          <a:p>
            <a:pPr>
              <a:spcBef>
                <a:spcPts val="0"/>
              </a:spcBef>
              <a:spcAft>
                <a:spcPts val="0"/>
              </a:spcAft>
            </a:pPr>
            <a:r>
              <a:rPr lang="en-US" sz="1800" dirty="0" smtClean="0">
                <a:solidFill>
                  <a:schemeClr val="tx1">
                    <a:lumMod val="50000"/>
                    <a:lumOff val="50000"/>
                  </a:schemeClr>
                </a:solidFill>
                <a:latin typeface="Arial" pitchFamily="34" charset="0"/>
                <a:cs typeface="Arial" pitchFamily="34" charset="0"/>
              </a:rPr>
              <a:t>15 -17 December/</a:t>
            </a:r>
            <a:r>
              <a:rPr lang="es-ES" sz="1800" dirty="0" smtClean="0">
                <a:solidFill>
                  <a:schemeClr val="tx1">
                    <a:lumMod val="50000"/>
                    <a:lumOff val="50000"/>
                  </a:schemeClr>
                </a:solidFill>
                <a:latin typeface="Arial" pitchFamily="34" charset="0"/>
                <a:cs typeface="Arial" pitchFamily="34" charset="0"/>
              </a:rPr>
              <a:t>Diciembre</a:t>
            </a:r>
            <a:r>
              <a:rPr lang="en-US" sz="1800" dirty="0" smtClean="0">
                <a:solidFill>
                  <a:schemeClr val="tx1">
                    <a:lumMod val="50000"/>
                    <a:lumOff val="50000"/>
                  </a:schemeClr>
                </a:solidFill>
                <a:latin typeface="Arial" pitchFamily="34" charset="0"/>
                <a:cs typeface="Arial" pitchFamily="34" charset="0"/>
              </a:rPr>
              <a:t> 2014</a:t>
            </a:r>
            <a:endParaRPr lang="en-CA" sz="1800" dirty="0">
              <a:solidFill>
                <a:schemeClr val="tx1">
                  <a:lumMod val="50000"/>
                  <a:lumOff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s-ES_tradnl" b="1" dirty="0" smtClean="0">
                <a:latin typeface="Calibri" pitchFamily="34" charset="0"/>
              </a:rPr>
              <a:t>Resultados de la consulta pública sobre consultores en inmigración</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10</a:t>
            </a:fld>
            <a:endParaRPr lang="en-US" dirty="0"/>
          </a:p>
        </p:txBody>
      </p:sp>
      <p:pic>
        <p:nvPicPr>
          <p:cNvPr id="5" name="Picture 2" descr="Percentage of people who were satisfied with the service they paid for"/>
          <p:cNvPicPr>
            <a:picLocks noChangeAspect="1" noChangeArrowheads="1"/>
          </p:cNvPicPr>
          <p:nvPr/>
        </p:nvPicPr>
        <p:blipFill>
          <a:blip r:embed="rId3"/>
          <a:srcRect/>
          <a:stretch>
            <a:fillRect/>
          </a:stretch>
        </p:blipFill>
        <p:spPr bwMode="auto">
          <a:xfrm>
            <a:off x="659219" y="2083983"/>
            <a:ext cx="4805916" cy="3966524"/>
          </a:xfrm>
          <a:prstGeom prst="rect">
            <a:avLst/>
          </a:prstGeom>
          <a:noFill/>
        </p:spPr>
      </p:pic>
      <p:sp>
        <p:nvSpPr>
          <p:cNvPr id="6" name="Rectangle 5"/>
          <p:cNvSpPr/>
          <p:nvPr/>
        </p:nvSpPr>
        <p:spPr>
          <a:xfrm>
            <a:off x="744279" y="1596287"/>
            <a:ext cx="7356984" cy="369332"/>
          </a:xfrm>
          <a:prstGeom prst="rect">
            <a:avLst/>
          </a:prstGeom>
          <a:ln w="9525">
            <a:solidFill>
              <a:schemeClr val="tx2">
                <a:lumMod val="60000"/>
                <a:lumOff val="40000"/>
              </a:schemeClr>
            </a:solidFill>
          </a:ln>
        </p:spPr>
        <p:txBody>
          <a:bodyPr wrap="square">
            <a:spAutoFit/>
          </a:bodyPr>
          <a:lstStyle/>
          <a:p>
            <a:r>
              <a:rPr lang="es-ES_tradnl" dirty="0" smtClean="0">
                <a:latin typeface="Calibri" pitchFamily="34" charset="0"/>
              </a:rPr>
              <a:t>Satisfacción con los servicios del representante para trámites migratorios </a:t>
            </a:r>
            <a:endParaRPr lang="es-ES_tradnl" dirty="0">
              <a:latin typeface="Calibri" pitchFamily="34" charset="0"/>
            </a:endParaRPr>
          </a:p>
        </p:txBody>
      </p:sp>
      <p:sp>
        <p:nvSpPr>
          <p:cNvPr id="7" name="Rectangle 6"/>
          <p:cNvSpPr/>
          <p:nvPr/>
        </p:nvSpPr>
        <p:spPr>
          <a:xfrm>
            <a:off x="5486401" y="2259991"/>
            <a:ext cx="2958860" cy="3539430"/>
          </a:xfrm>
          <a:prstGeom prst="rect">
            <a:avLst/>
          </a:prstGeom>
          <a:solidFill>
            <a:schemeClr val="bg1">
              <a:lumMod val="95000"/>
            </a:schemeClr>
          </a:solidFill>
        </p:spPr>
        <p:txBody>
          <a:bodyPr wrap="square" numCol="1">
            <a:spAutoFit/>
          </a:bodyPr>
          <a:lstStyle/>
          <a:p>
            <a:r>
              <a:rPr lang="es-ES_tradnl" sz="1400" b="1" dirty="0" smtClean="0">
                <a:latin typeface="Calibri" pitchFamily="34" charset="0"/>
              </a:rPr>
              <a:t>El grado de satisfacción por los servicios pagados estaba repartido de manera bastante uniforme entre quienes respondieron a la encuesta. </a:t>
            </a:r>
          </a:p>
          <a:p>
            <a:r>
              <a:rPr lang="es-ES_tradnl" sz="1400" dirty="0" smtClean="0">
                <a:latin typeface="Calibri" pitchFamily="34" charset="0"/>
              </a:rPr>
              <a:t>La proporción de respuestas que indicaban un alto o mediano nivel de satisfacción (39%) era prácticamente igual a la proporción de respuestas que indicaban un alto o mediano nivel de insatisfacción (38%) con los servicios de asesoría pagados. Sin embargo, más participantes notificaron estar “muy insatisfechos” (28%) que “muy satisfechos” (22%). Más de 1 de cada 10 (15%) dijeron no estar ni satisfechos ni insatisfechos.</a:t>
            </a:r>
            <a:endParaRPr lang="es-ES_tradnl" sz="1400" dirty="0">
              <a:latin typeface="Calibri" pitchFamily="34" charset="0"/>
            </a:endParaRPr>
          </a:p>
        </p:txBody>
      </p:sp>
      <p:sp>
        <p:nvSpPr>
          <p:cNvPr id="8" name="TextBox 7"/>
          <p:cNvSpPr txBox="1"/>
          <p:nvPr/>
        </p:nvSpPr>
        <p:spPr>
          <a:xfrm>
            <a:off x="744679" y="2129543"/>
            <a:ext cx="4690448" cy="553998"/>
          </a:xfrm>
          <a:prstGeom prst="rect">
            <a:avLst/>
          </a:prstGeom>
          <a:solidFill>
            <a:schemeClr val="bg1"/>
          </a:solidFill>
        </p:spPr>
        <p:txBody>
          <a:bodyPr wrap="square" rtlCol="0">
            <a:spAutoFit/>
          </a:bodyPr>
          <a:lstStyle/>
          <a:p>
            <a:r>
              <a:rPr lang="es-CR" sz="1000" b="1" i="1" dirty="0" smtClean="0"/>
              <a:t>En una escala de 1 a 5, donde 1 significa muy insatisfecho y 5 significa muy satisfecho, por favor indique qué tan satisfecho(a) está con el servicio por el cual pagó.</a:t>
            </a:r>
            <a:endParaRPr lang="en-US" sz="1000" b="1" i="1" dirty="0"/>
          </a:p>
        </p:txBody>
      </p:sp>
      <p:sp>
        <p:nvSpPr>
          <p:cNvPr id="9" name="TextBox 8"/>
          <p:cNvSpPr txBox="1"/>
          <p:nvPr/>
        </p:nvSpPr>
        <p:spPr>
          <a:xfrm>
            <a:off x="423110" y="5816729"/>
            <a:ext cx="3999661" cy="215444"/>
          </a:xfrm>
          <a:prstGeom prst="rect">
            <a:avLst/>
          </a:prstGeom>
          <a:solidFill>
            <a:schemeClr val="bg1"/>
          </a:solidFill>
        </p:spPr>
        <p:txBody>
          <a:bodyPr wrap="square" rtlCol="0">
            <a:spAutoFit/>
          </a:bodyPr>
          <a:lstStyle/>
          <a:p>
            <a:r>
              <a:rPr lang="es-CR" sz="800" b="1" i="1" dirty="0" smtClean="0"/>
              <a:t>Base: Personas que pagaron por ayuda con sus aplicaciones, n=1,716</a:t>
            </a:r>
            <a:endParaRPr lang="en-US" sz="800" b="1" i="1" dirty="0"/>
          </a:p>
        </p:txBody>
      </p:sp>
      <p:graphicFrame>
        <p:nvGraphicFramePr>
          <p:cNvPr id="2" name="Table 1"/>
          <p:cNvGraphicFramePr>
            <a:graphicFrameLocks noGrp="1"/>
          </p:cNvGraphicFramePr>
          <p:nvPr>
            <p:extLst>
              <p:ext uri="{D42A27DB-BD31-4B8C-83A1-F6EECF244321}">
                <p14:modId xmlns:p14="http://schemas.microsoft.com/office/powerpoint/2010/main" val="417600353"/>
              </p:ext>
            </p:extLst>
          </p:nvPr>
        </p:nvGraphicFramePr>
        <p:xfrm>
          <a:off x="1317261" y="4849480"/>
          <a:ext cx="3724759" cy="457457"/>
        </p:xfrm>
        <a:graphic>
          <a:graphicData uri="http://schemas.openxmlformats.org/drawingml/2006/table">
            <a:tbl>
              <a:tblPr firstRow="1" bandRow="1">
                <a:tableStyleId>{5C22544A-7EE6-4342-B048-85BDC9FD1C3A}</a:tableStyleId>
              </a:tblPr>
              <a:tblGrid>
                <a:gridCol w="850214"/>
                <a:gridCol w="208280"/>
                <a:gridCol w="974197"/>
                <a:gridCol w="208280"/>
                <a:gridCol w="979586"/>
                <a:gridCol w="504202"/>
              </a:tblGrid>
              <a:tr h="457457">
                <a:tc>
                  <a:txBody>
                    <a:bodyPr/>
                    <a:lstStyle/>
                    <a:p>
                      <a:pPr algn="ctr"/>
                      <a:r>
                        <a:rPr lang="es-CR" sz="900" dirty="0" smtClean="0">
                          <a:solidFill>
                            <a:schemeClr val="tx1"/>
                          </a:solidFill>
                        </a:rPr>
                        <a:t>Muy insatisfecho</a:t>
                      </a:r>
                      <a:endParaRPr lang="en-US" sz="900" dirty="0">
                        <a:solidFill>
                          <a:schemeClr val="tx1"/>
                        </a:solidFill>
                      </a:endParaRPr>
                    </a:p>
                  </a:txBody>
                  <a:tcPr>
                    <a:solidFill>
                      <a:schemeClr val="bg1"/>
                    </a:solidFill>
                  </a:tcPr>
                </a:tc>
                <a:tc>
                  <a:txBody>
                    <a:bodyPr/>
                    <a:lstStyle/>
                    <a:p>
                      <a:pPr algn="ctr"/>
                      <a:endParaRPr lang="en-US" sz="900" dirty="0">
                        <a:solidFill>
                          <a:schemeClr val="tx1"/>
                        </a:solidFill>
                      </a:endParaRPr>
                    </a:p>
                  </a:txBody>
                  <a:tcPr>
                    <a:solidFill>
                      <a:schemeClr val="bg1"/>
                    </a:solidFill>
                  </a:tcPr>
                </a:tc>
                <a:tc>
                  <a:txBody>
                    <a:bodyPr/>
                    <a:lstStyle/>
                    <a:p>
                      <a:pPr algn="ctr"/>
                      <a:r>
                        <a:rPr lang="es-CR" sz="900" dirty="0" smtClean="0">
                          <a:solidFill>
                            <a:schemeClr val="tx1"/>
                          </a:solidFill>
                        </a:rPr>
                        <a:t>Ni satisfecho ni insatisfecho</a:t>
                      </a:r>
                      <a:endParaRPr lang="en-US" sz="900" dirty="0">
                        <a:solidFill>
                          <a:schemeClr val="tx1"/>
                        </a:solidFill>
                      </a:endParaRPr>
                    </a:p>
                  </a:txBody>
                  <a:tcPr>
                    <a:solidFill>
                      <a:schemeClr val="bg1"/>
                    </a:solidFill>
                  </a:tcPr>
                </a:tc>
                <a:tc>
                  <a:txBody>
                    <a:bodyPr/>
                    <a:lstStyle/>
                    <a:p>
                      <a:pPr algn="ctr"/>
                      <a:endParaRPr lang="en-US" sz="900">
                        <a:solidFill>
                          <a:schemeClr val="tx1"/>
                        </a:solidFill>
                      </a:endParaRPr>
                    </a:p>
                  </a:txBody>
                  <a:tcPr>
                    <a:solidFill>
                      <a:schemeClr val="bg1"/>
                    </a:solidFill>
                  </a:tcPr>
                </a:tc>
                <a:tc>
                  <a:txBody>
                    <a:bodyPr/>
                    <a:lstStyle/>
                    <a:p>
                      <a:pPr algn="ctr"/>
                      <a:r>
                        <a:rPr lang="es-CR" sz="900" dirty="0" smtClean="0">
                          <a:solidFill>
                            <a:schemeClr val="tx1"/>
                          </a:solidFill>
                        </a:rPr>
                        <a:t>Muy satisfecho</a:t>
                      </a:r>
                      <a:endParaRPr lang="en-US" sz="900" dirty="0">
                        <a:solidFill>
                          <a:schemeClr val="tx1"/>
                        </a:solidFill>
                      </a:endParaRPr>
                    </a:p>
                  </a:txBody>
                  <a:tcPr>
                    <a:solidFill>
                      <a:schemeClr val="bg1"/>
                    </a:solidFill>
                  </a:tcPr>
                </a:tc>
                <a:tc>
                  <a:txBody>
                    <a:bodyPr/>
                    <a:lstStyle/>
                    <a:p>
                      <a:pPr algn="ctr"/>
                      <a:r>
                        <a:rPr lang="es-CR" sz="900" dirty="0" smtClean="0">
                          <a:solidFill>
                            <a:schemeClr val="tx1"/>
                          </a:solidFill>
                        </a:rPr>
                        <a:t>NS/NR</a:t>
                      </a:r>
                      <a:endParaRPr lang="en-US" sz="900" dirty="0">
                        <a:solidFill>
                          <a:schemeClr val="tx1"/>
                        </a:solidFill>
                      </a:endParaRPr>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2475" y="1578634"/>
            <a:ext cx="7791628" cy="4434452"/>
          </a:xfrm>
        </p:spPr>
        <p:txBody>
          <a:bodyPr/>
          <a:lstStyle/>
          <a:p>
            <a:pPr>
              <a:spcBef>
                <a:spcPts val="600"/>
              </a:spcBef>
              <a:spcAft>
                <a:spcPts val="0"/>
              </a:spcAft>
              <a:buNone/>
            </a:pPr>
            <a:r>
              <a:rPr lang="es-ES_tradnl" sz="2200" dirty="0" smtClean="0"/>
              <a:t>Descripción e intención de los cambios legislativos </a:t>
            </a:r>
          </a:p>
          <a:p>
            <a:pPr>
              <a:spcBef>
                <a:spcPts val="1200"/>
              </a:spcBef>
              <a:spcAft>
                <a:spcPts val="0"/>
              </a:spcAft>
            </a:pPr>
            <a:r>
              <a:rPr lang="es-ES" sz="1900" b="0" dirty="0" smtClean="0"/>
              <a:t>Se efectuaron cambios en la </a:t>
            </a:r>
            <a:r>
              <a:rPr lang="es-ES" sz="1900" b="0" i="1" dirty="0" smtClean="0"/>
              <a:t>Ley de inmigración y protección de refugiados </a:t>
            </a:r>
            <a:r>
              <a:rPr lang="es-ES" sz="1900" b="0" dirty="0" smtClean="0"/>
              <a:t>que entraron en vigor el 30 de junio de 2011. De este modo se introdujeron mejoras en la reglamentación para proteger a los inmigrantes y la integridad del programa canadiense de inmigración.</a:t>
            </a:r>
          </a:p>
          <a:p>
            <a:pPr>
              <a:spcBef>
                <a:spcPts val="1200"/>
              </a:spcBef>
              <a:spcAft>
                <a:spcPts val="0"/>
              </a:spcAft>
            </a:pPr>
            <a:r>
              <a:rPr lang="es-ES_tradnl" sz="1900" dirty="0" smtClean="0"/>
              <a:t>Tipificación de un nuevo delito. </a:t>
            </a:r>
            <a:r>
              <a:rPr lang="es-ES_tradnl" sz="1900" b="0" dirty="0" smtClean="0"/>
              <a:t>Cometerá un delito cualquiera que no sea un representante autorizado y que intencionadamente asesore o represente a una persona:</a:t>
            </a:r>
          </a:p>
          <a:p>
            <a:pPr lvl="1">
              <a:spcBef>
                <a:spcPts val="1200"/>
              </a:spcBef>
              <a:spcAft>
                <a:spcPts val="0"/>
              </a:spcAft>
              <a:buFont typeface="Arial" pitchFamily="34" charset="0"/>
              <a:buChar char="•"/>
            </a:pPr>
            <a:r>
              <a:rPr lang="es-ES_tradnl" sz="1900" dirty="0" smtClean="0"/>
              <a:t>A cambio de un honorario u otra forma de compensación.</a:t>
            </a:r>
          </a:p>
          <a:p>
            <a:pPr lvl="1">
              <a:spcBef>
                <a:spcPts val="1200"/>
              </a:spcBef>
              <a:spcAft>
                <a:spcPts val="0"/>
              </a:spcAft>
              <a:buFont typeface="Arial" pitchFamily="34" charset="0"/>
              <a:buChar char="•"/>
            </a:pPr>
            <a:r>
              <a:rPr lang="es-ES_tradnl" sz="1900" dirty="0" smtClean="0"/>
              <a:t>En trámites de solicitud o diligencias inscritas en el marco de la </a:t>
            </a:r>
            <a:r>
              <a:rPr lang="es-ES_tradnl" sz="1900" i="1" dirty="0" smtClean="0"/>
              <a:t>Ley de inmigración y protección de refugiados</a:t>
            </a:r>
            <a:r>
              <a:rPr lang="es-ES_tradnl" sz="1900" dirty="0" smtClean="0"/>
              <a:t> (IRPA) de Canadá.</a:t>
            </a:r>
          </a:p>
          <a:p>
            <a:pPr>
              <a:spcBef>
                <a:spcPts val="1200"/>
              </a:spcBef>
              <a:spcAft>
                <a:spcPts val="0"/>
              </a:spcAft>
              <a:buFont typeface="Arial" pitchFamily="34" charset="0"/>
              <a:buChar char="•"/>
            </a:pPr>
            <a:r>
              <a:rPr lang="es-ES" sz="1900" dirty="0" smtClean="0">
                <a:cs typeface="Arial" pitchFamily="34" charset="0"/>
              </a:rPr>
              <a:t>Se dotó al ministro de la capacidad para designar o revocar la designación de un órgano rector. </a:t>
            </a:r>
            <a:endParaRPr lang="es-ES" sz="1900" dirty="0" smtClean="0"/>
          </a:p>
          <a:p>
            <a:pPr lvl="1">
              <a:spcBef>
                <a:spcPts val="1200"/>
              </a:spcBef>
              <a:spcAft>
                <a:spcPts val="600"/>
              </a:spcAft>
              <a:buFont typeface="Arial" pitchFamily="34" charset="0"/>
              <a:buChar char="•"/>
            </a:pPr>
            <a:endParaRPr lang="es-ES_tradnl" sz="2000" dirty="0"/>
          </a:p>
        </p:txBody>
      </p:sp>
      <p:sp>
        <p:nvSpPr>
          <p:cNvPr id="3" name="Title 2"/>
          <p:cNvSpPr>
            <a:spLocks noGrp="1"/>
          </p:cNvSpPr>
          <p:nvPr>
            <p:ph type="title"/>
          </p:nvPr>
        </p:nvSpPr>
        <p:spPr/>
        <p:txBody>
          <a:bodyPr/>
          <a:lstStyle/>
          <a:p>
            <a:r>
              <a:rPr lang="es-ES_tradnl" b="1" dirty="0" smtClean="0">
                <a:latin typeface="Calibri" pitchFamily="34" charset="0"/>
              </a:rPr>
              <a:t>Cambios en la legislación</a:t>
            </a:r>
            <a:endParaRPr lang="es-ES_tradnl"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18978" y="1541720"/>
            <a:ext cx="8112642" cy="4604739"/>
          </a:xfrm>
        </p:spPr>
        <p:txBody>
          <a:bodyPr/>
          <a:lstStyle/>
          <a:p>
            <a:pPr eaLnBrk="1" fontAlgn="auto" hangingPunct="1">
              <a:spcAft>
                <a:spcPts val="0"/>
              </a:spcAft>
              <a:buNone/>
              <a:defRPr/>
            </a:pPr>
            <a:r>
              <a:rPr lang="es-ES_tradnl" b="1" dirty="0" smtClean="0"/>
              <a:t>	</a:t>
            </a:r>
            <a:r>
              <a:rPr lang="es-ES_tradnl" sz="2000" b="1" dirty="0" smtClean="0"/>
              <a:t>Nuevo órgano rector: </a:t>
            </a:r>
            <a:r>
              <a:rPr lang="es-ES_tradnl" sz="2000" dirty="0" smtClean="0"/>
              <a:t>Consejo Regulador de Consultores en Inmigración de Canadá</a:t>
            </a:r>
            <a:r>
              <a:rPr lang="es-ES_tradnl" sz="2000" b="0" dirty="0" smtClean="0"/>
              <a:t> </a:t>
            </a:r>
            <a:r>
              <a:rPr lang="en-CA" sz="2000" dirty="0" smtClean="0"/>
              <a:t>(</a:t>
            </a:r>
            <a:r>
              <a:rPr lang="en-CA" sz="2000" i="1" dirty="0" smtClean="0"/>
              <a:t>Immigration Consultants of Canada Regulatory Council</a:t>
            </a:r>
            <a:r>
              <a:rPr lang="en-CA" sz="2000" dirty="0" smtClean="0"/>
              <a:t>, </a:t>
            </a:r>
            <a:r>
              <a:rPr lang="es-ES_tradnl" sz="2000" dirty="0" smtClean="0"/>
              <a:t>o ICCRC), establecido el 30 de junio de 2011</a:t>
            </a:r>
            <a:r>
              <a:rPr lang="es-ES_tradnl" sz="2000" b="0" dirty="0" smtClean="0"/>
              <a:t>.</a:t>
            </a:r>
          </a:p>
          <a:p>
            <a:pPr lvl="1" eaLnBrk="1" fontAlgn="auto" hangingPunct="1">
              <a:spcBef>
                <a:spcPts val="600"/>
              </a:spcBef>
              <a:spcAft>
                <a:spcPts val="600"/>
              </a:spcAft>
              <a:buFont typeface="Arial" pitchFamily="34" charset="0"/>
              <a:buChar char="•"/>
              <a:defRPr/>
            </a:pPr>
            <a:r>
              <a:rPr lang="es-ES_tradnl" sz="2000" dirty="0" smtClean="0"/>
              <a:t>A mediados de 2010 se inició a escala nacional un proceso público de convocatoria y selección para encontrar a un nuevo ente regulador.</a:t>
            </a:r>
          </a:p>
          <a:p>
            <a:pPr lvl="1" eaLnBrk="1" fontAlgn="auto" hangingPunct="1">
              <a:spcBef>
                <a:spcPts val="600"/>
              </a:spcBef>
              <a:spcAft>
                <a:spcPts val="600"/>
              </a:spcAft>
              <a:buFont typeface="Arial" pitchFamily="34" charset="0"/>
              <a:buChar char="•"/>
              <a:defRPr/>
            </a:pPr>
            <a:r>
              <a:rPr lang="es-ES" sz="2000" dirty="0" smtClean="0"/>
              <a:t>El Informe Anual del ICCRC de 2013 enumera unos </a:t>
            </a:r>
            <a:r>
              <a:rPr lang="es-ES" sz="2000" b="1" dirty="0" smtClean="0"/>
              <a:t>2 700</a:t>
            </a:r>
            <a:r>
              <a:rPr lang="es-ES" sz="2000" dirty="0" smtClean="0"/>
              <a:t> consultores canadienses en inmigración reglamentados (RCIC).</a:t>
            </a:r>
          </a:p>
          <a:p>
            <a:pPr lvl="1" eaLnBrk="1" fontAlgn="auto" hangingPunct="1">
              <a:spcBef>
                <a:spcPts val="600"/>
              </a:spcBef>
              <a:spcAft>
                <a:spcPts val="600"/>
              </a:spcAft>
              <a:buFont typeface="Arial" pitchFamily="34" charset="0"/>
              <a:buChar char="•"/>
              <a:defRPr/>
            </a:pPr>
            <a:r>
              <a:rPr lang="es-ES" sz="2000" dirty="0" smtClean="0"/>
              <a:t>El ICCRC posee en su sitio web una lista actualizada de miembros, que puede consultarse por nombre, nombre de la empresa o número de miembro del ICCRC.</a:t>
            </a:r>
          </a:p>
          <a:p>
            <a:pPr lvl="1">
              <a:buNone/>
            </a:pPr>
            <a:endParaRPr lang="es-ES_tradnl" sz="1800" b="0" dirty="0" smtClean="0"/>
          </a:p>
        </p:txBody>
      </p:sp>
      <p:sp>
        <p:nvSpPr>
          <p:cNvPr id="3" name="Title 2"/>
          <p:cNvSpPr>
            <a:spLocks noGrp="1"/>
          </p:cNvSpPr>
          <p:nvPr>
            <p:ph type="title"/>
          </p:nvPr>
        </p:nvSpPr>
        <p:spPr/>
        <p:txBody>
          <a:bodyPr/>
          <a:lstStyle/>
          <a:p>
            <a:r>
              <a:rPr lang="es-ES_tradnl" b="1" dirty="0" smtClean="0">
                <a:latin typeface="+mn-lt"/>
              </a:rPr>
              <a:t>Nuevo órgano regulador: ICCRC</a:t>
            </a:r>
            <a:endParaRPr lang="es-ES_tradnl"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sz="2000" b="0" dirty="0" smtClean="0"/>
              <a:t>El ICCRC es una entidad nacional independiente y sin afán de lucro designada por el Ministerio de Ciudadanía e Inmigración de Canadá.</a:t>
            </a:r>
          </a:p>
          <a:p>
            <a:pPr>
              <a:spcBef>
                <a:spcPts val="0"/>
              </a:spcBef>
            </a:pPr>
            <a:endParaRPr lang="es-ES" sz="2000" b="0" dirty="0" smtClean="0"/>
          </a:p>
          <a:p>
            <a:r>
              <a:rPr lang="es-ES" sz="2000" dirty="0" smtClean="0"/>
              <a:t>Visión</a:t>
            </a:r>
            <a:r>
              <a:rPr lang="es-ES" sz="2000" b="0" dirty="0" smtClean="0"/>
              <a:t> del ICCRC: ser un organismo regulador eficaz, justo y transparente de los consultores profesionales en inmigración canadienses.</a:t>
            </a:r>
          </a:p>
          <a:p>
            <a:pPr>
              <a:spcBef>
                <a:spcPts val="0"/>
              </a:spcBef>
            </a:pPr>
            <a:endParaRPr lang="es-ES" sz="2000" b="0" dirty="0" smtClean="0"/>
          </a:p>
          <a:p>
            <a:r>
              <a:rPr lang="es-ES" sz="2000" b="0" dirty="0" smtClean="0"/>
              <a:t>Como organismo regulador nacional de los consultores profesionales en inmigración canadienses, la </a:t>
            </a:r>
            <a:r>
              <a:rPr lang="es-ES" sz="2000" dirty="0" smtClean="0"/>
              <a:t>misión</a:t>
            </a:r>
            <a:r>
              <a:rPr lang="es-ES" sz="2000" b="0" dirty="0" smtClean="0"/>
              <a:t> del ICCRC es proteger a los consumidores de servicios de inmigración mediante una reglamentación eficaz de los consultores en inmigración y el fomento de las ventajas de usar únicamente los servicios de representantes autorizados en inmigración.</a:t>
            </a:r>
          </a:p>
          <a:p>
            <a:endParaRPr lang="en-CA" dirty="0"/>
          </a:p>
        </p:txBody>
      </p:sp>
      <p:sp>
        <p:nvSpPr>
          <p:cNvPr id="3" name="Title 2"/>
          <p:cNvSpPr>
            <a:spLocks noGrp="1"/>
          </p:cNvSpPr>
          <p:nvPr>
            <p:ph type="title"/>
          </p:nvPr>
        </p:nvSpPr>
        <p:spPr/>
        <p:txBody>
          <a:bodyPr>
            <a:normAutofit/>
          </a:bodyPr>
          <a:lstStyle/>
          <a:p>
            <a:r>
              <a:rPr lang="es-ES_tradnl" b="1" dirty="0" smtClean="0">
                <a:latin typeface="Calibri" pitchFamily="34" charset="0"/>
              </a:rPr>
              <a:t>Consejo Regulador de Consultores en Inmigración de Canadá</a:t>
            </a:r>
            <a:endParaRPr lang="en-CA"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s-ES" sz="2000" b="0" dirty="0" smtClean="0"/>
              <a:t>Ha de ser ciudadano canadiense, residente permanente o indígena inscrito —según los términos de la </a:t>
            </a:r>
            <a:r>
              <a:rPr lang="es-ES" sz="2000" b="0" i="1" dirty="0" smtClean="0"/>
              <a:t>Ley canadiense relativa a los indígenas</a:t>
            </a:r>
            <a:r>
              <a:rPr lang="es-ES" sz="2000" b="0" dirty="0" smtClean="0"/>
              <a:t>— y tener al menos 18 años.</a:t>
            </a:r>
          </a:p>
          <a:p>
            <a:r>
              <a:rPr lang="es-ES" sz="2000" b="0" dirty="0" smtClean="0"/>
              <a:t>Debe haberse graduado en un programa para profesionales de la inmigración (plan de estudios) acreditado por el ICCRC.</a:t>
            </a:r>
          </a:p>
          <a:p>
            <a:r>
              <a:rPr lang="es-ES" sz="2000" b="0" dirty="0" smtClean="0"/>
              <a:t>Debe aprobar un examen sobre el conjunto de competencias (FSE).</a:t>
            </a:r>
          </a:p>
          <a:p>
            <a:r>
              <a:rPr lang="es-ES" sz="2000" b="0" dirty="0" smtClean="0"/>
              <a:t>Debe superar una prueba de conocimiento de idiomas (inglés o francés) aprobado por el ICCRC. </a:t>
            </a:r>
          </a:p>
          <a:p>
            <a:r>
              <a:rPr lang="es-ES" sz="2000" b="0" dirty="0" smtClean="0"/>
              <a:t>No debe tener antecedentes penales ni estar en situación de quiebra.</a:t>
            </a:r>
          </a:p>
          <a:p>
            <a:r>
              <a:rPr lang="es-ES" sz="2000" b="0" dirty="0" smtClean="0"/>
              <a:t>Debe dar fe de buen carácter y de buena conducta, de conformidad con el Código de Ética Profesional del ICCRC.</a:t>
            </a:r>
          </a:p>
          <a:p>
            <a:endParaRPr lang="en-CA" sz="2000" dirty="0"/>
          </a:p>
        </p:txBody>
      </p:sp>
      <p:sp>
        <p:nvSpPr>
          <p:cNvPr id="3" name="Title 2"/>
          <p:cNvSpPr>
            <a:spLocks noGrp="1"/>
          </p:cNvSpPr>
          <p:nvPr>
            <p:ph type="title"/>
          </p:nvPr>
        </p:nvSpPr>
        <p:spPr/>
        <p:txBody>
          <a:bodyPr>
            <a:normAutofit/>
          </a:bodyPr>
          <a:lstStyle/>
          <a:p>
            <a:r>
              <a:rPr lang="es-ES" b="1" dirty="0" smtClean="0">
                <a:latin typeface="+mn-lt"/>
              </a:rPr>
              <a:t>¿Quién puede ser RCIC?</a:t>
            </a:r>
            <a:endParaRPr lang="en-CA"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646979" y="1587260"/>
          <a:ext cx="7858665" cy="4599776"/>
        </p:xfrm>
        <a:graphic>
          <a:graphicData uri="http://schemas.openxmlformats.org/drawingml/2006/table">
            <a:tbl>
              <a:tblPr firstRow="1" bandRow="1">
                <a:tableStyleId>{5C22544A-7EE6-4342-B048-85BDC9FD1C3A}</a:tableStyleId>
              </a:tblPr>
              <a:tblGrid>
                <a:gridCol w="3695136"/>
                <a:gridCol w="210743"/>
                <a:gridCol w="3952786"/>
              </a:tblGrid>
              <a:tr h="422240">
                <a:tc>
                  <a:txBody>
                    <a:bodyPr/>
                    <a:lstStyle/>
                    <a:p>
                      <a:pPr algn="ctr"/>
                      <a:r>
                        <a:rPr lang="es-ES_tradnl" sz="1600" noProof="0" dirty="0" smtClean="0">
                          <a:solidFill>
                            <a:schemeClr val="tx1"/>
                          </a:solidFill>
                          <a:latin typeface="+mj-lt"/>
                        </a:rPr>
                        <a:t>Representantes autorizados</a:t>
                      </a:r>
                      <a:endParaRPr lang="es-ES_tradnl" sz="1600" noProof="0" dirty="0">
                        <a:solidFill>
                          <a:schemeClr val="tx1"/>
                        </a:solidFill>
                        <a:latin typeface="+mj-lt"/>
                      </a:endParaRPr>
                    </a:p>
                  </a:txBody>
                  <a:tcPr>
                    <a:solidFill>
                      <a:schemeClr val="tx2">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s-ES_tradnl" sz="1600" noProof="0" smtClean="0">
                        <a:solidFill>
                          <a:schemeClr val="tx1"/>
                        </a:solidFill>
                      </a:endParaRPr>
                    </a:p>
                  </a:txBody>
                  <a:tcPr>
                    <a:solidFill>
                      <a:schemeClr val="tx2">
                        <a:lumMod val="20000"/>
                        <a:lumOff val="80000"/>
                      </a:schemeClr>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_tradnl" sz="1600" noProof="0" smtClean="0">
                          <a:solidFill>
                            <a:schemeClr val="tx1"/>
                          </a:solidFill>
                        </a:rPr>
                        <a:t>Representantes</a:t>
                      </a:r>
                      <a:r>
                        <a:rPr lang="es-ES_tradnl" sz="1600" baseline="0" noProof="0" smtClean="0">
                          <a:solidFill>
                            <a:schemeClr val="tx1"/>
                          </a:solidFill>
                        </a:rPr>
                        <a:t> no remunerados</a:t>
                      </a:r>
                      <a:endParaRPr lang="es-ES_tradnl" sz="1600" noProof="0" smtClean="0">
                        <a:solidFill>
                          <a:schemeClr val="tx1"/>
                        </a:solidFill>
                      </a:endParaRPr>
                    </a:p>
                  </a:txBody>
                  <a:tcPr>
                    <a:solidFill>
                      <a:schemeClr val="tx2">
                        <a:lumMod val="20000"/>
                        <a:lumOff val="80000"/>
                      </a:schemeClr>
                    </a:solidFill>
                  </a:tcPr>
                </a:tc>
              </a:tr>
              <a:tr h="590100">
                <a:tc>
                  <a:txBody>
                    <a:bodyPr/>
                    <a:lstStyle/>
                    <a:p>
                      <a:pPr>
                        <a:buFont typeface="Arial" pitchFamily="34" charset="0"/>
                        <a:buNone/>
                      </a:pPr>
                      <a:r>
                        <a:rPr lang="es-ES_tradnl" sz="1600" i="1" noProof="0" dirty="0" smtClean="0">
                          <a:solidFill>
                            <a:schemeClr val="tx1"/>
                          </a:solidFill>
                          <a:latin typeface="+mj-lt"/>
                        </a:rPr>
                        <a:t>Deben</a:t>
                      </a:r>
                      <a:r>
                        <a:rPr lang="es-ES_tradnl" sz="1600" i="1" baseline="0" noProof="0" dirty="0" smtClean="0">
                          <a:solidFill>
                            <a:schemeClr val="tx1"/>
                          </a:solidFill>
                          <a:latin typeface="+mj-lt"/>
                        </a:rPr>
                        <a:t> ser miembros en regla de: </a:t>
                      </a:r>
                      <a:endParaRPr lang="es-ES_tradnl" sz="1600" i="1" noProof="0" dirty="0">
                        <a:solidFill>
                          <a:schemeClr val="tx1"/>
                        </a:solidFill>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s-ES_tradnl" sz="1600" i="1" noProof="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_tradnl" sz="1600" b="1" i="1" noProof="0" dirty="0" smtClean="0">
                          <a:solidFill>
                            <a:schemeClr val="tx1"/>
                          </a:solidFill>
                        </a:rPr>
                        <a:t>No deben cobrar ningún honorario o compensación: </a:t>
                      </a:r>
                    </a:p>
                  </a:txBody>
                  <a:tcPr/>
                </a:tc>
              </a:tr>
              <a:tr h="625135">
                <a:tc>
                  <a:txBody>
                    <a:bodyPr/>
                    <a:lstStyle/>
                    <a:p>
                      <a:pPr marL="176213" indent="-176213">
                        <a:buFont typeface="Arial" pitchFamily="34" charset="0"/>
                        <a:buChar char="•"/>
                      </a:pPr>
                      <a:r>
                        <a:rPr lang="es-ES_tradnl" sz="1600" noProof="0" dirty="0" smtClean="0">
                          <a:solidFill>
                            <a:schemeClr val="tx1"/>
                          </a:solidFill>
                          <a:latin typeface="+mj-lt"/>
                        </a:rPr>
                        <a:t>Un colegio de abogados</a:t>
                      </a:r>
                      <a:r>
                        <a:rPr lang="es-ES_tradnl" sz="1600" baseline="0" noProof="0" dirty="0" smtClean="0">
                          <a:solidFill>
                            <a:schemeClr val="tx1"/>
                          </a:solidFill>
                          <a:latin typeface="+mj-lt"/>
                        </a:rPr>
                        <a:t> de una provincia o territorio de Canadá</a:t>
                      </a:r>
                      <a:endParaRPr lang="es-ES_tradnl" sz="1600" noProof="0" dirty="0">
                        <a:solidFill>
                          <a:schemeClr val="tx1"/>
                        </a:solidFill>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lang="es-ES_tradnl" sz="1600" noProof="0" smtClean="0">
                        <a:solidFill>
                          <a:schemeClr val="tx1"/>
                        </a:solidFill>
                      </a:endParaRPr>
                    </a:p>
                  </a:txBody>
                  <a:tcPr/>
                </a:tc>
                <a:tc>
                  <a:txBody>
                    <a:bodyPr/>
                    <a:lstStyle/>
                    <a:p>
                      <a:pPr marL="176213" marR="0" indent="-176213" algn="l" defTabSz="457200" rtl="0" eaLnBrk="1" fontAlgn="auto" latinLnBrk="0" hangingPunct="1">
                        <a:lnSpc>
                          <a:spcPct val="100000"/>
                        </a:lnSpc>
                        <a:spcBef>
                          <a:spcPts val="0"/>
                        </a:spcBef>
                        <a:spcAft>
                          <a:spcPts val="0"/>
                        </a:spcAft>
                        <a:buClrTx/>
                        <a:buSzTx/>
                        <a:buFont typeface="Arial" pitchFamily="34" charset="0"/>
                        <a:buChar char="•"/>
                        <a:tabLst/>
                        <a:defRPr/>
                      </a:pPr>
                      <a:r>
                        <a:rPr lang="es-ES_tradnl" sz="1600" noProof="0" smtClean="0">
                          <a:solidFill>
                            <a:schemeClr val="tx1"/>
                          </a:solidFill>
                        </a:rPr>
                        <a:t>Familiares o amigos</a:t>
                      </a:r>
                    </a:p>
                  </a:txBody>
                  <a:tcPr/>
                </a:tc>
              </a:tr>
              <a:tr h="625135">
                <a:tc>
                  <a:txBody>
                    <a:bodyPr/>
                    <a:lstStyle/>
                    <a:p>
                      <a:pPr marL="176213" indent="-176213">
                        <a:buFont typeface="Arial" pitchFamily="34" charset="0"/>
                        <a:buChar char="•"/>
                      </a:pPr>
                      <a:r>
                        <a:rPr lang="es-ES_tradnl" sz="1600" noProof="0" dirty="0" smtClean="0">
                          <a:solidFill>
                            <a:schemeClr val="tx1"/>
                          </a:solidFill>
                          <a:latin typeface="+mj-lt"/>
                        </a:rPr>
                        <a:t>La Cámara</a:t>
                      </a:r>
                      <a:r>
                        <a:rPr lang="es-ES_tradnl" sz="1600" baseline="0" noProof="0" dirty="0" smtClean="0">
                          <a:solidFill>
                            <a:schemeClr val="tx1"/>
                          </a:solidFill>
                          <a:latin typeface="+mj-lt"/>
                        </a:rPr>
                        <a:t> de Notarios de Quebec (</a:t>
                      </a:r>
                      <a:r>
                        <a:rPr lang="es-ES_tradnl" sz="1600" i="1" noProof="0" dirty="0" smtClean="0">
                          <a:solidFill>
                            <a:schemeClr val="tx1"/>
                          </a:solidFill>
                          <a:latin typeface="+mj-lt"/>
                        </a:rPr>
                        <a:t>Chambre des notaires du </a:t>
                      </a:r>
                      <a:r>
                        <a:rPr lang="es-ES_tradnl" sz="1600" i="1" noProof="0" dirty="0" err="1" smtClean="0">
                          <a:solidFill>
                            <a:schemeClr val="tx1"/>
                          </a:solidFill>
                          <a:latin typeface="+mj-lt"/>
                        </a:rPr>
                        <a:t>Québec</a:t>
                      </a:r>
                      <a:r>
                        <a:rPr lang="es-ES_tradnl" sz="1600" i="1" noProof="0" dirty="0" smtClean="0">
                          <a:solidFill>
                            <a:schemeClr val="tx1"/>
                          </a:solidFill>
                          <a:latin typeface="+mj-lt"/>
                        </a:rPr>
                        <a:t>)</a:t>
                      </a:r>
                      <a:endParaRPr lang="es-ES_tradnl" sz="1600" i="1" noProof="0" dirty="0">
                        <a:solidFill>
                          <a:schemeClr val="tx1"/>
                        </a:solidFill>
                        <a:latin typeface="+mj-lt"/>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lang="es-ES_tradnl" sz="1600" noProof="0" smtClean="0">
                        <a:solidFill>
                          <a:schemeClr val="tx1"/>
                        </a:solidFill>
                      </a:endParaRPr>
                    </a:p>
                  </a:txBody>
                  <a:tcPr/>
                </a:tc>
                <a:tc>
                  <a:txBody>
                    <a:bodyPr/>
                    <a:lstStyle/>
                    <a:p>
                      <a:pPr marL="176213" marR="0" indent="-176213" algn="l" defTabSz="457200" rtl="0" eaLnBrk="1" fontAlgn="auto" latinLnBrk="0" hangingPunct="1">
                        <a:lnSpc>
                          <a:spcPct val="100000"/>
                        </a:lnSpc>
                        <a:spcBef>
                          <a:spcPts val="0"/>
                        </a:spcBef>
                        <a:spcAft>
                          <a:spcPts val="0"/>
                        </a:spcAft>
                        <a:buClrTx/>
                        <a:buSzTx/>
                        <a:buFont typeface="Arial" pitchFamily="34" charset="0"/>
                        <a:buChar char="•"/>
                        <a:tabLst/>
                        <a:defRPr/>
                      </a:pPr>
                      <a:r>
                        <a:rPr lang="es-ES_tradnl" sz="1600" noProof="0" dirty="0" smtClean="0">
                          <a:solidFill>
                            <a:schemeClr val="tx1"/>
                          </a:solidFill>
                        </a:rPr>
                        <a:t>Organizaciones no gubernamentales o religiosas</a:t>
                      </a:r>
                    </a:p>
                  </a:txBody>
                  <a:tcPr/>
                </a:tc>
              </a:tr>
              <a:tr h="908290">
                <a:tc>
                  <a:txBody>
                    <a:bodyPr/>
                    <a:lstStyle/>
                    <a:p>
                      <a:pPr marL="176213" marR="0" lvl="1" indent="-176213" algn="l" defTabSz="457200" rtl="0" eaLnBrk="1" fontAlgn="auto" latinLnBrk="0" hangingPunct="1">
                        <a:lnSpc>
                          <a:spcPct val="100000"/>
                        </a:lnSpc>
                        <a:spcBef>
                          <a:spcPts val="0"/>
                        </a:spcBef>
                        <a:spcAft>
                          <a:spcPts val="0"/>
                        </a:spcAft>
                        <a:buClrTx/>
                        <a:buSzTx/>
                        <a:buFont typeface="Arial" pitchFamily="34" charset="0"/>
                        <a:buChar char="•"/>
                        <a:tabLst/>
                        <a:defRPr/>
                      </a:pPr>
                      <a:r>
                        <a:rPr lang="es-ES_tradnl" sz="1600" noProof="0" dirty="0" smtClean="0">
                          <a:solidFill>
                            <a:schemeClr val="tx1"/>
                          </a:solidFill>
                          <a:latin typeface="+mj-lt"/>
                        </a:rPr>
                        <a:t>El </a:t>
                      </a:r>
                      <a:r>
                        <a:rPr lang="es-ES_tradnl" sz="1600" i="0" noProof="0" dirty="0" smtClean="0">
                          <a:solidFill>
                            <a:schemeClr val="tx1"/>
                          </a:solidFill>
                          <a:latin typeface="+mj-lt"/>
                        </a:rPr>
                        <a:t>Consejo Regulador de Consultores en Inmigración de Canadá</a:t>
                      </a:r>
                      <a:r>
                        <a:rPr lang="es-ES_tradnl" sz="1600" i="1" noProof="0" dirty="0" smtClean="0">
                          <a:solidFill>
                            <a:schemeClr val="tx1"/>
                          </a:solidFill>
                          <a:latin typeface="+mj-lt"/>
                        </a:rPr>
                        <a:t> </a:t>
                      </a:r>
                      <a:r>
                        <a:rPr lang="en-CA" sz="1600" i="1" noProof="0" dirty="0" smtClean="0">
                          <a:solidFill>
                            <a:schemeClr val="tx1"/>
                          </a:solidFill>
                          <a:latin typeface="+mj-lt"/>
                        </a:rPr>
                        <a:t>(Consultants of Canada Regulatory Council,</a:t>
                      </a:r>
                      <a:r>
                        <a:rPr lang="es-ES_tradnl" sz="1600" i="1" noProof="0" dirty="0" smtClean="0">
                          <a:solidFill>
                            <a:schemeClr val="tx1"/>
                          </a:solidFill>
                          <a:latin typeface="+mj-lt"/>
                        </a:rPr>
                        <a:t> o ICCRC) </a:t>
                      </a:r>
                    </a:p>
                  </a:txBody>
                  <a:tcPr/>
                </a:tc>
                <a:tc>
                  <a:txBody>
                    <a:bodyPr/>
                    <a:lstStyle/>
                    <a:p>
                      <a:pPr marL="0" marR="0" indent="0" algn="l" defTabSz="457200" rtl="0" eaLnBrk="1" fontAlgn="auto" latinLnBrk="0" hangingPunct="1">
                        <a:lnSpc>
                          <a:spcPct val="100000"/>
                        </a:lnSpc>
                        <a:spcBef>
                          <a:spcPts val="0"/>
                        </a:spcBef>
                        <a:spcAft>
                          <a:spcPts val="0"/>
                        </a:spcAft>
                        <a:buClrTx/>
                        <a:buSzTx/>
                        <a:buFont typeface="Arial" pitchFamily="34" charset="0"/>
                        <a:buChar char="•"/>
                        <a:tabLst/>
                        <a:defRPr/>
                      </a:pPr>
                      <a:endParaRPr lang="es-ES_tradnl" sz="1600" noProof="0" dirty="0" smtClean="0">
                        <a:solidFill>
                          <a:schemeClr val="tx1"/>
                        </a:solidFill>
                      </a:endParaRPr>
                    </a:p>
                  </a:txBody>
                  <a:tcPr/>
                </a:tc>
                <a:tc>
                  <a:txBody>
                    <a:bodyPr/>
                    <a:lstStyle/>
                    <a:p>
                      <a:pPr marL="176213" marR="0" indent="-176213" algn="l" defTabSz="457200" rtl="0" eaLnBrk="1" fontAlgn="auto" latinLnBrk="0" hangingPunct="1">
                        <a:lnSpc>
                          <a:spcPct val="100000"/>
                        </a:lnSpc>
                        <a:spcBef>
                          <a:spcPts val="0"/>
                        </a:spcBef>
                        <a:spcAft>
                          <a:spcPts val="0"/>
                        </a:spcAft>
                        <a:buClrTx/>
                        <a:buSzTx/>
                        <a:buFont typeface="Arial" pitchFamily="34" charset="0"/>
                        <a:buChar char="•"/>
                        <a:tabLst/>
                        <a:defRPr/>
                      </a:pPr>
                      <a:r>
                        <a:rPr lang="es-ES_tradnl" sz="1600" noProof="0" dirty="0" smtClean="0">
                          <a:solidFill>
                            <a:schemeClr val="tx1"/>
                          </a:solidFill>
                        </a:rPr>
                        <a:t>Organizaciones internacionales que tienen un</a:t>
                      </a:r>
                      <a:r>
                        <a:rPr lang="es-ES_tradnl" sz="1600" baseline="0" noProof="0" dirty="0" smtClean="0">
                          <a:solidFill>
                            <a:schemeClr val="tx1"/>
                          </a:solidFill>
                        </a:rPr>
                        <a:t> acuerdo con el Gobierno de Canadá</a:t>
                      </a:r>
                      <a:r>
                        <a:rPr lang="es-ES_tradnl" sz="1600" noProof="0" dirty="0" smtClean="0">
                          <a:solidFill>
                            <a:schemeClr val="tx1"/>
                          </a:solidFill>
                        </a:rPr>
                        <a:t> </a:t>
                      </a:r>
                    </a:p>
                  </a:txBody>
                  <a:tcPr/>
                </a:tc>
              </a:tr>
              <a:tr h="1428876">
                <a:tc>
                  <a:txBody>
                    <a:bodyPr/>
                    <a:lstStyle/>
                    <a:p>
                      <a:r>
                        <a:rPr lang="es-ES_tradnl" sz="1600" noProof="0" dirty="0" smtClean="0">
                          <a:solidFill>
                            <a:schemeClr val="tx1"/>
                          </a:solidFill>
                        </a:rPr>
                        <a:t>El Ministerio de Ciudadanía e Inmigración de Canadá no atenderá a representantes que cobren</a:t>
                      </a:r>
                      <a:r>
                        <a:rPr lang="es-ES_tradnl" sz="1600" baseline="0" noProof="0" dirty="0" smtClean="0">
                          <a:solidFill>
                            <a:schemeClr val="tx1"/>
                          </a:solidFill>
                        </a:rPr>
                        <a:t> por sus servicios </a:t>
                      </a:r>
                      <a:r>
                        <a:rPr lang="es-ES_tradnl" sz="1600" b="1" baseline="0" noProof="0" dirty="0" smtClean="0">
                          <a:solidFill>
                            <a:schemeClr val="tx1"/>
                          </a:solidFill>
                        </a:rPr>
                        <a:t>y </a:t>
                      </a:r>
                      <a:r>
                        <a:rPr lang="es-ES_tradnl" sz="1600" baseline="0" noProof="0" dirty="0" smtClean="0">
                          <a:solidFill>
                            <a:schemeClr val="tx1"/>
                          </a:solidFill>
                        </a:rPr>
                        <a:t>que no sean miembros de una de las agrupaciones antedichas.</a:t>
                      </a:r>
                      <a:endParaRPr lang="es-ES_tradnl" sz="1600" b="0" noProof="0" dirty="0">
                        <a:solidFill>
                          <a:schemeClr val="tx1"/>
                        </a:solidFill>
                        <a:latin typeface="+mj-lt"/>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s-ES_tradnl" sz="1600" noProof="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s-ES_tradnl" sz="1600" b="0" i="0" u="none" noProof="0" dirty="0" smtClean="0">
                          <a:solidFill>
                            <a:schemeClr val="tx1"/>
                          </a:solidFill>
                          <a:effectLst/>
                        </a:rPr>
                        <a:t>Algunas organizaciones internacionales</a:t>
                      </a:r>
                      <a:r>
                        <a:rPr lang="es-ES_tradnl" sz="1600" b="0" i="0" u="none" baseline="0" noProof="0" dirty="0" smtClean="0">
                          <a:solidFill>
                            <a:schemeClr val="tx1"/>
                          </a:solidFill>
                          <a:effectLst/>
                        </a:rPr>
                        <a:t> y de otra índole tienen acuerdos con el Gobierno de Canadá para cobrar por sus servicios. Un ejemplo es la Organización Internacional para las Migraciones</a:t>
                      </a:r>
                      <a:r>
                        <a:rPr lang="es-ES_tradnl" sz="1600" noProof="0" dirty="0" smtClean="0">
                          <a:solidFill>
                            <a:schemeClr val="tx1"/>
                          </a:solidFill>
                        </a:rPr>
                        <a:t>(OIM).</a:t>
                      </a:r>
                      <a:endParaRPr lang="es-ES_tradnl" sz="1600" b="0" i="0" u="none" noProof="0" dirty="0" smtClean="0">
                        <a:solidFill>
                          <a:schemeClr val="tx1"/>
                        </a:solidFill>
                        <a:effectLst/>
                      </a:endParaRPr>
                    </a:p>
                  </a:txBody>
                  <a:tcPr/>
                </a:tc>
              </a:tr>
            </a:tbl>
          </a:graphicData>
        </a:graphic>
      </p:graphicFrame>
      <p:sp>
        <p:nvSpPr>
          <p:cNvPr id="3" name="Title 2"/>
          <p:cNvSpPr>
            <a:spLocks noGrp="1"/>
          </p:cNvSpPr>
          <p:nvPr>
            <p:ph type="title"/>
          </p:nvPr>
        </p:nvSpPr>
        <p:spPr>
          <a:xfrm>
            <a:off x="621632" y="850232"/>
            <a:ext cx="8001000" cy="609600"/>
          </a:xfrm>
        </p:spPr>
        <p:txBody>
          <a:bodyPr/>
          <a:lstStyle/>
          <a:p>
            <a:r>
              <a:rPr lang="es-ES_tradnl" b="1" dirty="0" smtClean="0">
                <a:latin typeface="+mn-lt"/>
              </a:rPr>
              <a:t>Representantes autorizados</a:t>
            </a:r>
            <a:endParaRPr lang="es-ES_tradnl" b="1" dirty="0">
              <a:latin typeface="+mn-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15</a:t>
            </a:fld>
            <a:endParaRPr lang="es-ES_tradnl"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6688" y="914400"/>
            <a:ext cx="8070112" cy="609600"/>
          </a:xfrm>
        </p:spPr>
        <p:txBody>
          <a:bodyPr>
            <a:normAutofit/>
          </a:bodyPr>
          <a:lstStyle/>
          <a:p>
            <a:r>
              <a:rPr lang="es-ES_tradnl" b="1" dirty="0" smtClean="0">
                <a:latin typeface="Calibri" pitchFamily="34" charset="0"/>
              </a:rPr>
              <a:t>Lo que las partes interesadas deben o no deben hacer</a:t>
            </a:r>
            <a:endParaRPr lang="es-ES_tradnl"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16</a:t>
            </a:fld>
            <a:endParaRPr lang="en-US" dirty="0"/>
          </a:p>
        </p:txBody>
      </p:sp>
      <p:graphicFrame>
        <p:nvGraphicFramePr>
          <p:cNvPr id="5" name="Content Placeholder 4"/>
          <p:cNvGraphicFramePr>
            <a:graphicFrameLocks noGrp="1"/>
          </p:cNvGraphicFramePr>
          <p:nvPr>
            <p:ph idx="1"/>
          </p:nvPr>
        </p:nvGraphicFramePr>
        <p:xfrm>
          <a:off x="646981" y="1592737"/>
          <a:ext cx="7875918" cy="4602123"/>
        </p:xfrm>
        <a:graphic>
          <a:graphicData uri="http://schemas.openxmlformats.org/drawingml/2006/table">
            <a:tbl>
              <a:tblPr firstRow="1" bandRow="1">
                <a:tableStyleId>{5C22544A-7EE6-4342-B048-85BDC9FD1C3A}</a:tableStyleId>
              </a:tblPr>
              <a:tblGrid>
                <a:gridCol w="3855054"/>
                <a:gridCol w="4020864"/>
              </a:tblGrid>
              <a:tr h="325560">
                <a:tc>
                  <a:txBody>
                    <a:bodyPr/>
                    <a:lstStyle/>
                    <a:p>
                      <a:r>
                        <a:rPr lang="es-ES_tradnl" sz="1600" noProof="0" dirty="0" smtClean="0">
                          <a:latin typeface="+mn-lt"/>
                        </a:rPr>
                        <a:t>Lo que sí deben hacer</a:t>
                      </a:r>
                      <a:endParaRPr lang="es-ES_tradnl" sz="1600" noProof="0" dirty="0">
                        <a:latin typeface="+mn-lt"/>
                      </a:endParaRPr>
                    </a:p>
                  </a:txBody>
                  <a:tcPr/>
                </a:tc>
                <a:tc>
                  <a:txBody>
                    <a:bodyPr/>
                    <a:lstStyle/>
                    <a:p>
                      <a:r>
                        <a:rPr lang="es-ES_tradnl" sz="1600" noProof="0" dirty="0" smtClean="0">
                          <a:latin typeface="+mn-lt"/>
                        </a:rPr>
                        <a:t>Lo que </a:t>
                      </a:r>
                      <a:r>
                        <a:rPr lang="es-ES_tradnl" sz="1600" u="sng" noProof="0" dirty="0" smtClean="0">
                          <a:latin typeface="+mn-lt"/>
                        </a:rPr>
                        <a:t>no</a:t>
                      </a:r>
                      <a:r>
                        <a:rPr lang="es-ES_tradnl" sz="1600" noProof="0" dirty="0" smtClean="0">
                          <a:latin typeface="+mn-lt"/>
                        </a:rPr>
                        <a:t> deben </a:t>
                      </a:r>
                      <a:r>
                        <a:rPr lang="es-ES_tradnl" sz="1600" baseline="0" noProof="0" dirty="0" smtClean="0">
                          <a:latin typeface="+mn-lt"/>
                        </a:rPr>
                        <a:t>hacer</a:t>
                      </a:r>
                      <a:endParaRPr lang="es-ES_tradnl" sz="1600" noProof="0" dirty="0">
                        <a:latin typeface="+mn-lt"/>
                      </a:endParaRPr>
                    </a:p>
                  </a:txBody>
                  <a:tcPr/>
                </a:tc>
              </a:tr>
              <a:tr h="4266843">
                <a:tc>
                  <a:txBody>
                    <a:bodyPr/>
                    <a:lstStyle/>
                    <a:p>
                      <a:pPr marL="176213" lvl="0" indent="-176213" eaLnBrk="1" fontAlgn="auto" hangingPunct="1">
                        <a:spcAft>
                          <a:spcPts val="0"/>
                        </a:spcAft>
                        <a:buFont typeface="Arial" pitchFamily="34" charset="0"/>
                        <a:buChar char="•"/>
                        <a:defRPr/>
                      </a:pPr>
                      <a:r>
                        <a:rPr lang="es-ES_tradnl" sz="1500" noProof="0" dirty="0" smtClean="0">
                          <a:latin typeface="+mn-lt"/>
                          <a:cs typeface="Arial" pitchFamily="34" charset="0"/>
                        </a:rPr>
                        <a:t>Remitir a alguien al sitio web del CIC para encontrar información sobre: </a:t>
                      </a:r>
                    </a:p>
                    <a:p>
                      <a:pPr lvl="1" eaLnBrk="1" fontAlgn="auto" hangingPunct="1">
                        <a:spcAft>
                          <a:spcPts val="0"/>
                        </a:spcAft>
                        <a:buFont typeface="Arial"/>
                        <a:buChar char="•"/>
                        <a:defRPr/>
                      </a:pPr>
                      <a:r>
                        <a:rPr lang="es-ES_tradnl" sz="1500" b="0" noProof="0" dirty="0" smtClean="0">
                          <a:latin typeface="+mn-lt"/>
                          <a:cs typeface="Arial" pitchFamily="34" charset="0"/>
                        </a:rPr>
                        <a:t>  Programas de inmigración.</a:t>
                      </a:r>
                    </a:p>
                    <a:p>
                      <a:pPr lvl="1" eaLnBrk="1" fontAlgn="auto" hangingPunct="1">
                        <a:spcAft>
                          <a:spcPts val="0"/>
                        </a:spcAft>
                        <a:buFont typeface="Arial"/>
                        <a:buChar char="•"/>
                        <a:defRPr/>
                      </a:pPr>
                      <a:r>
                        <a:rPr lang="es-ES_tradnl" sz="1500" noProof="0" dirty="0" smtClean="0">
                          <a:latin typeface="+mn-lt"/>
                          <a:cs typeface="Arial" pitchFamily="34" charset="0"/>
                        </a:rPr>
                        <a:t>  Formularios</a:t>
                      </a:r>
                      <a:r>
                        <a:rPr lang="es-ES_tradnl" sz="1500" baseline="0" noProof="0" dirty="0" smtClean="0">
                          <a:latin typeface="+mn-lt"/>
                          <a:cs typeface="Arial" pitchFamily="34" charset="0"/>
                        </a:rPr>
                        <a:t> de solicitud.</a:t>
                      </a:r>
                      <a:r>
                        <a:rPr lang="es-ES_tradnl" sz="1500" noProof="0" dirty="0" smtClean="0">
                          <a:latin typeface="+mn-lt"/>
                          <a:cs typeface="Arial" pitchFamily="34" charset="0"/>
                        </a:rPr>
                        <a:t> </a:t>
                      </a:r>
                    </a:p>
                    <a:p>
                      <a:pPr marL="625475" lvl="1" indent="-168275" eaLnBrk="1" fontAlgn="auto" hangingPunct="1">
                        <a:spcAft>
                          <a:spcPts val="0"/>
                        </a:spcAft>
                        <a:buFont typeface="Arial"/>
                        <a:buChar char="•"/>
                        <a:defRPr/>
                      </a:pPr>
                      <a:r>
                        <a:rPr lang="es-ES_tradnl" sz="1500" b="0" noProof="0" dirty="0" smtClean="0">
                          <a:latin typeface="+mn-lt"/>
                          <a:cs typeface="Arial" pitchFamily="34" charset="0"/>
                        </a:rPr>
                        <a:t>Representantes</a:t>
                      </a:r>
                      <a:r>
                        <a:rPr lang="es-ES_tradnl" sz="1500" b="0" baseline="0" noProof="0" dirty="0" smtClean="0">
                          <a:latin typeface="+mn-lt"/>
                          <a:cs typeface="Arial" pitchFamily="34" charset="0"/>
                        </a:rPr>
                        <a:t> autorizados para cuestiones de inmigración.</a:t>
                      </a:r>
                      <a:endParaRPr lang="es-ES_tradnl" sz="1500" b="0" noProof="0" dirty="0" smtClean="0">
                        <a:latin typeface="+mn-lt"/>
                        <a:cs typeface="Arial" pitchFamily="34" charset="0"/>
                      </a:endParaRPr>
                    </a:p>
                    <a:p>
                      <a:pPr lvl="0" eaLnBrk="1" fontAlgn="auto" hangingPunct="1">
                        <a:spcAft>
                          <a:spcPts val="0"/>
                        </a:spcAft>
                        <a:buFont typeface="Arial" pitchFamily="34" charset="0"/>
                        <a:buChar char="•"/>
                        <a:defRPr/>
                      </a:pPr>
                      <a:r>
                        <a:rPr lang="es-ES_tradnl" sz="1500" noProof="0" dirty="0" smtClean="0">
                          <a:latin typeface="+mn-lt"/>
                          <a:cs typeface="Arial" pitchFamily="34" charset="0"/>
                        </a:rPr>
                        <a:t>  Prestar</a:t>
                      </a:r>
                      <a:r>
                        <a:rPr lang="es-ES_tradnl" sz="1500" baseline="0" noProof="0" dirty="0" smtClean="0">
                          <a:latin typeface="+mn-lt"/>
                          <a:cs typeface="Arial" pitchFamily="34" charset="0"/>
                        </a:rPr>
                        <a:t> servicios tales como</a:t>
                      </a:r>
                      <a:r>
                        <a:rPr lang="es-ES_tradnl" sz="1500" noProof="0" dirty="0" smtClean="0">
                          <a:latin typeface="+mn-lt"/>
                          <a:cs typeface="Arial" pitchFamily="34" charset="0"/>
                        </a:rPr>
                        <a:t>: </a:t>
                      </a:r>
                    </a:p>
                    <a:p>
                      <a:pPr lvl="1" eaLnBrk="1" fontAlgn="auto" hangingPunct="1">
                        <a:spcAft>
                          <a:spcPts val="0"/>
                        </a:spcAft>
                        <a:buFont typeface="Arial" pitchFamily="34" charset="0"/>
                        <a:buChar char="•"/>
                        <a:defRPr/>
                      </a:pPr>
                      <a:r>
                        <a:rPr lang="es-ES_tradnl" sz="1500" noProof="0" dirty="0" smtClean="0">
                          <a:latin typeface="+mn-lt"/>
                          <a:cs typeface="Arial" pitchFamily="34" charset="0"/>
                        </a:rPr>
                        <a:t>  Traducción.</a:t>
                      </a:r>
                    </a:p>
                    <a:p>
                      <a:pPr lvl="1" eaLnBrk="1" fontAlgn="auto" hangingPunct="1">
                        <a:spcAft>
                          <a:spcPts val="0"/>
                        </a:spcAft>
                        <a:buFont typeface="Arial"/>
                        <a:buChar char="•"/>
                        <a:defRPr/>
                      </a:pPr>
                      <a:r>
                        <a:rPr lang="es-ES_tradnl" sz="1500" noProof="0" dirty="0" smtClean="0">
                          <a:latin typeface="+mn-lt"/>
                          <a:cs typeface="Arial" pitchFamily="34" charset="0"/>
                        </a:rPr>
                        <a:t>  Arreglos de viaje.</a:t>
                      </a:r>
                    </a:p>
                    <a:p>
                      <a:pPr lvl="1" eaLnBrk="1" fontAlgn="auto" hangingPunct="1">
                        <a:spcAft>
                          <a:spcPts val="0"/>
                        </a:spcAft>
                        <a:buFont typeface="Arial"/>
                        <a:buChar char="•"/>
                        <a:defRPr/>
                      </a:pPr>
                      <a:r>
                        <a:rPr lang="es-ES_tradnl" sz="1500" noProof="0" dirty="0" smtClean="0">
                          <a:latin typeface="+mn-lt"/>
                          <a:cs typeface="Arial" pitchFamily="34" charset="0"/>
                        </a:rPr>
                        <a:t>  Mensajería.</a:t>
                      </a:r>
                    </a:p>
                    <a:p>
                      <a:pPr marL="176213" lvl="0" indent="-176213" eaLnBrk="1" fontAlgn="auto" hangingPunct="1">
                        <a:spcAft>
                          <a:spcPts val="0"/>
                        </a:spcAft>
                        <a:buFont typeface="Arial"/>
                        <a:buChar char="•"/>
                        <a:defRPr/>
                      </a:pPr>
                      <a:r>
                        <a:rPr lang="es-ES_tradnl" sz="1500" noProof="0" dirty="0" smtClean="0">
                          <a:latin typeface="+mn-lt"/>
                          <a:cs typeface="Arial" pitchFamily="34" charset="0"/>
                        </a:rPr>
                        <a:t>Asesorar a estudiantes</a:t>
                      </a:r>
                      <a:r>
                        <a:rPr lang="es-ES_tradnl" sz="1500" baseline="0" noProof="0" dirty="0" smtClean="0">
                          <a:latin typeface="+mn-lt"/>
                          <a:cs typeface="Arial" pitchFamily="34" charset="0"/>
                        </a:rPr>
                        <a:t> extranjeros sobre el proceso para seleccionar sus cursos de estudio o para inscribirse. </a:t>
                      </a:r>
                    </a:p>
                    <a:p>
                      <a:pPr lvl="0" eaLnBrk="1" fontAlgn="auto" hangingPunct="1">
                        <a:spcAft>
                          <a:spcPts val="0"/>
                        </a:spcAft>
                        <a:buFont typeface="Arial"/>
                        <a:buChar char="•"/>
                        <a:defRPr/>
                      </a:pPr>
                      <a:r>
                        <a:rPr lang="es-ES_tradnl" sz="1500" baseline="0" noProof="0" dirty="0" smtClean="0">
                          <a:latin typeface="+mn-lt"/>
                          <a:cs typeface="Arial" pitchFamily="34" charset="0"/>
                        </a:rPr>
                        <a:t>  Conducir entrevistas de trabajo.</a:t>
                      </a:r>
                      <a:endParaRPr lang="es-ES_tradnl" sz="1500" noProof="0" dirty="0">
                        <a:latin typeface="+mn-lt"/>
                        <a:ea typeface="Verdana" pitchFamily="34" charset="0"/>
                        <a:cs typeface="Verdana" pitchFamily="34" charset="0"/>
                      </a:endParaRPr>
                    </a:p>
                  </a:txBody>
                  <a:tcPr/>
                </a:tc>
                <a:tc>
                  <a:txBody>
                    <a:bodyPr/>
                    <a:lstStyle/>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Explicar y(o) asesorar a alguien sobre sus opciones de inmigración.</a:t>
                      </a:r>
                    </a:p>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Guiar al cliente para seleccionar la categoría de inmigración más favorable.</a:t>
                      </a:r>
                    </a:p>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Completar y presentar formularios de inmigración en nombre de un cliente.</a:t>
                      </a:r>
                    </a:p>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Comunicarse con el CIC y la Agencia de Servicios Fronterizos de Canadá (CBSA) en nombre de un cliente (salvo para traducir directamente comunicados escritos o verbales de un cliente). </a:t>
                      </a:r>
                    </a:p>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Representar a un cliente en una solicitud o trámite de inmigración.</a:t>
                      </a:r>
                    </a:p>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Representar a un cliente en un aviso relativo a un empleo reservado  o en una solicitud de dictamen de impacto sobre el mercado laboral. </a:t>
                      </a:r>
                    </a:p>
                    <a:p>
                      <a:pPr marL="176213" lvl="0" indent="-176213" eaLnBrk="1" fontAlgn="auto" hangingPunct="1">
                        <a:spcAft>
                          <a:spcPts val="0"/>
                        </a:spcAft>
                        <a:buFont typeface="Arial"/>
                        <a:buChar char="•"/>
                        <a:defRPr/>
                      </a:pPr>
                      <a:r>
                        <a:rPr lang="es-ES_tradnl" sz="1500" baseline="0" noProof="0" dirty="0" smtClean="0">
                          <a:latin typeface="+mn-lt"/>
                          <a:cs typeface="Arial" pitchFamily="34" charset="0"/>
                        </a:rPr>
                        <a:t>Anunciar que pueden proporcionar asesoría sobre inmigración para recibir trato especial.</a:t>
                      </a:r>
                      <a:endParaRPr lang="es-ES_tradnl" sz="1500" noProof="0" dirty="0">
                        <a:latin typeface="+mn-lt"/>
                        <a:ea typeface="Verdana" pitchFamily="34" charset="0"/>
                        <a:cs typeface="Verdana"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s-ES_tradnl" b="1" dirty="0" smtClean="0">
                <a:latin typeface="Calibri" pitchFamily="34" charset="0"/>
              </a:rPr>
              <a:t>Procedimientos  operacionales del CIC </a:t>
            </a:r>
            <a:endParaRPr lang="es-ES_tradnl" b="1" dirty="0">
              <a:latin typeface="+mj-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17</a:t>
            </a:fld>
            <a:endParaRPr lang="en-US" dirty="0"/>
          </a:p>
        </p:txBody>
      </p:sp>
      <p:sp>
        <p:nvSpPr>
          <p:cNvPr id="6" name="Content Placeholder 1"/>
          <p:cNvSpPr>
            <a:spLocks noGrp="1"/>
          </p:cNvSpPr>
          <p:nvPr>
            <p:ph idx="1"/>
          </p:nvPr>
        </p:nvSpPr>
        <p:spPr>
          <a:xfrm>
            <a:off x="514568" y="1517722"/>
            <a:ext cx="7953892" cy="4472609"/>
          </a:xfrm>
        </p:spPr>
        <p:txBody>
          <a:bodyPr/>
          <a:lstStyle/>
          <a:p>
            <a:pPr>
              <a:spcBef>
                <a:spcPts val="0"/>
              </a:spcBef>
              <a:spcAft>
                <a:spcPts val="0"/>
              </a:spcAft>
              <a:buFont typeface="Arial" pitchFamily="34" charset="0"/>
              <a:buChar char="•"/>
            </a:pPr>
            <a:r>
              <a:rPr lang="es-ES_tradnl" sz="2000" b="0" dirty="0" smtClean="0"/>
              <a:t>Todo solicitante debe presentar el formulario “Recurso a los servicios de un representante” (</a:t>
            </a:r>
            <a:r>
              <a:rPr lang="es-ES_tradnl" sz="2000" b="0" dirty="0" err="1" smtClean="0">
                <a:hlinkClick r:id="rId3" action="ppaction://hlinkfile"/>
              </a:rPr>
              <a:t>IMM </a:t>
            </a:r>
            <a:r>
              <a:rPr lang="es-ES_tradnl" sz="2000" b="0" dirty="0" smtClean="0">
                <a:hlinkClick r:id="rId3" action="ppaction://hlinkfile"/>
              </a:rPr>
              <a:t>5476</a:t>
            </a:r>
            <a:r>
              <a:rPr lang="es-ES_tradnl" sz="2000" b="0" dirty="0" smtClean="0"/>
              <a:t>) si es que está utilizando un representante  (remunerado o no remunerado).</a:t>
            </a:r>
          </a:p>
          <a:p>
            <a:pPr>
              <a:spcBef>
                <a:spcPts val="0"/>
              </a:spcBef>
              <a:spcAft>
                <a:spcPts val="0"/>
              </a:spcAft>
              <a:buFont typeface="Arial" pitchFamily="34" charset="0"/>
              <a:buChar char="•"/>
            </a:pPr>
            <a:endParaRPr lang="es-ES_tradnl" sz="2000" b="0" dirty="0" smtClean="0"/>
          </a:p>
          <a:p>
            <a:pPr>
              <a:spcBef>
                <a:spcPts val="0"/>
              </a:spcBef>
              <a:spcAft>
                <a:spcPts val="0"/>
              </a:spcAft>
              <a:buFont typeface="Arial" pitchFamily="34" charset="0"/>
              <a:buChar char="•"/>
            </a:pPr>
            <a:r>
              <a:rPr lang="es-ES_tradnl" sz="2000" b="0" dirty="0" smtClean="0"/>
              <a:t>El CIC examina todos los formularios IMM5476 para verificar que el representante mencionado sea un representante autorizado.</a:t>
            </a:r>
          </a:p>
          <a:p>
            <a:pPr>
              <a:spcBef>
                <a:spcPts val="0"/>
              </a:spcBef>
              <a:spcAft>
                <a:spcPts val="0"/>
              </a:spcAft>
              <a:buFont typeface="Arial" pitchFamily="34" charset="0"/>
              <a:buChar char="•"/>
            </a:pPr>
            <a:endParaRPr lang="es-ES_tradnl" sz="2000" b="0" dirty="0" smtClean="0"/>
          </a:p>
          <a:p>
            <a:pPr>
              <a:spcBef>
                <a:spcPts val="0"/>
              </a:spcBef>
              <a:spcAft>
                <a:spcPts val="0"/>
              </a:spcAft>
              <a:buFont typeface="Arial" pitchFamily="34" charset="0"/>
              <a:buChar char="•"/>
            </a:pPr>
            <a:r>
              <a:rPr lang="es-ES_tradnl" sz="2000" b="0" dirty="0" smtClean="0"/>
              <a:t>El personal del CIC verifica en línea al representante en la lista y su número de identificación único para validar que es un miembro en regla del ICCRC, de un colegio de abogados de una provincia o territorio de Canadá o de la Cámara de Notarios de Quebec.</a:t>
            </a:r>
          </a:p>
          <a:p>
            <a:pPr>
              <a:spcBef>
                <a:spcPts val="0"/>
              </a:spcBef>
              <a:spcAft>
                <a:spcPts val="0"/>
              </a:spcAft>
              <a:buFont typeface="Arial" pitchFamily="34" charset="0"/>
              <a:buChar char="•"/>
            </a:pPr>
            <a:endParaRPr lang="es-ES_tradnl" sz="2000" b="0" dirty="0" smtClean="0"/>
          </a:p>
          <a:p>
            <a:pPr>
              <a:spcBef>
                <a:spcPts val="0"/>
              </a:spcBef>
              <a:spcAft>
                <a:spcPts val="0"/>
              </a:spcAft>
              <a:buFont typeface="Arial" pitchFamily="34" charset="0"/>
              <a:buChar char="•"/>
            </a:pPr>
            <a:r>
              <a:rPr lang="es-ES_tradnl" sz="2000" b="0" dirty="0" smtClean="0"/>
              <a:t>No se puede nombrar a más de un representante por solicitud.</a:t>
            </a:r>
          </a:p>
          <a:p>
            <a:pPr>
              <a:spcBef>
                <a:spcPts val="0"/>
              </a:spcBef>
              <a:spcAft>
                <a:spcPts val="0"/>
              </a:spcAft>
              <a:buFont typeface="Arial" pitchFamily="34" charset="0"/>
              <a:buChar char="•"/>
            </a:pPr>
            <a:endParaRPr lang="es-ES_tradnl" sz="2000" b="0" dirty="0" smtClean="0"/>
          </a:p>
          <a:p>
            <a:pPr>
              <a:spcBef>
                <a:spcPts val="0"/>
              </a:spcBef>
              <a:spcAft>
                <a:spcPts val="0"/>
              </a:spcAft>
              <a:buFont typeface="Arial" pitchFamily="34" charset="0"/>
              <a:buChar char="•"/>
            </a:pPr>
            <a:r>
              <a:rPr lang="es-ES_tradnl" sz="2000" b="0" dirty="0" smtClean="0"/>
              <a:t>El CIC debe ser notificado sobre cualquier cambio de representante.</a:t>
            </a:r>
          </a:p>
          <a:p>
            <a:pPr>
              <a:buFont typeface="Arial" pitchFamily="34" charset="0"/>
              <a:buChar char="•"/>
            </a:pPr>
            <a:endParaRPr lang="es-ES_tradnl" sz="2000" b="0" dirty="0" smtClean="0"/>
          </a:p>
          <a:p>
            <a:endParaRPr lang="es-ES_tradnl" sz="1800" b="0" dirty="0" smtClean="0"/>
          </a:p>
          <a:p>
            <a:pPr eaLnBrk="1" fontAlgn="auto" hangingPunct="1">
              <a:spcAft>
                <a:spcPts val="0"/>
              </a:spcAft>
              <a:buNone/>
              <a:defRPr/>
            </a:pPr>
            <a:endParaRPr lang="es-ES_tradnl" sz="1800" b="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6211" y="1690777"/>
            <a:ext cx="8200694" cy="4497372"/>
          </a:xfrm>
        </p:spPr>
        <p:txBody>
          <a:bodyPr/>
          <a:lstStyle/>
          <a:p>
            <a:r>
              <a:rPr lang="es-ES_tradnl" sz="2000" b="0" dirty="0" smtClean="0"/>
              <a:t>Si el representante es un </a:t>
            </a:r>
            <a:r>
              <a:rPr lang="es-ES_tradnl" sz="2000" dirty="0" smtClean="0"/>
              <a:t>abogado, notario de Quebec, pasante de Derecho o técnico jurídico </a:t>
            </a:r>
            <a:r>
              <a:rPr lang="es-ES_tradnl" sz="2000" b="0" dirty="0" smtClean="0"/>
              <a:t>regulado por un colegio de abogados:  </a:t>
            </a:r>
          </a:p>
          <a:p>
            <a:pPr marL="625475" lvl="1" indent="-288925">
              <a:buFont typeface="Wingdings" pitchFamily="2" charset="2"/>
              <a:buChar char="Ø"/>
            </a:pPr>
            <a:r>
              <a:rPr lang="es-ES_tradnl" sz="2000" b="0" dirty="0" smtClean="0"/>
              <a:t>La queja debe presentarse al órgano regulador al que pertenece el representante (a saber, colegio de abogados de una provincia o territorio canadiense o Cámara de Notarios de Quebec).</a:t>
            </a:r>
          </a:p>
          <a:p>
            <a:r>
              <a:rPr lang="es-ES_tradnl" sz="2000" b="0" dirty="0" smtClean="0"/>
              <a:t>Si el representante es un miembro del </a:t>
            </a:r>
            <a:r>
              <a:rPr lang="es-ES_tradnl" sz="2000" dirty="0" smtClean="0"/>
              <a:t>Consejo Regulador de Consultores en Inmigración de Canadá</a:t>
            </a:r>
            <a:r>
              <a:rPr lang="es-ES_tradnl" sz="2000" b="0" dirty="0" smtClean="0"/>
              <a:t> (</a:t>
            </a:r>
            <a:r>
              <a:rPr lang="en-CA" sz="2000" b="0" i="1" dirty="0" smtClean="0"/>
              <a:t>Immigration Consultants </a:t>
            </a:r>
            <a:br>
              <a:rPr lang="en-CA" sz="2000" b="0" i="1" dirty="0" smtClean="0"/>
            </a:br>
            <a:r>
              <a:rPr lang="en-CA" sz="2000" b="0" i="1" dirty="0" smtClean="0"/>
              <a:t>of Canada Regulatory Council</a:t>
            </a:r>
            <a:r>
              <a:rPr lang="es-ES_tradnl" sz="2000" b="0" i="1" dirty="0" smtClean="0"/>
              <a:t>, o </a:t>
            </a:r>
            <a:r>
              <a:rPr lang="es-ES_tradnl" sz="2000" b="0" dirty="0" smtClean="0"/>
              <a:t>ICCRC:</a:t>
            </a:r>
          </a:p>
          <a:p>
            <a:pPr marL="625475" lvl="1" indent="-336550">
              <a:buFont typeface="Wingdings" pitchFamily="2" charset="2"/>
              <a:buChar char="Ø"/>
            </a:pPr>
            <a:r>
              <a:rPr lang="es-ES_tradnl" sz="2000" dirty="0" smtClean="0"/>
              <a:t>La queja debe presentarse al ICCRC.</a:t>
            </a:r>
          </a:p>
          <a:p>
            <a:r>
              <a:rPr lang="es-ES_tradnl" sz="2000" b="0" dirty="0" smtClean="0"/>
              <a:t>Si es una queja presentada por un </a:t>
            </a:r>
            <a:r>
              <a:rPr lang="es-ES_tradnl" sz="2000" dirty="0" smtClean="0"/>
              <a:t>funcionario o miembro del personal del CIC, </a:t>
            </a:r>
            <a:r>
              <a:rPr lang="es-ES_tradnl" sz="2000" b="0" dirty="0" smtClean="0"/>
              <a:t>el CIC la remite al órgano regulador respectivo.</a:t>
            </a:r>
            <a:endParaRPr lang="es-ES_tradnl" sz="2000" dirty="0" smtClean="0"/>
          </a:p>
        </p:txBody>
      </p:sp>
      <p:sp>
        <p:nvSpPr>
          <p:cNvPr id="3" name="Title 2"/>
          <p:cNvSpPr>
            <a:spLocks noGrp="1"/>
          </p:cNvSpPr>
          <p:nvPr>
            <p:ph type="title"/>
          </p:nvPr>
        </p:nvSpPr>
        <p:spPr/>
        <p:txBody>
          <a:bodyPr/>
          <a:lstStyle/>
          <a:p>
            <a:r>
              <a:rPr lang="es-ES_tradnl" b="1" smtClean="0">
                <a:latin typeface="Calibri" pitchFamily="34" charset="0"/>
              </a:rPr>
              <a:t>Proceso para atender las quejas</a:t>
            </a:r>
            <a:endParaRPr lang="es-ES_tradnl"/>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18</a:t>
            </a:fld>
            <a:endParaRPr lang="es-ES_tradnl"/>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s-ES" b="1" dirty="0" smtClean="0">
                <a:latin typeface="Calibri" pitchFamily="34" charset="0"/>
              </a:rPr>
              <a:t>Proceso de quejas y disciplinario del ICCRC</a:t>
            </a:r>
            <a:endParaRPr lang="en-CA" dirty="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19</a:t>
            </a:fld>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01045613"/>
              </p:ext>
            </p:extLst>
          </p:nvPr>
        </p:nvGraphicFramePr>
        <p:xfrm>
          <a:off x="165847" y="1567927"/>
          <a:ext cx="8382000" cy="5123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107502" y="1725283"/>
            <a:ext cx="2587924" cy="2585323"/>
          </a:xfrm>
          <a:prstGeom prst="rect">
            <a:avLst/>
          </a:prstGeom>
          <a:noFill/>
        </p:spPr>
        <p:txBody>
          <a:bodyPr wrap="square" rtlCol="0">
            <a:spAutoFit/>
          </a:bodyPr>
          <a:lstStyle/>
          <a:p>
            <a:pPr>
              <a:buFont typeface="Arial" pitchFamily="34" charset="0"/>
              <a:buChar char="•"/>
            </a:pPr>
            <a:r>
              <a:rPr lang="es-ES" dirty="0" smtClean="0">
                <a:latin typeface="+mj-lt"/>
                <a:ea typeface="Verdana" pitchFamily="34" charset="0"/>
                <a:cs typeface="Verdana" pitchFamily="34" charset="0"/>
              </a:rPr>
              <a:t> 673 quejas contra miembros desde que se fundó el ICCRC.</a:t>
            </a:r>
          </a:p>
          <a:p>
            <a:r>
              <a:rPr lang="es-ES" dirty="0" smtClean="0">
                <a:latin typeface="+mj-lt"/>
                <a:ea typeface="Verdana" pitchFamily="34" charset="0"/>
                <a:cs typeface="Verdana" pitchFamily="34" charset="0"/>
              </a:rPr>
              <a:t> </a:t>
            </a:r>
          </a:p>
          <a:p>
            <a:pPr>
              <a:buFont typeface="Arial" pitchFamily="34" charset="0"/>
              <a:buChar char="•"/>
            </a:pPr>
            <a:r>
              <a:rPr lang="es-ES" dirty="0" smtClean="0">
                <a:latin typeface="+mj-lt"/>
                <a:ea typeface="Verdana" pitchFamily="34" charset="0"/>
                <a:cs typeface="Verdana" pitchFamily="34" charset="0"/>
              </a:rPr>
              <a:t> 711 quejas contra representantes no autorizados desde que se fundó el ICCRC.</a:t>
            </a:r>
          </a:p>
          <a:p>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396" y="1461138"/>
            <a:ext cx="8574657" cy="4498412"/>
          </a:xfrm>
        </p:spPr>
        <p:txBody>
          <a:bodyPr/>
          <a:lstStyle/>
          <a:p>
            <a:pPr lvl="0">
              <a:buNone/>
            </a:pPr>
            <a:r>
              <a:rPr lang="es-ES_tradnl" dirty="0" smtClean="0"/>
              <a:t>	  </a:t>
            </a:r>
            <a:r>
              <a:rPr lang="es-ES_tradnl" sz="2200" dirty="0" smtClean="0"/>
              <a:t>La experiencia canadiense   </a:t>
            </a:r>
          </a:p>
          <a:p>
            <a:pPr lvl="1">
              <a:buFont typeface="Arial" pitchFamily="34" charset="0"/>
              <a:buChar char="•"/>
            </a:pPr>
            <a:r>
              <a:rPr lang="es-ES_tradnl" sz="2000" dirty="0" smtClean="0"/>
              <a:t>Descripción del Ministerio de Ciudadanía e Inmigración de Canadá </a:t>
            </a:r>
            <a:br>
              <a:rPr lang="es-ES_tradnl" sz="2000" dirty="0" smtClean="0"/>
            </a:br>
            <a:r>
              <a:rPr lang="es-ES_tradnl" sz="2000" dirty="0" smtClean="0"/>
              <a:t>(</a:t>
            </a:r>
            <a:r>
              <a:rPr lang="en-CA" sz="2000" i="1" dirty="0" smtClean="0"/>
              <a:t>Citizenship and Immigration Canada</a:t>
            </a:r>
            <a:r>
              <a:rPr lang="es-ES_tradnl" sz="2000" dirty="0" smtClean="0"/>
              <a:t>, o CIC).</a:t>
            </a:r>
          </a:p>
          <a:p>
            <a:pPr lvl="1">
              <a:buFont typeface="Arial" pitchFamily="34" charset="0"/>
              <a:buChar char="•"/>
            </a:pPr>
            <a:r>
              <a:rPr lang="es-ES_tradnl" sz="2000" dirty="0" smtClean="0"/>
              <a:t>Repaso y antecedentes del asunto de los representantes en inmigración.</a:t>
            </a:r>
            <a:endParaRPr lang="es-ES_tradnl" sz="2000" i="1" dirty="0" smtClean="0"/>
          </a:p>
          <a:p>
            <a:pPr lvl="0">
              <a:buNone/>
            </a:pPr>
            <a:r>
              <a:rPr lang="es-ES_tradnl" dirty="0" smtClean="0"/>
              <a:t>	  </a:t>
            </a:r>
            <a:r>
              <a:rPr lang="es-ES_tradnl" sz="2200" dirty="0" smtClean="0"/>
              <a:t>Cambios en la legislación </a:t>
            </a:r>
            <a:r>
              <a:rPr lang="es-ES_tradnl" dirty="0" smtClean="0"/>
              <a:t>		</a:t>
            </a:r>
          </a:p>
          <a:p>
            <a:pPr lvl="1">
              <a:buFont typeface="Arial" pitchFamily="34" charset="0"/>
              <a:buChar char="•"/>
            </a:pPr>
            <a:r>
              <a:rPr lang="es-ES_tradnl" sz="2000" dirty="0" smtClean="0"/>
              <a:t>Descripción e intención de los cambios legislativos.</a:t>
            </a:r>
          </a:p>
          <a:p>
            <a:pPr lvl="0">
              <a:buNone/>
            </a:pPr>
            <a:r>
              <a:rPr lang="es-ES_tradnl" dirty="0" smtClean="0"/>
              <a:t>	  </a:t>
            </a:r>
            <a:r>
              <a:rPr lang="es-ES_tradnl" sz="2200" dirty="0" smtClean="0"/>
              <a:t>Órgano regulador </a:t>
            </a:r>
          </a:p>
          <a:p>
            <a:pPr lvl="1">
              <a:buFont typeface="Arial" pitchFamily="34" charset="0"/>
              <a:buChar char="•"/>
            </a:pPr>
            <a:r>
              <a:rPr lang="es-ES_tradnl" sz="2000" dirty="0" smtClean="0"/>
              <a:t>Consejo Regulador de Consultores en Inmigración de Canadá (</a:t>
            </a:r>
            <a:r>
              <a:rPr lang="en-CA" sz="2000" i="1" dirty="0" smtClean="0"/>
              <a:t>Immigration Consultants of Canada Regulatory Council</a:t>
            </a:r>
            <a:r>
              <a:rPr lang="es-ES_tradnl" sz="2000" dirty="0" smtClean="0"/>
              <a:t>, o ICCRC). </a:t>
            </a:r>
          </a:p>
          <a:p>
            <a:pPr lvl="0">
              <a:buNone/>
            </a:pPr>
            <a:r>
              <a:rPr lang="es-ES_tradnl" dirty="0" smtClean="0"/>
              <a:t>	  </a:t>
            </a:r>
            <a:r>
              <a:rPr lang="es-ES_tradnl" sz="2200" dirty="0" smtClean="0"/>
              <a:t>Campaña de sensibilización pública </a:t>
            </a:r>
            <a:r>
              <a:rPr lang="es-ES_tradnl" dirty="0" smtClean="0"/>
              <a:t>	</a:t>
            </a:r>
          </a:p>
          <a:p>
            <a:pPr lvl="1">
              <a:buFont typeface="Arial" pitchFamily="34" charset="0"/>
              <a:buChar char="•"/>
            </a:pPr>
            <a:r>
              <a:rPr lang="es-ES_tradnl" sz="2000" dirty="0" smtClean="0"/>
              <a:t>Iniciativas de Canadá para promover, informar y participar en todos los</a:t>
            </a:r>
            <a:br>
              <a:rPr lang="es-ES_tradnl" sz="2000" dirty="0" smtClean="0"/>
            </a:br>
            <a:r>
              <a:rPr lang="es-ES_tradnl" sz="2000" dirty="0" smtClean="0"/>
              <a:t>aspectos relacionados con los representantes para trámites migratorios.</a:t>
            </a:r>
          </a:p>
          <a:p>
            <a:pPr>
              <a:buNone/>
            </a:pPr>
            <a:r>
              <a:rPr lang="es-ES_tradnl" dirty="0" smtClean="0"/>
              <a:t>					</a:t>
            </a:r>
          </a:p>
          <a:p>
            <a:pPr>
              <a:buNone/>
            </a:pPr>
            <a:endParaRPr lang="es-ES_tradnl" b="0" dirty="0"/>
          </a:p>
        </p:txBody>
      </p:sp>
      <p:sp>
        <p:nvSpPr>
          <p:cNvPr id="3" name="Title 2"/>
          <p:cNvSpPr>
            <a:spLocks noGrp="1"/>
          </p:cNvSpPr>
          <p:nvPr>
            <p:ph type="title"/>
          </p:nvPr>
        </p:nvSpPr>
        <p:spPr/>
        <p:txBody>
          <a:bodyPr/>
          <a:lstStyle/>
          <a:p>
            <a:r>
              <a:rPr lang="es-ES_tradnl" b="1" dirty="0" smtClean="0">
                <a:latin typeface="Calibri" pitchFamily="34" charset="0"/>
              </a:rPr>
              <a:t>Esquema de la ponencia</a:t>
            </a:r>
            <a:endParaRPr lang="es-ES_tradnl"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38023" y="1461185"/>
            <a:ext cx="8557405" cy="4583985"/>
          </a:xfrm>
        </p:spPr>
        <p:txBody>
          <a:bodyPr/>
          <a:lstStyle/>
          <a:p>
            <a:pPr>
              <a:spcBef>
                <a:spcPts val="600"/>
              </a:spcBef>
              <a:spcAft>
                <a:spcPts val="600"/>
              </a:spcAft>
              <a:buNone/>
            </a:pPr>
            <a:r>
              <a:rPr lang="es-ES_tradnl" sz="2000" dirty="0" smtClean="0"/>
              <a:t> 		</a:t>
            </a:r>
            <a:r>
              <a:rPr lang="es-ES_tradnl" sz="2200" dirty="0" smtClean="0"/>
              <a:t>En abril de 2012 entraron en vigor nuevas disposiciones 	reglamentarias para el intercambio de información</a:t>
            </a:r>
            <a:r>
              <a:rPr lang="es-ES_tradnl" sz="2200" b="1" dirty="0" smtClean="0"/>
              <a:t>:</a:t>
            </a:r>
          </a:p>
          <a:p>
            <a:pPr lvl="1">
              <a:spcBef>
                <a:spcPts val="600"/>
              </a:spcBef>
              <a:spcAft>
                <a:spcPts val="600"/>
              </a:spcAft>
              <a:buFont typeface="Arial" pitchFamily="34" charset="0"/>
              <a:buChar char="•"/>
            </a:pPr>
            <a:r>
              <a:rPr lang="es-ES_tradnl" sz="1900" dirty="0" smtClean="0"/>
              <a:t>La modificación al </a:t>
            </a:r>
            <a:r>
              <a:rPr lang="es-ES_tradnl" sz="1900" i="1" dirty="0" smtClean="0"/>
              <a:t>Reglamento de Inmigración y Protección de Refugiados </a:t>
            </a:r>
            <a:r>
              <a:rPr lang="es-ES_tradnl" sz="1900" dirty="0" smtClean="0"/>
              <a:t>(IRPR) autorizó al Ministerio de Ciudadanía e Inmigración de Canadá (CIC), a la Agencia de Servicios Fronterizos de Canadá (CBSA) y </a:t>
            </a:r>
            <a:br>
              <a:rPr lang="es-ES_tradnl" sz="1900" dirty="0" smtClean="0"/>
            </a:br>
            <a:r>
              <a:rPr lang="es-ES_tradnl" sz="1900" dirty="0" smtClean="0"/>
              <a:t>a la Comisión de Inmigración y Refugiados de Canadá (IRB) a divulgar información relacionada con la conducta profesional o ética de los representantes ante sus respectivos órganos rectores.</a:t>
            </a:r>
          </a:p>
          <a:p>
            <a:pPr lvl="1">
              <a:spcBef>
                <a:spcPts val="600"/>
              </a:spcBef>
              <a:spcAft>
                <a:spcPts val="600"/>
              </a:spcAft>
              <a:buFont typeface="Arial" pitchFamily="34" charset="0"/>
              <a:buChar char="•"/>
            </a:pPr>
            <a:r>
              <a:rPr lang="es-ES_tradnl" sz="1900" dirty="0" smtClean="0"/>
              <a:t>Las disposiciones reglamentarias sobre el intercambio de información exigen que el órgano designado de reglamentación de los consultores en inmigración proporcione al Ministro la información necesaria para determinar si dicho órgano está actuando en defensa del interés público y en cumplimiento de los reglamentos para facilitar la divulgación de información sobre la actuación ética o profesional de aquéllos representantes para trámites migratorios que son objeto de regulación o investigación por las instancias correspondientes.</a:t>
            </a:r>
          </a:p>
          <a:p>
            <a:pPr lvl="2">
              <a:buFont typeface="Arial" pitchFamily="34" charset="0"/>
              <a:buChar char="•"/>
            </a:pPr>
            <a:endParaRPr lang="es-ES_tradnl" sz="1800" dirty="0" smtClean="0"/>
          </a:p>
        </p:txBody>
      </p:sp>
      <p:sp>
        <p:nvSpPr>
          <p:cNvPr id="3" name="Title 2"/>
          <p:cNvSpPr>
            <a:spLocks noGrp="1"/>
          </p:cNvSpPr>
          <p:nvPr>
            <p:ph type="title"/>
          </p:nvPr>
        </p:nvSpPr>
        <p:spPr/>
        <p:txBody>
          <a:bodyPr>
            <a:normAutofit/>
          </a:bodyPr>
          <a:lstStyle/>
          <a:p>
            <a:r>
              <a:rPr lang="es-ES_tradnl" b="1" dirty="0" smtClean="0">
                <a:latin typeface="+mj-lt"/>
              </a:rPr>
              <a:t>Nuevas disposiciones reglamentarias </a:t>
            </a:r>
            <a:endParaRPr lang="es-ES_tradnl" b="1" dirty="0">
              <a:latin typeface="+mj-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20</a:t>
            </a:fld>
            <a:endParaRPr lang="es-ES_tradn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3255" y="1520360"/>
            <a:ext cx="8610939" cy="4583985"/>
          </a:xfrm>
        </p:spPr>
        <p:txBody>
          <a:bodyPr/>
          <a:lstStyle/>
          <a:p>
            <a:pPr>
              <a:spcBef>
                <a:spcPts val="600"/>
              </a:spcBef>
              <a:spcAft>
                <a:spcPts val="600"/>
              </a:spcAft>
              <a:buNone/>
            </a:pPr>
            <a:r>
              <a:rPr lang="es-ES_tradnl" sz="2000" dirty="0" smtClean="0"/>
              <a:t> 	</a:t>
            </a:r>
            <a:r>
              <a:rPr lang="es-ES_tradnl" sz="2200" dirty="0" smtClean="0"/>
              <a:t>Aunque se ha logrado regular con éxito al sector de representantes para trámites migratorios, persisten algunos retos. </a:t>
            </a:r>
          </a:p>
          <a:p>
            <a:pPr lvl="1">
              <a:spcBef>
                <a:spcPts val="600"/>
              </a:spcBef>
              <a:spcAft>
                <a:spcPts val="600"/>
              </a:spcAft>
              <a:buFont typeface="Arial" pitchFamily="34" charset="0"/>
              <a:buChar char="•"/>
            </a:pPr>
            <a:r>
              <a:rPr lang="es-ES_tradnl" sz="2000" dirty="0" smtClean="0"/>
              <a:t>Asegurar que todos los interesados comprendan y apliquen el reglamento y disposiciones relativos al uso de representantes. </a:t>
            </a:r>
          </a:p>
          <a:p>
            <a:pPr lvl="1">
              <a:spcBef>
                <a:spcPts val="600"/>
              </a:spcBef>
              <a:spcAft>
                <a:spcPts val="600"/>
              </a:spcAft>
              <a:buFont typeface="Arial" pitchFamily="34" charset="0"/>
              <a:buChar char="•"/>
            </a:pPr>
            <a:r>
              <a:rPr lang="es-ES_tradnl" sz="2000" dirty="0" smtClean="0"/>
              <a:t>Proteger a personales vulnerables (potenciales inmigrantes, </a:t>
            </a:r>
            <a:br>
              <a:rPr lang="es-ES_tradnl" sz="2000" dirty="0" smtClean="0"/>
            </a:br>
            <a:r>
              <a:rPr lang="es-ES_tradnl" sz="2000" dirty="0" smtClean="0"/>
              <a:t>recién llegados, estudiantes y otros) no sólo de los representantes fraudulentos sino también de los representantes incompetentes </a:t>
            </a:r>
            <a:br>
              <a:rPr lang="es-ES_tradnl" sz="2000" dirty="0" smtClean="0"/>
            </a:br>
            <a:r>
              <a:rPr lang="es-ES_tradnl" sz="2000" dirty="0" smtClean="0"/>
              <a:t>que están intentando prestarles ayuda (asesores pedagógicos, agentes de viajes, agencias de adopción, entre otros).</a:t>
            </a:r>
          </a:p>
          <a:p>
            <a:pPr lvl="1">
              <a:spcBef>
                <a:spcPts val="600"/>
              </a:spcBef>
              <a:spcAft>
                <a:spcPts val="600"/>
              </a:spcAft>
              <a:buFont typeface="Arial" pitchFamily="34" charset="0"/>
              <a:buChar char="•"/>
            </a:pPr>
            <a:r>
              <a:rPr lang="es-ES_tradnl" sz="2000" dirty="0" smtClean="0"/>
              <a:t>Reducir al máximo las “áreas ambiguas”, tales como la dificultad para determinar si una entidad o individuo ha percibido algún tipo de compensación.</a:t>
            </a:r>
          </a:p>
        </p:txBody>
      </p:sp>
      <p:sp>
        <p:nvSpPr>
          <p:cNvPr id="3" name="Title 2"/>
          <p:cNvSpPr>
            <a:spLocks noGrp="1"/>
          </p:cNvSpPr>
          <p:nvPr>
            <p:ph type="title"/>
          </p:nvPr>
        </p:nvSpPr>
        <p:spPr/>
        <p:txBody>
          <a:bodyPr/>
          <a:lstStyle/>
          <a:p>
            <a:r>
              <a:rPr lang="es-ES_tradnl" b="1" dirty="0" smtClean="0">
                <a:latin typeface="+mj-lt"/>
              </a:rPr>
              <a:t>Retos</a:t>
            </a:r>
            <a:endParaRPr lang="es-ES_tradnl" b="1" dirty="0">
              <a:latin typeface="+mj-lt"/>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21</a:t>
            </a:fld>
            <a:endParaRPr lang="es-ES_tradnl"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6252" y="1552353"/>
            <a:ext cx="8591108" cy="4540944"/>
          </a:xfrm>
        </p:spPr>
        <p:txBody>
          <a:bodyPr/>
          <a:lstStyle/>
          <a:p>
            <a:pPr lvl="1">
              <a:buNone/>
            </a:pPr>
            <a:r>
              <a:rPr lang="es-ES_tradnl" b="1" dirty="0" smtClean="0">
                <a:ea typeface="Times New Roman" pitchFamily="18" charset="0"/>
                <a:cs typeface="Arial" pitchFamily="34" charset="0"/>
              </a:rPr>
              <a:t>Cooperación internacional: </a:t>
            </a:r>
          </a:p>
          <a:p>
            <a:pPr lvl="1">
              <a:spcBef>
                <a:spcPts val="600"/>
              </a:spcBef>
              <a:buFont typeface="Arial" pitchFamily="34" charset="0"/>
              <a:buChar char="•"/>
            </a:pPr>
            <a:r>
              <a:rPr lang="es-ES_tradnl" sz="2000" dirty="0" smtClean="0"/>
              <a:t>En enero de 2009, el Ministro del CIC inauguró su estrategia internacional durante una visita bilateral a la India.</a:t>
            </a:r>
          </a:p>
          <a:p>
            <a:pPr lvl="1">
              <a:spcBef>
                <a:spcPts val="600"/>
              </a:spcBef>
              <a:buFont typeface="Arial" pitchFamily="34" charset="0"/>
              <a:buChar char="•"/>
            </a:pPr>
            <a:r>
              <a:rPr lang="es-ES_tradnl" sz="2000" dirty="0" smtClean="0"/>
              <a:t>Se continuó estableciendo acuerdos bilaterales durante viajes a la India, China, Filipinas, Australia y Europa (2010) y Pakistán (2011). </a:t>
            </a:r>
          </a:p>
          <a:p>
            <a:pPr lvl="1">
              <a:spcBef>
                <a:spcPts val="600"/>
              </a:spcBef>
              <a:buFont typeface="Arial" pitchFamily="34" charset="0"/>
              <a:buChar char="•"/>
            </a:pPr>
            <a:r>
              <a:rPr lang="es-ES_tradnl" sz="2000" dirty="0" smtClean="0">
                <a:cs typeface="Arial" pitchFamily="34" charset="0"/>
              </a:rPr>
              <a:t>En 2011 se lanzó una campaña de sensibilización en el extranjero, con apoyo de Australia, Nueva Zelandia, Reino Unido y Estados Unidos.</a:t>
            </a:r>
          </a:p>
          <a:p>
            <a:pPr lvl="1">
              <a:spcBef>
                <a:spcPts val="600"/>
              </a:spcBef>
              <a:buFont typeface="Arial" pitchFamily="34" charset="0"/>
              <a:buChar char="•"/>
            </a:pPr>
            <a:r>
              <a:rPr lang="es-ES_tradnl" sz="2000" dirty="0" smtClean="0"/>
              <a:t>Las iniciativas emprendidas para regular a los consultores en inmigración fueron presentadas ante la Conferencia Regional sobre Migración que tuvo lugar en Santo Domingo, República Dominicana, en 2011.  </a:t>
            </a:r>
          </a:p>
          <a:p>
            <a:pPr lvl="1">
              <a:spcBef>
                <a:spcPts val="600"/>
              </a:spcBef>
              <a:buFont typeface="Arial" pitchFamily="34" charset="0"/>
              <a:buChar char="•"/>
            </a:pPr>
            <a:r>
              <a:rPr lang="es-ES_tradnl" sz="2000" dirty="0" smtClean="0"/>
              <a:t>En junio de 2013, representantes de la SEGOB y del CIC se reunieron </a:t>
            </a:r>
            <a:br>
              <a:rPr lang="es-ES_tradnl" sz="2000" dirty="0" smtClean="0"/>
            </a:br>
            <a:r>
              <a:rPr lang="es-ES_tradnl" sz="2000" dirty="0" smtClean="0"/>
              <a:t>en Ottawa. </a:t>
            </a:r>
          </a:p>
          <a:p>
            <a:pPr lvl="1">
              <a:buFont typeface="Arial" pitchFamily="34" charset="0"/>
              <a:buChar char="•"/>
            </a:pPr>
            <a:r>
              <a:rPr lang="es-ES" sz="2000" dirty="0" smtClean="0"/>
              <a:t>Febrero de 2014, Ciudad de México, México – Taller sobre consultores inescrupulosos.  </a:t>
            </a:r>
          </a:p>
          <a:p>
            <a:pPr lvl="1">
              <a:buFont typeface="Arial" pitchFamily="34" charset="0"/>
              <a:buChar char="•"/>
            </a:pPr>
            <a:endParaRPr lang="es-ES_tradnl" sz="2000" dirty="0" smtClean="0">
              <a:ea typeface="Times New Roman" pitchFamily="18" charset="0"/>
              <a:cs typeface="Arial"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22</a:t>
            </a:fld>
            <a:endParaRPr lang="es-ES_tradnl" dirty="0"/>
          </a:p>
        </p:txBody>
      </p:sp>
      <p:sp>
        <p:nvSpPr>
          <p:cNvPr id="6" name="Title 3"/>
          <p:cNvSpPr>
            <a:spLocks noGrp="1"/>
          </p:cNvSpPr>
          <p:nvPr>
            <p:ph type="title"/>
          </p:nvPr>
        </p:nvSpPr>
        <p:spPr/>
        <p:txBody>
          <a:bodyPr>
            <a:normAutofit/>
          </a:bodyPr>
          <a:lstStyle/>
          <a:p>
            <a:r>
              <a:rPr lang="es-ES_tradnl" b="1" dirty="0" smtClean="0">
                <a:latin typeface="+mn-lt"/>
                <a:ea typeface="Verdana" pitchFamily="34" charset="0"/>
                <a:cs typeface="Verdana" pitchFamily="34" charset="0"/>
              </a:rPr>
              <a:t>Campaña de sensibilización pública</a:t>
            </a:r>
            <a:endParaRPr lang="es-ES_tradnl" b="1" dirty="0">
              <a:solidFill>
                <a:srgbClr val="FF0000"/>
              </a:solidFill>
              <a:latin typeface="+mn-l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1474" y="1444937"/>
            <a:ext cx="8037094" cy="4612840"/>
          </a:xfrm>
        </p:spPr>
        <p:txBody>
          <a:bodyPr/>
          <a:lstStyle/>
          <a:p>
            <a:pPr>
              <a:buNone/>
            </a:pPr>
            <a:r>
              <a:rPr lang="es-ES_tradnl" sz="2200" dirty="0" smtClean="0"/>
              <a:t>Iniciativas emprendidas por Canadá</a:t>
            </a:r>
          </a:p>
          <a:p>
            <a:pPr lvl="0"/>
            <a:r>
              <a:rPr lang="es-ES_tradnl" sz="1900" b="0" dirty="0" smtClean="0"/>
              <a:t>En 2011 se lanzó una campaña nacional de sensibilización en varios idiomas para advertir a la población sobre los consultores en inmigración deshonestos.</a:t>
            </a:r>
          </a:p>
          <a:p>
            <a:pPr lvl="0"/>
            <a:r>
              <a:rPr lang="es-ES_tradnl" sz="1900" b="0" dirty="0" smtClean="0"/>
              <a:t>El CIC ha desarrollado materiales de comunicación adicionales y ha publicado la información sobre representantes autorizados para trámites migratorios de manera más visible en su sitio web, para cada línea de actividad. Los materiales de divulgación en el sitio web del CIC son más visibles y fáciles de consultar. La estrategia desarrollada incluye mensajes clave para quienes trabajan con los interesados directos (establecimientos educacionales, profesionales de recursos humanos, agentes de viajes, entre otros).</a:t>
            </a:r>
          </a:p>
          <a:p>
            <a:pPr lvl="0"/>
            <a:r>
              <a:rPr lang="es-ES" sz="1800" b="0" dirty="0" smtClean="0"/>
              <a:t>En marzo de 2014 el Ministerio de Ciudadanía e Inmigración de Canadá efectuó una campaña de sensibilización con el ICCRC y la Federación de Colegios de Abogados de Canadá sobre los representantes en inmigración no autorizados.</a:t>
            </a:r>
          </a:p>
          <a:p>
            <a:pPr lvl="1">
              <a:buFont typeface="Arial" pitchFamily="34" charset="0"/>
              <a:buChar char="•"/>
            </a:pPr>
            <a:endParaRPr lang="en-CA" sz="2000" dirty="0" smtClean="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23</a:t>
            </a:fld>
            <a:endParaRPr lang="en-US" dirty="0"/>
          </a:p>
        </p:txBody>
      </p:sp>
      <p:sp>
        <p:nvSpPr>
          <p:cNvPr id="6" name="Title 3"/>
          <p:cNvSpPr>
            <a:spLocks noGrp="1"/>
          </p:cNvSpPr>
          <p:nvPr>
            <p:ph type="title"/>
          </p:nvPr>
        </p:nvSpPr>
        <p:spPr/>
        <p:txBody>
          <a:bodyPr>
            <a:normAutofit/>
          </a:bodyPr>
          <a:lstStyle/>
          <a:p>
            <a:r>
              <a:rPr lang="es-ES_tradnl" sz="2700" b="1" dirty="0" smtClean="0">
                <a:latin typeface="+mj-lt"/>
                <a:ea typeface="Verdana" pitchFamily="34" charset="0"/>
                <a:cs typeface="Verdana" pitchFamily="34" charset="0"/>
              </a:rPr>
              <a:t>Campaña de sensibilización pública </a:t>
            </a:r>
            <a:r>
              <a:rPr lang="es-ES_tradnl" sz="2000" b="1" i="1" dirty="0" smtClean="0">
                <a:latin typeface="+mj-lt"/>
                <a:ea typeface="Verdana" pitchFamily="34" charset="0"/>
                <a:cs typeface="Verdana" pitchFamily="34" charset="0"/>
              </a:rPr>
              <a:t>(continuación)</a:t>
            </a:r>
            <a:endParaRPr lang="en-CA" sz="2000" b="1" i="1" dirty="0">
              <a:solidFill>
                <a:srgbClr val="FF0000"/>
              </a:solidFill>
              <a:latin typeface="+mj-l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eaLnBrk="1" fontAlgn="auto" hangingPunct="1">
              <a:spcAft>
                <a:spcPts val="0"/>
              </a:spcAft>
              <a:defRPr/>
            </a:pPr>
            <a:r>
              <a:rPr lang="es-ES_tradnl" b="1" dirty="0" smtClean="0">
                <a:latin typeface="Calibri" pitchFamily="34" charset="0"/>
              </a:rPr>
              <a:t>Formación de alianzas de colaboración</a:t>
            </a: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24</a:t>
            </a:fld>
            <a:endParaRPr lang="es-ES_tradnl" dirty="0"/>
          </a:p>
        </p:txBody>
      </p:sp>
      <p:sp>
        <p:nvSpPr>
          <p:cNvPr id="6" name="Content Placeholder 1"/>
          <p:cNvSpPr>
            <a:spLocks noGrp="1"/>
          </p:cNvSpPr>
          <p:nvPr>
            <p:ph idx="1"/>
          </p:nvPr>
        </p:nvSpPr>
        <p:spPr>
          <a:xfrm>
            <a:off x="723014" y="1711842"/>
            <a:ext cx="7809426" cy="4381454"/>
          </a:xfrm>
        </p:spPr>
        <p:txBody>
          <a:bodyPr/>
          <a:lstStyle/>
          <a:p>
            <a:pPr marL="0" indent="0" eaLnBrk="1" fontAlgn="auto" hangingPunct="1">
              <a:spcAft>
                <a:spcPts val="0"/>
              </a:spcAft>
              <a:buNone/>
              <a:defRPr/>
            </a:pPr>
            <a:r>
              <a:rPr lang="es-ES_tradnl" sz="2200" dirty="0" smtClean="0">
                <a:latin typeface="+mj-lt"/>
              </a:rPr>
              <a:t>El CIC está abocado a establecer sólidas alianzas de colaboración con el extranjero:</a:t>
            </a:r>
            <a:endParaRPr lang="es-ES_tradnl" sz="1800" b="0" dirty="0" smtClean="0"/>
          </a:p>
        </p:txBody>
      </p:sp>
      <p:sp>
        <p:nvSpPr>
          <p:cNvPr id="5" name="Content Placeholder 1"/>
          <p:cNvSpPr txBox="1">
            <a:spLocks/>
          </p:cNvSpPr>
          <p:nvPr/>
        </p:nvSpPr>
        <p:spPr bwMode="auto">
          <a:xfrm>
            <a:off x="731036" y="2457796"/>
            <a:ext cx="7809426" cy="43814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85750" algn="l" defTabSz="457200" rtl="0" eaLnBrk="1" fontAlgn="auto" latinLnBrk="0" hangingPunct="1">
              <a:lnSpc>
                <a:spcPct val="150000"/>
              </a:lnSpc>
              <a:spcBef>
                <a:spcPct val="20000"/>
              </a:spcBef>
              <a:spcAft>
                <a:spcPts val="0"/>
              </a:spcAft>
              <a:buClrTx/>
              <a:buSzTx/>
              <a:buFont typeface="Arial" pitchFamily="34" charset="0"/>
              <a:buChar char="•"/>
              <a:tabLst/>
              <a:defRPr/>
            </a:pPr>
            <a:r>
              <a:rPr kumimoji="0" lang="es-ES_tradnl" sz="2000" b="0" i="0" u="none" strike="noStrike" kern="1200" cap="none" spc="0" normalizeH="0" baseline="0" dirty="0" smtClean="0">
                <a:ln>
                  <a:noFill/>
                </a:ln>
                <a:solidFill>
                  <a:schemeClr val="tx1"/>
                </a:solidFill>
                <a:effectLst/>
                <a:uLnTx/>
                <a:uFillTx/>
                <a:latin typeface="+mn-lt"/>
                <a:ea typeface="+mn-ea"/>
                <a:cs typeface="+mn-cs"/>
              </a:rPr>
              <a:t>Participación de las partes interesadas.</a:t>
            </a:r>
          </a:p>
          <a:p>
            <a:pPr marL="742950" marR="0" lvl="1" indent="-285750" algn="l" defTabSz="457200" rtl="0" eaLnBrk="1" fontAlgn="auto" latinLnBrk="0" hangingPunct="1">
              <a:lnSpc>
                <a:spcPct val="150000"/>
              </a:lnSpc>
              <a:spcBef>
                <a:spcPct val="20000"/>
              </a:spcBef>
              <a:spcAft>
                <a:spcPts val="0"/>
              </a:spcAft>
              <a:buClrTx/>
              <a:buSzTx/>
              <a:buFont typeface="Arial" pitchFamily="34" charset="0"/>
              <a:buChar char="•"/>
              <a:tabLst/>
              <a:defRPr/>
            </a:pPr>
            <a:r>
              <a:rPr kumimoji="0" lang="es-ES_tradnl" sz="2000" b="0" i="0" u="none" strike="noStrike" kern="1200" cap="none" spc="0" normalizeH="0" baseline="0" dirty="0" smtClean="0">
                <a:ln>
                  <a:noFill/>
                </a:ln>
                <a:solidFill>
                  <a:schemeClr val="tx1"/>
                </a:solidFill>
                <a:effectLst/>
                <a:uLnTx/>
                <a:uFillTx/>
                <a:latin typeface="+mn-lt"/>
                <a:ea typeface="+mn-ea"/>
                <a:cs typeface="+mn-cs"/>
              </a:rPr>
              <a:t>Diálogo</a:t>
            </a:r>
            <a:r>
              <a:rPr kumimoji="0" lang="es-ES_tradnl" sz="2000" b="0" i="0" u="none" strike="noStrike" kern="1200" cap="none" spc="0" normalizeH="0" dirty="0" smtClean="0">
                <a:ln>
                  <a:noFill/>
                </a:ln>
                <a:solidFill>
                  <a:schemeClr val="tx1"/>
                </a:solidFill>
                <a:effectLst/>
                <a:uLnTx/>
                <a:uFillTx/>
                <a:latin typeface="+mn-lt"/>
                <a:ea typeface="+mn-ea"/>
                <a:cs typeface="+mn-cs"/>
              </a:rPr>
              <a:t> permanente y abierto con todos los socios para combatir el comportamiento abusivo de los consultores.</a:t>
            </a:r>
            <a:endParaRPr kumimoji="0" lang="es-ES_tradnl" sz="2000" b="0" i="0" u="none" strike="noStrike" kern="1200" cap="none" spc="0" normalizeH="0" baseline="0" dirty="0" smtClean="0">
              <a:ln>
                <a:noFill/>
              </a:ln>
              <a:solidFill>
                <a:schemeClr val="tx1"/>
              </a:solidFill>
              <a:effectLst/>
              <a:uLnTx/>
              <a:uFillTx/>
              <a:latin typeface="+mn-lt"/>
              <a:ea typeface="+mn-ea"/>
              <a:cs typeface="+mn-cs"/>
            </a:endParaRPr>
          </a:p>
          <a:p>
            <a:pPr marL="742950" marR="0" lvl="1" indent="-285750" algn="l" defTabSz="457200" rtl="0" eaLnBrk="1" fontAlgn="auto" latinLnBrk="0" hangingPunct="1">
              <a:lnSpc>
                <a:spcPct val="150000"/>
              </a:lnSpc>
              <a:spcBef>
                <a:spcPct val="20000"/>
              </a:spcBef>
              <a:spcAft>
                <a:spcPts val="0"/>
              </a:spcAft>
              <a:buClrTx/>
              <a:buSzTx/>
              <a:buFont typeface="Arial" pitchFamily="34" charset="0"/>
              <a:buChar char="•"/>
              <a:tabLst/>
              <a:defRPr/>
            </a:pPr>
            <a:r>
              <a:rPr kumimoji="0" lang="es-ES_tradnl" sz="2000" b="0" i="0" u="none" strike="noStrike" kern="1200" cap="none" spc="0" normalizeH="0" baseline="0" dirty="0" smtClean="0">
                <a:ln>
                  <a:noFill/>
                </a:ln>
                <a:solidFill>
                  <a:schemeClr val="tx1"/>
                </a:solidFill>
                <a:effectLst/>
                <a:uLnTx/>
                <a:uFillTx/>
                <a:latin typeface="+mn-lt"/>
                <a:ea typeface="+mn-ea"/>
                <a:cs typeface="+mn-cs"/>
              </a:rPr>
              <a:t>Comunicación de prácticas para combatir el fraude.</a:t>
            </a:r>
          </a:p>
          <a:p>
            <a:pPr marL="742950" marR="0" lvl="1" indent="-285750" algn="l" defTabSz="457200" rtl="0" eaLnBrk="1" fontAlgn="auto" latinLnBrk="0" hangingPunct="1">
              <a:lnSpc>
                <a:spcPct val="150000"/>
              </a:lnSpc>
              <a:spcBef>
                <a:spcPct val="20000"/>
              </a:spcBef>
              <a:spcAft>
                <a:spcPts val="0"/>
              </a:spcAft>
              <a:buClrTx/>
              <a:buSzTx/>
              <a:buFont typeface="Arial" pitchFamily="34" charset="0"/>
              <a:buChar char="•"/>
              <a:tabLst/>
              <a:defRPr/>
            </a:pPr>
            <a:r>
              <a:rPr kumimoji="0" lang="es-ES_tradnl" sz="2000" b="0" i="0" u="none" strike="noStrike" kern="1200" cap="none" spc="0" normalizeH="0" baseline="0" dirty="0" smtClean="0">
                <a:ln>
                  <a:noFill/>
                </a:ln>
                <a:solidFill>
                  <a:schemeClr val="tx1"/>
                </a:solidFill>
                <a:effectLst/>
                <a:uLnTx/>
                <a:uFillTx/>
                <a:latin typeface="+mn-lt"/>
                <a:ea typeface="+mn-ea"/>
                <a:cs typeface="+mn-cs"/>
              </a:rPr>
              <a:t>Prácticas</a:t>
            </a:r>
            <a:r>
              <a:rPr kumimoji="0" lang="es-ES_tradnl" sz="2000" b="0" i="0" u="none" strike="noStrike" kern="1200" cap="none" spc="0" normalizeH="0" dirty="0" smtClean="0">
                <a:ln>
                  <a:noFill/>
                </a:ln>
                <a:solidFill>
                  <a:schemeClr val="tx1"/>
                </a:solidFill>
                <a:effectLst/>
                <a:uLnTx/>
                <a:uFillTx/>
                <a:latin typeface="+mn-lt"/>
                <a:ea typeface="+mn-ea"/>
                <a:cs typeface="+mn-cs"/>
              </a:rPr>
              <a:t> para el intercambio de información.</a:t>
            </a:r>
            <a:endParaRPr kumimoji="0" lang="es-ES_tradnl" sz="2000" b="0" i="0" u="none" strike="noStrike" kern="1200" cap="none" spc="0" normalizeH="0" baseline="0" dirty="0" smtClean="0">
              <a:ln>
                <a:noFill/>
              </a:ln>
              <a:solidFill>
                <a:schemeClr val="tx1"/>
              </a:solidFill>
              <a:effectLst/>
              <a:uLnTx/>
              <a:uFillTx/>
              <a:latin typeface="+mn-lt"/>
              <a:ea typeface="+mn-ea"/>
              <a:cs typeface="+mn-cs"/>
            </a:endParaRPr>
          </a:p>
          <a:p>
            <a:pPr marL="742950" marR="0" lvl="1" indent="-285750" algn="l" defTabSz="457200" rtl="0" eaLnBrk="1" fontAlgn="auto" latinLnBrk="0" hangingPunct="1">
              <a:lnSpc>
                <a:spcPct val="150000"/>
              </a:lnSpc>
              <a:spcBef>
                <a:spcPct val="20000"/>
              </a:spcBef>
              <a:spcAft>
                <a:spcPts val="0"/>
              </a:spcAft>
              <a:buClrTx/>
              <a:buSzTx/>
              <a:buFont typeface="Arial" pitchFamily="34" charset="0"/>
              <a:buChar char="•"/>
              <a:tabLst/>
              <a:defRPr/>
            </a:pPr>
            <a:r>
              <a:rPr kumimoji="0" lang="es-ES_tradnl" sz="2000" b="0" i="0" u="none" strike="noStrike" kern="1200" cap="none" spc="0" normalizeH="0" baseline="0" dirty="0" smtClean="0">
                <a:ln>
                  <a:noFill/>
                </a:ln>
                <a:solidFill>
                  <a:schemeClr val="tx1"/>
                </a:solidFill>
                <a:effectLst/>
                <a:uLnTx/>
                <a:uFillTx/>
                <a:latin typeface="+mn-lt"/>
                <a:ea typeface="+mn-ea"/>
                <a:cs typeface="+mn-cs"/>
              </a:rPr>
              <a:t>Medidas conjuntas para combatir el fraude.</a:t>
            </a:r>
          </a:p>
          <a:p>
            <a:pPr marL="742950" marR="0" lvl="1" indent="-28575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s-ES_tradnl" sz="2000" b="0" i="0" u="none" strike="noStrike" kern="1200" cap="none" spc="0" normalizeH="0" baseline="0" dirty="0" smtClean="0">
              <a:ln>
                <a:noFill/>
              </a:ln>
              <a:solidFill>
                <a:schemeClr val="tx1"/>
              </a:solidFill>
              <a:effectLst/>
              <a:uLnTx/>
              <a:uFillTx/>
              <a:latin typeface="+mj-lt"/>
              <a:ea typeface="+mn-ea"/>
              <a:cs typeface="+mn-cs"/>
            </a:endParaRPr>
          </a:p>
          <a:p>
            <a:pPr marL="742950" marR="0" lvl="1" indent="-285750" algn="l" defTabSz="457200" rtl="0" eaLnBrk="0" fontAlgn="base" latinLnBrk="0" hangingPunct="0">
              <a:lnSpc>
                <a:spcPct val="100000"/>
              </a:lnSpc>
              <a:spcBef>
                <a:spcPct val="20000"/>
              </a:spcBef>
              <a:spcAft>
                <a:spcPct val="0"/>
              </a:spcAft>
              <a:buClrTx/>
              <a:buSzTx/>
              <a:buFont typeface="Arial" charset="0"/>
              <a:buNone/>
              <a:tabLst/>
              <a:defRPr/>
            </a:pPr>
            <a:endParaRPr kumimoji="0" lang="es-ES_tradnl" sz="1800" b="0" i="0" u="none" strike="noStrike" kern="1200" cap="none" spc="0" normalizeH="0" baseline="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701208"/>
            <a:ext cx="7846640" cy="4392087"/>
          </a:xfrm>
        </p:spPr>
        <p:txBody>
          <a:bodyPr/>
          <a:lstStyle/>
          <a:p>
            <a:pPr algn="ctr">
              <a:lnSpc>
                <a:spcPct val="150000"/>
              </a:lnSpc>
              <a:buNone/>
            </a:pPr>
            <a:r>
              <a:rPr lang="es-ES_tradnl" sz="2800" b="0" dirty="0" smtClean="0"/>
              <a:t>Deliberación y preguntas</a:t>
            </a:r>
          </a:p>
          <a:p>
            <a:pPr>
              <a:lnSpc>
                <a:spcPct val="150000"/>
              </a:lnSpc>
              <a:buNone/>
            </a:pPr>
            <a:r>
              <a:rPr lang="es-ES_tradnl" sz="2200" b="0" u="sng" dirty="0" smtClean="0"/>
              <a:t>Información adicional y recursos</a:t>
            </a:r>
            <a:r>
              <a:rPr lang="es-ES_tradnl" sz="2200" b="0" dirty="0" smtClean="0"/>
              <a:t>:</a:t>
            </a:r>
          </a:p>
          <a:p>
            <a:pPr>
              <a:lnSpc>
                <a:spcPct val="150000"/>
              </a:lnSpc>
              <a:buNone/>
            </a:pPr>
            <a:endParaRPr lang="en-CA" sz="2200" b="0" dirty="0" smtClean="0"/>
          </a:p>
          <a:p>
            <a:pPr>
              <a:lnSpc>
                <a:spcPct val="150000"/>
              </a:lnSpc>
              <a:buNone/>
            </a:pPr>
            <a:endParaRPr lang="en-CA" sz="2200" b="0" dirty="0" smtClean="0"/>
          </a:p>
          <a:p>
            <a:pPr>
              <a:lnSpc>
                <a:spcPct val="150000"/>
              </a:lnSpc>
              <a:buNone/>
            </a:pPr>
            <a:endParaRPr lang="en-CA" b="0" dirty="0" smtClean="0"/>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25</a:t>
            </a:fld>
            <a:endParaRPr lang="en-US" dirty="0"/>
          </a:p>
        </p:txBody>
      </p:sp>
      <p:sp>
        <p:nvSpPr>
          <p:cNvPr id="5" name="TextBox 4"/>
          <p:cNvSpPr txBox="1"/>
          <p:nvPr/>
        </p:nvSpPr>
        <p:spPr>
          <a:xfrm>
            <a:off x="1155033" y="5378396"/>
            <a:ext cx="6577262" cy="400110"/>
          </a:xfrm>
          <a:prstGeom prst="rect">
            <a:avLst/>
          </a:prstGeom>
          <a:noFill/>
        </p:spPr>
        <p:txBody>
          <a:bodyPr wrap="square" rtlCol="0">
            <a:spAutoFit/>
          </a:bodyPr>
          <a:lstStyle/>
          <a:p>
            <a:pPr algn="ctr"/>
            <a:r>
              <a:rPr lang="es-ES_tradnl" sz="2000" b="1" dirty="0" smtClean="0"/>
              <a:t>Gracias por su atención</a:t>
            </a:r>
            <a:endParaRPr lang="es-ES_tradnl" sz="2000" b="1" dirty="0"/>
          </a:p>
        </p:txBody>
      </p:sp>
      <p:sp>
        <p:nvSpPr>
          <p:cNvPr id="6" name="Rectangle 5"/>
          <p:cNvSpPr/>
          <p:nvPr/>
        </p:nvSpPr>
        <p:spPr>
          <a:xfrm>
            <a:off x="1010094" y="3062176"/>
            <a:ext cx="7230139" cy="2351705"/>
          </a:xfrm>
          <a:prstGeom prst="rect">
            <a:avLst/>
          </a:prstGeom>
        </p:spPr>
        <p:txBody>
          <a:bodyPr wrap="square">
            <a:spAutoFit/>
          </a:bodyPr>
          <a:lstStyle/>
          <a:p>
            <a:endParaRPr lang="en-CA" dirty="0" smtClean="0"/>
          </a:p>
          <a:p>
            <a:r>
              <a:rPr lang="en-CA" dirty="0" smtClean="0">
                <a:hlinkClick r:id="rId3"/>
              </a:rPr>
              <a:t>http://www.cic.gc.ca/english/resources/publications/consultations/consultations.asp#who</a:t>
            </a:r>
            <a:endParaRPr lang="en-CA" dirty="0" smtClean="0"/>
          </a:p>
          <a:p>
            <a:endParaRPr lang="en-CA" dirty="0" smtClean="0"/>
          </a:p>
          <a:p>
            <a:r>
              <a:rPr lang="en-CA" dirty="0" smtClean="0">
                <a:hlinkClick r:id="rId4"/>
              </a:rPr>
              <a:t>http://www.cic.gc.ca/english/e-services/portal.asp</a:t>
            </a:r>
            <a:endParaRPr lang="en-CA" dirty="0" smtClean="0"/>
          </a:p>
          <a:p>
            <a:endParaRPr lang="en-CA" dirty="0" smtClean="0"/>
          </a:p>
          <a:p>
            <a:r>
              <a:rPr lang="en-CA" dirty="0" smtClean="0">
                <a:hlinkClick r:id="rId5"/>
              </a:rPr>
              <a:t>http://www.iccrc-crcic.ca/home.cfm?setLanCookie=En</a:t>
            </a:r>
            <a:endParaRPr lang="en-CA" dirty="0" smtClean="0"/>
          </a:p>
          <a:p>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4068" y="1527858"/>
            <a:ext cx="8120332" cy="4739759"/>
          </a:xfrm>
        </p:spPr>
        <p:txBody>
          <a:bodyPr wrap="square" lIns="0" rIns="0">
            <a:spAutoFit/>
          </a:bodyPr>
          <a:lstStyle/>
          <a:p>
            <a:pPr>
              <a:buNone/>
            </a:pPr>
            <a:r>
              <a:rPr lang="es-ES_tradnl" sz="2000" dirty="0" smtClean="0"/>
              <a:t>	Las personas que desean venir a Canadá lo hacen por varias razones:</a:t>
            </a:r>
          </a:p>
          <a:p>
            <a:pPr lvl="1">
              <a:buFont typeface="Arial" pitchFamily="34" charset="0"/>
              <a:buChar char="•"/>
            </a:pPr>
            <a:r>
              <a:rPr lang="es-ES_tradnl" sz="1800" b="0" dirty="0" smtClean="0"/>
              <a:t>Turistas       </a:t>
            </a:r>
          </a:p>
          <a:p>
            <a:pPr lvl="1">
              <a:buFont typeface="Arial" pitchFamily="34" charset="0"/>
              <a:buChar char="•"/>
            </a:pPr>
            <a:r>
              <a:rPr lang="es-ES_tradnl" sz="1800" b="0" dirty="0" smtClean="0"/>
              <a:t>Trabajadores temporales   </a:t>
            </a:r>
          </a:p>
          <a:p>
            <a:pPr lvl="1">
              <a:buFont typeface="Arial" pitchFamily="34" charset="0"/>
              <a:buChar char="•"/>
            </a:pPr>
            <a:r>
              <a:rPr lang="es-ES_tradnl" sz="1800" dirty="0" smtClean="0"/>
              <a:t> Estudiantes</a:t>
            </a:r>
            <a:endParaRPr lang="es-ES_tradnl" sz="1800" b="0" dirty="0" smtClean="0"/>
          </a:p>
          <a:p>
            <a:pPr lvl="1">
              <a:buFont typeface="Arial" pitchFamily="34" charset="0"/>
              <a:buChar char="•"/>
            </a:pPr>
            <a:r>
              <a:rPr lang="es-ES_tradnl" sz="1800" b="0" dirty="0" smtClean="0"/>
              <a:t>Trabajadores calificados                          </a:t>
            </a:r>
          </a:p>
          <a:p>
            <a:pPr lvl="1">
              <a:buFont typeface="Arial" pitchFamily="34" charset="0"/>
              <a:buChar char="•"/>
            </a:pPr>
            <a:r>
              <a:rPr lang="es-ES_tradnl" sz="1800" b="0" dirty="0" smtClean="0"/>
              <a:t>Reunificación de familias</a:t>
            </a:r>
          </a:p>
          <a:p>
            <a:pPr>
              <a:lnSpc>
                <a:spcPct val="90000"/>
              </a:lnSpc>
              <a:buFont typeface="Wingdings" pitchFamily="2" charset="2"/>
              <a:buNone/>
            </a:pPr>
            <a:r>
              <a:rPr lang="es-ES_tradnl" sz="2000" dirty="0" smtClean="0"/>
              <a:t>	Quienes vienen a Canadá deben cumplir con los requisitos de visado:</a:t>
            </a:r>
          </a:p>
          <a:p>
            <a:pPr lvl="1">
              <a:lnSpc>
                <a:spcPct val="90000"/>
              </a:lnSpc>
              <a:buFont typeface="Arial" pitchFamily="34" charset="0"/>
              <a:buChar char="•"/>
            </a:pPr>
            <a:r>
              <a:rPr lang="es-ES_tradnl" sz="1800" b="0" dirty="0" smtClean="0"/>
              <a:t>Los solicitantes de una visa de entrada deben cumplir con varios requisitos antes de poder entrar a territorio canadiense, tales como satisfacer ciertos criterios de salud y de seguridad para poder ser admitidos y estar en posesión de un documento de viaje vigente.</a:t>
            </a:r>
          </a:p>
          <a:p>
            <a:pPr>
              <a:buNone/>
            </a:pPr>
            <a:r>
              <a:rPr lang="es-ES_tradnl" sz="2000" dirty="0" smtClean="0">
                <a:latin typeface="+mj-lt"/>
              </a:rPr>
              <a:t>	Con frecuencia, los solicitantes acuden a representantes en inmigración para obtener ayuda con los trámites del proceso:</a:t>
            </a:r>
          </a:p>
          <a:p>
            <a:pPr lvl="1">
              <a:buFont typeface="Arial" pitchFamily="34" charset="0"/>
              <a:buChar char="•"/>
            </a:pPr>
            <a:r>
              <a:rPr lang="es-ES_tradnl" sz="1800" b="0" dirty="0" smtClean="0"/>
              <a:t>Los representantes prestan asesoría sobre inmigración y ayuda a los solicitantes, usualmente a cambio de un honorario.	</a:t>
            </a: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3</a:t>
            </a:fld>
            <a:endParaRPr lang="es-ES_tradnl" dirty="0"/>
          </a:p>
        </p:txBody>
      </p:sp>
      <p:sp>
        <p:nvSpPr>
          <p:cNvPr id="6" name="Title 2"/>
          <p:cNvSpPr>
            <a:spLocks noGrp="1"/>
          </p:cNvSpPr>
          <p:nvPr>
            <p:ph type="title"/>
          </p:nvPr>
        </p:nvSpPr>
        <p:spPr>
          <a:xfrm>
            <a:off x="685800" y="914400"/>
            <a:ext cx="8001000" cy="609600"/>
          </a:xfrm>
        </p:spPr>
        <p:txBody>
          <a:bodyPr>
            <a:normAutofit/>
          </a:bodyPr>
          <a:lstStyle/>
          <a:p>
            <a:r>
              <a:rPr lang="es-ES_tradnl" b="1" dirty="0" smtClean="0">
                <a:latin typeface="+mn-lt"/>
              </a:rPr>
              <a:t>El proceso de inmigración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7972" y="1445842"/>
            <a:ext cx="8627481" cy="4635795"/>
          </a:xfrm>
        </p:spPr>
        <p:txBody>
          <a:bodyPr/>
          <a:lstStyle/>
          <a:p>
            <a:pPr>
              <a:buNone/>
            </a:pPr>
            <a:r>
              <a:rPr lang="es-ES_tradnl" sz="2200" dirty="0" smtClean="0"/>
              <a:t>	Generalidades y antecedentes del asunto de los representantes </a:t>
            </a:r>
            <a:br>
              <a:rPr lang="es-ES_tradnl" sz="2200" dirty="0" smtClean="0"/>
            </a:br>
            <a:r>
              <a:rPr lang="es-ES_tradnl" sz="2200" dirty="0" smtClean="0"/>
              <a:t>para trámites migratorios</a:t>
            </a:r>
          </a:p>
          <a:p>
            <a:pPr>
              <a:buNone/>
            </a:pPr>
            <a:r>
              <a:rPr lang="es-ES_tradnl" sz="2000" b="0" dirty="0" smtClean="0"/>
              <a:t>	Antes de 2003, los  consultores en inmigración no estaban regulados. Había una inquietud generalizada por las prácticas del sector de consultores en inmigración porque las personas vulnerables quedaban expuestas a recibir asesoría errónea y a ser explotadas.  </a:t>
            </a:r>
          </a:p>
          <a:p>
            <a:pPr>
              <a:buNone/>
            </a:pPr>
            <a:r>
              <a:rPr lang="es-ES_tradnl" sz="2000" b="0" dirty="0" smtClean="0"/>
              <a:t>	</a:t>
            </a:r>
            <a:r>
              <a:rPr lang="es-ES_tradnl" sz="2000" dirty="0" smtClean="0"/>
              <a:t>Ante la falta de regulación, cualquiera podía autodenominarse representante en inmigración. </a:t>
            </a:r>
          </a:p>
          <a:p>
            <a:pPr lvl="1">
              <a:spcBef>
                <a:spcPts val="0"/>
              </a:spcBef>
              <a:buFont typeface="Arial" pitchFamily="34" charset="0"/>
              <a:buChar char="•"/>
            </a:pPr>
            <a:r>
              <a:rPr lang="es-ES_tradnl" sz="2000" dirty="0" smtClean="0"/>
              <a:t>Ninguna capacitación.</a:t>
            </a:r>
          </a:p>
          <a:p>
            <a:pPr lvl="1">
              <a:spcBef>
                <a:spcPts val="0"/>
              </a:spcBef>
              <a:buFont typeface="Arial" pitchFamily="34" charset="0"/>
              <a:buChar char="•"/>
            </a:pPr>
            <a:r>
              <a:rPr lang="es-ES_tradnl" sz="2000" b="0" dirty="0" smtClean="0"/>
              <a:t>Ninguna certificación.</a:t>
            </a:r>
          </a:p>
          <a:p>
            <a:pPr lvl="1">
              <a:spcBef>
                <a:spcPts val="0"/>
              </a:spcBef>
              <a:buFont typeface="Arial" pitchFamily="34" charset="0"/>
              <a:buChar char="•"/>
            </a:pPr>
            <a:r>
              <a:rPr lang="es-ES_tradnl" sz="2000" dirty="0" smtClean="0"/>
              <a:t>Falsas promesas. </a:t>
            </a:r>
          </a:p>
          <a:p>
            <a:pPr lvl="1">
              <a:spcBef>
                <a:spcPts val="0"/>
              </a:spcBef>
              <a:buFont typeface="Arial" pitchFamily="34" charset="0"/>
              <a:buChar char="•"/>
            </a:pPr>
            <a:r>
              <a:rPr lang="es-ES_tradnl" sz="2000" b="0" dirty="0" smtClean="0"/>
              <a:t>Honorario</a:t>
            </a:r>
            <a:r>
              <a:rPr lang="es-ES_tradnl" sz="2000" dirty="0" smtClean="0"/>
              <a:t>s excesivos.</a:t>
            </a:r>
            <a:endParaRPr lang="es-ES_tradnl" sz="2000" b="0" dirty="0" smtClean="0"/>
          </a:p>
          <a:p>
            <a:pPr lvl="1">
              <a:spcBef>
                <a:spcPts val="0"/>
              </a:spcBef>
              <a:buFont typeface="Arial" pitchFamily="34" charset="0"/>
              <a:buChar char="•"/>
            </a:pPr>
            <a:r>
              <a:rPr lang="es-ES_tradnl" sz="2000" dirty="0" smtClean="0"/>
              <a:t>Comportamiento de explotación y(o) coerción.</a:t>
            </a:r>
          </a:p>
          <a:p>
            <a:pPr lvl="1">
              <a:spcBef>
                <a:spcPts val="0"/>
              </a:spcBef>
              <a:buFont typeface="Arial" pitchFamily="34" charset="0"/>
              <a:buChar char="•"/>
            </a:pPr>
            <a:r>
              <a:rPr lang="es-ES_tradnl" sz="2000" dirty="0" smtClean="0"/>
              <a:t>Asesoría incorrecta.</a:t>
            </a: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4</a:t>
            </a:fld>
            <a:endParaRPr lang="es-ES_tradnl" dirty="0"/>
          </a:p>
        </p:txBody>
      </p:sp>
      <p:sp>
        <p:nvSpPr>
          <p:cNvPr id="6" name="Title 2"/>
          <p:cNvSpPr>
            <a:spLocks noGrp="1"/>
          </p:cNvSpPr>
          <p:nvPr>
            <p:ph type="title"/>
          </p:nvPr>
        </p:nvSpPr>
        <p:spPr>
          <a:xfrm>
            <a:off x="685800" y="914400"/>
            <a:ext cx="8001000" cy="609600"/>
          </a:xfrm>
        </p:spPr>
        <p:txBody>
          <a:bodyPr>
            <a:normAutofit/>
          </a:bodyPr>
          <a:lstStyle/>
          <a:p>
            <a:r>
              <a:rPr lang="es-ES_tradnl" b="1" dirty="0" smtClean="0">
                <a:latin typeface="Calibri" pitchFamily="34" charset="0"/>
              </a:rPr>
              <a:t>La experiencia de Canadá</a:t>
            </a:r>
            <a:endParaRPr lang="es-ES_tradnl" b="1" dirty="0">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93298" y="1605517"/>
            <a:ext cx="8042627" cy="4561368"/>
          </a:xfrm>
        </p:spPr>
        <p:txBody>
          <a:bodyPr/>
          <a:lstStyle/>
          <a:p>
            <a:pPr>
              <a:spcBef>
                <a:spcPts val="0"/>
              </a:spcBef>
              <a:spcAft>
                <a:spcPts val="600"/>
              </a:spcAft>
              <a:buNone/>
            </a:pPr>
            <a:r>
              <a:rPr lang="es-ES_tradnl" sz="2200" dirty="0" smtClean="0"/>
              <a:t>	Regulación del sector</a:t>
            </a:r>
          </a:p>
          <a:p>
            <a:pPr lvl="1">
              <a:spcBef>
                <a:spcPts val="0"/>
              </a:spcBef>
              <a:spcAft>
                <a:spcPts val="600"/>
              </a:spcAft>
              <a:buFont typeface="Arial" pitchFamily="34" charset="0"/>
              <a:buChar char="•"/>
            </a:pPr>
            <a:r>
              <a:rPr lang="es-ES_tradnl" sz="2000" dirty="0" smtClean="0"/>
              <a:t>En 2003 se creó la Sociedad Canadiense de Consultores en Inmigración (</a:t>
            </a:r>
            <a:r>
              <a:rPr lang="en-CA" sz="2000" i="1" dirty="0" smtClean="0"/>
              <a:t>Canadian Society of Immigration Consultants</a:t>
            </a:r>
            <a:r>
              <a:rPr lang="es-ES_tradnl" sz="2000" dirty="0" smtClean="0"/>
              <a:t>, o CSIC) para regular a los consultores en inmigración. Los reglamentos de ley se modificaron para establecer al CSIC como nuevo órgano rector para los consultores en inmigración.</a:t>
            </a:r>
          </a:p>
          <a:p>
            <a:pPr lvl="1">
              <a:spcBef>
                <a:spcPts val="0"/>
              </a:spcBef>
              <a:spcAft>
                <a:spcPts val="600"/>
              </a:spcAft>
              <a:buFont typeface="Arial" pitchFamily="34" charset="0"/>
              <a:buChar char="•"/>
            </a:pPr>
            <a:r>
              <a:rPr lang="es-ES_tradnl" sz="2000" b="0" dirty="0" smtClean="0"/>
              <a:t>En 2004 se modificó el Reglamento de Inmigración y Protección de Refugiados con el fin de establecer </a:t>
            </a:r>
            <a:r>
              <a:rPr lang="es-ES_tradnl" sz="2000" b="1" dirty="0" smtClean="0"/>
              <a:t>quiénes podían prestar asesoría sobre asuntos migratorios a cambio de un honorario</a:t>
            </a:r>
            <a:r>
              <a:rPr lang="es-ES_tradnl" sz="2000" b="0" dirty="0" smtClean="0"/>
              <a:t>. </a:t>
            </a:r>
          </a:p>
          <a:p>
            <a:pPr lvl="1">
              <a:spcBef>
                <a:spcPts val="0"/>
              </a:spcBef>
              <a:spcAft>
                <a:spcPts val="600"/>
              </a:spcAft>
              <a:buFont typeface="Arial" pitchFamily="34" charset="0"/>
              <a:buChar char="•"/>
            </a:pPr>
            <a:r>
              <a:rPr lang="es-ES_tradnl" sz="2000" b="0" dirty="0" smtClean="0"/>
              <a:t>El “representante autorizado” quedó </a:t>
            </a:r>
            <a:r>
              <a:rPr lang="es-ES_tradnl" sz="2000" dirty="0" smtClean="0"/>
              <a:t>definido como un miembro en regla de la Sociedad Canadiense de Consultores en Inmigración </a:t>
            </a:r>
            <a:r>
              <a:rPr lang="es-ES_tradnl" sz="2000" b="0" dirty="0" smtClean="0"/>
              <a:t>(CSIC), de un colegio de abogados provincial o de la Cámara de Notarios de Quebec (</a:t>
            </a:r>
            <a:r>
              <a:rPr lang="fr-CA" sz="2000" b="0" i="1" dirty="0" smtClean="0"/>
              <a:t>Chambre des notaires du Québec</a:t>
            </a:r>
            <a:r>
              <a:rPr lang="es-ES_tradnl" sz="2000" b="0" i="1" dirty="0" smtClean="0"/>
              <a:t>)</a:t>
            </a:r>
            <a:r>
              <a:rPr lang="es-ES_tradnl" sz="2000" b="0" dirty="0" smtClean="0"/>
              <a:t>. </a:t>
            </a: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5</a:t>
            </a:fld>
            <a:endParaRPr lang="es-ES_tradnl" dirty="0"/>
          </a:p>
        </p:txBody>
      </p:sp>
      <p:sp>
        <p:nvSpPr>
          <p:cNvPr id="6" name="Title 2"/>
          <p:cNvSpPr>
            <a:spLocks noGrp="1"/>
          </p:cNvSpPr>
          <p:nvPr>
            <p:ph type="title"/>
          </p:nvPr>
        </p:nvSpPr>
        <p:spPr>
          <a:xfrm>
            <a:off x="685800" y="914400"/>
            <a:ext cx="8001000" cy="609600"/>
          </a:xfrm>
        </p:spPr>
        <p:txBody>
          <a:bodyPr>
            <a:normAutofit/>
          </a:bodyPr>
          <a:lstStyle/>
          <a:p>
            <a:r>
              <a:rPr lang="es-ES_tradnl" b="1" dirty="0" smtClean="0">
                <a:latin typeface="Calibri" pitchFamily="34" charset="0"/>
              </a:rPr>
              <a:t>La experiencia de Canadá </a:t>
            </a:r>
            <a:r>
              <a:rPr lang="es-ES_tradnl" sz="2000" b="1" i="1" dirty="0" smtClean="0">
                <a:latin typeface="Calibri" pitchFamily="34" charset="0"/>
              </a:rPr>
              <a:t>(continuación)</a:t>
            </a:r>
            <a:endParaRPr lang="es-ES_tradnl" sz="2000" b="1" i="1" dirty="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2729" y="1734671"/>
            <a:ext cx="8108890" cy="4358625"/>
          </a:xfrm>
        </p:spPr>
        <p:txBody>
          <a:bodyPr/>
          <a:lstStyle/>
          <a:p>
            <a:pPr>
              <a:buNone/>
            </a:pPr>
            <a:r>
              <a:rPr lang="es-ES_tradnl" sz="2200" dirty="0" smtClean="0"/>
              <a:t>		Informe del Comité Permanente</a:t>
            </a:r>
          </a:p>
          <a:p>
            <a:pPr lvl="1">
              <a:spcBef>
                <a:spcPts val="600"/>
              </a:spcBef>
              <a:buFont typeface="Arial" pitchFamily="34" charset="0"/>
              <a:buChar char="•"/>
            </a:pPr>
            <a:r>
              <a:rPr lang="es-ES_tradnl" sz="2000" dirty="0" smtClean="0"/>
              <a:t>A pesar de las modificaciones efectuadas al </a:t>
            </a:r>
            <a:r>
              <a:rPr lang="es-ES_tradnl" sz="2000" i="1" dirty="0" smtClean="0"/>
              <a:t>Reglamento de Inmigración y Protección de Refugiados </a:t>
            </a:r>
            <a:r>
              <a:rPr lang="es-ES_tradnl" sz="2000" dirty="0" smtClean="0"/>
              <a:t>(IRPR) y de la creación de un órgano regulador, persistían las inquietudes relacionadas con la regulación de los consultores en inmigración.</a:t>
            </a:r>
          </a:p>
          <a:p>
            <a:pPr lvl="1">
              <a:spcBef>
                <a:spcPts val="600"/>
              </a:spcBef>
              <a:buFont typeface="Arial" pitchFamily="34" charset="0"/>
              <a:buChar char="•"/>
            </a:pPr>
            <a:endParaRPr lang="es-ES_tradnl" sz="2000" dirty="0" smtClean="0"/>
          </a:p>
          <a:p>
            <a:pPr lvl="1">
              <a:spcBef>
                <a:spcPts val="600"/>
              </a:spcBef>
              <a:buFont typeface="Arial" pitchFamily="34" charset="0"/>
              <a:buChar char="•"/>
            </a:pPr>
            <a:r>
              <a:rPr lang="es-ES_tradnl" sz="2000" dirty="0" smtClean="0"/>
              <a:t>Dichas inquietudes abarcaban:</a:t>
            </a:r>
          </a:p>
          <a:p>
            <a:pPr lvl="2">
              <a:spcBef>
                <a:spcPts val="600"/>
              </a:spcBef>
              <a:buFont typeface="Arial" pitchFamily="34" charset="0"/>
              <a:buChar char="•"/>
            </a:pPr>
            <a:r>
              <a:rPr lang="es-ES_tradnl" dirty="0" smtClean="0"/>
              <a:t>Cuestiones de gobernanza y de transparencia.</a:t>
            </a:r>
          </a:p>
          <a:p>
            <a:pPr lvl="2">
              <a:spcBef>
                <a:spcPts val="600"/>
              </a:spcBef>
              <a:buFont typeface="Arial" pitchFamily="34" charset="0"/>
              <a:buChar char="•"/>
            </a:pPr>
            <a:r>
              <a:rPr lang="es-ES_tradnl" dirty="0" smtClean="0"/>
              <a:t>El elevado costo de las membresías</a:t>
            </a:r>
            <a:r>
              <a:rPr lang="es-ES_tradnl" dirty="0" smtClean="0">
                <a:solidFill>
                  <a:srgbClr val="1B357D"/>
                </a:solidFill>
              </a:rPr>
              <a:t>.</a:t>
            </a:r>
          </a:p>
          <a:p>
            <a:pPr>
              <a:buNone/>
            </a:pPr>
            <a:endParaRPr lang="es-ES_tradnl" sz="2000" b="0" dirty="0" smtClean="0"/>
          </a:p>
        </p:txBody>
      </p:sp>
      <p:sp>
        <p:nvSpPr>
          <p:cNvPr id="3" name="Title 2"/>
          <p:cNvSpPr>
            <a:spLocks noGrp="1"/>
          </p:cNvSpPr>
          <p:nvPr>
            <p:ph type="title"/>
          </p:nvPr>
        </p:nvSpPr>
        <p:spPr/>
        <p:txBody>
          <a:bodyPr>
            <a:normAutofit/>
          </a:bodyPr>
          <a:lstStyle/>
          <a:p>
            <a:r>
              <a:rPr lang="es-ES_tradnl" b="1" dirty="0" smtClean="0">
                <a:latin typeface="Calibri" pitchFamily="34" charset="0"/>
              </a:rPr>
              <a:t>La experiencia de Canadá </a:t>
            </a:r>
            <a:r>
              <a:rPr lang="es-ES_tradnl" sz="2000" b="1" i="1" dirty="0" smtClean="0">
                <a:latin typeface="Calibri" pitchFamily="34" charset="0"/>
              </a:rPr>
              <a:t>(continuación)</a:t>
            </a:r>
            <a:endParaRPr lang="es-ES_tradnl"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6</a:t>
            </a:fld>
            <a:endParaRPr lang="es-ES_trad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68748" y="1599734"/>
            <a:ext cx="8045863" cy="4413352"/>
          </a:xfrm>
        </p:spPr>
        <p:txBody>
          <a:bodyPr/>
          <a:lstStyle/>
          <a:p>
            <a:pPr>
              <a:spcBef>
                <a:spcPts val="600"/>
              </a:spcBef>
              <a:spcAft>
                <a:spcPts val="600"/>
              </a:spcAft>
            </a:pPr>
            <a:r>
              <a:rPr lang="es-ES_tradnl" sz="2000" b="0" dirty="0" smtClean="0"/>
              <a:t>A principios de 2009, el Ministro de Ciudadanía e Inmigración de Canadá lanzó una campaña de información pública para combatir el fraude migratorio y para advertir sobre los peligros de contratar a  representantes inescrupulosos. </a:t>
            </a:r>
          </a:p>
          <a:p>
            <a:pPr>
              <a:spcBef>
                <a:spcPts val="600"/>
              </a:spcBef>
              <a:spcAft>
                <a:spcPts val="600"/>
              </a:spcAft>
            </a:pPr>
            <a:r>
              <a:rPr lang="es-ES_tradnl" sz="2000" b="0" dirty="0" smtClean="0"/>
              <a:t>Además de consultas abiertas al público, también se hizo una encuesta pública en línea para recabar testimonios de personas que habían utilizado los servicios de representantes para sus trámites  migratorios.</a:t>
            </a:r>
          </a:p>
          <a:p>
            <a:pPr>
              <a:spcBef>
                <a:spcPts val="600"/>
              </a:spcBef>
              <a:spcAft>
                <a:spcPts val="600"/>
              </a:spcAft>
            </a:pPr>
            <a:r>
              <a:rPr lang="es-ES_tradnl" sz="2000" b="0" dirty="0" smtClean="0"/>
              <a:t>De las 11.200 personas que respondieron a la encuesta, 38% (4.282 personas) completaron todo el cuestionario.</a:t>
            </a:r>
          </a:p>
          <a:p>
            <a:pPr>
              <a:spcBef>
                <a:spcPts val="600"/>
              </a:spcBef>
              <a:spcAft>
                <a:spcPts val="600"/>
              </a:spcAft>
            </a:pPr>
            <a:r>
              <a:rPr lang="es-ES_tradnl" sz="2000" b="0" u="sng" dirty="0" smtClean="0"/>
              <a:t>Mensaje principal derivado de las respuestas</a:t>
            </a:r>
            <a:r>
              <a:rPr lang="es-ES_tradnl" sz="2000" b="0" dirty="0" smtClean="0"/>
              <a:t>: los solicitantes deberían investigar tanto el proceso migratorio como al consultor que decidan contratar, además de participar activamente en el proceso migratorio.</a:t>
            </a:r>
          </a:p>
        </p:txBody>
      </p:sp>
      <p:sp>
        <p:nvSpPr>
          <p:cNvPr id="3" name="Title 2"/>
          <p:cNvSpPr>
            <a:spLocks noGrp="1"/>
          </p:cNvSpPr>
          <p:nvPr>
            <p:ph type="title"/>
          </p:nvPr>
        </p:nvSpPr>
        <p:spPr/>
        <p:txBody>
          <a:bodyPr>
            <a:normAutofit/>
          </a:bodyPr>
          <a:lstStyle/>
          <a:p>
            <a:r>
              <a:rPr lang="es-ES_tradnl" b="1" dirty="0" smtClean="0">
                <a:latin typeface="Calibri" pitchFamily="34" charset="0"/>
              </a:rPr>
              <a:t>Consultas públicas sobre los consultores en inmigración</a:t>
            </a:r>
            <a:endParaRPr lang="es-ES_tradnl"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s-ES_tradnl" smtClean="0"/>
              <a:pPr>
                <a:defRPr/>
              </a:pPr>
              <a:t>7</a:t>
            </a:fld>
            <a:endParaRPr lang="es-ES_tradnl"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s-ES_tradnl" b="1" dirty="0" smtClean="0">
                <a:latin typeface="Calibri" pitchFamily="34" charset="0"/>
              </a:rPr>
              <a:t>Resultados de la consulta pública sobre consultores en inmigración</a:t>
            </a:r>
            <a:endParaRPr lang="es-ES_tradnl"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8</a:t>
            </a:fld>
            <a:endParaRPr lang="en-US" dirty="0"/>
          </a:p>
        </p:txBody>
      </p:sp>
      <p:sp>
        <p:nvSpPr>
          <p:cNvPr id="10" name="Rectangle 9"/>
          <p:cNvSpPr/>
          <p:nvPr/>
        </p:nvSpPr>
        <p:spPr>
          <a:xfrm>
            <a:off x="712193" y="1643196"/>
            <a:ext cx="7597618" cy="369332"/>
          </a:xfrm>
          <a:prstGeom prst="rect">
            <a:avLst/>
          </a:prstGeom>
          <a:solidFill>
            <a:schemeClr val="bg1"/>
          </a:solidFill>
          <a:ln>
            <a:solidFill>
              <a:schemeClr val="accent1">
                <a:shade val="95000"/>
                <a:satMod val="105000"/>
              </a:schemeClr>
            </a:solidFill>
          </a:ln>
        </p:spPr>
        <p:txBody>
          <a:bodyPr wrap="square">
            <a:spAutoFit/>
          </a:bodyPr>
          <a:lstStyle/>
          <a:p>
            <a:r>
              <a:rPr lang="es-ES_tradnl" dirty="0" smtClean="0">
                <a:latin typeface="+mn-lt"/>
              </a:rPr>
              <a:t>Búsqueda de ayuda para presentar una solicitud de índole migratoria </a:t>
            </a:r>
            <a:endParaRPr lang="es-ES_tradnl" u="sng" dirty="0">
              <a:latin typeface="+mn-lt"/>
            </a:endParaRPr>
          </a:p>
        </p:txBody>
      </p:sp>
      <p:pic>
        <p:nvPicPr>
          <p:cNvPr id="8" name="Picture 2" descr="Percentage of people receiving help with immigration application and with what source"/>
          <p:cNvPicPr>
            <a:picLocks noChangeAspect="1" noChangeArrowheads="1"/>
          </p:cNvPicPr>
          <p:nvPr/>
        </p:nvPicPr>
        <p:blipFill>
          <a:blip r:embed="rId3"/>
          <a:srcRect/>
          <a:stretch>
            <a:fillRect/>
          </a:stretch>
        </p:blipFill>
        <p:spPr bwMode="auto">
          <a:xfrm>
            <a:off x="1509824" y="2083981"/>
            <a:ext cx="5390706" cy="4125433"/>
          </a:xfrm>
          <a:prstGeom prst="rect">
            <a:avLst/>
          </a:prstGeom>
          <a:noFill/>
        </p:spPr>
      </p:pic>
      <p:sp>
        <p:nvSpPr>
          <p:cNvPr id="2" name="TextBox 1"/>
          <p:cNvSpPr txBox="1"/>
          <p:nvPr/>
        </p:nvSpPr>
        <p:spPr>
          <a:xfrm>
            <a:off x="1387300" y="2071156"/>
            <a:ext cx="2199051" cy="1015663"/>
          </a:xfrm>
          <a:prstGeom prst="rect">
            <a:avLst/>
          </a:prstGeom>
          <a:solidFill>
            <a:schemeClr val="bg1"/>
          </a:solidFill>
        </p:spPr>
        <p:txBody>
          <a:bodyPr wrap="square" rtlCol="0">
            <a:spAutoFit/>
          </a:bodyPr>
          <a:lstStyle/>
          <a:p>
            <a:r>
              <a:rPr lang="es-CR" sz="1200" i="1" dirty="0" smtClean="0"/>
              <a:t>¿Le ayudó alguien con su aplicación de inmigración (consejo sobre el proceso y/o ayuda para completar los formularios)?</a:t>
            </a:r>
            <a:endParaRPr lang="en-US" sz="1200" i="1" dirty="0"/>
          </a:p>
        </p:txBody>
      </p:sp>
      <p:sp>
        <p:nvSpPr>
          <p:cNvPr id="7" name="TextBox 6"/>
          <p:cNvSpPr txBox="1"/>
          <p:nvPr/>
        </p:nvSpPr>
        <p:spPr>
          <a:xfrm>
            <a:off x="4277235" y="2064259"/>
            <a:ext cx="2199051" cy="461665"/>
          </a:xfrm>
          <a:prstGeom prst="rect">
            <a:avLst/>
          </a:prstGeom>
          <a:solidFill>
            <a:schemeClr val="bg1"/>
          </a:solidFill>
        </p:spPr>
        <p:txBody>
          <a:bodyPr wrap="square" rtlCol="0">
            <a:spAutoFit/>
          </a:bodyPr>
          <a:lstStyle/>
          <a:p>
            <a:r>
              <a:rPr lang="es-CR" sz="1200" i="1" dirty="0" smtClean="0"/>
              <a:t>¿Quién le ayudó con su aplicación de inmigración?</a:t>
            </a:r>
            <a:endParaRPr lang="en-US" sz="1200" i="1" dirty="0"/>
          </a:p>
        </p:txBody>
      </p:sp>
      <p:sp>
        <p:nvSpPr>
          <p:cNvPr id="9" name="TextBox 8"/>
          <p:cNvSpPr txBox="1"/>
          <p:nvPr/>
        </p:nvSpPr>
        <p:spPr>
          <a:xfrm>
            <a:off x="3649054" y="2804670"/>
            <a:ext cx="991312" cy="2492990"/>
          </a:xfrm>
          <a:prstGeom prst="rect">
            <a:avLst/>
          </a:prstGeom>
          <a:solidFill>
            <a:schemeClr val="bg1"/>
          </a:solidFill>
        </p:spPr>
        <p:txBody>
          <a:bodyPr wrap="square" rtlCol="0">
            <a:spAutoFit/>
          </a:bodyPr>
          <a:lstStyle/>
          <a:p>
            <a:pPr algn="r">
              <a:spcAft>
                <a:spcPts val="1200"/>
              </a:spcAft>
            </a:pPr>
            <a:r>
              <a:rPr lang="es-CR" sz="800" i="1" dirty="0" smtClean="0"/>
              <a:t>Consultor de inmigración</a:t>
            </a:r>
          </a:p>
          <a:p>
            <a:pPr algn="r">
              <a:spcAft>
                <a:spcPts val="1200"/>
              </a:spcAft>
            </a:pPr>
            <a:r>
              <a:rPr lang="es-CR" sz="800" i="1" dirty="0" smtClean="0"/>
              <a:t>Abogado de inmigración</a:t>
            </a:r>
          </a:p>
          <a:p>
            <a:pPr algn="r">
              <a:spcAft>
                <a:spcPts val="1200"/>
              </a:spcAft>
            </a:pPr>
            <a:r>
              <a:rPr lang="es-CR" sz="800" i="1" dirty="0" smtClean="0"/>
              <a:t>Amigo/Familiar</a:t>
            </a:r>
          </a:p>
          <a:p>
            <a:pPr algn="r">
              <a:spcAft>
                <a:spcPts val="1200"/>
              </a:spcAft>
            </a:pPr>
            <a:r>
              <a:rPr lang="es-CR" sz="800" i="1" dirty="0" smtClean="0"/>
              <a:t>Reclutador laboral</a:t>
            </a:r>
          </a:p>
          <a:p>
            <a:pPr algn="r">
              <a:spcAft>
                <a:spcPts val="1200"/>
              </a:spcAft>
            </a:pPr>
            <a:r>
              <a:rPr lang="es-CR" sz="800" i="1" dirty="0" smtClean="0"/>
              <a:t>Reclutador de Niñera/Cuidador</a:t>
            </a:r>
          </a:p>
          <a:p>
            <a:pPr algn="r">
              <a:spcAft>
                <a:spcPts val="1200"/>
              </a:spcAft>
            </a:pPr>
            <a:r>
              <a:rPr lang="es-CR" sz="800" i="1" dirty="0" smtClean="0"/>
              <a:t>Reclutador de estudiantes</a:t>
            </a:r>
          </a:p>
          <a:p>
            <a:pPr algn="r">
              <a:spcAft>
                <a:spcPts val="1200"/>
              </a:spcAft>
            </a:pPr>
            <a:r>
              <a:rPr lang="es-CR" sz="800" i="1" dirty="0" smtClean="0"/>
              <a:t>Otro</a:t>
            </a:r>
            <a:endParaRPr lang="en-US" sz="800" i="1" dirty="0"/>
          </a:p>
        </p:txBody>
      </p:sp>
      <p:sp>
        <p:nvSpPr>
          <p:cNvPr id="11" name="TextBox 10"/>
          <p:cNvSpPr txBox="1"/>
          <p:nvPr/>
        </p:nvSpPr>
        <p:spPr>
          <a:xfrm>
            <a:off x="2949756" y="3308872"/>
            <a:ext cx="434379" cy="276999"/>
          </a:xfrm>
          <a:prstGeom prst="rect">
            <a:avLst/>
          </a:prstGeom>
          <a:solidFill>
            <a:schemeClr val="bg1"/>
          </a:solidFill>
        </p:spPr>
        <p:txBody>
          <a:bodyPr wrap="square" rtlCol="0">
            <a:spAutoFit/>
          </a:bodyPr>
          <a:lstStyle/>
          <a:p>
            <a:r>
              <a:rPr lang="es-CR" sz="1200" b="1" dirty="0" smtClean="0"/>
              <a:t>Sí</a:t>
            </a:r>
            <a:endParaRPr lang="en-US" sz="1200" b="1" dirty="0"/>
          </a:p>
        </p:txBody>
      </p:sp>
      <p:sp>
        <p:nvSpPr>
          <p:cNvPr id="12" name="TextBox 11"/>
          <p:cNvSpPr txBox="1"/>
          <p:nvPr/>
        </p:nvSpPr>
        <p:spPr>
          <a:xfrm>
            <a:off x="1284775" y="5864064"/>
            <a:ext cx="2737535" cy="246221"/>
          </a:xfrm>
          <a:prstGeom prst="rect">
            <a:avLst/>
          </a:prstGeom>
          <a:solidFill>
            <a:schemeClr val="bg1"/>
          </a:solidFill>
        </p:spPr>
        <p:txBody>
          <a:bodyPr wrap="square" rtlCol="0">
            <a:spAutoFit/>
          </a:bodyPr>
          <a:lstStyle/>
          <a:p>
            <a:r>
              <a:rPr lang="es-CR" sz="1000" b="1" i="1" dirty="0" smtClean="0"/>
              <a:t>Base: Todos los que contestaron, n=4,282</a:t>
            </a:r>
            <a:endParaRPr lang="en-US" sz="1000" b="1" i="1" dirty="0"/>
          </a:p>
        </p:txBody>
      </p:sp>
      <p:sp>
        <p:nvSpPr>
          <p:cNvPr id="13" name="TextBox 12"/>
          <p:cNvSpPr txBox="1"/>
          <p:nvPr/>
        </p:nvSpPr>
        <p:spPr>
          <a:xfrm>
            <a:off x="4419656" y="5778768"/>
            <a:ext cx="2737535" cy="400110"/>
          </a:xfrm>
          <a:prstGeom prst="rect">
            <a:avLst/>
          </a:prstGeom>
          <a:solidFill>
            <a:schemeClr val="bg1"/>
          </a:solidFill>
        </p:spPr>
        <p:txBody>
          <a:bodyPr wrap="square" rtlCol="0">
            <a:spAutoFit/>
          </a:bodyPr>
          <a:lstStyle/>
          <a:p>
            <a:pPr algn="r"/>
            <a:r>
              <a:rPr lang="es-CR" sz="1000" b="1" i="1" dirty="0" smtClean="0"/>
              <a:t>Base: Personas que obtuvieron ayuda con sus aplicaciones, n=2,061</a:t>
            </a:r>
            <a:endParaRPr lang="en-US" sz="1000"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s-ES_tradnl" b="1" dirty="0" smtClean="0">
                <a:latin typeface="Calibri" pitchFamily="34" charset="0"/>
              </a:rPr>
              <a:t>Resultados de la consulta pública sobre consultores en inmigración</a:t>
            </a:r>
            <a:endParaRPr lang="en-CA" b="1" dirty="0">
              <a:latin typeface="Calibri" pitchFamily="34" charset="0"/>
            </a:endParaRPr>
          </a:p>
        </p:txBody>
      </p:sp>
      <p:sp>
        <p:nvSpPr>
          <p:cNvPr id="4" name="Slide Number Placeholder 3"/>
          <p:cNvSpPr>
            <a:spLocks noGrp="1"/>
          </p:cNvSpPr>
          <p:nvPr>
            <p:ph type="sldNum" sz="quarter" idx="10"/>
          </p:nvPr>
        </p:nvSpPr>
        <p:spPr/>
        <p:txBody>
          <a:bodyPr/>
          <a:lstStyle/>
          <a:p>
            <a:pPr>
              <a:defRPr/>
            </a:pPr>
            <a:fld id="{2AA87D0C-58A4-44D6-872B-987D4A39F6B8}" type="slidenum">
              <a:rPr lang="en-US" smtClean="0"/>
              <a:pPr>
                <a:defRPr/>
              </a:pPr>
              <a:t>9</a:t>
            </a:fld>
            <a:endParaRPr lang="en-US" dirty="0"/>
          </a:p>
        </p:txBody>
      </p:sp>
      <p:sp>
        <p:nvSpPr>
          <p:cNvPr id="7" name="Rectangle 6"/>
          <p:cNvSpPr/>
          <p:nvPr/>
        </p:nvSpPr>
        <p:spPr>
          <a:xfrm>
            <a:off x="717419" y="1564389"/>
            <a:ext cx="5346497" cy="369332"/>
          </a:xfrm>
          <a:prstGeom prst="rect">
            <a:avLst/>
          </a:prstGeom>
          <a:ln w="9525">
            <a:solidFill>
              <a:schemeClr val="tx2">
                <a:lumMod val="60000"/>
                <a:lumOff val="40000"/>
              </a:schemeClr>
            </a:solidFill>
          </a:ln>
        </p:spPr>
        <p:txBody>
          <a:bodyPr wrap="square">
            <a:spAutoFit/>
          </a:bodyPr>
          <a:lstStyle/>
          <a:p>
            <a:r>
              <a:rPr lang="es-ES_tradnl" dirty="0" smtClean="0">
                <a:latin typeface="+mn-lt"/>
              </a:rPr>
              <a:t>Razones por las cuales se buscó ayuda de un consultor</a:t>
            </a:r>
            <a:endParaRPr lang="es-ES_tradnl" dirty="0">
              <a:latin typeface="+mn-lt"/>
            </a:endParaRPr>
          </a:p>
        </p:txBody>
      </p:sp>
      <p:sp>
        <p:nvSpPr>
          <p:cNvPr id="10" name="Rectangle 9"/>
          <p:cNvSpPr/>
          <p:nvPr/>
        </p:nvSpPr>
        <p:spPr>
          <a:xfrm>
            <a:off x="3157870" y="3540646"/>
            <a:ext cx="2721935" cy="369332"/>
          </a:xfrm>
          <a:prstGeom prst="rect">
            <a:avLst/>
          </a:prstGeom>
          <a:solidFill>
            <a:schemeClr val="bg1"/>
          </a:solidFill>
        </p:spPr>
        <p:txBody>
          <a:bodyPr wrap="square">
            <a:spAutoFit/>
          </a:bodyPr>
          <a:lstStyle/>
          <a:p>
            <a:endParaRPr lang="en-CA" u="sng" dirty="0">
              <a:latin typeface="+mn-lt"/>
            </a:endParaRPr>
          </a:p>
        </p:txBody>
      </p:sp>
      <p:pic>
        <p:nvPicPr>
          <p:cNvPr id="56322" name="Picture 2" descr="Reasons for seeking help"/>
          <p:cNvPicPr>
            <a:picLocks noChangeAspect="1" noChangeArrowheads="1"/>
          </p:cNvPicPr>
          <p:nvPr/>
        </p:nvPicPr>
        <p:blipFill>
          <a:blip r:embed="rId3"/>
          <a:srcRect/>
          <a:stretch>
            <a:fillRect/>
          </a:stretch>
        </p:blipFill>
        <p:spPr bwMode="auto">
          <a:xfrm>
            <a:off x="1754374" y="2014379"/>
            <a:ext cx="5295014" cy="4217018"/>
          </a:xfrm>
          <a:prstGeom prst="rect">
            <a:avLst/>
          </a:prstGeom>
          <a:noFill/>
        </p:spPr>
      </p:pic>
      <p:sp>
        <p:nvSpPr>
          <p:cNvPr id="12" name="Rectangle 11"/>
          <p:cNvSpPr/>
          <p:nvPr/>
        </p:nvSpPr>
        <p:spPr>
          <a:xfrm>
            <a:off x="1743739" y="5943599"/>
            <a:ext cx="3115339" cy="26581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
        <p:nvSpPr>
          <p:cNvPr id="8" name="TextBox 7"/>
          <p:cNvSpPr txBox="1"/>
          <p:nvPr/>
        </p:nvSpPr>
        <p:spPr>
          <a:xfrm>
            <a:off x="1754374" y="2078277"/>
            <a:ext cx="5764613" cy="253916"/>
          </a:xfrm>
          <a:prstGeom prst="rect">
            <a:avLst/>
          </a:prstGeom>
          <a:solidFill>
            <a:schemeClr val="bg1"/>
          </a:solidFill>
        </p:spPr>
        <p:txBody>
          <a:bodyPr wrap="square" rtlCol="0">
            <a:spAutoFit/>
          </a:bodyPr>
          <a:lstStyle/>
          <a:p>
            <a:r>
              <a:rPr lang="es-CR" sz="1050" b="1" i="1" dirty="0" smtClean="0"/>
              <a:t>¿Por qué contrató a alguien para que le ayudara con su aplicación de inmigración?</a:t>
            </a:r>
            <a:endParaRPr lang="en-US" sz="1050" b="1" i="1" dirty="0"/>
          </a:p>
        </p:txBody>
      </p:sp>
      <p:sp>
        <p:nvSpPr>
          <p:cNvPr id="9" name="TextBox 8"/>
          <p:cNvSpPr txBox="1"/>
          <p:nvPr/>
        </p:nvSpPr>
        <p:spPr>
          <a:xfrm>
            <a:off x="1264778" y="2870350"/>
            <a:ext cx="3278951" cy="2631490"/>
          </a:xfrm>
          <a:prstGeom prst="rect">
            <a:avLst/>
          </a:prstGeom>
          <a:solidFill>
            <a:schemeClr val="bg1"/>
          </a:solidFill>
        </p:spPr>
        <p:txBody>
          <a:bodyPr wrap="square" rtlCol="0">
            <a:spAutoFit/>
          </a:bodyPr>
          <a:lstStyle/>
          <a:p>
            <a:pPr algn="r">
              <a:spcAft>
                <a:spcPts val="900"/>
              </a:spcAft>
            </a:pPr>
            <a:r>
              <a:rPr lang="es-CR" sz="1000" b="1" i="1" dirty="0" smtClean="0"/>
              <a:t>Necesitaba ayuda para entender el proceso y cómo completar mi aplicación (muy difícil)</a:t>
            </a:r>
          </a:p>
          <a:p>
            <a:pPr algn="r">
              <a:spcAft>
                <a:spcPts val="900"/>
              </a:spcAft>
            </a:pPr>
            <a:r>
              <a:rPr lang="es-CR" sz="1000" b="1" i="1" dirty="0" smtClean="0"/>
              <a:t>Pensé que tendría mejor oportunidad de ser aceptado(a) si contrataba a un profesional</a:t>
            </a:r>
          </a:p>
          <a:p>
            <a:pPr algn="r">
              <a:spcAft>
                <a:spcPts val="900"/>
              </a:spcAft>
            </a:pPr>
            <a:r>
              <a:rPr lang="es-CR" sz="1000" b="1" i="1" dirty="0" smtClean="0"/>
              <a:t>Pensé que necesitaba tener un representante</a:t>
            </a:r>
          </a:p>
          <a:p>
            <a:pPr algn="r">
              <a:spcAft>
                <a:spcPts val="900"/>
              </a:spcAft>
            </a:pPr>
            <a:r>
              <a:rPr lang="es-CR" sz="1000" b="1" i="1" dirty="0" smtClean="0"/>
              <a:t>No tenía tiempo de completar los formularios por mí mismo(a)</a:t>
            </a:r>
          </a:p>
          <a:p>
            <a:pPr algn="r">
              <a:spcAft>
                <a:spcPts val="900"/>
              </a:spcAft>
            </a:pPr>
            <a:r>
              <a:rPr lang="es-CR" sz="1000" b="1" i="1" dirty="0" smtClean="0"/>
              <a:t>Con el propósito de trabajar con la organización con la que vine</a:t>
            </a:r>
          </a:p>
          <a:p>
            <a:pPr algn="r">
              <a:spcAft>
                <a:spcPts val="900"/>
              </a:spcAft>
            </a:pPr>
            <a:r>
              <a:rPr lang="es-CR" sz="1000" b="1" i="1" dirty="0" smtClean="0"/>
              <a:t>No hablaba o leía inglés o francés (en ese momento)</a:t>
            </a:r>
          </a:p>
          <a:p>
            <a:pPr algn="r">
              <a:spcAft>
                <a:spcPts val="900"/>
              </a:spcAft>
            </a:pPr>
            <a:r>
              <a:rPr lang="es-CR" sz="1000" b="1" i="1" dirty="0" smtClean="0"/>
              <a:t>Otro</a:t>
            </a:r>
            <a:endParaRPr lang="en-US" sz="1000" b="1" i="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ic-ppt01-e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cic-ppt01-eng</Template>
  <TotalTime>10665</TotalTime>
  <Words>5109</Words>
  <Application>Microsoft Office PowerPoint</Application>
  <PresentationFormat>On-screen Show (4:3)</PresentationFormat>
  <Paragraphs>491</Paragraphs>
  <Slides>25</Slides>
  <Notes>22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cic-ppt01-eng</vt:lpstr>
      <vt:lpstr>PowerPoint Presentation</vt:lpstr>
      <vt:lpstr>Esquema de la ponencia</vt:lpstr>
      <vt:lpstr>El proceso de inmigración</vt:lpstr>
      <vt:lpstr>La experiencia de Canadá</vt:lpstr>
      <vt:lpstr>La experiencia de Canadá (continuación)</vt:lpstr>
      <vt:lpstr>La experiencia de Canadá (continuación)</vt:lpstr>
      <vt:lpstr>Consultas públicas sobre los consultores en inmigración</vt:lpstr>
      <vt:lpstr>Resultados de la consulta pública sobre consultores en inmigración</vt:lpstr>
      <vt:lpstr>Resultados de la consulta pública sobre consultores en inmigración</vt:lpstr>
      <vt:lpstr>Resultados de la consulta pública sobre consultores en inmigración</vt:lpstr>
      <vt:lpstr>Cambios en la legislación</vt:lpstr>
      <vt:lpstr>Nuevo órgano regulador: ICCRC</vt:lpstr>
      <vt:lpstr>Consejo Regulador de Consultores en Inmigración de Canadá</vt:lpstr>
      <vt:lpstr>¿Quién puede ser RCIC?</vt:lpstr>
      <vt:lpstr>Representantes autorizados</vt:lpstr>
      <vt:lpstr>Lo que las partes interesadas deben o no deben hacer</vt:lpstr>
      <vt:lpstr>Procedimientos  operacionales del CIC </vt:lpstr>
      <vt:lpstr>Proceso para atender las quejas</vt:lpstr>
      <vt:lpstr>Proceso de quejas y disciplinario del ICCRC</vt:lpstr>
      <vt:lpstr>Nuevas disposiciones reglamentarias </vt:lpstr>
      <vt:lpstr>Retos</vt:lpstr>
      <vt:lpstr>Campaña de sensibilización pública</vt:lpstr>
      <vt:lpstr>Campaña de sensibilización pública (continuación)</vt:lpstr>
      <vt:lpstr>Formación de alianzas de colaboración</vt:lpstr>
      <vt:lpstr>PowerPoint Presentation</vt:lpstr>
    </vt:vector>
  </TitlesOfParts>
  <Company>CIC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 Paradis</dc:creator>
  <cp:lastModifiedBy>RODAS Renán</cp:lastModifiedBy>
  <cp:revision>1301</cp:revision>
  <dcterms:created xsi:type="dcterms:W3CDTF">2010-11-01T19:35:20Z</dcterms:created>
  <dcterms:modified xsi:type="dcterms:W3CDTF">2014-12-09T17:30:22Z</dcterms:modified>
</cp:coreProperties>
</file>