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5"/>
  </p:notesMasterIdLst>
  <p:sldIdLst>
    <p:sldId id="262" r:id="rId2"/>
    <p:sldId id="265" r:id="rId3"/>
    <p:sldId id="264" r:id="rId4"/>
    <p:sldId id="268" r:id="rId5"/>
    <p:sldId id="269" r:id="rId6"/>
    <p:sldId id="274" r:id="rId7"/>
    <p:sldId id="272" r:id="rId8"/>
    <p:sldId id="273" r:id="rId9"/>
    <p:sldId id="275" r:id="rId10"/>
    <p:sldId id="271" r:id="rId11"/>
    <p:sldId id="267" r:id="rId12"/>
    <p:sldId id="270" r:id="rId13"/>
    <p:sldId id="26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an-Pedro.Unger" initials="J" lastIdx="2" clrIdx="0">
    <p:extLst>
      <p:ext uri="{19B8F6BF-5375-455C-9EA6-DF929625EA0E}">
        <p15:presenceInfo xmlns:p15="http://schemas.microsoft.com/office/powerpoint/2012/main" userId="Juan-Pedro.Unger" providerId="None"/>
      </p:ext>
    </p:extLst>
  </p:cmAuthor>
  <p:cmAuthor id="2" name="Valerie.Hindle" initials="V" lastIdx="2" clrIdx="1">
    <p:extLst>
      <p:ext uri="{19B8F6BF-5375-455C-9EA6-DF929625EA0E}">
        <p15:presenceInfo xmlns:p15="http://schemas.microsoft.com/office/powerpoint/2012/main" userId="Valerie.Hindl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0072" autoAdjust="0"/>
  </p:normalViewPr>
  <p:slideViewPr>
    <p:cSldViewPr>
      <p:cViewPr>
        <p:scale>
          <a:sx n="50" d="100"/>
          <a:sy n="50" d="100"/>
        </p:scale>
        <p:origin x="197"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CAA2B8-1353-42E2-8AC4-EF30C5A256A4}" type="datetimeFigureOut">
              <a:rPr lang="en-US" smtClean="0"/>
              <a:t>9/22/2016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CBF25C-103F-405D-BEFE-6F0C9CD9724A}" type="slidenum">
              <a:rPr lang="en-US" smtClean="0"/>
              <a:t>‹#›</a:t>
            </a:fld>
            <a:endParaRPr lang="en-US"/>
          </a:p>
        </p:txBody>
      </p:sp>
    </p:spTree>
    <p:extLst>
      <p:ext uri="{BB962C8B-B14F-4D97-AF65-F5344CB8AC3E}">
        <p14:creationId xmlns:p14="http://schemas.microsoft.com/office/powerpoint/2010/main" val="17488861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dirty="0"/>
          </a:p>
        </p:txBody>
      </p:sp>
      <p:sp>
        <p:nvSpPr>
          <p:cNvPr id="4" name="Slide Number Placeholder 3"/>
          <p:cNvSpPr>
            <a:spLocks noGrp="1"/>
          </p:cNvSpPr>
          <p:nvPr>
            <p:ph type="sldNum" sz="quarter" idx="10"/>
          </p:nvPr>
        </p:nvSpPr>
        <p:spPr/>
        <p:txBody>
          <a:bodyPr/>
          <a:lstStyle/>
          <a:p>
            <a:fld id="{34CBF25C-103F-405D-BEFE-6F0C9CD9724A}" type="slidenum">
              <a:rPr lang="en-US" smtClean="0"/>
              <a:t>1</a:t>
            </a:fld>
            <a:endParaRPr lang="en-US"/>
          </a:p>
        </p:txBody>
      </p:sp>
    </p:spTree>
    <p:extLst>
      <p:ext uri="{BB962C8B-B14F-4D97-AF65-F5344CB8AC3E}">
        <p14:creationId xmlns:p14="http://schemas.microsoft.com/office/powerpoint/2010/main" val="23743578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1" dirty="0" smtClean="0">
                <a:solidFill>
                  <a:srgbClr val="00B0F0"/>
                </a:solidFill>
              </a:rPr>
              <a:t>Canada’s Immigration Medical Examination – (IME)</a:t>
            </a:r>
          </a:p>
          <a:p>
            <a:r>
              <a:rPr lang="es-ES" sz="1200" b="1" dirty="0" smtClean="0">
                <a:solidFill>
                  <a:schemeClr val="accent5">
                    <a:lumMod val="60000"/>
                    <a:lumOff val="40000"/>
                  </a:schemeClr>
                </a:solidFill>
              </a:rPr>
              <a:t>Examen médico de inmigración de Canadá (EMI)</a:t>
            </a:r>
            <a:endParaRPr lang="en-CA" sz="1200" b="1" dirty="0" smtClean="0">
              <a:solidFill>
                <a:schemeClr val="accent5">
                  <a:lumMod val="60000"/>
                  <a:lumOff val="40000"/>
                </a:schemeClr>
              </a:solidFill>
            </a:endParaRPr>
          </a:p>
        </p:txBody>
      </p:sp>
      <p:sp>
        <p:nvSpPr>
          <p:cNvPr id="4" name="Slide Number Placeholder 3"/>
          <p:cNvSpPr>
            <a:spLocks noGrp="1"/>
          </p:cNvSpPr>
          <p:nvPr>
            <p:ph type="sldNum" sz="quarter" idx="10"/>
          </p:nvPr>
        </p:nvSpPr>
        <p:spPr/>
        <p:txBody>
          <a:bodyPr/>
          <a:lstStyle/>
          <a:p>
            <a:fld id="{34CBF25C-103F-405D-BEFE-6F0C9CD9724A}" type="slidenum">
              <a:rPr lang="en-US" smtClean="0"/>
              <a:t>2</a:t>
            </a:fld>
            <a:endParaRPr lang="en-US"/>
          </a:p>
        </p:txBody>
      </p:sp>
    </p:spTree>
    <p:extLst>
      <p:ext uri="{BB962C8B-B14F-4D97-AF65-F5344CB8AC3E}">
        <p14:creationId xmlns:p14="http://schemas.microsoft.com/office/powerpoint/2010/main" val="940084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dirty="0"/>
          </a:p>
        </p:txBody>
      </p:sp>
      <p:sp>
        <p:nvSpPr>
          <p:cNvPr id="4" name="Slide Number Placeholder 3"/>
          <p:cNvSpPr>
            <a:spLocks noGrp="1"/>
          </p:cNvSpPr>
          <p:nvPr>
            <p:ph type="sldNum" sz="quarter" idx="10"/>
          </p:nvPr>
        </p:nvSpPr>
        <p:spPr/>
        <p:txBody>
          <a:bodyPr/>
          <a:lstStyle/>
          <a:p>
            <a:fld id="{34CBF25C-103F-405D-BEFE-6F0C9CD9724A}" type="slidenum">
              <a:rPr lang="en-US" smtClean="0"/>
              <a:t>3</a:t>
            </a:fld>
            <a:endParaRPr lang="en-US"/>
          </a:p>
        </p:txBody>
      </p:sp>
    </p:spTree>
    <p:extLst>
      <p:ext uri="{BB962C8B-B14F-4D97-AF65-F5344CB8AC3E}">
        <p14:creationId xmlns:p14="http://schemas.microsoft.com/office/powerpoint/2010/main" val="82061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other countries with similar screening procedures and who rely many times on the same doctors for screening, use the same system.</a:t>
            </a:r>
            <a:endParaRPr lang="fr-CA" dirty="0"/>
          </a:p>
        </p:txBody>
      </p:sp>
      <p:sp>
        <p:nvSpPr>
          <p:cNvPr id="4" name="Slide Number Placeholder 3"/>
          <p:cNvSpPr>
            <a:spLocks noGrp="1"/>
          </p:cNvSpPr>
          <p:nvPr>
            <p:ph type="sldNum" sz="quarter" idx="10"/>
          </p:nvPr>
        </p:nvSpPr>
        <p:spPr/>
        <p:txBody>
          <a:bodyPr/>
          <a:lstStyle/>
          <a:p>
            <a:fld id="{34CBF25C-103F-405D-BEFE-6F0C9CD9724A}" type="slidenum">
              <a:rPr lang="en-US" smtClean="0"/>
              <a:t>4</a:t>
            </a:fld>
            <a:endParaRPr lang="en-US"/>
          </a:p>
        </p:txBody>
      </p:sp>
    </p:spTree>
    <p:extLst>
      <p:ext uri="{BB962C8B-B14F-4D97-AF65-F5344CB8AC3E}">
        <p14:creationId xmlns:p14="http://schemas.microsoft.com/office/powerpoint/2010/main" val="31817687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47675" lvl="1" indent="-447675">
              <a:lnSpc>
                <a:spcPct val="90000"/>
              </a:lnSpc>
              <a:buFontTx/>
              <a:buChar char="•"/>
            </a:pPr>
            <a:r>
              <a:rPr lang="en-CA" dirty="0" smtClean="0">
                <a:solidFill>
                  <a:schemeClr val="tx1"/>
                </a:solidFill>
              </a:rPr>
              <a:t>Done by the radiologist </a:t>
            </a:r>
            <a:r>
              <a:rPr lang="en-CA" b="1" i="1" dirty="0" smtClean="0">
                <a:solidFill>
                  <a:srgbClr val="FF0000"/>
                </a:solidFill>
              </a:rPr>
              <a:t>(Attach DICOM image in </a:t>
            </a:r>
            <a:r>
              <a:rPr lang="en-CA" b="1" i="1" dirty="0" err="1" smtClean="0">
                <a:solidFill>
                  <a:srgbClr val="FF0000"/>
                </a:solidFill>
              </a:rPr>
              <a:t>eMedical</a:t>
            </a:r>
            <a:r>
              <a:rPr lang="en-CA" b="1" i="1" dirty="0" smtClean="0">
                <a:solidFill>
                  <a:srgbClr val="FF0000"/>
                </a:solidFill>
              </a:rPr>
              <a:t>)</a:t>
            </a:r>
            <a:endParaRPr lang="en-CA" dirty="0" smtClean="0">
              <a:solidFill>
                <a:schemeClr val="tx1"/>
              </a:solidFill>
            </a:endParaRPr>
          </a:p>
          <a:p>
            <a:pPr marL="447675" indent="-447675">
              <a:lnSpc>
                <a:spcPct val="90000"/>
              </a:lnSpc>
            </a:pPr>
            <a:endParaRPr lang="en-CA" dirty="0" smtClean="0">
              <a:solidFill>
                <a:schemeClr val="tx1"/>
              </a:solidFill>
            </a:endParaRPr>
          </a:p>
          <a:p>
            <a:pPr marL="447675" indent="-447675">
              <a:lnSpc>
                <a:spcPct val="90000"/>
              </a:lnSpc>
            </a:pPr>
            <a:r>
              <a:rPr lang="en-CA" b="1" i="1" dirty="0" smtClean="0">
                <a:solidFill>
                  <a:srgbClr val="FF0000"/>
                </a:solidFill>
              </a:rPr>
              <a:t>If  radiological abnormalities &lt; 3.5 : Grade A</a:t>
            </a:r>
          </a:p>
          <a:p>
            <a:pPr marL="400050" lvl="1" indent="0">
              <a:lnSpc>
                <a:spcPct val="90000"/>
              </a:lnSpc>
              <a:buNone/>
            </a:pPr>
            <a:endParaRPr lang="en-CA" b="1" i="1" dirty="0" smtClean="0">
              <a:solidFill>
                <a:srgbClr val="FF0000"/>
              </a:solidFill>
            </a:endParaRPr>
          </a:p>
          <a:p>
            <a:pPr marL="447675" indent="-447675">
              <a:lnSpc>
                <a:spcPct val="90000"/>
              </a:lnSpc>
            </a:pPr>
            <a:r>
              <a:rPr lang="en-CA" b="1" i="1" dirty="0" smtClean="0">
                <a:solidFill>
                  <a:srgbClr val="FF0000"/>
                </a:solidFill>
              </a:rPr>
              <a:t>If radiological abnormalities 4.1 and more : Grade B</a:t>
            </a:r>
          </a:p>
          <a:p>
            <a:pPr marL="447675" indent="-447675">
              <a:lnSpc>
                <a:spcPct val="90000"/>
              </a:lnSpc>
            </a:pPr>
            <a:endParaRPr lang="en-CA" b="1" i="1" dirty="0" smtClean="0">
              <a:solidFill>
                <a:srgbClr val="FF0000"/>
              </a:solidFill>
            </a:endParaRPr>
          </a:p>
          <a:p>
            <a:pPr marL="447675" indent="-447675">
              <a:lnSpc>
                <a:spcPct val="90000"/>
              </a:lnSpc>
            </a:pPr>
            <a:r>
              <a:rPr lang="en-CA" b="1" i="1" dirty="0" smtClean="0">
                <a:solidFill>
                  <a:srgbClr val="FF0000"/>
                </a:solidFill>
              </a:rPr>
              <a:t>suspicious of active TB = grade B</a:t>
            </a:r>
          </a:p>
          <a:p>
            <a:pPr marL="447675" indent="-447675">
              <a:lnSpc>
                <a:spcPct val="90000"/>
              </a:lnSpc>
            </a:pPr>
            <a:endParaRPr lang="en-CA" b="1" i="1" dirty="0" smtClean="0">
              <a:solidFill>
                <a:srgbClr val="FF0000"/>
              </a:solidFill>
            </a:endParaRPr>
          </a:p>
          <a:p>
            <a:pPr marL="447675" indent="-447675">
              <a:lnSpc>
                <a:spcPct val="90000"/>
              </a:lnSpc>
            </a:pPr>
            <a:r>
              <a:rPr lang="en-CA" b="1" i="1" dirty="0" smtClean="0">
                <a:solidFill>
                  <a:srgbClr val="FF0000"/>
                </a:solidFill>
              </a:rPr>
              <a:t>If radiological abnormalities  4.6 – 4.7– (high suspicion of active TB) AND IF PP AGREES WITH THAT, Panel Physician is instructed to submit and proactively order sputum smear and cultures (x3) for TB, repeat chest x-ray after 3 months (or 6 months if no sputum) and refer to TB specialist if positive</a:t>
            </a:r>
          </a:p>
          <a:p>
            <a:pPr marL="447675" indent="-447675">
              <a:lnSpc>
                <a:spcPct val="90000"/>
              </a:lnSpc>
            </a:pPr>
            <a:endParaRPr lang="en-CA" b="1" i="1" dirty="0" smtClean="0">
              <a:solidFill>
                <a:srgbClr val="FF0000"/>
              </a:solidFill>
            </a:endParaRPr>
          </a:p>
          <a:p>
            <a:pPr marL="447675" indent="-447675">
              <a:lnSpc>
                <a:spcPct val="90000"/>
              </a:lnSpc>
            </a:pPr>
            <a:r>
              <a:rPr lang="en-US" dirty="0" smtClean="0">
                <a:solidFill>
                  <a:srgbClr val="00040C"/>
                </a:solidFill>
              </a:rPr>
              <a:t>Note: If chest x-ray unremarkable but history or clinical indication of TB, PP instructed to do </a:t>
            </a:r>
            <a:r>
              <a:rPr lang="en-US" dirty="0" err="1" smtClean="0">
                <a:solidFill>
                  <a:srgbClr val="00040C"/>
                </a:solidFill>
              </a:rPr>
              <a:t>sputums</a:t>
            </a:r>
            <a:r>
              <a:rPr lang="en-US" dirty="0" smtClean="0">
                <a:solidFill>
                  <a:srgbClr val="00040C"/>
                </a:solidFill>
              </a:rPr>
              <a:t> for TB and repeat 3/12 Chest </a:t>
            </a:r>
            <a:endParaRPr lang="fr-CA" dirty="0"/>
          </a:p>
        </p:txBody>
      </p:sp>
      <p:sp>
        <p:nvSpPr>
          <p:cNvPr id="4" name="Slide Number Placeholder 3"/>
          <p:cNvSpPr>
            <a:spLocks noGrp="1"/>
          </p:cNvSpPr>
          <p:nvPr>
            <p:ph type="sldNum" sz="quarter" idx="10"/>
          </p:nvPr>
        </p:nvSpPr>
        <p:spPr/>
        <p:txBody>
          <a:bodyPr/>
          <a:lstStyle/>
          <a:p>
            <a:fld id="{34CBF25C-103F-405D-BEFE-6F0C9CD9724A}" type="slidenum">
              <a:rPr lang="en-US" smtClean="0"/>
              <a:t>5</a:t>
            </a:fld>
            <a:endParaRPr lang="en-US"/>
          </a:p>
        </p:txBody>
      </p:sp>
    </p:spTree>
    <p:extLst>
      <p:ext uri="{BB962C8B-B14F-4D97-AF65-F5344CB8AC3E}">
        <p14:creationId xmlns:p14="http://schemas.microsoft.com/office/powerpoint/2010/main" val="2033943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CR" dirty="0"/>
          </a:p>
        </p:txBody>
      </p:sp>
      <p:sp>
        <p:nvSpPr>
          <p:cNvPr id="4" name="Slide Number Placeholder 3"/>
          <p:cNvSpPr>
            <a:spLocks noGrp="1"/>
          </p:cNvSpPr>
          <p:nvPr>
            <p:ph type="sldNum" sz="quarter" idx="10"/>
          </p:nvPr>
        </p:nvSpPr>
        <p:spPr/>
        <p:txBody>
          <a:bodyPr/>
          <a:lstStyle/>
          <a:p>
            <a:fld id="{34CBF25C-103F-405D-BEFE-6F0C9CD9724A}" type="slidenum">
              <a:rPr lang="en-US" smtClean="0"/>
              <a:t>8</a:t>
            </a:fld>
            <a:endParaRPr lang="en-US"/>
          </a:p>
        </p:txBody>
      </p:sp>
    </p:spTree>
    <p:extLst>
      <p:ext uri="{BB962C8B-B14F-4D97-AF65-F5344CB8AC3E}">
        <p14:creationId xmlns:p14="http://schemas.microsoft.com/office/powerpoint/2010/main" val="9589573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dirty="0"/>
          </a:p>
        </p:txBody>
      </p:sp>
      <p:sp>
        <p:nvSpPr>
          <p:cNvPr id="4" name="Slide Number Placeholder 3"/>
          <p:cNvSpPr>
            <a:spLocks noGrp="1"/>
          </p:cNvSpPr>
          <p:nvPr>
            <p:ph type="sldNum" sz="quarter" idx="10"/>
          </p:nvPr>
        </p:nvSpPr>
        <p:spPr/>
        <p:txBody>
          <a:bodyPr/>
          <a:lstStyle/>
          <a:p>
            <a:fld id="{34CBF25C-103F-405D-BEFE-6F0C9CD9724A}" type="slidenum">
              <a:rPr lang="en-US" smtClean="0"/>
              <a:t>9</a:t>
            </a:fld>
            <a:endParaRPr lang="en-US"/>
          </a:p>
        </p:txBody>
      </p:sp>
    </p:spTree>
    <p:extLst>
      <p:ext uri="{BB962C8B-B14F-4D97-AF65-F5344CB8AC3E}">
        <p14:creationId xmlns:p14="http://schemas.microsoft.com/office/powerpoint/2010/main" val="24729323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None/>
            </a:pPr>
            <a:r>
              <a:rPr lang="en-CA" i="1" dirty="0" smtClean="0">
                <a:solidFill>
                  <a:srgbClr val="FF0000"/>
                </a:solidFill>
              </a:rPr>
              <a:t>Noted in “general supporting comment” box at the end of medical history</a:t>
            </a:r>
          </a:p>
          <a:p>
            <a:pPr marL="400050" lvl="1" indent="0">
              <a:buNone/>
            </a:pPr>
            <a:r>
              <a:rPr lang="es-ES" dirty="0" smtClean="0">
                <a:solidFill>
                  <a:schemeClr val="accent4"/>
                </a:solidFill>
              </a:rPr>
              <a:t>Se señala en el cuadro "comentario soporte general" al final de la historia médica</a:t>
            </a:r>
            <a:endParaRPr lang="fr-CA" dirty="0" smtClean="0">
              <a:solidFill>
                <a:schemeClr val="accent4"/>
              </a:solidFill>
            </a:endParaRPr>
          </a:p>
          <a:p>
            <a:endParaRPr lang="fr-CA" dirty="0"/>
          </a:p>
        </p:txBody>
      </p:sp>
      <p:sp>
        <p:nvSpPr>
          <p:cNvPr id="4" name="Slide Number Placeholder 3"/>
          <p:cNvSpPr>
            <a:spLocks noGrp="1"/>
          </p:cNvSpPr>
          <p:nvPr>
            <p:ph type="sldNum" sz="quarter" idx="10"/>
          </p:nvPr>
        </p:nvSpPr>
        <p:spPr/>
        <p:txBody>
          <a:bodyPr/>
          <a:lstStyle/>
          <a:p>
            <a:fld id="{34CBF25C-103F-405D-BEFE-6F0C9CD9724A}" type="slidenum">
              <a:rPr lang="en-US" smtClean="0"/>
              <a:t>11</a:t>
            </a:fld>
            <a:endParaRPr lang="en-US"/>
          </a:p>
        </p:txBody>
      </p:sp>
    </p:spTree>
    <p:extLst>
      <p:ext uri="{BB962C8B-B14F-4D97-AF65-F5344CB8AC3E}">
        <p14:creationId xmlns:p14="http://schemas.microsoft.com/office/powerpoint/2010/main" val="9615192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1" indent="-228600" algn="l" defTabSz="914400" rtl="0" eaLnBrk="1" fontAlgn="auto" latinLnBrk="0" hangingPunct="1">
              <a:lnSpc>
                <a:spcPct val="100000"/>
              </a:lnSpc>
              <a:spcBef>
                <a:spcPts val="0"/>
              </a:spcBef>
              <a:spcAft>
                <a:spcPts val="0"/>
              </a:spcAft>
              <a:buClrTx/>
              <a:buSzTx/>
              <a:buFontTx/>
              <a:buAutoNum type="arabicPeriod"/>
              <a:tabLst/>
              <a:defRPr/>
            </a:pPr>
            <a:r>
              <a:rPr lang="fr-CA" dirty="0" smtClean="0"/>
              <a:t>Limitations in IME </a:t>
            </a:r>
            <a:r>
              <a:rPr lang="fr-CA" dirty="0" err="1" smtClean="0"/>
              <a:t>Health</a:t>
            </a:r>
            <a:r>
              <a:rPr lang="fr-CA" dirty="0" smtClean="0"/>
              <a:t> Screening</a:t>
            </a:r>
            <a:br>
              <a:rPr lang="fr-CA" dirty="0" smtClean="0"/>
            </a:br>
            <a:r>
              <a:rPr lang="en-CA" sz="2400" dirty="0" smtClean="0">
                <a:latin typeface="Calibri" pitchFamily="34" charset="0"/>
              </a:rPr>
              <a:t>IME is a one-time screening at time of application so it is not sensitive to changes in health situation (either individual or geographic)</a:t>
            </a:r>
          </a:p>
          <a:p>
            <a:pPr marL="228600" marR="0" lvl="1" indent="-228600" algn="l" defTabSz="914400" rtl="0" eaLnBrk="1" fontAlgn="auto" latinLnBrk="0" hangingPunct="1">
              <a:lnSpc>
                <a:spcPct val="100000"/>
              </a:lnSpc>
              <a:spcBef>
                <a:spcPts val="0"/>
              </a:spcBef>
              <a:spcAft>
                <a:spcPts val="0"/>
              </a:spcAft>
              <a:buClrTx/>
              <a:buSzTx/>
              <a:buFontTx/>
              <a:buAutoNum type="arabicPeriod"/>
              <a:tabLst/>
              <a:defRPr/>
            </a:pPr>
            <a:r>
              <a:rPr lang="en-CA" sz="2400" dirty="0" smtClean="0">
                <a:latin typeface="Calibri" pitchFamily="34" charset="0"/>
              </a:rPr>
              <a:t>We do program integrity</a:t>
            </a:r>
            <a:r>
              <a:rPr lang="en-CA" sz="2400" baseline="0" dirty="0" smtClean="0">
                <a:latin typeface="Calibri" pitchFamily="34" charset="0"/>
              </a:rPr>
              <a:t> analysis.</a:t>
            </a:r>
            <a:endParaRPr lang="fr-CA" dirty="0" smtClean="0"/>
          </a:p>
          <a:p>
            <a:pPr marL="0" indent="0" eaLnBrk="1" hangingPunct="1">
              <a:buFontTx/>
              <a:buNone/>
            </a:pPr>
            <a:r>
              <a:rPr lang="en-CA" dirty="0" smtClean="0"/>
              <a:t>Most multi-entry visa holders are not subject to medical screening, particularly visitors as they are not staying more than six months. This is problematic for public health, as it provides little opportunity to mitigate the risk of importing  infectious disease acquired by the back and forth travel through endemic countries.</a:t>
            </a:r>
          </a:p>
          <a:p>
            <a:pPr marL="228600" indent="-228600" eaLnBrk="1" hangingPunct="1">
              <a:buFontTx/>
              <a:buAutoNum type="arabicPeriod"/>
            </a:pPr>
            <a:r>
              <a:rPr lang="en-CA" dirty="0" smtClean="0"/>
              <a:t>Holders of the special parents and grandparents MEV are subject to screening, but there is no legislative or regulatory basis for this requirement (litigation risk).</a:t>
            </a:r>
          </a:p>
          <a:p>
            <a:pPr marL="228600" indent="-228600" eaLnBrk="1" hangingPunct="1">
              <a:buFontTx/>
              <a:buAutoNum type="arabicPeriod"/>
            </a:pPr>
            <a:r>
              <a:rPr lang="en-CA" dirty="0" smtClean="0"/>
              <a:t>Even where screening is required, one-time screening at the start of the process is not responsive to changes in the individual’s health or local outbreaks of disease.</a:t>
            </a:r>
          </a:p>
          <a:p>
            <a:endParaRPr lang="fr-CA" dirty="0"/>
          </a:p>
        </p:txBody>
      </p:sp>
      <p:sp>
        <p:nvSpPr>
          <p:cNvPr id="4" name="Slide Number Placeholder 3"/>
          <p:cNvSpPr>
            <a:spLocks noGrp="1"/>
          </p:cNvSpPr>
          <p:nvPr>
            <p:ph type="sldNum" sz="quarter" idx="10"/>
          </p:nvPr>
        </p:nvSpPr>
        <p:spPr/>
        <p:txBody>
          <a:bodyPr/>
          <a:lstStyle/>
          <a:p>
            <a:fld id="{34CBF25C-103F-405D-BEFE-6F0C9CD9724A}" type="slidenum">
              <a:rPr lang="en-US" smtClean="0"/>
              <a:t>13</a:t>
            </a:fld>
            <a:endParaRPr lang="en-US"/>
          </a:p>
        </p:txBody>
      </p:sp>
    </p:spTree>
    <p:extLst>
      <p:ext uri="{BB962C8B-B14F-4D97-AF65-F5344CB8AC3E}">
        <p14:creationId xmlns:p14="http://schemas.microsoft.com/office/powerpoint/2010/main" val="1746185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897E6E1-4A27-4E4D-AEFB-6920EE82047B}" type="datetimeFigureOut">
              <a:rPr lang="en-US" smtClean="0"/>
              <a:t>9/22/2016</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CAAFDB46-2BF2-40A6-83CE-5E32C5A5AAB9}" type="slidenum">
              <a:rPr lang="en-US" smtClean="0"/>
              <a:t>‹#›</a:t>
            </a:fld>
            <a:endParaRPr lang="en-US"/>
          </a:p>
        </p:txBody>
      </p:sp>
    </p:spTree>
    <p:extLst>
      <p:ext uri="{BB962C8B-B14F-4D97-AF65-F5344CB8AC3E}">
        <p14:creationId xmlns:p14="http://schemas.microsoft.com/office/powerpoint/2010/main" val="427435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97E6E1-4A27-4E4D-AEFB-6920EE82047B}" type="datetimeFigureOut">
              <a:rPr lang="en-US" smtClean="0"/>
              <a:t>9/22/2016</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AAFDB46-2BF2-40A6-83CE-5E32C5A5AAB9}" type="slidenum">
              <a:rPr lang="en-US" smtClean="0"/>
              <a:t>‹#›</a:t>
            </a:fld>
            <a:endParaRPr lang="en-US"/>
          </a:p>
        </p:txBody>
      </p:sp>
    </p:spTree>
    <p:extLst>
      <p:ext uri="{BB962C8B-B14F-4D97-AF65-F5344CB8AC3E}">
        <p14:creationId xmlns:p14="http://schemas.microsoft.com/office/powerpoint/2010/main" val="192175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97E6E1-4A27-4E4D-AEFB-6920EE82047B}" type="datetimeFigureOut">
              <a:rPr lang="en-US" smtClean="0"/>
              <a:t>9/22/2016</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AAFDB46-2BF2-40A6-83CE-5E32C5A5AAB9}" type="slidenum">
              <a:rPr lang="en-US" smtClean="0"/>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194046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9897E6E1-4A27-4E4D-AEFB-6920EE82047B}" type="datetimeFigureOut">
              <a:rPr lang="en-US" smtClean="0"/>
              <a:t>9/22/2016</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AAFDB46-2BF2-40A6-83CE-5E32C5A5AAB9}" type="slidenum">
              <a:rPr lang="en-US" smtClean="0"/>
              <a:t>‹#›</a:t>
            </a:fld>
            <a:endParaRPr lang="en-US"/>
          </a:p>
        </p:txBody>
      </p:sp>
    </p:spTree>
    <p:extLst>
      <p:ext uri="{BB962C8B-B14F-4D97-AF65-F5344CB8AC3E}">
        <p14:creationId xmlns:p14="http://schemas.microsoft.com/office/powerpoint/2010/main" val="35498612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9897E6E1-4A27-4E4D-AEFB-6920EE82047B}" type="datetimeFigureOut">
              <a:rPr lang="en-US" smtClean="0"/>
              <a:t>9/22/2016</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AAFDB46-2BF2-40A6-83CE-5E32C5A5AAB9}" type="slidenum">
              <a:rPr lang="en-US" smtClean="0"/>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812165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9897E6E1-4A27-4E4D-AEFB-6920EE82047B}" type="datetimeFigureOut">
              <a:rPr lang="en-US" smtClean="0"/>
              <a:t>9/22/2016</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AAFDB46-2BF2-40A6-83CE-5E32C5A5AAB9}" type="slidenum">
              <a:rPr lang="en-US" smtClean="0"/>
              <a:t>‹#›</a:t>
            </a:fld>
            <a:endParaRPr lang="en-US"/>
          </a:p>
        </p:txBody>
      </p:sp>
    </p:spTree>
    <p:extLst>
      <p:ext uri="{BB962C8B-B14F-4D97-AF65-F5344CB8AC3E}">
        <p14:creationId xmlns:p14="http://schemas.microsoft.com/office/powerpoint/2010/main" val="28349475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97E6E1-4A27-4E4D-AEFB-6920EE82047B}" type="datetimeFigureOut">
              <a:rPr lang="en-US" smtClean="0"/>
              <a:t>9/22/2016</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AAFDB46-2BF2-40A6-83CE-5E32C5A5AAB9}" type="slidenum">
              <a:rPr lang="en-US" smtClean="0"/>
              <a:t>‹#›</a:t>
            </a:fld>
            <a:endParaRPr lang="en-US"/>
          </a:p>
        </p:txBody>
      </p:sp>
    </p:spTree>
    <p:extLst>
      <p:ext uri="{BB962C8B-B14F-4D97-AF65-F5344CB8AC3E}">
        <p14:creationId xmlns:p14="http://schemas.microsoft.com/office/powerpoint/2010/main" val="40289433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97E6E1-4A27-4E4D-AEFB-6920EE82047B}" type="datetimeFigureOut">
              <a:rPr lang="en-US" smtClean="0"/>
              <a:t>9/22/2016</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AAFDB46-2BF2-40A6-83CE-5E32C5A5AAB9}" type="slidenum">
              <a:rPr lang="en-US" smtClean="0"/>
              <a:t>‹#›</a:t>
            </a:fld>
            <a:endParaRPr lang="en-US"/>
          </a:p>
        </p:txBody>
      </p:sp>
    </p:spTree>
    <p:extLst>
      <p:ext uri="{BB962C8B-B14F-4D97-AF65-F5344CB8AC3E}">
        <p14:creationId xmlns:p14="http://schemas.microsoft.com/office/powerpoint/2010/main" val="42086797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5" name="Picture 4" descr="citizenship-en-v1.jpg"/>
          <p:cNvPicPr>
            <a:picLocks noChangeAspect="1"/>
          </p:cNvPicPr>
          <p:nvPr userDrawn="1"/>
        </p:nvPicPr>
        <p:blipFill>
          <a:blip r:embed="rId2" cstate="print"/>
          <a:stretch>
            <a:fillRect/>
          </a:stretch>
        </p:blipFill>
        <p:spPr>
          <a:xfrm>
            <a:off x="0" y="0"/>
            <a:ext cx="9144000" cy="6858000"/>
          </a:xfrm>
          <a:prstGeom prst="rect">
            <a:avLst/>
          </a:prstGeom>
        </p:spPr>
      </p:pic>
      <p:sp>
        <p:nvSpPr>
          <p:cNvPr id="3" name="Subtitle 2"/>
          <p:cNvSpPr>
            <a:spLocks noGrp="1"/>
          </p:cNvSpPr>
          <p:nvPr>
            <p:ph type="subTitle" idx="1"/>
          </p:nvPr>
        </p:nvSpPr>
        <p:spPr>
          <a:xfrm>
            <a:off x="533400" y="4953000"/>
            <a:ext cx="3276600" cy="1143000"/>
          </a:xfrm>
        </p:spPr>
        <p:txBody>
          <a:bodyPr>
            <a:normAutofit/>
          </a:bodyPr>
          <a:lstStyle>
            <a:lvl1pPr marL="0" indent="0" algn="l">
              <a:buNone/>
              <a:defRPr sz="2200">
                <a:solidFill>
                  <a:schemeClr val="tx1">
                    <a:tint val="75000"/>
                  </a:schemeClr>
                </a:solidFill>
                <a:latin typeface="Verdan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dirty="0" smtClean="0"/>
              <a:t>Click to edit Master subtitle style</a:t>
            </a:r>
            <a:endParaRPr lang="en-US" dirty="0"/>
          </a:p>
        </p:txBody>
      </p:sp>
      <p:sp>
        <p:nvSpPr>
          <p:cNvPr id="4" name="Footer Placeholder 3"/>
          <p:cNvSpPr>
            <a:spLocks noGrp="1"/>
          </p:cNvSpPr>
          <p:nvPr userDrawn="1">
            <p:ph type="ftr" sz="quarter" idx="11"/>
          </p:nvPr>
        </p:nvSpPr>
        <p:spPr>
          <a:xfrm>
            <a:off x="5029200" y="587524"/>
            <a:ext cx="2458616" cy="196552"/>
          </a:xfrm>
        </p:spPr>
        <p:txBody>
          <a:bodyPr/>
          <a:lstStyle>
            <a:lvl1pPr algn="r">
              <a:defRPr/>
            </a:lvl1pPr>
          </a:lstStyle>
          <a:p>
            <a:r>
              <a:rPr lang="en-US" dirty="0" smtClean="0"/>
              <a:t>Classification (if any)</a:t>
            </a:r>
            <a:endParaRPr lang="en-US" dirty="0"/>
          </a:p>
        </p:txBody>
      </p:sp>
    </p:spTree>
    <p:extLst>
      <p:ext uri="{BB962C8B-B14F-4D97-AF65-F5344CB8AC3E}">
        <p14:creationId xmlns:p14="http://schemas.microsoft.com/office/powerpoint/2010/main" val="3865972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97E6E1-4A27-4E4D-AEFB-6920EE82047B}" type="datetimeFigureOut">
              <a:rPr lang="en-US" smtClean="0"/>
              <a:t>9/22/2016</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AAFDB46-2BF2-40A6-83CE-5E32C5A5AAB9}" type="slidenum">
              <a:rPr lang="en-US" smtClean="0"/>
              <a:t>‹#›</a:t>
            </a:fld>
            <a:endParaRPr lang="en-US"/>
          </a:p>
        </p:txBody>
      </p:sp>
    </p:spTree>
    <p:extLst>
      <p:ext uri="{BB962C8B-B14F-4D97-AF65-F5344CB8AC3E}">
        <p14:creationId xmlns:p14="http://schemas.microsoft.com/office/powerpoint/2010/main" val="674413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97E6E1-4A27-4E4D-AEFB-6920EE82047B}" type="datetimeFigureOut">
              <a:rPr lang="en-US" smtClean="0"/>
              <a:t>9/22/2016</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AAFDB46-2BF2-40A6-83CE-5E32C5A5AAB9}" type="slidenum">
              <a:rPr lang="en-US" smtClean="0"/>
              <a:t>‹#›</a:t>
            </a:fld>
            <a:endParaRPr lang="en-US"/>
          </a:p>
        </p:txBody>
      </p:sp>
    </p:spTree>
    <p:extLst>
      <p:ext uri="{BB962C8B-B14F-4D97-AF65-F5344CB8AC3E}">
        <p14:creationId xmlns:p14="http://schemas.microsoft.com/office/powerpoint/2010/main" val="1736702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897E6E1-4A27-4E4D-AEFB-6920EE82047B}" type="datetimeFigureOut">
              <a:rPr lang="en-US" smtClean="0"/>
              <a:t>9/22/2016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CAAFDB46-2BF2-40A6-83CE-5E32C5A5AAB9}" type="slidenum">
              <a:rPr lang="en-US" smtClean="0"/>
              <a:t>‹#›</a:t>
            </a:fld>
            <a:endParaRPr lang="en-US"/>
          </a:p>
        </p:txBody>
      </p:sp>
    </p:spTree>
    <p:extLst>
      <p:ext uri="{BB962C8B-B14F-4D97-AF65-F5344CB8AC3E}">
        <p14:creationId xmlns:p14="http://schemas.microsoft.com/office/powerpoint/2010/main" val="1573779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897E6E1-4A27-4E4D-AEFB-6920EE82047B}" type="datetimeFigureOut">
              <a:rPr lang="en-US" smtClean="0"/>
              <a:t>9/22/2016</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CAAFDB46-2BF2-40A6-83CE-5E32C5A5AAB9}" type="slidenum">
              <a:rPr lang="en-US" smtClean="0"/>
              <a:t>‹#›</a:t>
            </a:fld>
            <a:endParaRPr lang="en-US"/>
          </a:p>
        </p:txBody>
      </p:sp>
    </p:spTree>
    <p:extLst>
      <p:ext uri="{BB962C8B-B14F-4D97-AF65-F5344CB8AC3E}">
        <p14:creationId xmlns:p14="http://schemas.microsoft.com/office/powerpoint/2010/main" val="2667774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897E6E1-4A27-4E4D-AEFB-6920EE82047B}" type="datetimeFigureOut">
              <a:rPr lang="en-US" smtClean="0"/>
              <a:t>9/22/2016</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AAFDB46-2BF2-40A6-83CE-5E32C5A5AAB9}" type="slidenum">
              <a:rPr lang="en-US" smtClean="0"/>
              <a:t>‹#›</a:t>
            </a:fld>
            <a:endParaRPr lang="en-US"/>
          </a:p>
        </p:txBody>
      </p:sp>
    </p:spTree>
    <p:extLst>
      <p:ext uri="{BB962C8B-B14F-4D97-AF65-F5344CB8AC3E}">
        <p14:creationId xmlns:p14="http://schemas.microsoft.com/office/powerpoint/2010/main" val="43600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97E6E1-4A27-4E4D-AEFB-6920EE82047B}" type="datetimeFigureOut">
              <a:rPr lang="en-US" smtClean="0"/>
              <a:t>9/22/2016</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AAFDB46-2BF2-40A6-83CE-5E32C5A5AAB9}" type="slidenum">
              <a:rPr lang="en-US" smtClean="0"/>
              <a:t>‹#›</a:t>
            </a:fld>
            <a:endParaRPr lang="en-US"/>
          </a:p>
        </p:txBody>
      </p:sp>
    </p:spTree>
    <p:extLst>
      <p:ext uri="{BB962C8B-B14F-4D97-AF65-F5344CB8AC3E}">
        <p14:creationId xmlns:p14="http://schemas.microsoft.com/office/powerpoint/2010/main" val="2060648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97E6E1-4A27-4E4D-AEFB-6920EE82047B}" type="datetimeFigureOut">
              <a:rPr lang="en-US" smtClean="0"/>
              <a:t>9/22/2016</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AAFDB46-2BF2-40A6-83CE-5E32C5A5AAB9}" type="slidenum">
              <a:rPr lang="en-US" smtClean="0"/>
              <a:t>‹#›</a:t>
            </a:fld>
            <a:endParaRPr lang="en-US"/>
          </a:p>
        </p:txBody>
      </p:sp>
    </p:spTree>
    <p:extLst>
      <p:ext uri="{BB962C8B-B14F-4D97-AF65-F5344CB8AC3E}">
        <p14:creationId xmlns:p14="http://schemas.microsoft.com/office/powerpoint/2010/main" val="3580816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97E6E1-4A27-4E4D-AEFB-6920EE82047B}" type="datetimeFigureOut">
              <a:rPr lang="en-US" smtClean="0"/>
              <a:t>9/22/2016</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AAFDB46-2BF2-40A6-83CE-5E32C5A5AAB9}" type="slidenum">
              <a:rPr lang="en-US" smtClean="0"/>
              <a:t>‹#›</a:t>
            </a:fld>
            <a:endParaRPr lang="en-US"/>
          </a:p>
        </p:txBody>
      </p:sp>
    </p:spTree>
    <p:extLst>
      <p:ext uri="{BB962C8B-B14F-4D97-AF65-F5344CB8AC3E}">
        <p14:creationId xmlns:p14="http://schemas.microsoft.com/office/powerpoint/2010/main" val="697423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9897E6E1-4A27-4E4D-AEFB-6920EE82047B}" type="datetimeFigureOut">
              <a:rPr lang="en-US" smtClean="0"/>
              <a:t>9/22/2016</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CAAFDB46-2BF2-40A6-83CE-5E32C5A5AAB9}" type="slidenum">
              <a:rPr lang="en-US" smtClean="0"/>
              <a:t>‹#›</a:t>
            </a:fld>
            <a:endParaRPr lang="en-US"/>
          </a:p>
        </p:txBody>
      </p:sp>
    </p:spTree>
    <p:extLst>
      <p:ext uri="{BB962C8B-B14F-4D97-AF65-F5344CB8AC3E}">
        <p14:creationId xmlns:p14="http://schemas.microsoft.com/office/powerpoint/2010/main" val="124255985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79512" y="4941168"/>
            <a:ext cx="4849688" cy="1143000"/>
          </a:xfrm>
        </p:spPr>
        <p:txBody>
          <a:bodyPr>
            <a:noAutofit/>
          </a:bodyPr>
          <a:lstStyle/>
          <a:p>
            <a:r>
              <a:rPr lang="en-CA" sz="1600" b="1" dirty="0" smtClean="0">
                <a:solidFill>
                  <a:srgbClr val="00B0F0"/>
                </a:solidFill>
              </a:rPr>
              <a:t>Canada’s Immigration Medical Examination – (IME)</a:t>
            </a:r>
          </a:p>
          <a:p>
            <a:r>
              <a:rPr lang="en-CA" sz="1200" b="1" dirty="0" smtClean="0">
                <a:solidFill>
                  <a:schemeClr val="tx1"/>
                </a:solidFill>
              </a:rPr>
              <a:t>September 2016, San José, Costa Rica    </a:t>
            </a:r>
            <a:endParaRPr lang="en-US" sz="1200"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2000" b="1" dirty="0" smtClean="0"/>
              <a:t>Refugees </a:t>
            </a:r>
            <a:r>
              <a:rPr lang="en-CA" sz="2000" b="1" dirty="0"/>
              <a:t>and Resettlement needs </a:t>
            </a:r>
            <a:r>
              <a:rPr lang="en-CA" sz="2000" b="1" dirty="0" smtClean="0"/>
              <a:t>form</a:t>
            </a:r>
            <a:r>
              <a:rPr lang="en-CA" sz="2000" dirty="0" smtClean="0"/>
              <a:t/>
            </a:r>
            <a:br>
              <a:rPr lang="en-CA" sz="2000" dirty="0" smtClean="0"/>
            </a:br>
            <a:endParaRPr lang="fr-CA" sz="2000" b="1" dirty="0">
              <a:solidFill>
                <a:schemeClr val="accent4"/>
              </a:solidFill>
            </a:endParaRPr>
          </a:p>
        </p:txBody>
      </p:sp>
      <p:sp>
        <p:nvSpPr>
          <p:cNvPr id="3" name="Content Placeholder 2"/>
          <p:cNvSpPr>
            <a:spLocks noGrp="1"/>
          </p:cNvSpPr>
          <p:nvPr>
            <p:ph idx="1"/>
          </p:nvPr>
        </p:nvSpPr>
        <p:spPr>
          <a:xfrm>
            <a:off x="1547664" y="1700808"/>
            <a:ext cx="7272807" cy="4896544"/>
          </a:xfrm>
        </p:spPr>
        <p:txBody>
          <a:bodyPr>
            <a:normAutofit/>
          </a:bodyPr>
          <a:lstStyle/>
          <a:p>
            <a:pPr marL="0" indent="0">
              <a:buNone/>
            </a:pPr>
            <a:r>
              <a:rPr lang="en-US" sz="2000" dirty="0">
                <a:solidFill>
                  <a:srgbClr val="000000"/>
                </a:solidFill>
              </a:rPr>
              <a:t>Assessment of the resettlement needs for ALL </a:t>
            </a:r>
            <a:r>
              <a:rPr lang="en-US" sz="2000" dirty="0" smtClean="0">
                <a:solidFill>
                  <a:srgbClr val="000000"/>
                </a:solidFill>
              </a:rPr>
              <a:t>refugees	</a:t>
            </a:r>
          </a:p>
          <a:p>
            <a:pPr>
              <a:buAutoNum type="arabicPeriod"/>
            </a:pPr>
            <a:r>
              <a:rPr lang="en-US" dirty="0" smtClean="0">
                <a:solidFill>
                  <a:srgbClr val="000000"/>
                </a:solidFill>
              </a:rPr>
              <a:t>Functional assessment (e.g. hearing, vision, speech, cognition, mobility and other impairments)	</a:t>
            </a:r>
            <a:r>
              <a:rPr lang="es-ES" dirty="0" smtClean="0">
                <a:solidFill>
                  <a:schemeClr val="accent4"/>
                </a:solidFill>
              </a:rPr>
              <a:t/>
            </a:r>
            <a:br>
              <a:rPr lang="es-ES" dirty="0" smtClean="0">
                <a:solidFill>
                  <a:schemeClr val="accent4"/>
                </a:solidFill>
              </a:rPr>
            </a:br>
            <a:endParaRPr lang="en-US" dirty="0" smtClean="0">
              <a:solidFill>
                <a:srgbClr val="000000"/>
              </a:solidFill>
            </a:endParaRPr>
          </a:p>
          <a:p>
            <a:pPr>
              <a:buAutoNum type="arabicPeriod"/>
            </a:pPr>
            <a:r>
              <a:rPr lang="en-US" dirty="0" smtClean="0">
                <a:solidFill>
                  <a:srgbClr val="000000"/>
                </a:solidFill>
              </a:rPr>
              <a:t>Special </a:t>
            </a:r>
            <a:r>
              <a:rPr lang="en-US" dirty="0">
                <a:solidFill>
                  <a:srgbClr val="000000"/>
                </a:solidFill>
              </a:rPr>
              <a:t>travel requirements (e.g. wheelchair, medical escort, </a:t>
            </a:r>
            <a:r>
              <a:rPr lang="en-US" dirty="0" smtClean="0">
                <a:solidFill>
                  <a:srgbClr val="000000"/>
                </a:solidFill>
              </a:rPr>
              <a:t>etc.)	</a:t>
            </a:r>
            <a:r>
              <a:rPr lang="es-ES" dirty="0">
                <a:solidFill>
                  <a:schemeClr val="accent4"/>
                </a:solidFill>
              </a:rPr>
              <a:t/>
            </a:r>
            <a:br>
              <a:rPr lang="es-ES" dirty="0">
                <a:solidFill>
                  <a:schemeClr val="accent4"/>
                </a:solidFill>
              </a:rPr>
            </a:br>
            <a:endParaRPr lang="en-US" dirty="0" smtClean="0">
              <a:solidFill>
                <a:srgbClr val="000000"/>
              </a:solidFill>
            </a:endParaRPr>
          </a:p>
          <a:p>
            <a:pPr>
              <a:buAutoNum type="arabicPeriod"/>
            </a:pPr>
            <a:r>
              <a:rPr lang="en-US" dirty="0" smtClean="0">
                <a:solidFill>
                  <a:srgbClr val="000000"/>
                </a:solidFill>
              </a:rPr>
              <a:t>Post-arrival </a:t>
            </a:r>
            <a:r>
              <a:rPr lang="en-US" dirty="0">
                <a:solidFill>
                  <a:srgbClr val="000000"/>
                </a:solidFill>
              </a:rPr>
              <a:t>service requirements (consultation with a healthcare professional upon arrival/within # weeks, long term services, </a:t>
            </a:r>
            <a:r>
              <a:rPr lang="en-US" dirty="0" smtClean="0">
                <a:solidFill>
                  <a:srgbClr val="000000"/>
                </a:solidFill>
              </a:rPr>
              <a:t>etc.)</a:t>
            </a:r>
            <a:r>
              <a:rPr lang="es-ES" dirty="0">
                <a:solidFill>
                  <a:schemeClr val="accent4"/>
                </a:solidFill>
              </a:rPr>
              <a:t> </a:t>
            </a:r>
            <a:r>
              <a:rPr lang="es-ES" dirty="0" smtClean="0">
                <a:solidFill>
                  <a:schemeClr val="accent4"/>
                </a:solidFill>
              </a:rPr>
              <a:t>	</a:t>
            </a:r>
            <a:r>
              <a:rPr lang="es-ES" dirty="0">
                <a:solidFill>
                  <a:schemeClr val="accent4"/>
                </a:solidFill>
              </a:rPr>
              <a:t/>
            </a:r>
            <a:br>
              <a:rPr lang="es-ES" dirty="0">
                <a:solidFill>
                  <a:schemeClr val="accent4"/>
                </a:solidFill>
              </a:rPr>
            </a:br>
            <a:endParaRPr lang="en-US" dirty="0" smtClean="0">
              <a:solidFill>
                <a:srgbClr val="000000"/>
              </a:solidFill>
            </a:endParaRPr>
          </a:p>
          <a:p>
            <a:pPr>
              <a:buAutoNum type="arabicPeriod"/>
            </a:pPr>
            <a:r>
              <a:rPr lang="en-US" dirty="0" smtClean="0">
                <a:solidFill>
                  <a:srgbClr val="000000"/>
                </a:solidFill>
              </a:rPr>
              <a:t>Housing </a:t>
            </a:r>
            <a:r>
              <a:rPr lang="en-US" dirty="0">
                <a:solidFill>
                  <a:srgbClr val="000000"/>
                </a:solidFill>
              </a:rPr>
              <a:t>and daily activities or assistance requirements (e.g. wheelchair access, periodic/permanent home care, </a:t>
            </a:r>
            <a:r>
              <a:rPr lang="en-US" dirty="0" smtClean="0">
                <a:solidFill>
                  <a:srgbClr val="000000"/>
                </a:solidFill>
              </a:rPr>
              <a:t>etc.)</a:t>
            </a:r>
            <a:r>
              <a:rPr lang="es-ES" dirty="0">
                <a:solidFill>
                  <a:schemeClr val="accent4"/>
                </a:solidFill>
              </a:rPr>
              <a:t> </a:t>
            </a:r>
            <a:r>
              <a:rPr lang="es-ES" dirty="0" smtClean="0">
                <a:solidFill>
                  <a:schemeClr val="accent4"/>
                </a:solidFill>
              </a:rPr>
              <a:t>	</a:t>
            </a:r>
            <a:endParaRPr lang="en-US" dirty="0" smtClean="0">
              <a:solidFill>
                <a:srgbClr val="000000"/>
              </a:solidFill>
            </a:endParaRPr>
          </a:p>
          <a:p>
            <a:pPr>
              <a:buAutoNum type="arabicPeriod"/>
            </a:pPr>
            <a:r>
              <a:rPr lang="en-US" dirty="0" smtClean="0">
                <a:solidFill>
                  <a:srgbClr val="000000"/>
                </a:solidFill>
              </a:rPr>
              <a:t>Other </a:t>
            </a:r>
            <a:r>
              <a:rPr lang="en-US" dirty="0">
                <a:solidFill>
                  <a:srgbClr val="000000"/>
                </a:solidFill>
              </a:rPr>
              <a:t>resettlement </a:t>
            </a:r>
            <a:r>
              <a:rPr lang="en-US" dirty="0" smtClean="0">
                <a:solidFill>
                  <a:srgbClr val="000000"/>
                </a:solidFill>
              </a:rPr>
              <a:t>needs</a:t>
            </a:r>
            <a:r>
              <a:rPr lang="fr-CA" dirty="0" smtClean="0">
                <a:solidFill>
                  <a:srgbClr val="000000"/>
                </a:solidFill>
              </a:rPr>
              <a:t>		</a:t>
            </a:r>
            <a:endParaRPr lang="fr-CA" dirty="0">
              <a:solidFill>
                <a:schemeClr val="accent4"/>
              </a:solidFill>
            </a:endParaRPr>
          </a:p>
        </p:txBody>
      </p:sp>
    </p:spTree>
    <p:extLst>
      <p:ext uri="{BB962C8B-B14F-4D97-AF65-F5344CB8AC3E}">
        <p14:creationId xmlns:p14="http://schemas.microsoft.com/office/powerpoint/2010/main" val="4218062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624110"/>
            <a:ext cx="7884368" cy="1280890"/>
          </a:xfrm>
        </p:spPr>
        <p:txBody>
          <a:bodyPr>
            <a:noAutofit/>
          </a:bodyPr>
          <a:lstStyle/>
          <a:p>
            <a:r>
              <a:rPr lang="en-CA" sz="2800" dirty="0" smtClean="0"/>
              <a:t>Grading </a:t>
            </a:r>
            <a:r>
              <a:rPr lang="en-CA" sz="2800" dirty="0"/>
              <a:t>the </a:t>
            </a:r>
            <a:r>
              <a:rPr lang="en-CA" sz="2800" dirty="0" smtClean="0"/>
              <a:t>IME</a:t>
            </a:r>
            <a:br>
              <a:rPr lang="en-CA" sz="2800" dirty="0" smtClean="0"/>
            </a:br>
            <a:r>
              <a:rPr lang="en-CA" sz="2800" i="1" dirty="0">
                <a:solidFill>
                  <a:srgbClr val="FF0000"/>
                </a:solidFill>
              </a:rPr>
              <a:t/>
            </a:r>
            <a:br>
              <a:rPr lang="en-CA" sz="2800" i="1" dirty="0">
                <a:solidFill>
                  <a:srgbClr val="FF0000"/>
                </a:solidFill>
              </a:rPr>
            </a:br>
            <a:endParaRPr lang="fr-CA" sz="2800" dirty="0"/>
          </a:p>
        </p:txBody>
      </p:sp>
      <p:sp>
        <p:nvSpPr>
          <p:cNvPr id="3" name="Content Placeholder 2"/>
          <p:cNvSpPr>
            <a:spLocks noGrp="1"/>
          </p:cNvSpPr>
          <p:nvPr>
            <p:ph idx="1"/>
          </p:nvPr>
        </p:nvSpPr>
        <p:spPr>
          <a:xfrm>
            <a:off x="1259633" y="2133600"/>
            <a:ext cx="7274768" cy="3777622"/>
          </a:xfrm>
        </p:spPr>
        <p:txBody>
          <a:bodyPr>
            <a:normAutofit/>
          </a:bodyPr>
          <a:lstStyle/>
          <a:p>
            <a:r>
              <a:rPr lang="en-CA" b="1" dirty="0">
                <a:solidFill>
                  <a:srgbClr val="FF0000"/>
                </a:solidFill>
              </a:rPr>
              <a:t>Grade </a:t>
            </a:r>
            <a:r>
              <a:rPr lang="en-CA" b="1" dirty="0" smtClean="0">
                <a:solidFill>
                  <a:srgbClr val="FF0000"/>
                </a:solidFill>
              </a:rPr>
              <a:t>A </a:t>
            </a:r>
            <a:r>
              <a:rPr lang="en-CA" dirty="0" smtClean="0">
                <a:solidFill>
                  <a:srgbClr val="FF0000"/>
                </a:solidFill>
              </a:rPr>
              <a:t>: </a:t>
            </a:r>
          </a:p>
          <a:p>
            <a:r>
              <a:rPr lang="en-CA" dirty="0" smtClean="0">
                <a:solidFill>
                  <a:schemeClr val="tx1"/>
                </a:solidFill>
              </a:rPr>
              <a:t>normal exam	</a:t>
            </a:r>
          </a:p>
          <a:p>
            <a:r>
              <a:rPr lang="en-CA" dirty="0">
                <a:solidFill>
                  <a:schemeClr val="tx1"/>
                </a:solidFill>
              </a:rPr>
              <a:t>o</a:t>
            </a:r>
            <a:r>
              <a:rPr lang="en-CA" dirty="0" smtClean="0">
                <a:solidFill>
                  <a:schemeClr val="tx1"/>
                </a:solidFill>
              </a:rPr>
              <a:t>r conditions </a:t>
            </a:r>
            <a:r>
              <a:rPr lang="en-CA" dirty="0">
                <a:solidFill>
                  <a:schemeClr val="tx1"/>
                </a:solidFill>
              </a:rPr>
              <a:t>that have no impact on </a:t>
            </a:r>
            <a:r>
              <a:rPr lang="en-CA" dirty="0" smtClean="0">
                <a:solidFill>
                  <a:schemeClr val="tx1"/>
                </a:solidFill>
              </a:rPr>
              <a:t>immigration</a:t>
            </a:r>
            <a:endParaRPr lang="en-CA" dirty="0">
              <a:solidFill>
                <a:schemeClr val="tx1"/>
              </a:solidFill>
            </a:endParaRPr>
          </a:p>
        </p:txBody>
      </p:sp>
    </p:spTree>
    <p:extLst>
      <p:ext uri="{BB962C8B-B14F-4D97-AF65-F5344CB8AC3E}">
        <p14:creationId xmlns:p14="http://schemas.microsoft.com/office/powerpoint/2010/main" val="6137129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632" y="624110"/>
            <a:ext cx="7884368" cy="1280890"/>
          </a:xfrm>
        </p:spPr>
        <p:txBody>
          <a:bodyPr>
            <a:noAutofit/>
          </a:bodyPr>
          <a:lstStyle/>
          <a:p>
            <a:r>
              <a:rPr lang="en-CA" sz="2800" dirty="0"/>
              <a:t>Grading the IME</a:t>
            </a:r>
            <a:br>
              <a:rPr lang="en-CA" sz="2800" dirty="0"/>
            </a:br>
            <a:r>
              <a:rPr lang="en-CA" sz="2800" i="1" dirty="0">
                <a:solidFill>
                  <a:srgbClr val="FF0000"/>
                </a:solidFill>
              </a:rPr>
              <a:t/>
            </a:r>
            <a:br>
              <a:rPr lang="en-CA" sz="2800" i="1" dirty="0">
                <a:solidFill>
                  <a:srgbClr val="FF0000"/>
                </a:solidFill>
              </a:rPr>
            </a:br>
            <a:endParaRPr lang="fr-CA" sz="2800" dirty="0"/>
          </a:p>
        </p:txBody>
      </p:sp>
      <p:sp>
        <p:nvSpPr>
          <p:cNvPr id="3" name="Content Placeholder 2"/>
          <p:cNvSpPr>
            <a:spLocks noGrp="1"/>
          </p:cNvSpPr>
          <p:nvPr>
            <p:ph idx="1"/>
          </p:nvPr>
        </p:nvSpPr>
        <p:spPr>
          <a:xfrm>
            <a:off x="1115616" y="1905000"/>
            <a:ext cx="7776863" cy="4476328"/>
          </a:xfrm>
        </p:spPr>
        <p:txBody>
          <a:bodyPr>
            <a:normAutofit/>
          </a:bodyPr>
          <a:lstStyle/>
          <a:p>
            <a:pPr marL="57150" indent="0">
              <a:buNone/>
            </a:pPr>
            <a:r>
              <a:rPr lang="en-US" b="1" dirty="0">
                <a:solidFill>
                  <a:schemeClr val="tx1"/>
                </a:solidFill>
              </a:rPr>
              <a:t>Grade </a:t>
            </a:r>
            <a:r>
              <a:rPr lang="en-US" b="1" dirty="0" smtClean="0">
                <a:solidFill>
                  <a:schemeClr val="accent1"/>
                </a:solidFill>
              </a:rPr>
              <a:t>B</a:t>
            </a:r>
            <a:r>
              <a:rPr lang="en-US" dirty="0">
                <a:solidFill>
                  <a:schemeClr val="tx1"/>
                </a:solidFill>
              </a:rPr>
              <a:t>: case is flagged to the Regional Medical </a:t>
            </a:r>
            <a:r>
              <a:rPr lang="en-US" dirty="0" smtClean="0">
                <a:solidFill>
                  <a:schemeClr val="tx1"/>
                </a:solidFill>
              </a:rPr>
              <a:t>Office</a:t>
            </a:r>
            <a:endParaRPr lang="en-US" dirty="0">
              <a:solidFill>
                <a:schemeClr val="tx1"/>
              </a:solidFill>
            </a:endParaRPr>
          </a:p>
          <a:p>
            <a:pPr marL="57150" indent="0">
              <a:buNone/>
            </a:pPr>
            <a:r>
              <a:rPr lang="en-US" dirty="0">
                <a:solidFill>
                  <a:schemeClr val="tx1"/>
                </a:solidFill>
              </a:rPr>
              <a:t>Conditions that are worth flagging to the provinces are noted in </a:t>
            </a:r>
            <a:r>
              <a:rPr lang="en-US" dirty="0" smtClean="0">
                <a:solidFill>
                  <a:schemeClr val="tx1"/>
                </a:solidFill>
              </a:rPr>
              <a:t>a comment </a:t>
            </a:r>
            <a:r>
              <a:rPr lang="en-US" dirty="0">
                <a:solidFill>
                  <a:schemeClr val="tx1"/>
                </a:solidFill>
              </a:rPr>
              <a:t>box that appears when the case is graded </a:t>
            </a:r>
            <a:r>
              <a:rPr lang="en-US" dirty="0" smtClean="0">
                <a:solidFill>
                  <a:schemeClr val="tx1"/>
                </a:solidFill>
              </a:rPr>
              <a:t>B:</a:t>
            </a:r>
          </a:p>
          <a:p>
            <a:pPr marL="57150" indent="0">
              <a:buNone/>
            </a:pPr>
            <a:endParaRPr lang="en-US" dirty="0">
              <a:solidFill>
                <a:schemeClr val="tx1"/>
              </a:solidFill>
            </a:endParaRPr>
          </a:p>
          <a:p>
            <a:pPr marL="457200" lvl="1" indent="0">
              <a:buNone/>
            </a:pPr>
            <a:r>
              <a:rPr lang="en-US" sz="1800" dirty="0">
                <a:solidFill>
                  <a:schemeClr val="tx1"/>
                </a:solidFill>
              </a:rPr>
              <a:t>e.g. chronic medical conditions that will require significant follow up </a:t>
            </a:r>
            <a:r>
              <a:rPr lang="en-US" sz="1800" dirty="0" smtClean="0">
                <a:solidFill>
                  <a:schemeClr val="tx1"/>
                </a:solidFill>
              </a:rPr>
              <a:t>by the Canadian health care system such as diabetes</a:t>
            </a:r>
            <a:r>
              <a:rPr lang="en-US" sz="1800" dirty="0">
                <a:solidFill>
                  <a:schemeClr val="tx1"/>
                </a:solidFill>
              </a:rPr>
              <a:t>, hypertension, cancer less than 5 years, </a:t>
            </a:r>
            <a:r>
              <a:rPr lang="en-US" sz="1800" dirty="0" smtClean="0">
                <a:solidFill>
                  <a:schemeClr val="tx1"/>
                </a:solidFill>
              </a:rPr>
              <a:t>Developmental Delay, dementia…</a:t>
            </a:r>
            <a:r>
              <a:rPr lang="es-ES" sz="1800" dirty="0">
                <a:solidFill>
                  <a:schemeClr val="accent4"/>
                </a:solidFill>
              </a:rPr>
              <a:t/>
            </a:r>
            <a:br>
              <a:rPr lang="es-ES" sz="1800" dirty="0">
                <a:solidFill>
                  <a:schemeClr val="accent4"/>
                </a:solidFill>
              </a:rPr>
            </a:br>
            <a:endParaRPr lang="en-US" sz="1800" dirty="0">
              <a:solidFill>
                <a:schemeClr val="tx1"/>
              </a:solidFill>
            </a:endParaRPr>
          </a:p>
          <a:p>
            <a:pPr marL="457200" lvl="1" indent="0">
              <a:buNone/>
            </a:pPr>
            <a:r>
              <a:rPr lang="en-US" sz="1800" dirty="0">
                <a:solidFill>
                  <a:schemeClr val="tx1"/>
                </a:solidFill>
              </a:rPr>
              <a:t>Conditions of Public Health or Public Safety </a:t>
            </a:r>
            <a:r>
              <a:rPr lang="en-US" sz="1800" dirty="0" smtClean="0">
                <a:solidFill>
                  <a:schemeClr val="tx1"/>
                </a:solidFill>
              </a:rPr>
              <a:t>(Tuberculosis (TB), </a:t>
            </a:r>
            <a:r>
              <a:rPr lang="en-US" sz="1800" dirty="0" smtClean="0">
                <a:solidFill>
                  <a:schemeClr val="tx1"/>
                </a:solidFill>
              </a:rPr>
              <a:t>positive </a:t>
            </a:r>
            <a:r>
              <a:rPr lang="en-US" sz="1800" dirty="0">
                <a:solidFill>
                  <a:schemeClr val="tx1"/>
                </a:solidFill>
              </a:rPr>
              <a:t>syphilis or </a:t>
            </a:r>
            <a:r>
              <a:rPr lang="en-US" sz="1800" dirty="0">
                <a:solidFill>
                  <a:schemeClr val="tx1"/>
                </a:solidFill>
              </a:rPr>
              <a:t>HIV, harmful </a:t>
            </a:r>
            <a:r>
              <a:rPr lang="en-US" sz="1800" dirty="0" err="1" smtClean="0">
                <a:solidFill>
                  <a:schemeClr val="tx1"/>
                </a:solidFill>
              </a:rPr>
              <a:t>behaviours</a:t>
            </a:r>
            <a:r>
              <a:rPr lang="en-US" sz="1800" dirty="0" smtClean="0">
                <a:solidFill>
                  <a:schemeClr val="tx1"/>
                </a:solidFill>
              </a:rPr>
              <a:t>)</a:t>
            </a:r>
            <a:r>
              <a:rPr lang="es-ES" dirty="0">
                <a:solidFill>
                  <a:schemeClr val="accent4"/>
                </a:solidFill>
              </a:rPr>
              <a:t/>
            </a:r>
            <a:br>
              <a:rPr lang="es-ES" dirty="0">
                <a:solidFill>
                  <a:schemeClr val="accent4"/>
                </a:solidFill>
              </a:rPr>
            </a:br>
            <a:endParaRPr lang="en-US" dirty="0">
              <a:solidFill>
                <a:schemeClr val="accent4"/>
              </a:solidFill>
            </a:endParaRPr>
          </a:p>
        </p:txBody>
      </p:sp>
    </p:spTree>
    <p:extLst>
      <p:ext uri="{BB962C8B-B14F-4D97-AF65-F5344CB8AC3E}">
        <p14:creationId xmlns:p14="http://schemas.microsoft.com/office/powerpoint/2010/main" val="225721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552" y="332656"/>
            <a:ext cx="8128000" cy="6096000"/>
          </a:xfrm>
          <a:prstGeom prst="rect">
            <a:avLst/>
          </a:prstGeom>
        </p:spPr>
      </p:pic>
      <p:sp>
        <p:nvSpPr>
          <p:cNvPr id="3" name="Content Placeholder 2"/>
          <p:cNvSpPr>
            <a:spLocks noGrp="1"/>
          </p:cNvSpPr>
          <p:nvPr>
            <p:ph idx="1"/>
          </p:nvPr>
        </p:nvSpPr>
        <p:spPr>
          <a:xfrm>
            <a:off x="1907704" y="1124744"/>
            <a:ext cx="6410672" cy="3777622"/>
          </a:xfrm>
        </p:spPr>
        <p:txBody>
          <a:bodyPr>
            <a:normAutofit/>
          </a:bodyPr>
          <a:lstStyle/>
          <a:p>
            <a:pPr marL="400050" lvl="1" indent="0">
              <a:buNone/>
            </a:pPr>
            <a:r>
              <a:rPr lang="fr-CA" sz="2400" b="1" dirty="0" smtClean="0">
                <a:solidFill>
                  <a:schemeClr val="accent4"/>
                </a:solidFill>
              </a:rPr>
              <a:t>Gracias – Merci – </a:t>
            </a:r>
            <a:r>
              <a:rPr lang="fr-CA" sz="2400" b="1" dirty="0" err="1" smtClean="0">
                <a:solidFill>
                  <a:schemeClr val="accent4"/>
                </a:solidFill>
              </a:rPr>
              <a:t>Thank-you</a:t>
            </a:r>
            <a:endParaRPr lang="fr-CA" sz="2400" b="1" dirty="0" smtClean="0">
              <a:solidFill>
                <a:schemeClr val="accent4"/>
              </a:solidFill>
            </a:endParaRPr>
          </a:p>
          <a:p>
            <a:pPr marL="400050" lvl="1" indent="0">
              <a:buNone/>
            </a:pPr>
            <a:r>
              <a:rPr lang="fr-CA" sz="2400" b="1" dirty="0" err="1" smtClean="0">
                <a:solidFill>
                  <a:schemeClr val="accent4"/>
                </a:solidFill>
              </a:rPr>
              <a:t>Any</a:t>
            </a:r>
            <a:r>
              <a:rPr lang="fr-CA" sz="2400" b="1" dirty="0" smtClean="0">
                <a:solidFill>
                  <a:schemeClr val="accent4"/>
                </a:solidFill>
              </a:rPr>
              <a:t> Questions ?</a:t>
            </a:r>
          </a:p>
          <a:p>
            <a:pPr marL="400050" lvl="1" indent="0">
              <a:buNone/>
            </a:pPr>
            <a:r>
              <a:rPr lang="fr-CA" sz="2400" b="1" dirty="0" err="1" smtClean="0">
                <a:solidFill>
                  <a:schemeClr val="accent4"/>
                </a:solidFill>
              </a:rPr>
              <a:t>Preguntas</a:t>
            </a:r>
            <a:r>
              <a:rPr lang="fr-CA" sz="2400" b="1" dirty="0" smtClean="0">
                <a:solidFill>
                  <a:schemeClr val="accent4"/>
                </a:solidFill>
              </a:rPr>
              <a:t>?</a:t>
            </a:r>
            <a:endParaRPr lang="fr-CA" sz="2400" b="1" dirty="0">
              <a:solidFill>
                <a:schemeClr val="accent4"/>
              </a:solidFill>
            </a:endParaRPr>
          </a:p>
        </p:txBody>
      </p:sp>
    </p:spTree>
    <p:extLst>
      <p:ext uri="{BB962C8B-B14F-4D97-AF65-F5344CB8AC3E}">
        <p14:creationId xmlns:p14="http://schemas.microsoft.com/office/powerpoint/2010/main" val="16769068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CA" dirty="0" err="1" smtClean="0"/>
              <a:t>Why</a:t>
            </a:r>
            <a:r>
              <a:rPr lang="fr-CA" dirty="0" smtClean="0"/>
              <a:t> do </a:t>
            </a:r>
            <a:r>
              <a:rPr lang="fr-CA" dirty="0" err="1" smtClean="0"/>
              <a:t>we</a:t>
            </a:r>
            <a:r>
              <a:rPr lang="fr-CA" dirty="0" smtClean="0"/>
              <a:t> do an Immigration </a:t>
            </a:r>
            <a:r>
              <a:rPr lang="fr-CA" dirty="0" err="1" smtClean="0"/>
              <a:t>Medical</a:t>
            </a:r>
            <a:r>
              <a:rPr lang="fr-CA" dirty="0" smtClean="0"/>
              <a:t> </a:t>
            </a:r>
            <a:r>
              <a:rPr lang="fr-CA" dirty="0" err="1" smtClean="0"/>
              <a:t>Examination</a:t>
            </a:r>
            <a:r>
              <a:rPr lang="fr-CA" dirty="0" smtClean="0"/>
              <a:t>?</a:t>
            </a:r>
            <a:br>
              <a:rPr lang="fr-CA" dirty="0" smtClean="0"/>
            </a:br>
            <a:endParaRPr lang="fr-CA" dirty="0"/>
          </a:p>
        </p:txBody>
      </p:sp>
      <p:sp>
        <p:nvSpPr>
          <p:cNvPr id="3" name="Content Placeholder 2"/>
          <p:cNvSpPr>
            <a:spLocks noGrp="1"/>
          </p:cNvSpPr>
          <p:nvPr>
            <p:ph idx="1"/>
          </p:nvPr>
        </p:nvSpPr>
        <p:spPr/>
        <p:txBody>
          <a:bodyPr>
            <a:normAutofit/>
          </a:bodyPr>
          <a:lstStyle/>
          <a:p>
            <a:pPr>
              <a:buFont typeface="+mj-lt"/>
              <a:buAutoNum type="arabicPeriod"/>
            </a:pPr>
            <a:r>
              <a:rPr lang="en-CA" dirty="0">
                <a:solidFill>
                  <a:schemeClr val="tx1"/>
                </a:solidFill>
              </a:rPr>
              <a:t>To protect the health of </a:t>
            </a:r>
            <a:r>
              <a:rPr lang="en-CA" dirty="0" smtClean="0">
                <a:solidFill>
                  <a:schemeClr val="tx1"/>
                </a:solidFill>
              </a:rPr>
              <a:t>people in Canada </a:t>
            </a:r>
            <a:endParaRPr lang="en-CA" dirty="0">
              <a:solidFill>
                <a:schemeClr val="tx1"/>
              </a:solidFill>
            </a:endParaRPr>
          </a:p>
          <a:p>
            <a:pPr marL="0" indent="0">
              <a:buNone/>
            </a:pPr>
            <a:endParaRPr lang="en-CA" dirty="0">
              <a:solidFill>
                <a:schemeClr val="tx1"/>
              </a:solidFill>
            </a:endParaRPr>
          </a:p>
          <a:p>
            <a:pPr marL="0" indent="0">
              <a:buNone/>
            </a:pPr>
            <a:r>
              <a:rPr lang="en-CA" dirty="0" smtClean="0">
                <a:solidFill>
                  <a:schemeClr val="tx1"/>
                </a:solidFill>
              </a:rPr>
              <a:t>2.   To protect public safety</a:t>
            </a:r>
            <a:endParaRPr lang="en-CA" strike="sngStrike" dirty="0" smtClean="0">
              <a:solidFill>
                <a:schemeClr val="tx1"/>
              </a:solidFill>
            </a:endParaRPr>
          </a:p>
          <a:p>
            <a:pPr marL="0" indent="0">
              <a:buNone/>
            </a:pPr>
            <a:endParaRPr lang="en-CA" dirty="0">
              <a:solidFill>
                <a:schemeClr val="tx1"/>
              </a:solidFill>
            </a:endParaRPr>
          </a:p>
          <a:p>
            <a:pPr marL="0" indent="0">
              <a:buNone/>
            </a:pPr>
            <a:r>
              <a:rPr lang="en-CA" dirty="0" smtClean="0">
                <a:solidFill>
                  <a:schemeClr val="tx1"/>
                </a:solidFill>
              </a:rPr>
              <a:t>3.   To </a:t>
            </a:r>
            <a:r>
              <a:rPr lang="en-CA" dirty="0">
                <a:solidFill>
                  <a:schemeClr val="tx1"/>
                </a:solidFill>
              </a:rPr>
              <a:t>reduce and prevent excessive demand on </a:t>
            </a:r>
            <a:r>
              <a:rPr lang="en-CA" dirty="0" smtClean="0">
                <a:solidFill>
                  <a:schemeClr val="tx1"/>
                </a:solidFill>
              </a:rPr>
              <a:t>	Canada's </a:t>
            </a:r>
            <a:r>
              <a:rPr lang="en-CA" dirty="0">
                <a:solidFill>
                  <a:schemeClr val="tx1"/>
                </a:solidFill>
              </a:rPr>
              <a:t>health and social </a:t>
            </a:r>
            <a:r>
              <a:rPr lang="en-CA" dirty="0" smtClean="0">
                <a:solidFill>
                  <a:schemeClr val="tx1"/>
                </a:solidFill>
              </a:rPr>
              <a:t>services</a:t>
            </a:r>
          </a:p>
        </p:txBody>
      </p:sp>
    </p:spTree>
    <p:extLst>
      <p:ext uri="{BB962C8B-B14F-4D97-AF65-F5344CB8AC3E}">
        <p14:creationId xmlns:p14="http://schemas.microsoft.com/office/powerpoint/2010/main" val="19973396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03648" y="692696"/>
            <a:ext cx="7416824" cy="976312"/>
          </a:xfrm>
        </p:spPr>
        <p:txBody>
          <a:bodyPr>
            <a:noAutofit/>
          </a:bodyPr>
          <a:lstStyle/>
          <a:p>
            <a:r>
              <a:rPr lang="fr-CA" b="1" dirty="0" err="1" smtClean="0"/>
              <a:t>Who</a:t>
            </a:r>
            <a:r>
              <a:rPr lang="fr-CA" b="1" dirty="0"/>
              <a:t> </a:t>
            </a:r>
            <a:r>
              <a:rPr lang="fr-CA" b="1" dirty="0" err="1" smtClean="0"/>
              <a:t>requires</a:t>
            </a:r>
            <a:r>
              <a:rPr lang="fr-CA" b="1" dirty="0" smtClean="0"/>
              <a:t> an Immigration </a:t>
            </a:r>
            <a:r>
              <a:rPr lang="fr-CA" b="1" dirty="0" err="1" smtClean="0"/>
              <a:t>Medical</a:t>
            </a:r>
            <a:r>
              <a:rPr lang="fr-CA" b="1" dirty="0" smtClean="0"/>
              <a:t> </a:t>
            </a:r>
            <a:r>
              <a:rPr lang="fr-CA" b="1" dirty="0" err="1" smtClean="0"/>
              <a:t>Examination</a:t>
            </a:r>
            <a:r>
              <a:rPr lang="fr-CA" b="1" dirty="0" smtClean="0"/>
              <a:t> (IME)?</a:t>
            </a:r>
            <a:br>
              <a:rPr lang="fr-CA" b="1" dirty="0" smtClean="0"/>
            </a:br>
            <a:endParaRPr lang="fr-CA" b="1" dirty="0">
              <a:solidFill>
                <a:schemeClr val="accent5">
                  <a:lumMod val="75000"/>
                </a:schemeClr>
              </a:solidFill>
            </a:endParaRPr>
          </a:p>
        </p:txBody>
      </p:sp>
      <p:sp>
        <p:nvSpPr>
          <p:cNvPr id="4" name="Content Placeholder 3"/>
          <p:cNvSpPr>
            <a:spLocks noGrp="1"/>
          </p:cNvSpPr>
          <p:nvPr>
            <p:ph idx="1"/>
          </p:nvPr>
        </p:nvSpPr>
        <p:spPr>
          <a:xfrm>
            <a:off x="1511660" y="1340768"/>
            <a:ext cx="7200800" cy="4438652"/>
          </a:xfrm>
        </p:spPr>
        <p:txBody>
          <a:bodyPr>
            <a:normAutofit/>
          </a:bodyPr>
          <a:lstStyle/>
          <a:p>
            <a:r>
              <a:rPr lang="fr-CA" dirty="0" smtClean="0"/>
              <a:t>All </a:t>
            </a:r>
            <a:r>
              <a:rPr lang="fr-CA" dirty="0"/>
              <a:t>immigrants (permanent </a:t>
            </a:r>
            <a:r>
              <a:rPr lang="fr-CA" dirty="0" err="1"/>
              <a:t>residents</a:t>
            </a:r>
            <a:r>
              <a:rPr lang="fr-CA" dirty="0"/>
              <a:t> </a:t>
            </a:r>
            <a:r>
              <a:rPr lang="fr-CA" dirty="0" smtClean="0"/>
              <a:t>)</a:t>
            </a:r>
          </a:p>
          <a:p>
            <a:pPr marL="0" indent="0">
              <a:buNone/>
            </a:pPr>
            <a:r>
              <a:rPr lang="es-ES" dirty="0" smtClean="0"/>
              <a:t>	</a:t>
            </a:r>
            <a:r>
              <a:rPr lang="en-CA" dirty="0" smtClean="0">
                <a:latin typeface="Century Gothic" panose="020B0502020202020204" pitchFamily="34" charset="0"/>
              </a:rPr>
              <a:t>Temporary </a:t>
            </a:r>
            <a:r>
              <a:rPr lang="en-CA" dirty="0">
                <a:latin typeface="Century Gothic" panose="020B0502020202020204" pitchFamily="34" charset="0"/>
              </a:rPr>
              <a:t>residents (workers, students, visitors) coming from tuberculosis-endemic area </a:t>
            </a:r>
            <a:r>
              <a:rPr lang="en-CA" b="1" dirty="0">
                <a:latin typeface="Century Gothic" panose="020B0502020202020204" pitchFamily="34" charset="0"/>
              </a:rPr>
              <a:t>and</a:t>
            </a:r>
            <a:r>
              <a:rPr lang="en-CA" dirty="0">
                <a:latin typeface="Century Gothic" panose="020B0502020202020204" pitchFamily="34" charset="0"/>
              </a:rPr>
              <a:t> </a:t>
            </a:r>
            <a:endParaRPr lang="en-CA" dirty="0" smtClean="0">
              <a:latin typeface="Century Gothic" panose="020B0502020202020204" pitchFamily="34" charset="0"/>
            </a:endParaRPr>
          </a:p>
          <a:p>
            <a:pPr lvl="1"/>
            <a:r>
              <a:rPr lang="en-CA" sz="1800" dirty="0" err="1" smtClean="0">
                <a:latin typeface="Calibri" pitchFamily="34" charset="0"/>
              </a:rPr>
              <a:t>i</a:t>
            </a:r>
            <a:r>
              <a:rPr lang="en-CA" sz="1800" dirty="0" smtClean="0">
                <a:latin typeface="Calibri" pitchFamily="34" charset="0"/>
              </a:rPr>
              <a:t>) staying </a:t>
            </a:r>
            <a:r>
              <a:rPr lang="en-CA" sz="1800" dirty="0">
                <a:latin typeface="Calibri" pitchFamily="34" charset="0"/>
              </a:rPr>
              <a:t>for 6+ months or </a:t>
            </a:r>
          </a:p>
          <a:p>
            <a:pPr lvl="1"/>
            <a:r>
              <a:rPr lang="en-CA" sz="1800" dirty="0">
                <a:latin typeface="Calibri" pitchFamily="34" charset="0"/>
              </a:rPr>
              <a:t>ii) working in a field affecting public health (e.g., health-care workers, teachers, child-care providers) – over 150,000 per year</a:t>
            </a:r>
          </a:p>
          <a:p>
            <a:endParaRPr lang="fr-CA" dirty="0"/>
          </a:p>
        </p:txBody>
      </p:sp>
    </p:spTree>
    <p:extLst>
      <p:ext uri="{BB962C8B-B14F-4D97-AF65-F5344CB8AC3E}">
        <p14:creationId xmlns:p14="http://schemas.microsoft.com/office/powerpoint/2010/main" val="39308061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692696"/>
            <a:ext cx="3202862" cy="648072"/>
          </a:xfrm>
        </p:spPr>
        <p:txBody>
          <a:bodyPr>
            <a:normAutofit fontScale="90000"/>
          </a:bodyPr>
          <a:lstStyle/>
          <a:p>
            <a:r>
              <a:rPr lang="fr-CA" dirty="0" smtClean="0"/>
              <a:t>How?  </a:t>
            </a:r>
            <a:r>
              <a:rPr lang="en-CA" dirty="0" smtClean="0"/>
              <a:t> </a:t>
            </a:r>
            <a:br>
              <a:rPr lang="en-CA" dirty="0" smtClean="0"/>
            </a:br>
            <a:endParaRPr lang="fr-CA" dirty="0"/>
          </a:p>
        </p:txBody>
      </p:sp>
      <p:sp>
        <p:nvSpPr>
          <p:cNvPr id="3" name="Content Placeholder 2"/>
          <p:cNvSpPr>
            <a:spLocks noGrp="1"/>
          </p:cNvSpPr>
          <p:nvPr>
            <p:ph idx="1"/>
          </p:nvPr>
        </p:nvSpPr>
        <p:spPr>
          <a:xfrm>
            <a:off x="1763688" y="1810723"/>
            <a:ext cx="7128792" cy="4562315"/>
          </a:xfrm>
        </p:spPr>
        <p:txBody>
          <a:bodyPr>
            <a:normAutofit/>
          </a:bodyPr>
          <a:lstStyle/>
          <a:p>
            <a:r>
              <a:rPr lang="en-CA" b="1" dirty="0"/>
              <a:t>With </a:t>
            </a:r>
            <a:r>
              <a:rPr lang="en-CA" b="1" dirty="0" err="1" smtClean="0"/>
              <a:t>eMedical</a:t>
            </a:r>
            <a:r>
              <a:rPr lang="en-CA" b="1" dirty="0" smtClean="0"/>
              <a:t> – an electronic tool used by physicians</a:t>
            </a:r>
            <a:r>
              <a:rPr lang="en-CA" b="1" dirty="0"/>
              <a:t> </a:t>
            </a:r>
            <a:r>
              <a:rPr lang="en-CA" b="1" dirty="0" smtClean="0"/>
              <a:t>to submit medical results to Canada</a:t>
            </a:r>
            <a:endParaRPr lang="fr-CA" b="1" dirty="0"/>
          </a:p>
          <a:p>
            <a:r>
              <a:rPr lang="en-CA" b="1" dirty="0"/>
              <a:t>Why </a:t>
            </a:r>
            <a:r>
              <a:rPr lang="en-CA" b="1" dirty="0" err="1"/>
              <a:t>eMedical</a:t>
            </a:r>
            <a:r>
              <a:rPr lang="en-CA" b="1" dirty="0"/>
              <a:t>?</a:t>
            </a:r>
            <a:endParaRPr lang="fr-CA" b="1" dirty="0"/>
          </a:p>
          <a:p>
            <a:pPr lvl="1"/>
            <a:r>
              <a:rPr lang="en-CA" dirty="0" smtClean="0"/>
              <a:t>Improved </a:t>
            </a:r>
            <a:r>
              <a:rPr lang="en-CA" dirty="0"/>
              <a:t>client </a:t>
            </a:r>
            <a:r>
              <a:rPr lang="en-CA" dirty="0" smtClean="0"/>
              <a:t>service              </a:t>
            </a:r>
          </a:p>
          <a:p>
            <a:pPr lvl="1"/>
            <a:r>
              <a:rPr lang="en-CA" dirty="0" smtClean="0"/>
              <a:t>Promotes standardization</a:t>
            </a:r>
            <a:endParaRPr lang="en-CA" sz="1500" dirty="0">
              <a:solidFill>
                <a:schemeClr val="accent4"/>
              </a:solidFill>
            </a:endParaRPr>
          </a:p>
          <a:p>
            <a:pPr lvl="1"/>
            <a:r>
              <a:rPr lang="en-CA" dirty="0"/>
              <a:t>Improved </a:t>
            </a:r>
            <a:r>
              <a:rPr lang="en-CA" dirty="0" smtClean="0"/>
              <a:t>integrity		            	</a:t>
            </a:r>
            <a:endParaRPr lang="en-CA" sz="1500" dirty="0">
              <a:solidFill>
                <a:schemeClr val="accent4"/>
              </a:solidFill>
            </a:endParaRPr>
          </a:p>
          <a:p>
            <a:pPr lvl="1"/>
            <a:r>
              <a:rPr lang="en-CA" dirty="0"/>
              <a:t>Secure document </a:t>
            </a:r>
            <a:r>
              <a:rPr lang="en-CA" dirty="0" smtClean="0"/>
              <a:t>transmission </a:t>
            </a:r>
          </a:p>
          <a:p>
            <a:pPr lvl="1"/>
            <a:r>
              <a:rPr lang="en-CA" dirty="0" smtClean="0"/>
              <a:t>Efficient </a:t>
            </a:r>
            <a:r>
              <a:rPr lang="en-CA" dirty="0"/>
              <a:t>and </a:t>
            </a:r>
            <a:r>
              <a:rPr lang="en-CA" dirty="0" smtClean="0"/>
              <a:t>convenient</a:t>
            </a:r>
            <a:endParaRPr lang="en-CA" sz="1500" dirty="0">
              <a:solidFill>
                <a:schemeClr val="accent4"/>
              </a:solidFill>
            </a:endParaRPr>
          </a:p>
          <a:p>
            <a:pPr lvl="1"/>
            <a:r>
              <a:rPr lang="en-CA" dirty="0"/>
              <a:t>Submitted in real </a:t>
            </a:r>
            <a:r>
              <a:rPr lang="en-CA" dirty="0" smtClean="0"/>
              <a:t>time</a:t>
            </a:r>
            <a:endParaRPr lang="en-CA" sz="1500" dirty="0">
              <a:solidFill>
                <a:schemeClr val="accent4"/>
              </a:solidFill>
            </a:endParaRPr>
          </a:p>
          <a:p>
            <a:pPr lvl="1"/>
            <a:r>
              <a:rPr lang="en-CA" dirty="0" smtClean="0"/>
              <a:t>Can </a:t>
            </a:r>
            <a:r>
              <a:rPr lang="en-CA" dirty="0"/>
              <a:t>be </a:t>
            </a:r>
            <a:r>
              <a:rPr lang="en-US" dirty="0" smtClean="0"/>
              <a:t>accessed </a:t>
            </a:r>
            <a:r>
              <a:rPr lang="en-US" dirty="0"/>
              <a:t>from anywhere via the </a:t>
            </a:r>
            <a:r>
              <a:rPr lang="en-US" dirty="0" smtClean="0"/>
              <a:t>internet. </a:t>
            </a:r>
          </a:p>
        </p:txBody>
      </p:sp>
    </p:spTree>
    <p:extLst>
      <p:ext uri="{BB962C8B-B14F-4D97-AF65-F5344CB8AC3E}">
        <p14:creationId xmlns:p14="http://schemas.microsoft.com/office/powerpoint/2010/main" val="3122888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additive="base">
                                        <p:cTn id="4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 calcmode="lin" valueType="num">
                                      <p:cBhvr additive="base">
                                        <p:cTn id="4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624110"/>
            <a:ext cx="7488831" cy="1280890"/>
          </a:xfrm>
        </p:spPr>
        <p:txBody>
          <a:bodyPr>
            <a:normAutofit/>
          </a:bodyPr>
          <a:lstStyle/>
          <a:p>
            <a:r>
              <a:rPr lang="fr-CA" sz="2400" b="1" dirty="0" err="1" smtClean="0"/>
              <a:t>What</a:t>
            </a:r>
            <a:r>
              <a:rPr lang="fr-CA" sz="2400" b="1" dirty="0" smtClean="0"/>
              <a:t> do </a:t>
            </a:r>
            <a:r>
              <a:rPr lang="fr-CA" sz="2400" b="1" dirty="0" err="1"/>
              <a:t>W</a:t>
            </a:r>
            <a:r>
              <a:rPr lang="fr-CA" sz="2400" b="1" dirty="0" err="1" smtClean="0"/>
              <a:t>e</a:t>
            </a:r>
            <a:r>
              <a:rPr lang="fr-CA" sz="2400" b="1" dirty="0" smtClean="0"/>
              <a:t> </a:t>
            </a:r>
            <a:r>
              <a:rPr lang="fr-CA" sz="2400" b="1" dirty="0" err="1" smtClean="0"/>
              <a:t>Screen</a:t>
            </a:r>
            <a:r>
              <a:rPr lang="fr-CA" sz="2400" b="1" dirty="0" smtClean="0"/>
              <a:t>?</a:t>
            </a:r>
            <a:br>
              <a:rPr lang="fr-CA" sz="2400" b="1" dirty="0" smtClean="0"/>
            </a:br>
            <a:endParaRPr lang="fr-CA" sz="2400" b="1" dirty="0">
              <a:solidFill>
                <a:schemeClr val="accent4"/>
              </a:solidFill>
            </a:endParaRPr>
          </a:p>
        </p:txBody>
      </p:sp>
      <p:pic>
        <p:nvPicPr>
          <p:cNvPr id="4" name="Picture 2" descr="\\ldn-dmres01\user1$\theriap\My Pictures\selfi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71563" y="1904999"/>
            <a:ext cx="3068214" cy="330804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e 4"/>
          <p:cNvGraphicFramePr>
            <a:graphicFrameLocks noGrp="1"/>
          </p:cNvGraphicFramePr>
          <p:nvPr>
            <p:extLst>
              <p:ext uri="{D42A27DB-BD31-4B8C-83A1-F6EECF244321}">
                <p14:modId xmlns:p14="http://schemas.microsoft.com/office/powerpoint/2010/main" val="2308863862"/>
              </p:ext>
            </p:extLst>
          </p:nvPr>
        </p:nvGraphicFramePr>
        <p:xfrm>
          <a:off x="833177" y="1910438"/>
          <a:ext cx="4991088" cy="2763520"/>
        </p:xfrm>
        <a:graphic>
          <a:graphicData uri="http://schemas.openxmlformats.org/drawingml/2006/table">
            <a:tbl>
              <a:tblPr firstRow="1" bandRow="1">
                <a:tableStyleId>{5C22544A-7EE6-4342-B048-85BDC9FD1C3A}</a:tableStyleId>
              </a:tblPr>
              <a:tblGrid>
                <a:gridCol w="2495544"/>
                <a:gridCol w="2495544"/>
              </a:tblGrid>
              <a:tr h="139040">
                <a:tc>
                  <a:txBody>
                    <a:bodyPr/>
                    <a:lstStyle/>
                    <a:p>
                      <a:r>
                        <a:rPr lang="fr-CA" dirty="0" smtClean="0">
                          <a:solidFill>
                            <a:schemeClr val="bg1"/>
                          </a:solidFill>
                        </a:rPr>
                        <a:t>AGE</a:t>
                      </a:r>
                      <a:endParaRPr lang="fr-CA" dirty="0">
                        <a:solidFill>
                          <a:schemeClr val="bg1"/>
                        </a:solidFill>
                      </a:endParaRPr>
                    </a:p>
                  </a:txBody>
                  <a:tcPr/>
                </a:tc>
                <a:tc>
                  <a:txBody>
                    <a:bodyPr/>
                    <a:lstStyle/>
                    <a:p>
                      <a:r>
                        <a:rPr lang="fr-CA" dirty="0" smtClean="0"/>
                        <a:t>TESTS </a:t>
                      </a:r>
                      <a:r>
                        <a:rPr lang="fr-CA" dirty="0" err="1" smtClean="0"/>
                        <a:t>Required</a:t>
                      </a:r>
                      <a:endParaRPr lang="fr-CA" dirty="0"/>
                    </a:p>
                  </a:txBody>
                  <a:tcPr/>
                </a:tc>
              </a:tr>
              <a:tr h="370840">
                <a:tc>
                  <a:txBody>
                    <a:bodyPr/>
                    <a:lstStyle/>
                    <a:p>
                      <a:r>
                        <a:rPr lang="fr-CA" dirty="0" smtClean="0"/>
                        <a:t>ALL</a:t>
                      </a:r>
                      <a:endParaRPr lang="fr-CA" dirty="0"/>
                    </a:p>
                  </a:txBody>
                  <a:tcPr/>
                </a:tc>
                <a:tc>
                  <a:txBody>
                    <a:bodyPr/>
                    <a:lstStyle/>
                    <a:p>
                      <a:r>
                        <a:rPr lang="fr-CA" dirty="0" err="1" smtClean="0"/>
                        <a:t>History</a:t>
                      </a:r>
                      <a:endParaRPr lang="fr-CA" dirty="0"/>
                    </a:p>
                  </a:txBody>
                  <a:tcPr/>
                </a:tc>
              </a:tr>
              <a:tr h="370840">
                <a:tc>
                  <a:txBody>
                    <a:bodyPr/>
                    <a:lstStyle/>
                    <a:p>
                      <a:r>
                        <a:rPr lang="fr-CA" dirty="0" smtClean="0"/>
                        <a:t>ALL</a:t>
                      </a:r>
                      <a:endParaRPr lang="fr-CA"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fr-CA" dirty="0" smtClean="0"/>
                        <a:t>Physical</a:t>
                      </a:r>
                      <a:r>
                        <a:rPr lang="fr-CA" baseline="0" dirty="0" smtClean="0"/>
                        <a:t> </a:t>
                      </a:r>
                      <a:r>
                        <a:rPr lang="fr-CA" baseline="0" dirty="0" err="1" smtClean="0"/>
                        <a:t>examination</a:t>
                      </a:r>
                      <a:endParaRPr lang="fr-CA" dirty="0" smtClean="0"/>
                    </a:p>
                    <a:p>
                      <a:endParaRPr lang="fr-CA" dirty="0"/>
                    </a:p>
                  </a:txBody>
                  <a:tcPr/>
                </a:tc>
              </a:tr>
              <a:tr h="370840">
                <a:tc>
                  <a:txBody>
                    <a:bodyPr/>
                    <a:lstStyle/>
                    <a:p>
                      <a:r>
                        <a:rPr lang="fr-CA" dirty="0" smtClean="0"/>
                        <a:t>5 + </a:t>
                      </a:r>
                      <a:r>
                        <a:rPr lang="fr-CA" dirty="0" err="1" smtClean="0"/>
                        <a:t>years</a:t>
                      </a:r>
                      <a:endParaRPr lang="fr-CA" dirty="0"/>
                    </a:p>
                  </a:txBody>
                  <a:tcPr/>
                </a:tc>
                <a:tc>
                  <a:txBody>
                    <a:bodyPr/>
                    <a:lstStyle/>
                    <a:p>
                      <a:r>
                        <a:rPr lang="fr-CA" dirty="0" err="1" smtClean="0"/>
                        <a:t>urinalysis</a:t>
                      </a:r>
                      <a:endParaRPr lang="fr-CA" dirty="0"/>
                    </a:p>
                  </a:txBody>
                  <a:tcPr/>
                </a:tc>
              </a:tr>
              <a:tr h="370840">
                <a:tc>
                  <a:txBody>
                    <a:bodyPr/>
                    <a:lstStyle/>
                    <a:p>
                      <a:r>
                        <a:rPr lang="fr-CA" dirty="0" smtClean="0"/>
                        <a:t>11+ </a:t>
                      </a:r>
                      <a:r>
                        <a:rPr lang="fr-CA" dirty="0" err="1" smtClean="0"/>
                        <a:t>years</a:t>
                      </a:r>
                      <a:endParaRPr lang="fr-CA" dirty="0"/>
                    </a:p>
                  </a:txBody>
                  <a:tcPr/>
                </a:tc>
                <a:tc>
                  <a:txBody>
                    <a:bodyPr/>
                    <a:lstStyle/>
                    <a:p>
                      <a:r>
                        <a:rPr lang="fr-CA" b="0" dirty="0" err="1" smtClean="0"/>
                        <a:t>chest</a:t>
                      </a:r>
                      <a:r>
                        <a:rPr lang="fr-CA" b="0" dirty="0" smtClean="0"/>
                        <a:t> x-ray film </a:t>
                      </a:r>
                      <a:endParaRPr lang="fr-CA" b="0" dirty="0"/>
                    </a:p>
                  </a:txBody>
                  <a:tcPr/>
                </a:tc>
              </a:tr>
              <a:tr h="370840">
                <a:tc>
                  <a:txBody>
                    <a:bodyPr/>
                    <a:lstStyle/>
                    <a:p>
                      <a:r>
                        <a:rPr lang="fr-CA" dirty="0" smtClean="0"/>
                        <a:t>15+ </a:t>
                      </a:r>
                      <a:r>
                        <a:rPr lang="fr-CA" dirty="0" err="1" smtClean="0"/>
                        <a:t>years</a:t>
                      </a:r>
                      <a:endParaRPr lang="fr-CA" dirty="0"/>
                    </a:p>
                  </a:txBody>
                  <a:tcPr/>
                </a:tc>
                <a:tc>
                  <a:txBody>
                    <a:bodyPr/>
                    <a:lstStyle/>
                    <a:p>
                      <a:r>
                        <a:rPr lang="fr-CA" sz="1800" b="0" dirty="0" smtClean="0"/>
                        <a:t>HIV and syphilis</a:t>
                      </a:r>
                      <a:endParaRPr lang="fr-CA" b="0" dirty="0"/>
                    </a:p>
                  </a:txBody>
                  <a:tcPr/>
                </a:tc>
              </a:tr>
            </a:tbl>
          </a:graphicData>
        </a:graphic>
      </p:graphicFrame>
    </p:spTree>
    <p:extLst>
      <p:ext uri="{BB962C8B-B14F-4D97-AF65-F5344CB8AC3E}">
        <p14:creationId xmlns:p14="http://schemas.microsoft.com/office/powerpoint/2010/main" val="3653753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1" y="624110"/>
            <a:ext cx="7202760" cy="1280890"/>
          </a:xfrm>
        </p:spPr>
        <p:txBody>
          <a:bodyPr>
            <a:noAutofit/>
          </a:bodyPr>
          <a:lstStyle/>
          <a:p>
            <a:r>
              <a:rPr lang="fr-CA" sz="2400" b="1" dirty="0" err="1"/>
              <a:t>Other</a:t>
            </a:r>
            <a:r>
              <a:rPr lang="fr-CA" sz="2400" b="1" dirty="0"/>
              <a:t> investigations    </a:t>
            </a:r>
            <a:r>
              <a:rPr lang="fr-CA" sz="2400" b="1" dirty="0" smtClean="0"/>
              <a:t/>
            </a:r>
            <a:br>
              <a:rPr lang="fr-CA" sz="2400" b="1" dirty="0" smtClean="0"/>
            </a:br>
            <a:r>
              <a:rPr lang="fr-CA" sz="2400" b="1" dirty="0" err="1" smtClean="0"/>
              <a:t>Based</a:t>
            </a:r>
            <a:r>
              <a:rPr lang="fr-CA" sz="2400" b="1" dirty="0" smtClean="0"/>
              <a:t> </a:t>
            </a:r>
            <a:r>
              <a:rPr lang="fr-CA" sz="2400" b="1" dirty="0"/>
              <a:t>on </a:t>
            </a:r>
            <a:r>
              <a:rPr lang="fr-CA" sz="2400" b="1" dirty="0" err="1"/>
              <a:t>History</a:t>
            </a:r>
            <a:r>
              <a:rPr lang="fr-CA" sz="2400" b="1" dirty="0"/>
              <a:t> or Physical </a:t>
            </a:r>
            <a:r>
              <a:rPr lang="fr-CA" sz="2400" b="1" dirty="0" err="1"/>
              <a:t>examination</a:t>
            </a:r>
            <a:r>
              <a:rPr lang="fr-CA" sz="2400" b="1" dirty="0"/>
              <a:t> </a:t>
            </a:r>
            <a:br>
              <a:rPr lang="fr-CA" sz="2400" b="1" dirty="0"/>
            </a:br>
            <a:endParaRPr lang="fr-CA" sz="2400" dirty="0"/>
          </a:p>
        </p:txBody>
      </p:sp>
      <p:sp>
        <p:nvSpPr>
          <p:cNvPr id="3" name="Content Placeholder 2"/>
          <p:cNvSpPr>
            <a:spLocks noGrp="1"/>
          </p:cNvSpPr>
          <p:nvPr>
            <p:ph idx="1"/>
          </p:nvPr>
        </p:nvSpPr>
        <p:spPr>
          <a:xfrm>
            <a:off x="1187624" y="2133600"/>
            <a:ext cx="7632847" cy="4247728"/>
          </a:xfrm>
        </p:spPr>
        <p:txBody>
          <a:bodyPr>
            <a:normAutofit fontScale="92500" lnSpcReduction="10000"/>
          </a:bodyPr>
          <a:lstStyle/>
          <a:p>
            <a:r>
              <a:rPr lang="en-CA" sz="2400" dirty="0" smtClean="0">
                <a:solidFill>
                  <a:schemeClr val="tx1"/>
                </a:solidFill>
              </a:rPr>
              <a:t>Hypertension (Blood pressure) </a:t>
            </a:r>
            <a:r>
              <a:rPr lang="en-CA" dirty="0" smtClean="0">
                <a:solidFill>
                  <a:schemeClr val="tx1"/>
                </a:solidFill>
              </a:rPr>
              <a:t>: </a:t>
            </a:r>
            <a:r>
              <a:rPr lang="en-CA" dirty="0">
                <a:solidFill>
                  <a:srgbClr val="1B357D"/>
                </a:solidFill>
              </a:rPr>
              <a:t>≥ 140  or ≥ 90 : assess end organ damage + </a:t>
            </a:r>
            <a:r>
              <a:rPr lang="en-CA" dirty="0" smtClean="0">
                <a:solidFill>
                  <a:srgbClr val="1B357D"/>
                </a:solidFill>
              </a:rPr>
              <a:t>Specialist </a:t>
            </a:r>
            <a:r>
              <a:rPr lang="en-CA" dirty="0">
                <a:solidFill>
                  <a:srgbClr val="1B357D"/>
                </a:solidFill>
              </a:rPr>
              <a:t>report if heart </a:t>
            </a:r>
            <a:r>
              <a:rPr lang="en-CA" dirty="0" smtClean="0">
                <a:solidFill>
                  <a:srgbClr val="1B357D"/>
                </a:solidFill>
              </a:rPr>
              <a:t>disease	</a:t>
            </a:r>
            <a:endParaRPr lang="en-CA" dirty="0">
              <a:solidFill>
                <a:srgbClr val="1B357D"/>
              </a:solidFill>
            </a:endParaRPr>
          </a:p>
          <a:p>
            <a:r>
              <a:rPr lang="en-CA" sz="2400" dirty="0">
                <a:solidFill>
                  <a:schemeClr val="tx1"/>
                </a:solidFill>
              </a:rPr>
              <a:t>P</a:t>
            </a:r>
            <a:r>
              <a:rPr lang="en-CA" sz="2400" dirty="0" smtClean="0">
                <a:solidFill>
                  <a:schemeClr val="tx1"/>
                </a:solidFill>
              </a:rPr>
              <a:t>sychiatric </a:t>
            </a:r>
            <a:r>
              <a:rPr lang="en-CA" sz="2400" dirty="0">
                <a:solidFill>
                  <a:schemeClr val="tx1"/>
                </a:solidFill>
              </a:rPr>
              <a:t>Conditions</a:t>
            </a:r>
            <a:r>
              <a:rPr lang="en-CA" dirty="0">
                <a:solidFill>
                  <a:schemeClr val="tx1"/>
                </a:solidFill>
              </a:rPr>
              <a:t>; </a:t>
            </a:r>
            <a:r>
              <a:rPr lang="en-CA" dirty="0">
                <a:solidFill>
                  <a:srgbClr val="1B357D"/>
                </a:solidFill>
              </a:rPr>
              <a:t>identify risk and needs (specialist-social worker-work history..) </a:t>
            </a:r>
            <a:r>
              <a:rPr lang="en-CA" dirty="0" smtClean="0">
                <a:solidFill>
                  <a:srgbClr val="1B357D"/>
                </a:solidFill>
              </a:rPr>
              <a:t>	</a:t>
            </a:r>
            <a:r>
              <a:rPr lang="es-ES" dirty="0" smtClean="0">
                <a:solidFill>
                  <a:schemeClr val="accent4"/>
                </a:solidFill>
              </a:rPr>
              <a:t/>
            </a:r>
            <a:br>
              <a:rPr lang="es-ES" dirty="0" smtClean="0">
                <a:solidFill>
                  <a:schemeClr val="accent4"/>
                </a:solidFill>
              </a:rPr>
            </a:br>
            <a:endParaRPr lang="en-CA" dirty="0" smtClean="0">
              <a:solidFill>
                <a:srgbClr val="1B357D"/>
              </a:solidFill>
            </a:endParaRPr>
          </a:p>
          <a:p>
            <a:r>
              <a:rPr lang="en-CA" sz="2400" dirty="0" smtClean="0">
                <a:solidFill>
                  <a:schemeClr val="tx1"/>
                </a:solidFill>
              </a:rPr>
              <a:t>Kidney Disease: </a:t>
            </a:r>
            <a:r>
              <a:rPr lang="en-CA" dirty="0" smtClean="0">
                <a:solidFill>
                  <a:srgbClr val="1B357D"/>
                </a:solidFill>
              </a:rPr>
              <a:t>Blood tests for kidney function e.g. </a:t>
            </a:r>
            <a:r>
              <a:rPr lang="en-CA" dirty="0" err="1" smtClean="0">
                <a:solidFill>
                  <a:srgbClr val="1B357D"/>
                </a:solidFill>
              </a:rPr>
              <a:t>eGFR</a:t>
            </a:r>
            <a:r>
              <a:rPr lang="en-CA" dirty="0" smtClean="0">
                <a:solidFill>
                  <a:srgbClr val="1B357D"/>
                </a:solidFill>
              </a:rPr>
              <a:t> or Albumin/creatinine ratio</a:t>
            </a:r>
            <a:r>
              <a:rPr lang="es-ES" dirty="0" smtClean="0">
                <a:solidFill>
                  <a:schemeClr val="accent4"/>
                </a:solidFill>
              </a:rPr>
              <a:t/>
            </a:r>
            <a:br>
              <a:rPr lang="es-ES" dirty="0" smtClean="0">
                <a:solidFill>
                  <a:schemeClr val="accent4"/>
                </a:solidFill>
              </a:rPr>
            </a:br>
            <a:endParaRPr lang="en-CA" dirty="0" smtClean="0">
              <a:solidFill>
                <a:srgbClr val="1B357D"/>
              </a:solidFill>
            </a:endParaRPr>
          </a:p>
          <a:p>
            <a:r>
              <a:rPr lang="en-CA" sz="2400" dirty="0" smtClean="0"/>
              <a:t>Syphilis </a:t>
            </a:r>
            <a:r>
              <a:rPr lang="en-CA" sz="2400" dirty="0"/>
              <a:t>Screening and Management</a:t>
            </a:r>
            <a:r>
              <a:rPr lang="en-CA" dirty="0">
                <a:solidFill>
                  <a:srgbClr val="1B357D"/>
                </a:solidFill>
              </a:rPr>
              <a:t>: confirm and </a:t>
            </a:r>
            <a:r>
              <a:rPr lang="en-CA" dirty="0" smtClean="0">
                <a:solidFill>
                  <a:srgbClr val="1B357D"/>
                </a:solidFill>
              </a:rPr>
              <a:t>Treat</a:t>
            </a:r>
            <a:r>
              <a:rPr lang="es-ES" dirty="0">
                <a:solidFill>
                  <a:schemeClr val="accent4"/>
                </a:solidFill>
              </a:rPr>
              <a:t/>
            </a:r>
            <a:br>
              <a:rPr lang="es-ES" dirty="0">
                <a:solidFill>
                  <a:schemeClr val="accent4"/>
                </a:solidFill>
              </a:rPr>
            </a:br>
            <a:endParaRPr lang="en-CA" dirty="0">
              <a:solidFill>
                <a:srgbClr val="1B357D"/>
              </a:solidFill>
            </a:endParaRPr>
          </a:p>
          <a:p>
            <a:r>
              <a:rPr lang="en-CA" sz="2400" dirty="0" smtClean="0">
                <a:solidFill>
                  <a:schemeClr val="tx1"/>
                </a:solidFill>
              </a:rPr>
              <a:t>Tuberculosis (TB)</a:t>
            </a:r>
            <a:r>
              <a:rPr lang="en-CA" dirty="0" smtClean="0">
                <a:solidFill>
                  <a:schemeClr val="tx1"/>
                </a:solidFill>
              </a:rPr>
              <a:t>: </a:t>
            </a:r>
            <a:r>
              <a:rPr lang="en-CA" dirty="0">
                <a:solidFill>
                  <a:srgbClr val="1B357D"/>
                </a:solidFill>
              </a:rPr>
              <a:t>x3 </a:t>
            </a:r>
            <a:r>
              <a:rPr lang="en-CA" dirty="0" err="1">
                <a:solidFill>
                  <a:srgbClr val="1B357D"/>
                </a:solidFill>
              </a:rPr>
              <a:t>sputums</a:t>
            </a:r>
            <a:r>
              <a:rPr lang="en-CA" dirty="0">
                <a:solidFill>
                  <a:srgbClr val="1B357D"/>
                </a:solidFill>
              </a:rPr>
              <a:t> </a:t>
            </a:r>
            <a:r>
              <a:rPr lang="en-CA" dirty="0" smtClean="0">
                <a:solidFill>
                  <a:srgbClr val="1B357D"/>
                </a:solidFill>
              </a:rPr>
              <a:t>culture &amp; sensitivity </a:t>
            </a:r>
            <a:r>
              <a:rPr lang="en-CA" dirty="0">
                <a:solidFill>
                  <a:srgbClr val="1B357D"/>
                </a:solidFill>
              </a:rPr>
              <a:t>+ 3 months repeat x-ray. If positive: screen </a:t>
            </a:r>
            <a:r>
              <a:rPr lang="en-CA" dirty="0" smtClean="0">
                <a:solidFill>
                  <a:srgbClr val="1B357D"/>
                </a:solidFill>
              </a:rPr>
              <a:t>contacts </a:t>
            </a:r>
            <a:r>
              <a:rPr lang="en-CA" dirty="0">
                <a:solidFill>
                  <a:srgbClr val="1B357D"/>
                </a:solidFill>
              </a:rPr>
              <a:t>for </a:t>
            </a:r>
            <a:r>
              <a:rPr lang="en-CA" dirty="0" smtClean="0">
                <a:solidFill>
                  <a:srgbClr val="1B357D"/>
                </a:solidFill>
              </a:rPr>
              <a:t>Latent TB </a:t>
            </a:r>
            <a:r>
              <a:rPr lang="en-CA" dirty="0">
                <a:solidFill>
                  <a:srgbClr val="1B357D"/>
                </a:solidFill>
              </a:rPr>
              <a:t>and refer for </a:t>
            </a:r>
            <a:r>
              <a:rPr lang="en-CA" dirty="0" smtClean="0">
                <a:solidFill>
                  <a:srgbClr val="1B357D"/>
                </a:solidFill>
              </a:rPr>
              <a:t>Directly Observed Therapy (DOT)</a:t>
            </a:r>
            <a:endParaRPr lang="en-CA" dirty="0">
              <a:solidFill>
                <a:schemeClr val="accent4"/>
              </a:solidFill>
            </a:endParaRPr>
          </a:p>
        </p:txBody>
      </p:sp>
    </p:spTree>
    <p:extLst>
      <p:ext uri="{BB962C8B-B14F-4D97-AF65-F5344CB8AC3E}">
        <p14:creationId xmlns:p14="http://schemas.microsoft.com/office/powerpoint/2010/main" val="19581032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624110"/>
            <a:ext cx="7058745" cy="932682"/>
          </a:xfrm>
        </p:spPr>
        <p:txBody>
          <a:bodyPr>
            <a:normAutofit fontScale="90000"/>
          </a:bodyPr>
          <a:lstStyle/>
          <a:p>
            <a:r>
              <a:rPr lang="fr-CA" sz="2400" b="1" dirty="0" err="1"/>
              <a:t>Other</a:t>
            </a:r>
            <a:r>
              <a:rPr lang="fr-CA" sz="2400" b="1" dirty="0"/>
              <a:t> investigations </a:t>
            </a:r>
            <a:r>
              <a:rPr lang="fr-CA" sz="2400" b="1" dirty="0" err="1" smtClean="0"/>
              <a:t>based</a:t>
            </a:r>
            <a:r>
              <a:rPr lang="fr-CA" sz="2400" b="1" dirty="0" smtClean="0"/>
              <a:t> on </a:t>
            </a:r>
            <a:r>
              <a:rPr lang="fr-CA" sz="2400" b="1" dirty="0" err="1" smtClean="0"/>
              <a:t>History</a:t>
            </a:r>
            <a:r>
              <a:rPr lang="fr-CA" sz="2400" b="1" dirty="0" smtClean="0"/>
              <a:t> or Physical </a:t>
            </a:r>
            <a:r>
              <a:rPr lang="fr-CA" sz="2400" b="1" dirty="0" err="1" smtClean="0"/>
              <a:t>examination</a:t>
            </a:r>
            <a:r>
              <a:rPr lang="fr-CA" sz="2400" b="1" dirty="0" smtClean="0"/>
              <a:t> </a:t>
            </a:r>
            <a:br>
              <a:rPr lang="fr-CA" sz="2400" b="1" dirty="0" smtClean="0"/>
            </a:br>
            <a:r>
              <a:rPr lang="es-ES" sz="2400" b="1" dirty="0" smtClean="0">
                <a:solidFill>
                  <a:schemeClr val="accent4"/>
                </a:solidFill>
              </a:rPr>
              <a:t> </a:t>
            </a:r>
            <a:br>
              <a:rPr lang="es-ES" sz="2400" b="1" dirty="0" smtClean="0">
                <a:solidFill>
                  <a:schemeClr val="accent4"/>
                </a:solidFill>
              </a:rPr>
            </a:br>
            <a:endParaRPr lang="fr-CA" sz="2400" b="1" dirty="0">
              <a:solidFill>
                <a:schemeClr val="accent4"/>
              </a:solidFill>
            </a:endParaRPr>
          </a:p>
        </p:txBody>
      </p:sp>
      <p:sp>
        <p:nvSpPr>
          <p:cNvPr id="3" name="Content Placeholder 2"/>
          <p:cNvSpPr>
            <a:spLocks noGrp="1"/>
          </p:cNvSpPr>
          <p:nvPr>
            <p:ph idx="1"/>
          </p:nvPr>
        </p:nvSpPr>
        <p:spPr>
          <a:xfrm>
            <a:off x="1475656" y="1772816"/>
            <a:ext cx="7416824" cy="4896544"/>
          </a:xfrm>
        </p:spPr>
        <p:txBody>
          <a:bodyPr>
            <a:noAutofit/>
          </a:bodyPr>
          <a:lstStyle/>
          <a:p>
            <a:pPr>
              <a:spcBef>
                <a:spcPts val="1200"/>
              </a:spcBef>
            </a:pPr>
            <a:r>
              <a:rPr lang="en-CA" dirty="0">
                <a:solidFill>
                  <a:schemeClr val="tx1"/>
                </a:solidFill>
              </a:rPr>
              <a:t>Assessment </a:t>
            </a:r>
            <a:r>
              <a:rPr lang="en-CA" dirty="0" smtClean="0">
                <a:solidFill>
                  <a:schemeClr val="tx1"/>
                </a:solidFill>
              </a:rPr>
              <a:t>of </a:t>
            </a:r>
            <a:r>
              <a:rPr lang="en-CA" b="1" dirty="0" smtClean="0">
                <a:solidFill>
                  <a:schemeClr val="tx1"/>
                </a:solidFill>
              </a:rPr>
              <a:t>A</a:t>
            </a:r>
            <a:r>
              <a:rPr lang="en-CA" dirty="0" smtClean="0">
                <a:solidFill>
                  <a:schemeClr val="tx1"/>
                </a:solidFill>
              </a:rPr>
              <a:t>ctivities </a:t>
            </a:r>
            <a:r>
              <a:rPr lang="en-CA" dirty="0">
                <a:solidFill>
                  <a:schemeClr val="tx1"/>
                </a:solidFill>
              </a:rPr>
              <a:t>of </a:t>
            </a:r>
            <a:r>
              <a:rPr lang="en-CA" b="1" dirty="0">
                <a:solidFill>
                  <a:schemeClr val="tx1"/>
                </a:solidFill>
              </a:rPr>
              <a:t>D</a:t>
            </a:r>
            <a:r>
              <a:rPr lang="en-CA" dirty="0">
                <a:solidFill>
                  <a:schemeClr val="tx1"/>
                </a:solidFill>
              </a:rPr>
              <a:t>aily </a:t>
            </a:r>
            <a:r>
              <a:rPr lang="en-CA" b="1" dirty="0">
                <a:solidFill>
                  <a:schemeClr val="tx1"/>
                </a:solidFill>
              </a:rPr>
              <a:t>L</a:t>
            </a:r>
            <a:r>
              <a:rPr lang="en-CA" dirty="0">
                <a:solidFill>
                  <a:schemeClr val="tx1"/>
                </a:solidFill>
              </a:rPr>
              <a:t>iving </a:t>
            </a:r>
            <a:r>
              <a:rPr lang="en-CA" dirty="0" smtClean="0">
                <a:solidFill>
                  <a:schemeClr val="tx1"/>
                </a:solidFill>
              </a:rPr>
              <a:t>(</a:t>
            </a:r>
            <a:r>
              <a:rPr lang="en-CA" dirty="0">
                <a:solidFill>
                  <a:schemeClr val="tx1"/>
                </a:solidFill>
              </a:rPr>
              <a:t>ADL</a:t>
            </a:r>
            <a:r>
              <a:rPr lang="en-CA" dirty="0" smtClean="0">
                <a:solidFill>
                  <a:schemeClr val="tx1"/>
                </a:solidFill>
              </a:rPr>
              <a:t>)</a:t>
            </a:r>
          </a:p>
          <a:p>
            <a:pPr>
              <a:spcBef>
                <a:spcPts val="1200"/>
              </a:spcBef>
            </a:pPr>
            <a:r>
              <a:rPr lang="en-CA" dirty="0" smtClean="0">
                <a:solidFill>
                  <a:schemeClr val="tx1"/>
                </a:solidFill>
              </a:rPr>
              <a:t>Assessment </a:t>
            </a:r>
            <a:r>
              <a:rPr lang="en-CA" dirty="0">
                <a:solidFill>
                  <a:schemeClr val="tx1"/>
                </a:solidFill>
              </a:rPr>
              <a:t>of Cognitive Functioning </a:t>
            </a:r>
            <a:r>
              <a:rPr lang="en-CA" dirty="0" smtClean="0">
                <a:solidFill>
                  <a:schemeClr val="tx1"/>
                </a:solidFill>
              </a:rPr>
              <a:t>(mini-mental status examination, </a:t>
            </a:r>
            <a:r>
              <a:rPr lang="en-CA" dirty="0">
                <a:solidFill>
                  <a:schemeClr val="tx1"/>
                </a:solidFill>
              </a:rPr>
              <a:t>MMSE) Cognitive Impairment or Debilitating Conditions in Adults : </a:t>
            </a:r>
            <a:r>
              <a:rPr lang="en-CA" dirty="0">
                <a:solidFill>
                  <a:srgbClr val="1B357D"/>
                </a:solidFill>
              </a:rPr>
              <a:t>specialist if Global Assessment of Function +/or </a:t>
            </a:r>
            <a:r>
              <a:rPr lang="en-CA" dirty="0" smtClean="0">
                <a:solidFill>
                  <a:srgbClr val="1B357D"/>
                </a:solidFill>
              </a:rPr>
              <a:t>ADL </a:t>
            </a:r>
            <a:r>
              <a:rPr lang="en-CA" dirty="0">
                <a:solidFill>
                  <a:srgbClr val="1B357D"/>
                </a:solidFill>
              </a:rPr>
              <a:t>+/or abnormal Mental </a:t>
            </a:r>
            <a:r>
              <a:rPr lang="en-CA" dirty="0" smtClean="0">
                <a:solidFill>
                  <a:srgbClr val="1B357D"/>
                </a:solidFill>
              </a:rPr>
              <a:t>status</a:t>
            </a:r>
          </a:p>
          <a:p>
            <a:pPr>
              <a:spcBef>
                <a:spcPts val="1200"/>
              </a:spcBef>
            </a:pPr>
            <a:r>
              <a:rPr lang="en-CA" dirty="0" smtClean="0">
                <a:solidFill>
                  <a:schemeClr val="tx1"/>
                </a:solidFill>
              </a:rPr>
              <a:t>Global </a:t>
            </a:r>
            <a:r>
              <a:rPr lang="en-CA" dirty="0">
                <a:solidFill>
                  <a:schemeClr val="tx1"/>
                </a:solidFill>
              </a:rPr>
              <a:t>Assessment of Function (GAF</a:t>
            </a:r>
            <a:r>
              <a:rPr lang="en-CA" dirty="0" smtClean="0">
                <a:solidFill>
                  <a:schemeClr val="tx1"/>
                </a:solidFill>
              </a:rPr>
              <a:t>)</a:t>
            </a:r>
          </a:p>
          <a:p>
            <a:pPr>
              <a:spcBef>
                <a:spcPts val="1200"/>
              </a:spcBef>
            </a:pPr>
            <a:r>
              <a:rPr lang="en-CA" dirty="0" smtClean="0">
                <a:solidFill>
                  <a:schemeClr val="tx1"/>
                </a:solidFill>
              </a:rPr>
              <a:t>Developmental </a:t>
            </a:r>
            <a:r>
              <a:rPr lang="en-CA" dirty="0">
                <a:solidFill>
                  <a:schemeClr val="tx1"/>
                </a:solidFill>
              </a:rPr>
              <a:t>Milestones: Chart of Early Childhood Development  </a:t>
            </a:r>
            <a:endParaRPr lang="en-CA" dirty="0" smtClean="0">
              <a:solidFill>
                <a:schemeClr val="tx1"/>
              </a:solidFill>
            </a:endParaRPr>
          </a:p>
          <a:p>
            <a:pPr>
              <a:spcBef>
                <a:spcPts val="1200"/>
              </a:spcBef>
            </a:pPr>
            <a:r>
              <a:rPr lang="en-CA" dirty="0" smtClean="0">
                <a:solidFill>
                  <a:schemeClr val="tx1"/>
                </a:solidFill>
              </a:rPr>
              <a:t>Developmental </a:t>
            </a:r>
            <a:r>
              <a:rPr lang="en-CA" dirty="0">
                <a:solidFill>
                  <a:schemeClr val="tx1"/>
                </a:solidFill>
              </a:rPr>
              <a:t>Delay in Children: </a:t>
            </a:r>
            <a:r>
              <a:rPr lang="en-CA" dirty="0">
                <a:solidFill>
                  <a:srgbClr val="1B357D"/>
                </a:solidFill>
              </a:rPr>
              <a:t>school report  + specialist report</a:t>
            </a:r>
            <a:endParaRPr lang="fr-CA" dirty="0">
              <a:solidFill>
                <a:schemeClr val="accent4"/>
              </a:solidFill>
            </a:endParaRPr>
          </a:p>
          <a:p>
            <a:pPr>
              <a:spcBef>
                <a:spcPts val="1200"/>
              </a:spcBef>
            </a:pPr>
            <a:r>
              <a:rPr lang="en-CA" dirty="0" smtClean="0">
                <a:solidFill>
                  <a:schemeClr val="tx1"/>
                </a:solidFill>
              </a:rPr>
              <a:t>Height/Weight/Head </a:t>
            </a:r>
            <a:r>
              <a:rPr lang="en-CA" dirty="0">
                <a:solidFill>
                  <a:schemeClr val="tx1"/>
                </a:solidFill>
              </a:rPr>
              <a:t>Circumference Percentile for Children </a:t>
            </a:r>
          </a:p>
          <a:p>
            <a:pPr>
              <a:spcBef>
                <a:spcPts val="1200"/>
              </a:spcBef>
            </a:pPr>
            <a:r>
              <a:rPr lang="en-CA" dirty="0" smtClean="0">
                <a:solidFill>
                  <a:schemeClr val="tx1"/>
                </a:solidFill>
              </a:rPr>
              <a:t>Body </a:t>
            </a:r>
            <a:r>
              <a:rPr lang="en-CA" dirty="0">
                <a:solidFill>
                  <a:schemeClr val="tx1"/>
                </a:solidFill>
              </a:rPr>
              <a:t>Mass Index (BMI</a:t>
            </a:r>
            <a:r>
              <a:rPr lang="en-CA" dirty="0" smtClean="0">
                <a:solidFill>
                  <a:schemeClr val="tx1"/>
                </a:solidFill>
              </a:rPr>
              <a:t>)</a:t>
            </a:r>
            <a:endParaRPr lang="en-CA" dirty="0">
              <a:solidFill>
                <a:schemeClr val="tx1"/>
              </a:solidFill>
            </a:endParaRPr>
          </a:p>
        </p:txBody>
      </p:sp>
    </p:spTree>
    <p:extLst>
      <p:ext uri="{BB962C8B-B14F-4D97-AF65-F5344CB8AC3E}">
        <p14:creationId xmlns:p14="http://schemas.microsoft.com/office/powerpoint/2010/main" val="4069047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548680"/>
            <a:ext cx="6731255" cy="644650"/>
          </a:xfrm>
        </p:spPr>
        <p:txBody>
          <a:bodyPr>
            <a:normAutofit/>
          </a:bodyPr>
          <a:lstStyle/>
          <a:p>
            <a:r>
              <a:rPr lang="fr-CA" sz="2400" b="1" dirty="0" err="1"/>
              <a:t>Other</a:t>
            </a:r>
            <a:r>
              <a:rPr lang="fr-CA" sz="2400" b="1" dirty="0"/>
              <a:t> </a:t>
            </a:r>
            <a:r>
              <a:rPr lang="fr-CA" sz="2400" b="1" dirty="0" smtClean="0"/>
              <a:t>investigations</a:t>
            </a:r>
            <a:endParaRPr lang="fr-CA" sz="2400" dirty="0"/>
          </a:p>
        </p:txBody>
      </p:sp>
      <p:sp>
        <p:nvSpPr>
          <p:cNvPr id="3" name="Content Placeholder 2"/>
          <p:cNvSpPr>
            <a:spLocks noGrp="1"/>
          </p:cNvSpPr>
          <p:nvPr>
            <p:ph idx="1"/>
          </p:nvPr>
        </p:nvSpPr>
        <p:spPr>
          <a:xfrm>
            <a:off x="1150128" y="1628800"/>
            <a:ext cx="7488831" cy="4824536"/>
          </a:xfrm>
        </p:spPr>
        <p:txBody>
          <a:bodyPr>
            <a:normAutofit/>
          </a:bodyPr>
          <a:lstStyle/>
          <a:p>
            <a:pPr>
              <a:spcBef>
                <a:spcPts val="2400"/>
              </a:spcBef>
            </a:pPr>
            <a:r>
              <a:rPr lang="en-CA" dirty="0">
                <a:solidFill>
                  <a:schemeClr val="tx1"/>
                </a:solidFill>
              </a:rPr>
              <a:t>Breast </a:t>
            </a:r>
            <a:r>
              <a:rPr lang="en-CA" dirty="0">
                <a:solidFill>
                  <a:schemeClr val="tx1"/>
                </a:solidFill>
              </a:rPr>
              <a:t>examination</a:t>
            </a:r>
          </a:p>
          <a:p>
            <a:pPr>
              <a:spcBef>
                <a:spcPts val="2400"/>
              </a:spcBef>
            </a:pPr>
            <a:r>
              <a:rPr lang="en-CA" dirty="0" smtClean="0">
                <a:solidFill>
                  <a:schemeClr val="tx1"/>
                </a:solidFill>
              </a:rPr>
              <a:t>Cancer </a:t>
            </a:r>
            <a:r>
              <a:rPr lang="en-CA" dirty="0">
                <a:solidFill>
                  <a:schemeClr val="tx1"/>
                </a:solidFill>
              </a:rPr>
              <a:t>or </a:t>
            </a:r>
            <a:r>
              <a:rPr lang="en-CA" dirty="0">
                <a:solidFill>
                  <a:schemeClr val="tx1"/>
                </a:solidFill>
              </a:rPr>
              <a:t>Malignancy : </a:t>
            </a:r>
            <a:r>
              <a:rPr lang="en-CA" dirty="0">
                <a:solidFill>
                  <a:schemeClr val="tx1"/>
                </a:solidFill>
              </a:rPr>
              <a:t>add specialist report for diagnosis, staging, treatment needs and </a:t>
            </a:r>
            <a:r>
              <a:rPr lang="en-CA" dirty="0">
                <a:solidFill>
                  <a:schemeClr val="tx1"/>
                </a:solidFill>
              </a:rPr>
              <a:t>prognosis	</a:t>
            </a:r>
          </a:p>
          <a:p>
            <a:pPr>
              <a:spcBef>
                <a:spcPts val="2400"/>
              </a:spcBef>
            </a:pPr>
            <a:r>
              <a:rPr lang="en-CA" dirty="0">
                <a:solidFill>
                  <a:schemeClr val="tx1"/>
                </a:solidFill>
              </a:rPr>
              <a:t>	</a:t>
            </a:r>
            <a:r>
              <a:rPr lang="en-CA" dirty="0" smtClean="0">
                <a:solidFill>
                  <a:schemeClr val="tx1"/>
                </a:solidFill>
              </a:rPr>
              <a:t>Heart </a:t>
            </a:r>
            <a:r>
              <a:rPr lang="en-CA" dirty="0">
                <a:solidFill>
                  <a:schemeClr val="tx1"/>
                </a:solidFill>
              </a:rPr>
              <a:t>Disease :  </a:t>
            </a:r>
            <a:r>
              <a:rPr lang="en-CA" dirty="0">
                <a:solidFill>
                  <a:schemeClr val="tx1"/>
                </a:solidFill>
              </a:rPr>
              <a:t>specialist report + </a:t>
            </a:r>
            <a:r>
              <a:rPr lang="en-CA" dirty="0">
                <a:solidFill>
                  <a:schemeClr val="tx1"/>
                </a:solidFill>
              </a:rPr>
              <a:t>creatinine </a:t>
            </a:r>
            <a:r>
              <a:rPr lang="en-CA" dirty="0">
                <a:solidFill>
                  <a:schemeClr val="tx1"/>
                </a:solidFill>
              </a:rPr>
              <a:t>if </a:t>
            </a:r>
            <a:r>
              <a:rPr lang="en-CA" dirty="0">
                <a:solidFill>
                  <a:schemeClr val="tx1"/>
                </a:solidFill>
              </a:rPr>
              <a:t>risk </a:t>
            </a:r>
            <a:r>
              <a:rPr lang="en-CA" dirty="0">
                <a:solidFill>
                  <a:schemeClr val="tx1"/>
                </a:solidFill>
              </a:rPr>
              <a:t>factors </a:t>
            </a:r>
            <a:r>
              <a:rPr lang="en-CA" dirty="0">
                <a:solidFill>
                  <a:schemeClr val="tx1"/>
                </a:solidFill>
              </a:rPr>
              <a:t>and/or </a:t>
            </a:r>
            <a:r>
              <a:rPr lang="en-CA" dirty="0">
                <a:solidFill>
                  <a:schemeClr val="tx1"/>
                </a:solidFill>
              </a:rPr>
              <a:t>end organ </a:t>
            </a:r>
            <a:r>
              <a:rPr lang="en-CA" dirty="0">
                <a:solidFill>
                  <a:schemeClr val="tx1"/>
                </a:solidFill>
              </a:rPr>
              <a:t>damage  </a:t>
            </a:r>
          </a:p>
          <a:p>
            <a:pPr>
              <a:spcBef>
                <a:spcPts val="2400"/>
              </a:spcBef>
            </a:pPr>
            <a:r>
              <a:rPr lang="en-CA" dirty="0" smtClean="0">
                <a:solidFill>
                  <a:schemeClr val="tx1"/>
                </a:solidFill>
              </a:rPr>
              <a:t>Serum </a:t>
            </a:r>
            <a:r>
              <a:rPr lang="en-CA" dirty="0">
                <a:solidFill>
                  <a:schemeClr val="tx1"/>
                </a:solidFill>
              </a:rPr>
              <a:t>Creatinine (sample of blood as a marker for kidney function)</a:t>
            </a:r>
            <a:endParaRPr lang="fr-CA" dirty="0">
              <a:solidFill>
                <a:schemeClr val="tx1"/>
              </a:solidFill>
            </a:endParaRPr>
          </a:p>
          <a:p>
            <a:pPr marL="0" indent="0">
              <a:buNone/>
            </a:pPr>
            <a:r>
              <a:rPr lang="en-CA" dirty="0" smtClean="0">
                <a:solidFill>
                  <a:srgbClr val="1B357D"/>
                </a:solidFill>
              </a:rPr>
              <a:t>  </a:t>
            </a:r>
          </a:p>
        </p:txBody>
      </p:sp>
    </p:spTree>
    <p:extLst>
      <p:ext uri="{BB962C8B-B14F-4D97-AF65-F5344CB8AC3E}">
        <p14:creationId xmlns:p14="http://schemas.microsoft.com/office/powerpoint/2010/main" val="8150207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624110"/>
            <a:ext cx="7344815" cy="932682"/>
          </a:xfrm>
        </p:spPr>
        <p:txBody>
          <a:bodyPr>
            <a:normAutofit/>
          </a:bodyPr>
          <a:lstStyle/>
          <a:p>
            <a:r>
              <a:rPr lang="en-US" sz="2400" b="1" dirty="0"/>
              <a:t>New Services for </a:t>
            </a:r>
            <a:r>
              <a:rPr lang="en-US" sz="2400" b="1" dirty="0" smtClean="0">
                <a:solidFill>
                  <a:srgbClr val="FF0000"/>
                </a:solidFill>
              </a:rPr>
              <a:t>Refugees </a:t>
            </a:r>
            <a:br>
              <a:rPr lang="en-US" sz="2400" b="1" dirty="0" smtClean="0">
                <a:solidFill>
                  <a:srgbClr val="FF0000"/>
                </a:solidFill>
              </a:rPr>
            </a:br>
            <a:endParaRPr lang="fr-CA" sz="2400" b="1" dirty="0">
              <a:solidFill>
                <a:schemeClr val="accent4"/>
              </a:solidFill>
            </a:endParaRPr>
          </a:p>
        </p:txBody>
      </p:sp>
      <p:sp>
        <p:nvSpPr>
          <p:cNvPr id="3" name="Content Placeholder 2"/>
          <p:cNvSpPr>
            <a:spLocks noGrp="1"/>
          </p:cNvSpPr>
          <p:nvPr>
            <p:ph idx="1"/>
          </p:nvPr>
        </p:nvSpPr>
        <p:spPr>
          <a:xfrm>
            <a:off x="1223627" y="1412776"/>
            <a:ext cx="7704856" cy="3777622"/>
          </a:xfrm>
        </p:spPr>
        <p:txBody>
          <a:bodyPr>
            <a:normAutofit/>
          </a:bodyPr>
          <a:lstStyle/>
          <a:p>
            <a:pPr marL="0" indent="0">
              <a:buNone/>
            </a:pPr>
            <a:r>
              <a:rPr lang="fr-CA" sz="2000" dirty="0"/>
              <a:t>Expansion of the </a:t>
            </a:r>
            <a:r>
              <a:rPr lang="fr-CA" sz="2000" dirty="0" err="1"/>
              <a:t>Interim</a:t>
            </a:r>
            <a:r>
              <a:rPr lang="fr-CA" sz="2000" dirty="0"/>
              <a:t> </a:t>
            </a:r>
            <a:r>
              <a:rPr lang="fr-CA" sz="2000" dirty="0" err="1"/>
              <a:t>Federal</a:t>
            </a:r>
            <a:r>
              <a:rPr lang="fr-CA" sz="2000" dirty="0"/>
              <a:t> </a:t>
            </a:r>
            <a:r>
              <a:rPr lang="fr-CA" sz="2000" dirty="0" err="1"/>
              <a:t>Health</a:t>
            </a:r>
            <a:r>
              <a:rPr lang="fr-CA" sz="2000" dirty="0"/>
              <a:t> Program (IFHP) by April 1, 2017 to </a:t>
            </a:r>
            <a:r>
              <a:rPr lang="en-US" sz="2000" dirty="0"/>
              <a:t>cover certain pre-departure medical services for refugees identified for resettlement before they come to Canada, including:</a:t>
            </a:r>
          </a:p>
          <a:p>
            <a:r>
              <a:rPr lang="en-US" sz="2200" dirty="0"/>
              <a:t>the immigration medical examination (IME), including treatment for medical conditions that </a:t>
            </a:r>
            <a:r>
              <a:rPr lang="en-US" sz="2200" dirty="0" smtClean="0"/>
              <a:t>could otherwise make </a:t>
            </a:r>
            <a:r>
              <a:rPr lang="en-US" sz="2200" dirty="0"/>
              <a:t>a resettled refugee inadmissible</a:t>
            </a:r>
          </a:p>
          <a:p>
            <a:r>
              <a:rPr lang="en-US" sz="2200" dirty="0"/>
              <a:t>some pre-departure vaccinations  </a:t>
            </a:r>
          </a:p>
        </p:txBody>
      </p:sp>
    </p:spTree>
    <p:extLst>
      <p:ext uri="{BB962C8B-B14F-4D97-AF65-F5344CB8AC3E}">
        <p14:creationId xmlns:p14="http://schemas.microsoft.com/office/powerpoint/2010/main" val="3873717656"/>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2135</TotalTime>
  <Words>617</Words>
  <Application>Microsoft Office PowerPoint</Application>
  <PresentationFormat>On-screen Show (4:3)</PresentationFormat>
  <Paragraphs>110</Paragraphs>
  <Slides>13</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Century Gothic</vt:lpstr>
      <vt:lpstr>Verdana</vt:lpstr>
      <vt:lpstr>Wingdings 3</vt:lpstr>
      <vt:lpstr>Wisp</vt:lpstr>
      <vt:lpstr>PowerPoint Presentation</vt:lpstr>
      <vt:lpstr>Why do we do an Immigration Medical Examination? </vt:lpstr>
      <vt:lpstr>Who requires an Immigration Medical Examination (IME)? </vt:lpstr>
      <vt:lpstr>How?    </vt:lpstr>
      <vt:lpstr>What do We Screen? </vt:lpstr>
      <vt:lpstr>Other investigations     Based on History or Physical examination  </vt:lpstr>
      <vt:lpstr>Other investigations based on History or Physical examination    </vt:lpstr>
      <vt:lpstr>Other investigations</vt:lpstr>
      <vt:lpstr>New Services for Refugees  </vt:lpstr>
      <vt:lpstr>Refugees and Resettlement needs form </vt:lpstr>
      <vt:lpstr>Grading the IME  </vt:lpstr>
      <vt:lpstr>Grading the IME  </vt:lpstr>
      <vt:lpstr>PowerPoint Presentation</vt:lpstr>
    </vt:vector>
  </TitlesOfParts>
  <Company>CIC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Juan-Pedro.Unger</dc:creator>
  <cp:lastModifiedBy>Juan-Pedro.Unger</cp:lastModifiedBy>
  <cp:revision>47</cp:revision>
  <dcterms:created xsi:type="dcterms:W3CDTF">2016-02-11T17:32:40Z</dcterms:created>
  <dcterms:modified xsi:type="dcterms:W3CDTF">2016-09-23T20:43:56Z</dcterms:modified>
</cp:coreProperties>
</file>