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283" r:id="rId4"/>
    <p:sldId id="261" r:id="rId5"/>
    <p:sldId id="265" r:id="rId6"/>
    <p:sldId id="277" r:id="rId7"/>
    <p:sldId id="280" r:id="rId8"/>
    <p:sldId id="281" r:id="rId9"/>
    <p:sldId id="284" r:id="rId10"/>
    <p:sldId id="282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B86"/>
    <a:srgbClr val="DAFFD3"/>
    <a:srgbClr val="1B357D"/>
    <a:srgbClr val="1F347D"/>
    <a:srgbClr val="C4BF94"/>
    <a:srgbClr val="C1BB83"/>
    <a:srgbClr val="C4BC6D"/>
    <a:srgbClr val="C4C079"/>
    <a:srgbClr val="C4B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75427" autoAdjust="0"/>
  </p:normalViewPr>
  <p:slideViewPr>
    <p:cSldViewPr snapToObjects="1" showGuides="1">
      <p:cViewPr varScale="1">
        <p:scale>
          <a:sx n="89" d="100"/>
          <a:sy n="89" d="100"/>
        </p:scale>
        <p:origin x="22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31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085E7-E77D-4D5F-AFA7-37ABB43F1EA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E9B9A-2F0E-422E-8298-C60DCE02C198}">
      <dgm:prSet phldrT="[Text]"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tx1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en-CA" sz="1400" b="1" dirty="0" smtClean="0">
              <a:solidFill>
                <a:schemeClr val="tx1"/>
              </a:solidFill>
            </a:rPr>
            <a:t>FOREIGN-BORN</a:t>
          </a:r>
        </a:p>
        <a:p>
          <a:pPr algn="l"/>
          <a:r>
            <a:rPr lang="en-CA" sz="13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One in five Canadians were born outside Canada – 20.6% of the total population.</a:t>
          </a:r>
          <a:endParaRPr lang="en-US" sz="13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0B7E29E-6BBC-41E2-B88B-D5BBC8A2692A}" type="parTrans" cxnId="{2A82DBCA-E7E0-49E3-8B9C-BAF5184CEC05}">
      <dgm:prSet/>
      <dgm:spPr/>
      <dgm:t>
        <a:bodyPr/>
        <a:lstStyle/>
        <a:p>
          <a:endParaRPr lang="en-US"/>
        </a:p>
      </dgm:t>
    </dgm:pt>
    <dgm:pt modelId="{AD067C5F-478E-4320-B3BF-49483E51B834}" type="sibTrans" cxnId="{2A82DBCA-E7E0-49E3-8B9C-BAF5184CEC05}">
      <dgm:prSet/>
      <dgm:spPr/>
      <dgm:t>
        <a:bodyPr/>
        <a:lstStyle/>
        <a:p>
          <a:endParaRPr lang="en-US"/>
        </a:p>
      </dgm:t>
    </dgm:pt>
    <dgm:pt modelId="{65D901A4-91C8-422A-BD13-BD7E94710975}">
      <dgm:prSet phldrT="[Text]" custT="1"/>
      <dgm:spPr>
        <a:solidFill>
          <a:schemeClr val="accent3"/>
        </a:solidFill>
        <a:ln w="12700">
          <a:solidFill>
            <a:schemeClr val="tx1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en-CA" sz="1400" b="1" dirty="0" smtClean="0">
              <a:solidFill>
                <a:schemeClr val="tx1"/>
              </a:solidFill>
            </a:rPr>
            <a:t>LANGUAGES</a:t>
          </a:r>
        </a:p>
        <a:p>
          <a:pPr algn="l"/>
          <a:r>
            <a:rPr lang="en-CA" sz="13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More than 200 languages spoken as a mother tongue, in addition to English and French.</a:t>
          </a:r>
          <a:endParaRPr lang="en-US" sz="13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0FCA8D2-FF21-42FB-BBA1-6C2F6CD79330}" type="parTrans" cxnId="{CFEAF10D-C332-4BD4-9AD3-39E3E9561DCF}">
      <dgm:prSet/>
      <dgm:spPr/>
      <dgm:t>
        <a:bodyPr/>
        <a:lstStyle/>
        <a:p>
          <a:endParaRPr lang="en-US"/>
        </a:p>
      </dgm:t>
    </dgm:pt>
    <dgm:pt modelId="{76B73FF7-FB78-4CA3-84C2-1BC1718ABEA8}" type="sibTrans" cxnId="{CFEAF10D-C332-4BD4-9AD3-39E3E9561DCF}">
      <dgm:prSet/>
      <dgm:spPr/>
      <dgm:t>
        <a:bodyPr/>
        <a:lstStyle/>
        <a:p>
          <a:endParaRPr lang="en-US"/>
        </a:p>
      </dgm:t>
    </dgm:pt>
    <dgm:pt modelId="{49255B4B-9CB8-4551-9513-D719ADCC15FE}">
      <dgm:prSet phldrT="[Text]" custT="1"/>
      <dgm:spPr>
        <a:solidFill>
          <a:schemeClr val="accent6">
            <a:lumMod val="60000"/>
            <a:lumOff val="40000"/>
          </a:schemeClr>
        </a:solidFill>
        <a:ln w="19050">
          <a:solidFill>
            <a:schemeClr val="tx1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en-CA" sz="1400" b="1" dirty="0" smtClean="0">
              <a:solidFill>
                <a:schemeClr val="tx1"/>
              </a:solidFill>
            </a:rPr>
            <a:t>VISIBLE MINORITIES</a:t>
          </a:r>
        </a:p>
        <a:p>
          <a:pPr algn="l"/>
          <a:r>
            <a:rPr lang="en-CA" sz="13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Visible minorities accounted for 19.1% of Canada’s population, up from 13.4% in 2001. Largest minority groups were South Asians, Chinese, Blacks and Filipinos.</a:t>
          </a:r>
          <a:endParaRPr lang="en-US" sz="13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393C257-7FB5-4F7E-9706-26B6B92BCF82}" type="parTrans" cxnId="{33714040-1BBE-4ABA-973E-9B70B543FFBD}">
      <dgm:prSet/>
      <dgm:spPr/>
      <dgm:t>
        <a:bodyPr/>
        <a:lstStyle/>
        <a:p>
          <a:endParaRPr lang="en-US"/>
        </a:p>
      </dgm:t>
    </dgm:pt>
    <dgm:pt modelId="{3E7172A6-87EB-42BA-83E7-F4FD6128B566}" type="sibTrans" cxnId="{33714040-1BBE-4ABA-973E-9B70B543FFBD}">
      <dgm:prSet/>
      <dgm:spPr/>
      <dgm:t>
        <a:bodyPr/>
        <a:lstStyle/>
        <a:p>
          <a:endParaRPr lang="en-US"/>
        </a:p>
      </dgm:t>
    </dgm:pt>
    <dgm:pt modelId="{0E0D5E2A-8D56-4C6A-BAA3-86A6F6E1CDFC}">
      <dgm:prSet phldrT="[Text]" custT="1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tx1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en-CA" sz="1400" b="1" dirty="0" smtClean="0">
              <a:solidFill>
                <a:schemeClr val="tx1"/>
              </a:solidFill>
            </a:rPr>
            <a:t>RELIGION</a:t>
          </a:r>
        </a:p>
        <a:p>
          <a:pPr algn="l"/>
          <a:r>
            <a:rPr lang="en-CA" sz="13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Majority  (67.3%) of Canadians were affiliated with Christian religions,  but those reporting non-Christian religions (i.e. Muslim, Sikh, Hindu, Buddhist) rose from 6.3% in 2001 to 7.2% of the population.  Projected to double by 2031.</a:t>
          </a:r>
          <a:endParaRPr lang="en-US" sz="13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94F70FE-4321-4818-8ED3-F7650B0BD3F1}" type="parTrans" cxnId="{4A5074D6-BFC8-41F6-AE06-2E9825C1D8C4}">
      <dgm:prSet/>
      <dgm:spPr/>
      <dgm:t>
        <a:bodyPr/>
        <a:lstStyle/>
        <a:p>
          <a:endParaRPr lang="en-US"/>
        </a:p>
      </dgm:t>
    </dgm:pt>
    <dgm:pt modelId="{A4C23CB6-8906-4EE9-A040-82E0AEDE436A}" type="sibTrans" cxnId="{4A5074D6-BFC8-41F6-AE06-2E9825C1D8C4}">
      <dgm:prSet/>
      <dgm:spPr/>
      <dgm:t>
        <a:bodyPr/>
        <a:lstStyle/>
        <a:p>
          <a:endParaRPr lang="en-US"/>
        </a:p>
      </dgm:t>
    </dgm:pt>
    <dgm:pt modelId="{BAEFAB64-3460-460D-ADCF-3DB0845BBBC2}">
      <dgm:prSet custT="1"/>
      <dgm:spPr>
        <a:solidFill>
          <a:schemeClr val="accent3">
            <a:lumMod val="60000"/>
            <a:lumOff val="40000"/>
          </a:schemeClr>
        </a:solidFill>
        <a:ln w="19050">
          <a:solidFill>
            <a:schemeClr val="tx1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en-CA" sz="1400" b="1" dirty="0" smtClean="0">
              <a:solidFill>
                <a:schemeClr val="tx1"/>
              </a:solidFill>
            </a:rPr>
            <a:t>ETHNIC GROUPS</a:t>
          </a:r>
        </a:p>
        <a:p>
          <a:pPr marL="108000" algn="l"/>
          <a:r>
            <a:rPr lang="en-CA" sz="13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About 200 ethnic origins.  Rise in mixed ethnic ancestries – 42.1% of total population compared to 38.2% in 2001.</a:t>
          </a:r>
          <a:endParaRPr lang="en-US" sz="13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AD98646-74A4-48FE-92DA-C0E38A5B7BA3}" type="parTrans" cxnId="{5902A571-78EB-4125-BB2E-E292F197B9BC}">
      <dgm:prSet/>
      <dgm:spPr/>
      <dgm:t>
        <a:bodyPr/>
        <a:lstStyle/>
        <a:p>
          <a:endParaRPr lang="en-US"/>
        </a:p>
      </dgm:t>
    </dgm:pt>
    <dgm:pt modelId="{F595E411-7D29-4E0A-89B1-76AFD5DABD16}" type="sibTrans" cxnId="{5902A571-78EB-4125-BB2E-E292F197B9BC}">
      <dgm:prSet/>
      <dgm:spPr/>
      <dgm:t>
        <a:bodyPr/>
        <a:lstStyle/>
        <a:p>
          <a:endParaRPr lang="en-US"/>
        </a:p>
      </dgm:t>
    </dgm:pt>
    <dgm:pt modelId="{FEA21D02-BC0C-4937-B46E-652E85F7EBF6}" type="pres">
      <dgm:prSet presAssocID="{30A085E7-E77D-4D5F-AFA7-37ABB43F1E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7D51EB-4439-4780-B92D-83ECE78612D1}" type="pres">
      <dgm:prSet presAssocID="{EA4E9B9A-2F0E-422E-8298-C60DCE02C198}" presName="node" presStyleLbl="node1" presStyleIdx="0" presStyleCnt="5" custLinFactNeighborX="5782" custLinFactNeighborY="798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932A1F63-0841-43B5-B9BF-9523C3A27BC2}" type="pres">
      <dgm:prSet presAssocID="{AD067C5F-478E-4320-B3BF-49483E51B834}" presName="sibTrans" presStyleCnt="0"/>
      <dgm:spPr/>
    </dgm:pt>
    <dgm:pt modelId="{D9EE4EEA-C870-4BA9-8753-F9EEFB1A8D0C}" type="pres">
      <dgm:prSet presAssocID="{BAEFAB64-3460-460D-ADCF-3DB0845BBBC2}" presName="node" presStyleLbl="node1" presStyleIdx="1" presStyleCnt="5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en-US"/>
        </a:p>
      </dgm:t>
    </dgm:pt>
    <dgm:pt modelId="{61982663-C6A1-4A28-9E85-9852D656D4BB}" type="pres">
      <dgm:prSet presAssocID="{F595E411-7D29-4E0A-89B1-76AFD5DABD16}" presName="sibTrans" presStyleCnt="0"/>
      <dgm:spPr/>
    </dgm:pt>
    <dgm:pt modelId="{AC636D73-17B6-4179-A099-C07B8EE675BB}" type="pres">
      <dgm:prSet presAssocID="{65D901A4-91C8-422A-BD13-BD7E94710975}" presName="node" presStyleLbl="node1" presStyleIdx="2" presStyleCnt="5" custScaleY="100000" custLinFactNeighborX="-5718" custLinFactNeighborY="-1315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en-US"/>
        </a:p>
      </dgm:t>
    </dgm:pt>
    <dgm:pt modelId="{B9371D81-F8CB-4F65-98ED-508D13D82058}" type="pres">
      <dgm:prSet presAssocID="{76B73FF7-FB78-4CA3-84C2-1BC1718ABEA8}" presName="sibTrans" presStyleCnt="0"/>
      <dgm:spPr/>
    </dgm:pt>
    <dgm:pt modelId="{AEC81B47-26BC-4C53-8DEC-C30012D91929}" type="pres">
      <dgm:prSet presAssocID="{49255B4B-9CB8-4551-9513-D719ADCC15FE}" presName="node" presStyleLbl="node1" presStyleIdx="3" presStyleCnt="5" custScaleX="126492" custScaleY="111072" custLinFactNeighborX="2936" custLinFactNeighborY="-10991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46768575-7608-4101-8CFB-8DA4959E5BAC}" type="pres">
      <dgm:prSet presAssocID="{3E7172A6-87EB-42BA-83E7-F4FD6128B566}" presName="sibTrans" presStyleCnt="0"/>
      <dgm:spPr/>
    </dgm:pt>
    <dgm:pt modelId="{7D8D8CDB-098C-47C4-939C-97ACE2162276}" type="pres">
      <dgm:prSet presAssocID="{0E0D5E2A-8D56-4C6A-BAA3-86A6F6E1CDFC}" presName="node" presStyleLbl="node1" presStyleIdx="4" presStyleCnt="5" custScaleX="124956" custScaleY="116668" custLinFactNeighborX="-4646" custLinFactNeighborY="-1229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403E955A-7F64-42BE-8438-4B9B7AECD678}" type="presOf" srcId="{30A085E7-E77D-4D5F-AFA7-37ABB43F1EA9}" destId="{FEA21D02-BC0C-4937-B46E-652E85F7EBF6}" srcOrd="0" destOrd="0" presId="urn:microsoft.com/office/officeart/2005/8/layout/default#1"/>
    <dgm:cxn modelId="{4A5074D6-BFC8-41F6-AE06-2E9825C1D8C4}" srcId="{30A085E7-E77D-4D5F-AFA7-37ABB43F1EA9}" destId="{0E0D5E2A-8D56-4C6A-BAA3-86A6F6E1CDFC}" srcOrd="4" destOrd="0" parTransId="{694F70FE-4321-4818-8ED3-F7650B0BD3F1}" sibTransId="{A4C23CB6-8906-4EE9-A040-82E0AEDE436A}"/>
    <dgm:cxn modelId="{CFEAF10D-C332-4BD4-9AD3-39E3E9561DCF}" srcId="{30A085E7-E77D-4D5F-AFA7-37ABB43F1EA9}" destId="{65D901A4-91C8-422A-BD13-BD7E94710975}" srcOrd="2" destOrd="0" parTransId="{D0FCA8D2-FF21-42FB-BBA1-6C2F6CD79330}" sibTransId="{76B73FF7-FB78-4CA3-84C2-1BC1718ABEA8}"/>
    <dgm:cxn modelId="{3396070F-1770-4279-B670-BE1E651D0880}" type="presOf" srcId="{BAEFAB64-3460-460D-ADCF-3DB0845BBBC2}" destId="{D9EE4EEA-C870-4BA9-8753-F9EEFB1A8D0C}" srcOrd="0" destOrd="0" presId="urn:microsoft.com/office/officeart/2005/8/layout/default#1"/>
    <dgm:cxn modelId="{33714040-1BBE-4ABA-973E-9B70B543FFBD}" srcId="{30A085E7-E77D-4D5F-AFA7-37ABB43F1EA9}" destId="{49255B4B-9CB8-4551-9513-D719ADCC15FE}" srcOrd="3" destOrd="0" parTransId="{3393C257-7FB5-4F7E-9706-26B6B92BCF82}" sibTransId="{3E7172A6-87EB-42BA-83E7-F4FD6128B566}"/>
    <dgm:cxn modelId="{A7AD2CEF-BB70-40A1-A40A-0BCBF657382A}" type="presOf" srcId="{65D901A4-91C8-422A-BD13-BD7E94710975}" destId="{AC636D73-17B6-4179-A099-C07B8EE675BB}" srcOrd="0" destOrd="0" presId="urn:microsoft.com/office/officeart/2005/8/layout/default#1"/>
    <dgm:cxn modelId="{5902A571-78EB-4125-BB2E-E292F197B9BC}" srcId="{30A085E7-E77D-4D5F-AFA7-37ABB43F1EA9}" destId="{BAEFAB64-3460-460D-ADCF-3DB0845BBBC2}" srcOrd="1" destOrd="0" parTransId="{DAD98646-74A4-48FE-92DA-C0E38A5B7BA3}" sibTransId="{F595E411-7D29-4E0A-89B1-76AFD5DABD16}"/>
    <dgm:cxn modelId="{8A7E194A-C99C-48CF-9D28-12C9BC1E7577}" type="presOf" srcId="{0E0D5E2A-8D56-4C6A-BAA3-86A6F6E1CDFC}" destId="{7D8D8CDB-098C-47C4-939C-97ACE2162276}" srcOrd="0" destOrd="0" presId="urn:microsoft.com/office/officeart/2005/8/layout/default#1"/>
    <dgm:cxn modelId="{6DE6D137-C96E-4174-9225-D4EC8BFC09E6}" type="presOf" srcId="{49255B4B-9CB8-4551-9513-D719ADCC15FE}" destId="{AEC81B47-26BC-4C53-8DEC-C30012D91929}" srcOrd="0" destOrd="0" presId="urn:microsoft.com/office/officeart/2005/8/layout/default#1"/>
    <dgm:cxn modelId="{2A82DBCA-E7E0-49E3-8B9C-BAF5184CEC05}" srcId="{30A085E7-E77D-4D5F-AFA7-37ABB43F1EA9}" destId="{EA4E9B9A-2F0E-422E-8298-C60DCE02C198}" srcOrd="0" destOrd="0" parTransId="{F0B7E29E-6BBC-41E2-B88B-D5BBC8A2692A}" sibTransId="{AD067C5F-478E-4320-B3BF-49483E51B834}"/>
    <dgm:cxn modelId="{D35203C9-FA2A-4854-8F61-6907CF635E3B}" type="presOf" srcId="{EA4E9B9A-2F0E-422E-8298-C60DCE02C198}" destId="{217D51EB-4439-4780-B92D-83ECE78612D1}" srcOrd="0" destOrd="0" presId="urn:microsoft.com/office/officeart/2005/8/layout/default#1"/>
    <dgm:cxn modelId="{60901450-48CE-425D-9D05-2E44C269816D}" type="presParOf" srcId="{FEA21D02-BC0C-4937-B46E-652E85F7EBF6}" destId="{217D51EB-4439-4780-B92D-83ECE78612D1}" srcOrd="0" destOrd="0" presId="urn:microsoft.com/office/officeart/2005/8/layout/default#1"/>
    <dgm:cxn modelId="{6779A10D-C123-4ECA-AEA6-3839C30E31C0}" type="presParOf" srcId="{FEA21D02-BC0C-4937-B46E-652E85F7EBF6}" destId="{932A1F63-0841-43B5-B9BF-9523C3A27BC2}" srcOrd="1" destOrd="0" presId="urn:microsoft.com/office/officeart/2005/8/layout/default#1"/>
    <dgm:cxn modelId="{E062D74E-DF90-4AE3-9BCA-0B30CBF435C1}" type="presParOf" srcId="{FEA21D02-BC0C-4937-B46E-652E85F7EBF6}" destId="{D9EE4EEA-C870-4BA9-8753-F9EEFB1A8D0C}" srcOrd="2" destOrd="0" presId="urn:microsoft.com/office/officeart/2005/8/layout/default#1"/>
    <dgm:cxn modelId="{D3C29578-9582-4DB4-AE07-F9E31BDF8981}" type="presParOf" srcId="{FEA21D02-BC0C-4937-B46E-652E85F7EBF6}" destId="{61982663-C6A1-4A28-9E85-9852D656D4BB}" srcOrd="3" destOrd="0" presId="urn:microsoft.com/office/officeart/2005/8/layout/default#1"/>
    <dgm:cxn modelId="{28CD31B5-20A9-4723-8BF7-C411ED2E9B20}" type="presParOf" srcId="{FEA21D02-BC0C-4937-B46E-652E85F7EBF6}" destId="{AC636D73-17B6-4179-A099-C07B8EE675BB}" srcOrd="4" destOrd="0" presId="urn:microsoft.com/office/officeart/2005/8/layout/default#1"/>
    <dgm:cxn modelId="{D8F49037-CC09-4B81-AE68-B719478210BC}" type="presParOf" srcId="{FEA21D02-BC0C-4937-B46E-652E85F7EBF6}" destId="{B9371D81-F8CB-4F65-98ED-508D13D82058}" srcOrd="5" destOrd="0" presId="urn:microsoft.com/office/officeart/2005/8/layout/default#1"/>
    <dgm:cxn modelId="{C0FFC727-5B0E-428A-9FC9-ACA2ABFDB9E7}" type="presParOf" srcId="{FEA21D02-BC0C-4937-B46E-652E85F7EBF6}" destId="{AEC81B47-26BC-4C53-8DEC-C30012D91929}" srcOrd="6" destOrd="0" presId="urn:microsoft.com/office/officeart/2005/8/layout/default#1"/>
    <dgm:cxn modelId="{43DAFB46-0794-4644-A85C-1954231EE14E}" type="presParOf" srcId="{FEA21D02-BC0C-4937-B46E-652E85F7EBF6}" destId="{46768575-7608-4101-8CFB-8DA4959E5BAC}" srcOrd="7" destOrd="0" presId="urn:microsoft.com/office/officeart/2005/8/layout/default#1"/>
    <dgm:cxn modelId="{BD9DB0DE-A7EF-4263-87AB-543A778F3032}" type="presParOf" srcId="{FEA21D02-BC0C-4937-B46E-652E85F7EBF6}" destId="{7D8D8CDB-098C-47C4-939C-97ACE216227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A7A6D-9EB3-4493-8B6A-FBDE4598453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C6C8B6B-EE76-4710-A68F-ACB508DFDFC4}">
      <dgm:prSet phldrT="[Text]" custT="1"/>
      <dgm:spPr>
        <a:solidFill>
          <a:schemeClr val="accent3">
            <a:lumMod val="50000"/>
            <a:alpha val="5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CA" sz="1000" b="1" dirty="0" smtClean="0">
              <a:solidFill>
                <a:schemeClr val="tx1"/>
              </a:solidFill>
            </a:rPr>
            <a:t>Federal Government</a:t>
          </a:r>
          <a:endParaRPr lang="en-US" sz="1000" b="1" dirty="0">
            <a:solidFill>
              <a:schemeClr val="tx1"/>
            </a:solidFill>
          </a:endParaRPr>
        </a:p>
      </dgm:t>
    </dgm:pt>
    <dgm:pt modelId="{39650A32-FF77-4C29-9805-31B547DD8ABD}" type="parTrans" cxnId="{4BC813DA-4C64-4844-ADDF-CCD0F0D7C2E6}">
      <dgm:prSet/>
      <dgm:spPr/>
      <dgm:t>
        <a:bodyPr/>
        <a:lstStyle/>
        <a:p>
          <a:endParaRPr lang="en-US"/>
        </a:p>
      </dgm:t>
    </dgm:pt>
    <dgm:pt modelId="{5F7A4B09-6343-478B-BCF7-AF9BFDF4F187}" type="sibTrans" cxnId="{4BC813DA-4C64-4844-ADDF-CCD0F0D7C2E6}">
      <dgm:prSet/>
      <dgm:spPr/>
      <dgm:t>
        <a:bodyPr/>
        <a:lstStyle/>
        <a:p>
          <a:endParaRPr lang="en-US"/>
        </a:p>
      </dgm:t>
    </dgm:pt>
    <dgm:pt modelId="{1ACEE5CE-AF0F-44EA-A032-8593ED1285CC}">
      <dgm:prSet phldrT="[Text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r"/>
          <a:r>
            <a:rPr lang="en-CA" sz="700" b="1" dirty="0" smtClean="0">
              <a:solidFill>
                <a:schemeClr val="tx1"/>
              </a:solidFill>
            </a:rPr>
            <a:t>Municipal Governments</a:t>
          </a:r>
          <a:endParaRPr lang="en-US" sz="700" b="1" dirty="0">
            <a:solidFill>
              <a:schemeClr val="tx1"/>
            </a:solidFill>
          </a:endParaRPr>
        </a:p>
      </dgm:t>
    </dgm:pt>
    <dgm:pt modelId="{4601C097-AF8D-42FA-BCC2-141DF8794440}" type="parTrans" cxnId="{0CDB40BA-3A1C-46C0-A3F2-902568D8408E}">
      <dgm:prSet/>
      <dgm:spPr/>
      <dgm:t>
        <a:bodyPr/>
        <a:lstStyle/>
        <a:p>
          <a:endParaRPr lang="en-US"/>
        </a:p>
      </dgm:t>
    </dgm:pt>
    <dgm:pt modelId="{46CDD24F-028B-430E-8DEE-E60E3C7FD6B5}" type="sibTrans" cxnId="{0CDB40BA-3A1C-46C0-A3F2-902568D8408E}">
      <dgm:prSet/>
      <dgm:spPr/>
      <dgm:t>
        <a:bodyPr/>
        <a:lstStyle/>
        <a:p>
          <a:endParaRPr lang="en-US"/>
        </a:p>
      </dgm:t>
    </dgm:pt>
    <dgm:pt modelId="{D40E4D2C-EE6E-4794-AE3C-CBD3A832044A}">
      <dgm:prSet phldrT="[Text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en-CA" sz="950" b="1" smtClean="0">
              <a:solidFill>
                <a:schemeClr val="tx1"/>
              </a:solidFill>
            </a:rPr>
            <a:t>Provincial</a:t>
          </a:r>
          <a:endParaRPr lang="en-CA" sz="950" b="1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n-CA" sz="950" b="1" dirty="0" smtClean="0">
              <a:solidFill>
                <a:schemeClr val="tx1"/>
              </a:solidFill>
            </a:rPr>
            <a:t>Territorial Governments</a:t>
          </a:r>
          <a:endParaRPr lang="en-US" sz="950" b="1" dirty="0">
            <a:solidFill>
              <a:schemeClr val="tx1"/>
            </a:solidFill>
          </a:endParaRPr>
        </a:p>
      </dgm:t>
    </dgm:pt>
    <dgm:pt modelId="{03DA2DB9-E17A-4BB2-B2AE-F49F1D86497A}" type="parTrans" cxnId="{32DB9AC9-43EE-4D48-86EF-BE0FB92B3734}">
      <dgm:prSet/>
      <dgm:spPr/>
      <dgm:t>
        <a:bodyPr/>
        <a:lstStyle/>
        <a:p>
          <a:endParaRPr lang="en-US"/>
        </a:p>
      </dgm:t>
    </dgm:pt>
    <dgm:pt modelId="{A3F0D6AB-2553-426D-B365-7DE61AF59981}" type="sibTrans" cxnId="{32DB9AC9-43EE-4D48-86EF-BE0FB92B3734}">
      <dgm:prSet/>
      <dgm:spPr/>
      <dgm:t>
        <a:bodyPr/>
        <a:lstStyle/>
        <a:p>
          <a:endParaRPr lang="en-US"/>
        </a:p>
      </dgm:t>
    </dgm:pt>
    <dgm:pt modelId="{DD4574AD-8D3F-4956-A50F-915CFA62788A}" type="pres">
      <dgm:prSet presAssocID="{6C6A7A6D-9EB3-4493-8B6A-FBDE45984537}" presName="compositeShape" presStyleCnt="0">
        <dgm:presLayoutVars>
          <dgm:chMax val="7"/>
          <dgm:dir/>
          <dgm:resizeHandles val="exact"/>
        </dgm:presLayoutVars>
      </dgm:prSet>
      <dgm:spPr/>
    </dgm:pt>
    <dgm:pt modelId="{DF8DB0E4-869B-4E9F-89DC-8AFBAB067E20}" type="pres">
      <dgm:prSet presAssocID="{CC6C8B6B-EE76-4710-A68F-ACB508DFDFC4}" presName="circ1" presStyleLbl="vennNode1" presStyleIdx="0" presStyleCnt="3"/>
      <dgm:spPr/>
      <dgm:t>
        <a:bodyPr/>
        <a:lstStyle/>
        <a:p>
          <a:endParaRPr lang="en-US"/>
        </a:p>
      </dgm:t>
    </dgm:pt>
    <dgm:pt modelId="{5C246939-C15E-49E1-BD7D-2FDF1EFB6F92}" type="pres">
      <dgm:prSet presAssocID="{CC6C8B6B-EE76-4710-A68F-ACB508DFDFC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70479-62E2-43F2-B616-82F958F1BFDB}" type="pres">
      <dgm:prSet presAssocID="{1ACEE5CE-AF0F-44EA-A032-8593ED1285CC}" presName="circ2" presStyleLbl="vennNode1" presStyleIdx="1" presStyleCnt="3" custScaleX="95319" custScaleY="57077" custLinFactNeighborX="9569" custLinFactNeighborY="-5051"/>
      <dgm:spPr/>
      <dgm:t>
        <a:bodyPr/>
        <a:lstStyle/>
        <a:p>
          <a:endParaRPr lang="en-US"/>
        </a:p>
      </dgm:t>
    </dgm:pt>
    <dgm:pt modelId="{9BDC676C-1B10-4C63-9990-AF758CECB277}" type="pres">
      <dgm:prSet presAssocID="{1ACEE5CE-AF0F-44EA-A032-8593ED1285C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132EF-75C3-4D23-AE0D-65101FF66750}" type="pres">
      <dgm:prSet presAssocID="{D40E4D2C-EE6E-4794-AE3C-CBD3A832044A}" presName="circ3" presStyleLbl="vennNode1" presStyleIdx="2" presStyleCnt="3" custScaleX="122305"/>
      <dgm:spPr/>
      <dgm:t>
        <a:bodyPr/>
        <a:lstStyle/>
        <a:p>
          <a:endParaRPr lang="en-US"/>
        </a:p>
      </dgm:t>
    </dgm:pt>
    <dgm:pt modelId="{D8F96E03-4D25-4820-9E88-D353BAD8C20A}" type="pres">
      <dgm:prSet presAssocID="{D40E4D2C-EE6E-4794-AE3C-CBD3A83204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903EEC-D82A-4AA4-993B-0A0DB82D0D4D}" type="presOf" srcId="{1ACEE5CE-AF0F-44EA-A032-8593ED1285CC}" destId="{BB370479-62E2-43F2-B616-82F958F1BFDB}" srcOrd="0" destOrd="0" presId="urn:microsoft.com/office/officeart/2005/8/layout/venn1"/>
    <dgm:cxn modelId="{379712D1-A62A-4E10-BAA8-17E9A62B19E1}" type="presOf" srcId="{CC6C8B6B-EE76-4710-A68F-ACB508DFDFC4}" destId="{5C246939-C15E-49E1-BD7D-2FDF1EFB6F92}" srcOrd="1" destOrd="0" presId="urn:microsoft.com/office/officeart/2005/8/layout/venn1"/>
    <dgm:cxn modelId="{D943E478-3AAF-4B8A-98C4-EAEA730D209C}" type="presOf" srcId="{D40E4D2C-EE6E-4794-AE3C-CBD3A832044A}" destId="{D8F96E03-4D25-4820-9E88-D353BAD8C20A}" srcOrd="1" destOrd="0" presId="urn:microsoft.com/office/officeart/2005/8/layout/venn1"/>
    <dgm:cxn modelId="{4BC813DA-4C64-4844-ADDF-CCD0F0D7C2E6}" srcId="{6C6A7A6D-9EB3-4493-8B6A-FBDE45984537}" destId="{CC6C8B6B-EE76-4710-A68F-ACB508DFDFC4}" srcOrd="0" destOrd="0" parTransId="{39650A32-FF77-4C29-9805-31B547DD8ABD}" sibTransId="{5F7A4B09-6343-478B-BCF7-AF9BFDF4F187}"/>
    <dgm:cxn modelId="{6FB33B4E-07AE-4E59-ABAB-2DA68E9071CD}" type="presOf" srcId="{CC6C8B6B-EE76-4710-A68F-ACB508DFDFC4}" destId="{DF8DB0E4-869B-4E9F-89DC-8AFBAB067E20}" srcOrd="0" destOrd="0" presId="urn:microsoft.com/office/officeart/2005/8/layout/venn1"/>
    <dgm:cxn modelId="{0CDB40BA-3A1C-46C0-A3F2-902568D8408E}" srcId="{6C6A7A6D-9EB3-4493-8B6A-FBDE45984537}" destId="{1ACEE5CE-AF0F-44EA-A032-8593ED1285CC}" srcOrd="1" destOrd="0" parTransId="{4601C097-AF8D-42FA-BCC2-141DF8794440}" sibTransId="{46CDD24F-028B-430E-8DEE-E60E3C7FD6B5}"/>
    <dgm:cxn modelId="{691A9496-F349-4714-AEF9-094D76D6B91F}" type="presOf" srcId="{D40E4D2C-EE6E-4794-AE3C-CBD3A832044A}" destId="{773132EF-75C3-4D23-AE0D-65101FF66750}" srcOrd="0" destOrd="0" presId="urn:microsoft.com/office/officeart/2005/8/layout/venn1"/>
    <dgm:cxn modelId="{05ED0481-BFE7-4ACE-A769-0F1D39BB35D5}" type="presOf" srcId="{6C6A7A6D-9EB3-4493-8B6A-FBDE45984537}" destId="{DD4574AD-8D3F-4956-A50F-915CFA62788A}" srcOrd="0" destOrd="0" presId="urn:microsoft.com/office/officeart/2005/8/layout/venn1"/>
    <dgm:cxn modelId="{32DB9AC9-43EE-4D48-86EF-BE0FB92B3734}" srcId="{6C6A7A6D-9EB3-4493-8B6A-FBDE45984537}" destId="{D40E4D2C-EE6E-4794-AE3C-CBD3A832044A}" srcOrd="2" destOrd="0" parTransId="{03DA2DB9-E17A-4BB2-B2AE-F49F1D86497A}" sibTransId="{A3F0D6AB-2553-426D-B365-7DE61AF59981}"/>
    <dgm:cxn modelId="{09304EA3-9E94-4448-8FAA-0BA5E4265C0C}" type="presOf" srcId="{1ACEE5CE-AF0F-44EA-A032-8593ED1285CC}" destId="{9BDC676C-1B10-4C63-9990-AF758CECB277}" srcOrd="1" destOrd="0" presId="urn:microsoft.com/office/officeart/2005/8/layout/venn1"/>
    <dgm:cxn modelId="{BB12B4F2-7F0E-4D42-8069-476BDE469609}" type="presParOf" srcId="{DD4574AD-8D3F-4956-A50F-915CFA62788A}" destId="{DF8DB0E4-869B-4E9F-89DC-8AFBAB067E20}" srcOrd="0" destOrd="0" presId="urn:microsoft.com/office/officeart/2005/8/layout/venn1"/>
    <dgm:cxn modelId="{4CE37488-4326-44A5-81CC-1606A52D07F0}" type="presParOf" srcId="{DD4574AD-8D3F-4956-A50F-915CFA62788A}" destId="{5C246939-C15E-49E1-BD7D-2FDF1EFB6F92}" srcOrd="1" destOrd="0" presId="urn:microsoft.com/office/officeart/2005/8/layout/venn1"/>
    <dgm:cxn modelId="{0ECB7F26-A4E4-4614-9E0A-ADC9A0ED9A3D}" type="presParOf" srcId="{DD4574AD-8D3F-4956-A50F-915CFA62788A}" destId="{BB370479-62E2-43F2-B616-82F958F1BFDB}" srcOrd="2" destOrd="0" presId="urn:microsoft.com/office/officeart/2005/8/layout/venn1"/>
    <dgm:cxn modelId="{D76E014A-21A9-4695-A02E-381E0479B9BB}" type="presParOf" srcId="{DD4574AD-8D3F-4956-A50F-915CFA62788A}" destId="{9BDC676C-1B10-4C63-9990-AF758CECB277}" srcOrd="3" destOrd="0" presId="urn:microsoft.com/office/officeart/2005/8/layout/venn1"/>
    <dgm:cxn modelId="{E0F2E9AE-D724-438C-BA08-1FC5E7F4505E}" type="presParOf" srcId="{DD4574AD-8D3F-4956-A50F-915CFA62788A}" destId="{773132EF-75C3-4D23-AE0D-65101FF66750}" srcOrd="4" destOrd="0" presId="urn:microsoft.com/office/officeart/2005/8/layout/venn1"/>
    <dgm:cxn modelId="{5025668B-83A6-4A24-834A-DDFFEE5A5425}" type="presParOf" srcId="{DD4574AD-8D3F-4956-A50F-915CFA62788A}" destId="{D8F96E03-4D25-4820-9E88-D353BAD8C20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D51EB-4439-4780-B92D-83ECE78612D1}">
      <dsp:nvSpPr>
        <dsp:cNvPr id="0" name=""/>
        <dsp:cNvSpPr/>
      </dsp:nvSpPr>
      <dsp:spPr>
        <a:xfrm>
          <a:off x="136939" y="153664"/>
          <a:ext cx="2368379" cy="1421027"/>
        </a:xfrm>
        <a:prstGeom prst="round2Diag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solidFill>
                <a:schemeClr val="tx1"/>
              </a:solidFill>
            </a:rPr>
            <a:t>FOREIGN-BORN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One in five Canadians were born outside Canada – 20.6% of the total population.</a:t>
          </a:r>
          <a:endParaRPr lang="en-US" sz="13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06308" y="223033"/>
        <a:ext cx="2229641" cy="1282289"/>
      </dsp:txXfrm>
    </dsp:sp>
    <dsp:sp modelId="{D9EE4EEA-C870-4BA9-8753-F9EEFB1A8D0C}">
      <dsp:nvSpPr>
        <dsp:cNvPr id="0" name=""/>
        <dsp:cNvSpPr/>
      </dsp:nvSpPr>
      <dsp:spPr>
        <a:xfrm>
          <a:off x="2605217" y="142324"/>
          <a:ext cx="2368379" cy="1421027"/>
        </a:xfrm>
        <a:prstGeom prst="snip1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solidFill>
                <a:schemeClr val="tx1"/>
              </a:solidFill>
            </a:rPr>
            <a:t>ETHNIC GROUPS</a:t>
          </a:r>
        </a:p>
        <a:p>
          <a:pPr marL="10800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About 200 ethnic origins.  Rise in mixed ethnic ancestries – 42.1% of total population compared to 38.2% in 2001.</a:t>
          </a:r>
          <a:endParaRPr lang="en-US" sz="13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605217" y="260745"/>
        <a:ext cx="2249958" cy="1302606"/>
      </dsp:txXfrm>
    </dsp:sp>
    <dsp:sp modelId="{AC636D73-17B6-4179-A099-C07B8EE675BB}">
      <dsp:nvSpPr>
        <dsp:cNvPr id="0" name=""/>
        <dsp:cNvSpPr/>
      </dsp:nvSpPr>
      <dsp:spPr>
        <a:xfrm>
          <a:off x="5075010" y="123638"/>
          <a:ext cx="2368379" cy="1421027"/>
        </a:xfrm>
        <a:prstGeom prst="snip2SameRect">
          <a:avLst/>
        </a:prstGeom>
        <a:solidFill>
          <a:schemeClr val="accent3"/>
        </a:solidFill>
        <a:ln w="12700" cap="flat" cmpd="sng" algn="ctr">
          <a:solidFill>
            <a:schemeClr val="tx1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solidFill>
                <a:schemeClr val="tx1"/>
              </a:solidFill>
            </a:rPr>
            <a:t>LANGUAGES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More than 200 languages spoken as a mother tongue, in addition to English and French.</a:t>
          </a:r>
          <a:endParaRPr lang="en-US" sz="13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193431" y="242059"/>
        <a:ext cx="2131537" cy="1302606"/>
      </dsp:txXfrm>
    </dsp:sp>
    <dsp:sp modelId="{AEC81B47-26BC-4C53-8DEC-C30012D91929}">
      <dsp:nvSpPr>
        <dsp:cNvPr id="0" name=""/>
        <dsp:cNvSpPr/>
      </dsp:nvSpPr>
      <dsp:spPr>
        <a:xfrm>
          <a:off x="762902" y="1683765"/>
          <a:ext cx="2995810" cy="1578363"/>
        </a:xfrm>
        <a:prstGeom prst="snip2Diag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solidFill>
                <a:schemeClr val="tx1"/>
              </a:solidFill>
            </a:rPr>
            <a:t>VISIBLE MINORITIES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Visible minorities accounted for 19.1% of Canada’s population, up from 13.4% in 2001. Largest minority groups were South Asians, Chinese, Blacks and Filipinos.</a:t>
          </a:r>
          <a:endParaRPr lang="en-US" sz="13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94435" y="1815298"/>
        <a:ext cx="2732744" cy="1315297"/>
      </dsp:txXfrm>
    </dsp:sp>
    <dsp:sp modelId="{7D8D8CDB-098C-47C4-939C-97ACE2162276}">
      <dsp:nvSpPr>
        <dsp:cNvPr id="0" name=""/>
        <dsp:cNvSpPr/>
      </dsp:nvSpPr>
      <dsp:spPr>
        <a:xfrm>
          <a:off x="3815980" y="1625532"/>
          <a:ext cx="2959432" cy="1657884"/>
        </a:xfrm>
        <a:prstGeom prst="round2Diag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solidFill>
                <a:schemeClr val="tx1"/>
              </a:solidFill>
            </a:rPr>
            <a:t>RELIGION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Majority  (67.3%) of Canadians were affiliated with Christian religions,  but those reporting non-Christian religions (i.e. Muslim, Sikh, Hindu, Buddhist) rose from 6.3% in 2001 to 7.2% of the population.  Projected to double by 2031.</a:t>
          </a:r>
          <a:endParaRPr lang="en-US" sz="13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896911" y="1706463"/>
        <a:ext cx="2797570" cy="1496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DB0E4-869B-4E9F-89DC-8AFBAB067E20}">
      <dsp:nvSpPr>
        <dsp:cNvPr id="0" name=""/>
        <dsp:cNvSpPr/>
      </dsp:nvSpPr>
      <dsp:spPr>
        <a:xfrm>
          <a:off x="592028" y="46495"/>
          <a:ext cx="961965" cy="961965"/>
        </a:xfrm>
        <a:prstGeom prst="ellipse">
          <a:avLst/>
        </a:prstGeom>
        <a:solidFill>
          <a:schemeClr val="accent3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b="1" kern="1200" dirty="0" smtClean="0">
              <a:solidFill>
                <a:schemeClr val="tx1"/>
              </a:solidFill>
            </a:rPr>
            <a:t>Federal Government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720290" y="214838"/>
        <a:ext cx="705441" cy="432884"/>
      </dsp:txXfrm>
    </dsp:sp>
    <dsp:sp modelId="{BB370479-62E2-43F2-B616-82F958F1BFDB}">
      <dsp:nvSpPr>
        <dsp:cNvPr id="0" name=""/>
        <dsp:cNvSpPr/>
      </dsp:nvSpPr>
      <dsp:spPr>
        <a:xfrm>
          <a:off x="1053702" y="805586"/>
          <a:ext cx="916935" cy="54906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700" b="1" kern="1200" dirty="0" smtClean="0">
              <a:solidFill>
                <a:schemeClr val="tx1"/>
              </a:solidFill>
            </a:rPr>
            <a:t>Municipal Governments</a:t>
          </a:r>
          <a:endParaRPr lang="en-US" sz="700" b="1" kern="1200" dirty="0">
            <a:solidFill>
              <a:schemeClr val="tx1"/>
            </a:solidFill>
          </a:endParaRPr>
        </a:p>
      </dsp:txBody>
      <dsp:txXfrm>
        <a:off x="1334132" y="947427"/>
        <a:ext cx="550161" cy="301983"/>
      </dsp:txXfrm>
    </dsp:sp>
    <dsp:sp modelId="{773132EF-75C3-4D23-AE0D-65101FF66750}">
      <dsp:nvSpPr>
        <dsp:cNvPr id="0" name=""/>
        <dsp:cNvSpPr/>
      </dsp:nvSpPr>
      <dsp:spPr>
        <a:xfrm>
          <a:off x="137635" y="647723"/>
          <a:ext cx="1176531" cy="9619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CA" sz="950" b="1" kern="1200" smtClean="0">
              <a:solidFill>
                <a:schemeClr val="tx1"/>
              </a:solidFill>
            </a:rPr>
            <a:t>Provincial</a:t>
          </a:r>
          <a:endParaRPr lang="en-CA" sz="950" b="1" kern="1200" dirty="0" smtClean="0">
            <a:solidFill>
              <a:schemeClr val="tx1"/>
            </a:solidFill>
          </a:endParaRP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CA" sz="950" b="1" kern="1200" dirty="0" smtClean="0">
              <a:solidFill>
                <a:schemeClr val="tx1"/>
              </a:solidFill>
            </a:rPr>
            <a:t>Territorial Governments</a:t>
          </a:r>
          <a:endParaRPr lang="en-US" sz="950" b="1" kern="1200" dirty="0">
            <a:solidFill>
              <a:schemeClr val="tx1"/>
            </a:solidFill>
          </a:endParaRPr>
        </a:p>
      </dsp:txBody>
      <dsp:txXfrm>
        <a:off x="248425" y="896231"/>
        <a:ext cx="705919" cy="529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64DB87-CDAA-E641-A97B-1EA884FA838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5C0BF0-23AE-B547-8CE4-5C97B0F1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64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0503B0-8473-44B3-A0E5-2328F86D6F05}" type="datetimeFigureOut">
              <a:rPr lang="en-CA" smtClean="0"/>
              <a:t>10/11/2016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912BBC-330E-4018-B91C-614E3A8319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39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2BBC-330E-4018-B91C-614E3A8319C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286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2BBC-330E-4018-B91C-614E3A8319C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953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For too long we as an international community have been focussing on immediate problems with knee-jerk reactions.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If we see diversity as a threat we miss the benefits of migration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Migration is not a “crisis” or problem to be fixed but rather a complex reality that has both opportunities and challenges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dirty="0" smtClean="0"/>
              <a:t>Well-managed migration allows a country to benefit from diversity, inclusion, pluralism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39899-02E9-4113-A6A3-4AFB990567FB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20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97B75BA-8AC2-4DD3-9F7F-4C516E26F0CF}" type="slidenum">
              <a:rPr lang="en-CA" smtClean="0"/>
              <a:pPr/>
              <a:t>3</a:t>
            </a:fld>
            <a:endParaRPr lang="en-CA" smtClean="0"/>
          </a:p>
        </p:txBody>
      </p:sp>
      <p:sp>
        <p:nvSpPr>
          <p:cNvPr id="36868" name="Notes Placeholder 4"/>
          <p:cNvSpPr>
            <a:spLocks noGrp="1"/>
          </p:cNvSpPr>
          <p:nvPr/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5" tIns="46467" rIns="92935" bIns="46467"/>
          <a:lstStyle/>
          <a:p>
            <a:pPr defTabSz="912813" eaLnBrk="0" hangingPunct="0">
              <a:spcBef>
                <a:spcPct val="30000"/>
              </a:spcBef>
            </a:pPr>
            <a:endParaRPr lang="en-CA" sz="1200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082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2BBC-330E-4018-B91C-614E3A8319C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31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27876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CA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39899-02E9-4113-A6A3-4AFB990567FB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33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60168"/>
            <a:ext cx="5608320" cy="456679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dirty="0" smtClean="0"/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en-CA" sz="1200" dirty="0" smtClean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39899-02E9-4113-A6A3-4AFB990567FB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33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39899-02E9-4113-A6A3-4AFB990567FB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666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CA" sz="1200" b="1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2BBC-330E-4018-B91C-614E3A8319C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063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15752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0864" y="3998408"/>
            <a:ext cx="6048672" cy="5114288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050" kern="1200" dirty="0" smtClean="0">
              <a:solidFill>
                <a:schemeClr val="tx1"/>
              </a:solidFill>
              <a:effectLst/>
            </a:endParaRPr>
          </a:p>
          <a:p>
            <a:endParaRPr lang="en-CA" sz="105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2BBC-330E-4018-B91C-614E3A8319C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47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izenship-en-v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3276600" cy="1143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5029200" y="587524"/>
            <a:ext cx="2458616" cy="19655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Classification (if any)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3C89-2C31-9841-9396-BD91EFC4B87E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85D8-B1CC-4D45-993F-C26C8FD8D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3C89-2C31-9841-9396-BD91EFC4B87E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85D8-B1CC-4D45-993F-C26C8FD8D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tizenship-en-v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525963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85D8-B1CC-4D45-993F-C26C8FD8D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33400" y="990600"/>
            <a:ext cx="8077200" cy="533400"/>
          </a:xfrm>
          <a:prstGeom prst="rect">
            <a:avLst/>
          </a:prstGeom>
          <a:gradFill flip="none" rotWithShape="1">
            <a:gsLst>
              <a:gs pos="50000">
                <a:srgbClr val="1F347D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001000" cy="6096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6228184" y="457200"/>
            <a:ext cx="2458616" cy="196552"/>
          </a:xfrm>
        </p:spPr>
        <p:txBody>
          <a:bodyPr/>
          <a:lstStyle/>
          <a:p>
            <a:r>
              <a:rPr lang="en-US" dirty="0" smtClean="0"/>
              <a:t>Classification (if any)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3C89-2C31-9841-9396-BD91EFC4B87E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85D8-B1CC-4D45-993F-C26C8FD8D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3C89-2C31-9841-9396-BD91EFC4B87E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85D8-B1CC-4D45-993F-C26C8FD8D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3C89-2C31-9841-9396-BD91EFC4B87E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85D8-B1CC-4D45-993F-C26C8FD8D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3C89-2C31-9841-9396-BD91EFC4B87E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85D8-B1CC-4D45-993F-C26C8FD8D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3C89-2C31-9841-9396-BD91EFC4B87E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85D8-B1CC-4D45-993F-C26C8FD8D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3C89-2C31-9841-9396-BD91EFC4B87E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85D8-B1CC-4D45-993F-C26C8FD8D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3C89-2C31-9841-9396-BD91EFC4B87E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85D8-B1CC-4D45-993F-C26C8FD8D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73C89-2C31-9841-9396-BD91EFC4B87E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285D8-B1CC-4D45-993F-C26C8FD8D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 rtlCol="0">
            <a:normAutofit fontScale="40000" lnSpcReduction="2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CA" sz="4300" b="1" dirty="0" smtClean="0">
                <a:solidFill>
                  <a:schemeClr val="tx1"/>
                </a:solidFill>
              </a:rPr>
              <a:t>Managing Migration: A shared Responsibility</a:t>
            </a:r>
          </a:p>
          <a:p>
            <a:pPr algn="ctr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CA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Glen Linder, Immigration, Refugees and Citizenship Canada</a:t>
            </a:r>
            <a:endParaRPr lang="en-CA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00808"/>
            <a:ext cx="7774632" cy="4128939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endParaRPr lang="en-CA" sz="2000" dirty="0" smtClean="0"/>
          </a:p>
          <a:p>
            <a:r>
              <a:rPr lang="en-CA" sz="2000" dirty="0" smtClean="0"/>
              <a:t>Consultations: collaborate and cooperate regionally </a:t>
            </a:r>
            <a:r>
              <a:rPr lang="en-CA" sz="2000" dirty="0"/>
              <a:t>and </a:t>
            </a:r>
            <a:r>
              <a:rPr lang="en-CA" sz="2000" dirty="0" smtClean="0"/>
              <a:t>globally, making the most of existing forums</a:t>
            </a:r>
            <a:endParaRPr lang="en-CA" sz="2000" dirty="0"/>
          </a:p>
          <a:p>
            <a:endParaRPr lang="en-CA" sz="2000" dirty="0" smtClean="0"/>
          </a:p>
          <a:p>
            <a:r>
              <a:rPr lang="en-CA" sz="2000" dirty="0" smtClean="0"/>
              <a:t>Use international </a:t>
            </a:r>
            <a:r>
              <a:rPr lang="en-CA" sz="2000" dirty="0"/>
              <a:t>focus on the Global Compacts to ensure a more people-centered, holistic approach to global migration and mobility</a:t>
            </a:r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 smtClean="0"/>
              <a:t>Humanize </a:t>
            </a:r>
            <a:r>
              <a:rPr lang="en-CA" sz="2000" dirty="0"/>
              <a:t>migrants, respect for human rights of migrants</a:t>
            </a:r>
          </a:p>
          <a:p>
            <a:endParaRPr lang="en-CA" sz="2000" dirty="0" smtClean="0"/>
          </a:p>
          <a:p>
            <a:r>
              <a:rPr lang="en-CA" sz="2000" dirty="0" smtClean="0"/>
              <a:t>Aim </a:t>
            </a:r>
            <a:r>
              <a:rPr lang="en-CA" sz="2000" dirty="0"/>
              <a:t>to change to a more positive narrative on </a:t>
            </a:r>
            <a:r>
              <a:rPr lang="en-CA" sz="2000" dirty="0" smtClean="0"/>
              <a:t>migration</a:t>
            </a:r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Way Forward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72276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>
          <a:xfrm>
            <a:off x="900113" y="1844674"/>
            <a:ext cx="7416303" cy="3672558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CA" sz="2000" dirty="0" smtClean="0"/>
              <a:t>Canada’s managed </a:t>
            </a:r>
            <a:r>
              <a:rPr lang="en-CA" sz="2000" dirty="0"/>
              <a:t>migration </a:t>
            </a:r>
            <a:r>
              <a:rPr lang="en-CA" sz="2000" dirty="0" smtClean="0"/>
              <a:t>system is built on values of diversity</a:t>
            </a:r>
            <a:r>
              <a:rPr lang="en-CA" sz="2000" dirty="0"/>
              <a:t>, inclusion, pluralism </a:t>
            </a:r>
          </a:p>
          <a:p>
            <a:r>
              <a:rPr lang="en-CA" sz="2000" dirty="0" smtClean="0"/>
              <a:t>If well-managed, migration has a positive </a:t>
            </a:r>
            <a:r>
              <a:rPr lang="en-CA" sz="2000" dirty="0"/>
              <a:t>impact on host and destination countries and communities</a:t>
            </a:r>
          </a:p>
          <a:p>
            <a:pPr lvl="1"/>
            <a:r>
              <a:rPr lang="en-CA" sz="1800" dirty="0"/>
              <a:t>Innovation, contribution to society, contribution to host economy </a:t>
            </a:r>
          </a:p>
          <a:p>
            <a:pPr lvl="1"/>
            <a:r>
              <a:rPr lang="en-CA" sz="1800" dirty="0"/>
              <a:t>Remittances as important development drivers (financial or social, such as education, skills and expertise, technology transfer, and advocacy and lobbying)</a:t>
            </a:r>
          </a:p>
          <a:p>
            <a:r>
              <a:rPr lang="en-US" sz="2000" dirty="0"/>
              <a:t>Focus on what brings us together, not what divides us</a:t>
            </a:r>
            <a:endParaRPr lang="en-CA" sz="2000" dirty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539750" y="947738"/>
            <a:ext cx="8001000" cy="609600"/>
          </a:xfrm>
        </p:spPr>
        <p:txBody>
          <a:bodyPr/>
          <a:lstStyle/>
          <a:p>
            <a:r>
              <a:rPr lang="en-CA" sz="1800" b="1" dirty="0" smtClean="0">
                <a:latin typeface="Verdana" pitchFamily="34" charset="0"/>
              </a:rPr>
              <a:t>Introduction: Canada’s view of migration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838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E653BD-08C9-4013-BEC8-F8DBE284E6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909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356350"/>
            <a:ext cx="838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3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621945" y="1015627"/>
            <a:ext cx="8001000" cy="471488"/>
          </a:xfrm>
        </p:spPr>
        <p:txBody>
          <a:bodyPr>
            <a:normAutofit/>
          </a:bodyPr>
          <a:lstStyle/>
          <a:p>
            <a:r>
              <a:rPr lang="en-CA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Canada’s migration experience at a glance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6063"/>
              </p:ext>
            </p:extLst>
          </p:nvPr>
        </p:nvGraphicFramePr>
        <p:xfrm>
          <a:off x="611188" y="1585913"/>
          <a:ext cx="7704534" cy="423610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43792"/>
                <a:gridCol w="5860742"/>
              </a:tblGrid>
              <a:tr h="401843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855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15 million</a:t>
                      </a:r>
                      <a:endParaRPr kumimoji="0" lang="en-US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Immigrants since 1867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2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Arial" pitchFamily="34" charset="0"/>
                          <a:cs typeface="Arial" pitchFamily="34" charset="0"/>
                        </a:rPr>
                        <a:t>3.7 million</a:t>
                      </a:r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New permanent residents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en-US" sz="1500" kern="1200" dirty="0" smtClean="0">
                          <a:latin typeface="Arial" pitchFamily="34" charset="0"/>
                          <a:cs typeface="Arial" pitchFamily="34" charset="0"/>
                        </a:rPr>
                        <a:t>last</a:t>
                      </a: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 15 years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552">
                <a:tc>
                  <a:txBody>
                    <a:bodyPr/>
                    <a:lstStyle/>
                    <a:p>
                      <a:pPr algn="ctr"/>
                      <a:r>
                        <a:rPr lang="en-US" sz="1500" b="1" smtClean="0">
                          <a:latin typeface="Arial" pitchFamily="34" charset="0"/>
                          <a:cs typeface="Arial" pitchFamily="34" charset="0"/>
                        </a:rPr>
                        <a:t>260,067</a:t>
                      </a:r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New permanent residents in 2014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55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Arial" pitchFamily="34" charset="0"/>
                          <a:cs typeface="Arial" pitchFamily="34" charset="0"/>
                        </a:rPr>
                        <a:t>213,496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New Temporary Resident work permits issued in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2014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55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Arial" pitchFamily="34" charset="0"/>
                          <a:cs typeface="Arial" pitchFamily="34" charset="0"/>
                        </a:rPr>
                        <a:t>126,679</a:t>
                      </a:r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New Temporary Resident study permits issued in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2014</a:t>
                      </a:r>
                      <a:endParaRPr lang="en-US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94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Arial" pitchFamily="34" charset="0"/>
                          <a:cs typeface="Arial" pitchFamily="34" charset="0"/>
                        </a:rPr>
                        <a:t>86%</a:t>
                      </a:r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Percentage of permanent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residents who go on to become citizens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552">
                <a:tc>
                  <a:txBody>
                    <a:bodyPr/>
                    <a:lstStyle/>
                    <a:p>
                      <a:pPr algn="ctr"/>
                      <a:r>
                        <a:rPr lang="en-CA" sz="1500" b="1" kern="1200" dirty="0" smtClean="0">
                          <a:latin typeface="Arial" pitchFamily="34" charset="0"/>
                          <a:cs typeface="Arial" pitchFamily="34" charset="0"/>
                        </a:rPr>
                        <a:t>262,574</a:t>
                      </a:r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New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c</a:t>
                      </a: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itizens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in 2014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55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Arial" pitchFamily="34" charset="0"/>
                          <a:cs typeface="Arial" pitchFamily="34" charset="0"/>
                        </a:rPr>
                        <a:t>1 in 5</a:t>
                      </a:r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Canadians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born outside the country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579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Arial" pitchFamily="34" charset="0"/>
                          <a:cs typeface="Arial" pitchFamily="34" charset="0"/>
                        </a:rPr>
                        <a:t>One</a:t>
                      </a:r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… of the highest per capita rates of immigration in the world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4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2615" y="940291"/>
            <a:ext cx="8001000" cy="609600"/>
          </a:xfrm>
        </p:spPr>
        <p:txBody>
          <a:bodyPr>
            <a:noAutofit/>
          </a:bodyPr>
          <a:lstStyle/>
          <a:p>
            <a:r>
              <a:rPr lang="en-CA" sz="1800" b="1" dirty="0"/>
              <a:t>Canada’s m</a:t>
            </a:r>
            <a:r>
              <a:rPr lang="en-CA" sz="1800" b="1" dirty="0" smtClean="0"/>
              <a:t>odel is unique…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838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E653BD-08C9-4013-BEC8-F8DBE284E6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5799" y="1604177"/>
            <a:ext cx="777463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+mn-lt"/>
              </a:rPr>
              <a:t>Canada</a:t>
            </a:r>
            <a:r>
              <a:rPr lang="en-CA" sz="1600" b="1" i="1" dirty="0" smtClean="0">
                <a:latin typeface="+mn-lt"/>
              </a:rPr>
              <a:t> </a:t>
            </a:r>
            <a:r>
              <a:rPr lang="en-CA" sz="1600" dirty="0" smtClean="0"/>
              <a:t>is a country built by ongoing waves of immigrants from around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A nation with three founding peoples (Indigenous, French, British) we have evolved into an </a:t>
            </a:r>
            <a:r>
              <a:rPr lang="en-CA" sz="1600" dirty="0"/>
              <a:t>ethno-cultural, linguistic and religious mosaic</a:t>
            </a:r>
            <a:endParaRPr lang="en-C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A top immigrant-receiving country</a:t>
            </a:r>
          </a:p>
        </p:txBody>
      </p:sp>
      <p:graphicFrame>
        <p:nvGraphicFramePr>
          <p:cNvPr id="1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747791"/>
              </p:ext>
            </p:extLst>
          </p:nvPr>
        </p:nvGraphicFramePr>
        <p:xfrm>
          <a:off x="881618" y="2761989"/>
          <a:ext cx="757881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03669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987824" y="1682661"/>
            <a:ext cx="2952328" cy="24051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448" y="947192"/>
            <a:ext cx="8001000" cy="609600"/>
          </a:xfrm>
        </p:spPr>
        <p:txBody>
          <a:bodyPr>
            <a:normAutofit/>
          </a:bodyPr>
          <a:lstStyle/>
          <a:p>
            <a:r>
              <a:rPr lang="en-CA" sz="1800" b="1" dirty="0" smtClean="0"/>
              <a:t>It is an example that engages a wide array of actors </a:t>
            </a:r>
            <a:endParaRPr lang="en-US" sz="1800" b="1" dirty="0"/>
          </a:p>
        </p:txBody>
      </p:sp>
      <p:sp>
        <p:nvSpPr>
          <p:cNvPr id="4" name="Flowchart: Connector 3"/>
          <p:cNvSpPr/>
          <p:nvPr/>
        </p:nvSpPr>
        <p:spPr>
          <a:xfrm>
            <a:off x="3848820" y="4146180"/>
            <a:ext cx="1278142" cy="86989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6084168" y="3750353"/>
            <a:ext cx="1728192" cy="14347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151620" y="3750353"/>
            <a:ext cx="1620180" cy="117434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Block Arc 6"/>
          <p:cNvSpPr/>
          <p:nvPr/>
        </p:nvSpPr>
        <p:spPr>
          <a:xfrm>
            <a:off x="2123728" y="2708920"/>
            <a:ext cx="4680520" cy="2160240"/>
          </a:xfrm>
          <a:prstGeom prst="blockArc">
            <a:avLst>
              <a:gd name="adj1" fmla="val 10862183"/>
              <a:gd name="adj2" fmla="val 21548922"/>
              <a:gd name="adj3" fmla="val 3459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5905207" y="3873242"/>
            <a:ext cx="212317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CA" sz="1000" b="1" dirty="0" smtClean="0"/>
              <a:t>WELCOMING SOCIETY</a:t>
            </a:r>
          </a:p>
          <a:p>
            <a:pPr algn="ctr">
              <a:spcBef>
                <a:spcPts val="0"/>
              </a:spcBef>
              <a:buNone/>
            </a:pPr>
            <a:r>
              <a:rPr lang="en-CA" sz="1000" b="1" dirty="0" smtClean="0"/>
              <a:t> </a:t>
            </a:r>
            <a:r>
              <a:rPr lang="en-CA" sz="1000" dirty="0" smtClean="0"/>
              <a:t>Employers</a:t>
            </a:r>
          </a:p>
          <a:p>
            <a:pPr algn="ctr">
              <a:spcBef>
                <a:spcPts val="0"/>
              </a:spcBef>
              <a:buNone/>
            </a:pPr>
            <a:r>
              <a:rPr lang="en-CA" sz="1000" dirty="0" smtClean="0"/>
              <a:t>Regulatory Bodies</a:t>
            </a:r>
          </a:p>
          <a:p>
            <a:pPr algn="ctr">
              <a:spcBef>
                <a:spcPts val="0"/>
              </a:spcBef>
              <a:buNone/>
            </a:pPr>
            <a:r>
              <a:rPr lang="en-CA" sz="1000" dirty="0" smtClean="0"/>
              <a:t> Professional Associations</a:t>
            </a:r>
          </a:p>
          <a:p>
            <a:pPr algn="ctr">
              <a:spcBef>
                <a:spcPts val="0"/>
              </a:spcBef>
              <a:buNone/>
            </a:pPr>
            <a:r>
              <a:rPr lang="en-CA" sz="1000" dirty="0" smtClean="0"/>
              <a:t>Educational/Public Institutions</a:t>
            </a:r>
          </a:p>
          <a:p>
            <a:pPr algn="ctr">
              <a:spcBef>
                <a:spcPts val="0"/>
              </a:spcBef>
              <a:buNone/>
            </a:pPr>
            <a:r>
              <a:rPr lang="en-CA" sz="1000" dirty="0" smtClean="0"/>
              <a:t>Service Provider Organizations</a:t>
            </a:r>
          </a:p>
          <a:p>
            <a:pPr algn="ctr">
              <a:spcBef>
                <a:spcPts val="0"/>
              </a:spcBef>
              <a:buNone/>
            </a:pPr>
            <a:r>
              <a:rPr lang="en-CA" sz="1000" dirty="0" smtClean="0"/>
              <a:t>Established Canadians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8820" y="4407495"/>
            <a:ext cx="127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 smtClean="0">
                <a:solidFill>
                  <a:schemeClr val="accent1"/>
                </a:solidFill>
              </a:rPr>
              <a:t>TWO-WAY MODEL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840" y="1888304"/>
            <a:ext cx="2704459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CA" sz="1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Citizenship  Act</a:t>
            </a:r>
            <a:endParaRPr lang="en-CA" sz="10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CA" sz="1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Multiculturalism Act</a:t>
            </a:r>
          </a:p>
          <a:p>
            <a:pPr marL="342900" indent="-342900" algn="ctr">
              <a:spcBef>
                <a:spcPts val="0"/>
              </a:spcBef>
            </a:pPr>
            <a:r>
              <a:rPr lang="en-CA" sz="1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Canadian Human Rights Act</a:t>
            </a:r>
            <a:endParaRPr lang="en-CA" sz="10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342900" lvl="0" indent="-342900" algn="ctr">
              <a:spcBef>
                <a:spcPts val="0"/>
              </a:spcBef>
            </a:pPr>
            <a:r>
              <a:rPr lang="en-CA" sz="1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Charter of Rights and Freedoms</a:t>
            </a:r>
          </a:p>
          <a:p>
            <a:pPr marL="342900" lvl="0" indent="-342900" algn="ctr">
              <a:spcBef>
                <a:spcPts val="0"/>
              </a:spcBef>
            </a:pPr>
            <a:r>
              <a:rPr lang="en-CA" sz="1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Immigration and Refugee Protection Act</a:t>
            </a:r>
          </a:p>
          <a:p>
            <a:pPr marL="342900" lvl="0" indent="-342900" algn="ctr">
              <a:spcBef>
                <a:spcPts val="300"/>
              </a:spcBef>
            </a:pPr>
            <a:endParaRPr lang="en-CA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 bwMode="auto">
          <a:xfrm>
            <a:off x="1151620" y="3901842"/>
            <a:ext cx="1620180" cy="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NEWCOMERS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1000" noProof="0" dirty="0" smtClean="0">
                <a:latin typeface="+mn-lt"/>
                <a:cs typeface="+mn-cs"/>
              </a:rPr>
              <a:t>Economic Immigrants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1000" dirty="0" smtClean="0">
                <a:latin typeface="+mn-lt"/>
                <a:cs typeface="+mn-cs"/>
              </a:rPr>
              <a:t>Family Class Immigrants</a:t>
            </a:r>
            <a:endParaRPr lang="en-CA" sz="1000" noProof="0" dirty="0" smtClean="0">
              <a:latin typeface="+mn-lt"/>
              <a:cs typeface="+mn-cs"/>
            </a:endParaRP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1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Refugees</a:t>
            </a:r>
            <a:endParaRPr kumimoji="0" lang="en-CA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2907957"/>
            <a:ext cx="29523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CA" sz="1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Settlement </a:t>
            </a:r>
          </a:p>
          <a:p>
            <a:pPr algn="ctr">
              <a:lnSpc>
                <a:spcPct val="110000"/>
              </a:lnSpc>
            </a:pPr>
            <a:r>
              <a:rPr lang="en-CA" sz="1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Foreign Credential Recognition</a:t>
            </a:r>
          </a:p>
          <a:p>
            <a:pPr algn="ctr">
              <a:lnSpc>
                <a:spcPct val="110000"/>
              </a:lnSpc>
            </a:pPr>
            <a:r>
              <a:rPr lang="en-CA" sz="1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Labour Market</a:t>
            </a:r>
          </a:p>
          <a:p>
            <a:pPr algn="ctr"/>
            <a:r>
              <a:rPr lang="en-CA" sz="1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Health, Education, Social Services</a:t>
            </a:r>
            <a:endParaRPr lang="en-US" sz="1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610236081"/>
              </p:ext>
            </p:extLst>
          </p:nvPr>
        </p:nvGraphicFramePr>
        <p:xfrm>
          <a:off x="6516216" y="1628800"/>
          <a:ext cx="201622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Left Arrow 21"/>
          <p:cNvSpPr/>
          <p:nvPr/>
        </p:nvSpPr>
        <p:spPr>
          <a:xfrm>
            <a:off x="6012160" y="2276872"/>
            <a:ext cx="720080" cy="21602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15716" y="2852212"/>
            <a:ext cx="1581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ENABLING PROGRAMS</a:t>
            </a:r>
            <a:endParaRPr lang="en-US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03969" y="1878261"/>
            <a:ext cx="185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INCLUSIVE LAWS/POLICIES</a:t>
            </a:r>
            <a:endParaRPr lang="en-US" sz="11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804704" y="4581128"/>
            <a:ext cx="792088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20072" y="4581128"/>
            <a:ext cx="6851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838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E653BD-08C9-4013-BEC8-F8DBE284E6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9552" y="5334529"/>
            <a:ext cx="784887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Shared responsibility: managing migration </a:t>
            </a:r>
            <a:r>
              <a:rPr lang="en-CA" sz="1400" dirty="0" smtClean="0"/>
              <a:t>together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Involvement </a:t>
            </a:r>
            <a:r>
              <a:rPr lang="en-CA" sz="1400" dirty="0"/>
              <a:t>of all levels of government, private sector, civil society</a:t>
            </a:r>
            <a:r>
              <a:rPr lang="en-CA" sz="1400" dirty="0" smtClean="0"/>
              <a:t>, employers, migrants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L</a:t>
            </a:r>
            <a:r>
              <a:rPr lang="en-CA" sz="1400" dirty="0" smtClean="0"/>
              <a:t>egislation supports inclusion, offers various </a:t>
            </a:r>
            <a:r>
              <a:rPr lang="en-CA" sz="1400" dirty="0"/>
              <a:t>migration </a:t>
            </a:r>
            <a:r>
              <a:rPr lang="en-CA" sz="1400" dirty="0" smtClean="0"/>
              <a:t>streams as alternatives </a:t>
            </a:r>
            <a:r>
              <a:rPr lang="en-CA" sz="1400" dirty="0"/>
              <a:t>to irregular </a:t>
            </a:r>
            <a:r>
              <a:rPr lang="en-CA" sz="1400" dirty="0" smtClean="0"/>
              <a:t>migration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5371262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1" dirty="0" smtClean="0"/>
              <a:t>This balanced, shared </a:t>
            </a:r>
            <a:r>
              <a:rPr lang="en-CA" sz="1800" b="1" dirty="0" smtClean="0"/>
              <a:t>approach fosters a positive </a:t>
            </a:r>
            <a:r>
              <a:rPr lang="en-CA" sz="1800" b="1" dirty="0"/>
              <a:t>view </a:t>
            </a:r>
            <a:r>
              <a:rPr lang="en-CA" sz="1800" b="1" dirty="0" smtClean="0"/>
              <a:t/>
            </a:r>
            <a:br>
              <a:rPr lang="en-CA" sz="1800" b="1" dirty="0" smtClean="0"/>
            </a:br>
            <a:r>
              <a:rPr lang="en-CA" sz="1800" b="1" dirty="0" smtClean="0"/>
              <a:t>of migration and supports inclusion</a:t>
            </a:r>
            <a:endParaRPr lang="en-US" sz="18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838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E653BD-08C9-4013-BEC8-F8DBE284E6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3033" y="1583439"/>
            <a:ext cx="2098576" cy="45858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CA" sz="1400" b="1" dirty="0" smtClean="0">
                <a:latin typeface="+mn-lt"/>
              </a:rPr>
              <a:t>Overall, Canada’s story is positive…</a:t>
            </a:r>
          </a:p>
          <a:p>
            <a:pPr>
              <a:spcBef>
                <a:spcPts val="1200"/>
              </a:spcBef>
            </a:pPr>
            <a:r>
              <a:rPr lang="en-CA" sz="1400" dirty="0" smtClean="0">
                <a:latin typeface="+mn-lt"/>
              </a:rPr>
              <a:t>Strong successes for Canada in immigrant integration are mostly in social and civic integration.  </a:t>
            </a:r>
          </a:p>
          <a:p>
            <a:pPr>
              <a:spcBef>
                <a:spcPts val="1200"/>
              </a:spcBef>
            </a:pPr>
            <a:r>
              <a:rPr lang="en-CA" sz="1400" dirty="0" smtClean="0">
                <a:latin typeface="+mn-lt"/>
              </a:rPr>
              <a:t>Evidence is positive on the ultimate benchmarks of success – sense of belonging, social trust and active citizenship.</a:t>
            </a:r>
          </a:p>
          <a:p>
            <a:pPr>
              <a:spcBef>
                <a:spcPts val="1200"/>
              </a:spcBef>
            </a:pPr>
            <a:r>
              <a:rPr lang="en-CA" sz="1400" dirty="0" smtClean="0">
                <a:latin typeface="+mn-lt"/>
              </a:rPr>
              <a:t>Meeting the basic needs of newcomers is also a good news story.  </a:t>
            </a:r>
          </a:p>
          <a:p>
            <a:pPr>
              <a:spcBef>
                <a:spcPts val="1200"/>
              </a:spcBef>
            </a:pPr>
            <a:r>
              <a:rPr lang="en-US" sz="1400" b="1" dirty="0" smtClean="0">
                <a:latin typeface="+mn-lt"/>
              </a:rPr>
              <a:t>…while challenges remain, the benefits outweigh them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548680"/>
            <a:ext cx="259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IMMIGRANT OUTCOMES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12796" y="5148865"/>
            <a:ext cx="4290237" cy="986497"/>
            <a:chOff x="1928266" y="5034791"/>
            <a:chExt cx="4290237" cy="986497"/>
          </a:xfrm>
        </p:grpSpPr>
        <p:sp>
          <p:nvSpPr>
            <p:cNvPr id="14" name="Freeform 13"/>
            <p:cNvSpPr/>
            <p:nvPr/>
          </p:nvSpPr>
          <p:spPr>
            <a:xfrm rot="21399663">
              <a:off x="1928266" y="5034791"/>
              <a:ext cx="4290237" cy="986497"/>
            </a:xfrm>
            <a:custGeom>
              <a:avLst/>
              <a:gdLst>
                <a:gd name="connsiteX0" fmla="*/ 0 w 4553368"/>
                <a:gd name="connsiteY0" fmla="*/ 0 h 923330"/>
                <a:gd name="connsiteX1" fmla="*/ 4492801 w 4553368"/>
                <a:gd name="connsiteY1" fmla="*/ 0 h 923330"/>
                <a:gd name="connsiteX2" fmla="*/ 4508819 w 4553368"/>
                <a:gd name="connsiteY2" fmla="*/ 72084 h 923330"/>
                <a:gd name="connsiteX3" fmla="*/ 4519576 w 4553368"/>
                <a:gd name="connsiteY3" fmla="*/ 115115 h 923330"/>
                <a:gd name="connsiteX4" fmla="*/ 4487304 w 4553368"/>
                <a:gd name="connsiteY4" fmla="*/ 136630 h 923330"/>
                <a:gd name="connsiteX5" fmla="*/ 4498061 w 4553368"/>
                <a:gd name="connsiteY5" fmla="*/ 190418 h 923330"/>
                <a:gd name="connsiteX6" fmla="*/ 4508819 w 4553368"/>
                <a:gd name="connsiteY6" fmla="*/ 222691 h 923330"/>
                <a:gd name="connsiteX7" fmla="*/ 4498061 w 4553368"/>
                <a:gd name="connsiteY7" fmla="*/ 287237 h 923330"/>
                <a:gd name="connsiteX8" fmla="*/ 4508819 w 4553368"/>
                <a:gd name="connsiteY8" fmla="*/ 394814 h 923330"/>
                <a:gd name="connsiteX9" fmla="*/ 4476546 w 4553368"/>
                <a:gd name="connsiteY9" fmla="*/ 405571 h 923330"/>
                <a:gd name="connsiteX10" fmla="*/ 4455031 w 4553368"/>
                <a:gd name="connsiteY10" fmla="*/ 427087 h 923330"/>
                <a:gd name="connsiteX11" fmla="*/ 4519576 w 4553368"/>
                <a:gd name="connsiteY11" fmla="*/ 513148 h 923330"/>
                <a:gd name="connsiteX12" fmla="*/ 4541092 w 4553368"/>
                <a:gd name="connsiteY12" fmla="*/ 545421 h 923330"/>
                <a:gd name="connsiteX13" fmla="*/ 4519576 w 4553368"/>
                <a:gd name="connsiteY13" fmla="*/ 566936 h 923330"/>
                <a:gd name="connsiteX14" fmla="*/ 4433515 w 4553368"/>
                <a:gd name="connsiteY14" fmla="*/ 577694 h 923330"/>
                <a:gd name="connsiteX15" fmla="*/ 4444273 w 4553368"/>
                <a:gd name="connsiteY15" fmla="*/ 642240 h 923330"/>
                <a:gd name="connsiteX16" fmla="*/ 4455031 w 4553368"/>
                <a:gd name="connsiteY16" fmla="*/ 674512 h 923330"/>
                <a:gd name="connsiteX17" fmla="*/ 4465788 w 4553368"/>
                <a:gd name="connsiteY17" fmla="*/ 717543 h 923330"/>
                <a:gd name="connsiteX18" fmla="*/ 4508819 w 4553368"/>
                <a:gd name="connsiteY18" fmla="*/ 846635 h 923330"/>
                <a:gd name="connsiteX19" fmla="*/ 4541092 w 4553368"/>
                <a:gd name="connsiteY19" fmla="*/ 878908 h 923330"/>
                <a:gd name="connsiteX20" fmla="*/ 4551849 w 4553368"/>
                <a:gd name="connsiteY20" fmla="*/ 911181 h 923330"/>
                <a:gd name="connsiteX21" fmla="*/ 4553368 w 4553368"/>
                <a:gd name="connsiteY21" fmla="*/ 923330 h 923330"/>
                <a:gd name="connsiteX22" fmla="*/ 0 w 4553368"/>
                <a:gd name="connsiteY22" fmla="*/ 923330 h 9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53368" h="923330">
                  <a:moveTo>
                    <a:pt x="0" y="0"/>
                  </a:moveTo>
                  <a:lnTo>
                    <a:pt x="4492801" y="0"/>
                  </a:lnTo>
                  <a:lnTo>
                    <a:pt x="4508819" y="72084"/>
                  </a:lnTo>
                  <a:cubicBezTo>
                    <a:pt x="4512143" y="86490"/>
                    <a:pt x="4524251" y="101089"/>
                    <a:pt x="4519576" y="115115"/>
                  </a:cubicBezTo>
                  <a:cubicBezTo>
                    <a:pt x="4515488" y="127380"/>
                    <a:pt x="4498061" y="129458"/>
                    <a:pt x="4487304" y="136630"/>
                  </a:cubicBezTo>
                  <a:cubicBezTo>
                    <a:pt x="4490890" y="154559"/>
                    <a:pt x="4493626" y="172680"/>
                    <a:pt x="4498061" y="190418"/>
                  </a:cubicBezTo>
                  <a:cubicBezTo>
                    <a:pt x="4500811" y="201419"/>
                    <a:pt x="4508819" y="211351"/>
                    <a:pt x="4508819" y="222691"/>
                  </a:cubicBezTo>
                  <a:cubicBezTo>
                    <a:pt x="4508819" y="244503"/>
                    <a:pt x="4501647" y="265722"/>
                    <a:pt x="4498061" y="287237"/>
                  </a:cubicBezTo>
                  <a:cubicBezTo>
                    <a:pt x="4508114" y="317397"/>
                    <a:pt x="4535596" y="361342"/>
                    <a:pt x="4508819" y="394814"/>
                  </a:cubicBezTo>
                  <a:cubicBezTo>
                    <a:pt x="4501735" y="403669"/>
                    <a:pt x="4487304" y="401985"/>
                    <a:pt x="4476546" y="405571"/>
                  </a:cubicBezTo>
                  <a:cubicBezTo>
                    <a:pt x="4469374" y="412743"/>
                    <a:pt x="4452571" y="417247"/>
                    <a:pt x="4455031" y="427087"/>
                  </a:cubicBezTo>
                  <a:cubicBezTo>
                    <a:pt x="4468677" y="481670"/>
                    <a:pt x="4493510" y="480565"/>
                    <a:pt x="4519576" y="513148"/>
                  </a:cubicBezTo>
                  <a:cubicBezTo>
                    <a:pt x="4527653" y="523244"/>
                    <a:pt x="4533920" y="534663"/>
                    <a:pt x="4541092" y="545421"/>
                  </a:cubicBezTo>
                  <a:cubicBezTo>
                    <a:pt x="4533920" y="552593"/>
                    <a:pt x="4529291" y="564022"/>
                    <a:pt x="4519576" y="566936"/>
                  </a:cubicBezTo>
                  <a:cubicBezTo>
                    <a:pt x="4491885" y="575243"/>
                    <a:pt x="4453958" y="557251"/>
                    <a:pt x="4433515" y="577694"/>
                  </a:cubicBezTo>
                  <a:cubicBezTo>
                    <a:pt x="4418092" y="593118"/>
                    <a:pt x="4439541" y="620947"/>
                    <a:pt x="4444273" y="642240"/>
                  </a:cubicBezTo>
                  <a:cubicBezTo>
                    <a:pt x="4446733" y="653309"/>
                    <a:pt x="4451916" y="663609"/>
                    <a:pt x="4455031" y="674512"/>
                  </a:cubicBezTo>
                  <a:cubicBezTo>
                    <a:pt x="4459093" y="688728"/>
                    <a:pt x="4462202" y="703199"/>
                    <a:pt x="4465788" y="717543"/>
                  </a:cubicBezTo>
                  <a:cubicBezTo>
                    <a:pt x="4448142" y="911662"/>
                    <a:pt x="4418609" y="801530"/>
                    <a:pt x="4508819" y="846635"/>
                  </a:cubicBezTo>
                  <a:cubicBezTo>
                    <a:pt x="4522426" y="853439"/>
                    <a:pt x="4530334" y="868150"/>
                    <a:pt x="4541092" y="878908"/>
                  </a:cubicBezTo>
                  <a:cubicBezTo>
                    <a:pt x="4544678" y="889666"/>
                    <a:pt x="4549821" y="900024"/>
                    <a:pt x="4551849" y="911181"/>
                  </a:cubicBezTo>
                  <a:lnTo>
                    <a:pt x="4553368" y="923330"/>
                  </a:lnTo>
                  <a:lnTo>
                    <a:pt x="0" y="92333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Syrian refugees living in Canada for a matter of months are among those raising funds to support victims of the Fort McMurray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fire</a:t>
              </a:r>
            </a:p>
            <a:p>
              <a:endParaRPr lang="en-CA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4860032" y="5678162"/>
              <a:ext cx="1152128" cy="19619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69894" y="1833328"/>
            <a:ext cx="4427604" cy="1145385"/>
            <a:chOff x="254077" y="1771656"/>
            <a:chExt cx="4427604" cy="1145385"/>
          </a:xfrm>
        </p:grpSpPr>
        <p:sp>
          <p:nvSpPr>
            <p:cNvPr id="9" name="Freeform 8"/>
            <p:cNvSpPr/>
            <p:nvPr/>
          </p:nvSpPr>
          <p:spPr>
            <a:xfrm rot="21145523">
              <a:off x="254077" y="1771656"/>
              <a:ext cx="4375824" cy="1145385"/>
            </a:xfrm>
            <a:custGeom>
              <a:avLst/>
              <a:gdLst>
                <a:gd name="connsiteX0" fmla="*/ 562342 w 4572000"/>
                <a:gd name="connsiteY0" fmla="*/ 1200329 h 1200329"/>
                <a:gd name="connsiteX1" fmla="*/ 414823 w 4572000"/>
                <a:gd name="connsiteY1" fmla="*/ 1200329 h 1200329"/>
                <a:gd name="connsiteX2" fmla="*/ 417103 w 4572000"/>
                <a:gd name="connsiteY2" fmla="*/ 1196301 h 1200329"/>
                <a:gd name="connsiteX3" fmla="*/ 434387 w 4572000"/>
                <a:gd name="connsiteY3" fmla="*/ 1194378 h 1200329"/>
                <a:gd name="connsiteX4" fmla="*/ 472106 w 4572000"/>
                <a:gd name="connsiteY4" fmla="*/ 1185341 h 1200329"/>
                <a:gd name="connsiteX5" fmla="*/ 541332 w 4572000"/>
                <a:gd name="connsiteY5" fmla="*/ 1195304 h 1200329"/>
                <a:gd name="connsiteX6" fmla="*/ 4572000 w 4572000"/>
                <a:gd name="connsiteY6" fmla="*/ 0 h 1200329"/>
                <a:gd name="connsiteX7" fmla="*/ 4572000 w 4572000"/>
                <a:gd name="connsiteY7" fmla="*/ 1169067 h 1200329"/>
                <a:gd name="connsiteX8" fmla="*/ 4499752 w 4572000"/>
                <a:gd name="connsiteY8" fmla="*/ 1143812 h 1200329"/>
                <a:gd name="connsiteX9" fmla="*/ 4472127 w 4572000"/>
                <a:gd name="connsiteY9" fmla="*/ 1156568 h 1200329"/>
                <a:gd name="connsiteX10" fmla="*/ 4440785 w 4572000"/>
                <a:gd name="connsiteY10" fmla="*/ 1179418 h 1200329"/>
                <a:gd name="connsiteX11" fmla="*/ 4369063 w 4572000"/>
                <a:gd name="connsiteY11" fmla="*/ 1187398 h 1200329"/>
                <a:gd name="connsiteX12" fmla="*/ 4342495 w 4572000"/>
                <a:gd name="connsiteY12" fmla="*/ 1166151 h 1200329"/>
                <a:gd name="connsiteX13" fmla="*/ 4310608 w 4572000"/>
                <a:gd name="connsiteY13" fmla="*/ 1097089 h 1200329"/>
                <a:gd name="connsiteX14" fmla="*/ 4210204 w 4572000"/>
                <a:gd name="connsiteY14" fmla="*/ 1151826 h 1200329"/>
                <a:gd name="connsiteX15" fmla="*/ 4183636 w 4572000"/>
                <a:gd name="connsiteY15" fmla="*/ 1130579 h 1200329"/>
                <a:gd name="connsiteX16" fmla="*/ 4189468 w 4572000"/>
                <a:gd name="connsiteY16" fmla="*/ 1052480 h 1200329"/>
                <a:gd name="connsiteX17" fmla="*/ 4190525 w 4572000"/>
                <a:gd name="connsiteY17" fmla="*/ 1018477 h 1200329"/>
                <a:gd name="connsiteX18" fmla="*/ 4169279 w 4572000"/>
                <a:gd name="connsiteY18" fmla="*/ 1045045 h 1200329"/>
                <a:gd name="connsiteX19" fmla="*/ 4116689 w 4572000"/>
                <a:gd name="connsiteY19" fmla="*/ 1094463 h 1200329"/>
                <a:gd name="connsiteX20" fmla="*/ 4054005 w 4572000"/>
                <a:gd name="connsiteY20" fmla="*/ 1140162 h 1200329"/>
                <a:gd name="connsiteX21" fmla="*/ 3981226 w 4572000"/>
                <a:gd name="connsiteY21" fmla="*/ 1182144 h 1200329"/>
                <a:gd name="connsiteX22" fmla="*/ 3960202 w 4572000"/>
                <a:gd name="connsiteY22" fmla="*/ 1200329 h 1200329"/>
                <a:gd name="connsiteX23" fmla="*/ 3678814 w 4572000"/>
                <a:gd name="connsiteY23" fmla="*/ 1200329 h 1200329"/>
                <a:gd name="connsiteX24" fmla="*/ 3675206 w 4572000"/>
                <a:gd name="connsiteY24" fmla="*/ 1172629 h 1200329"/>
                <a:gd name="connsiteX25" fmla="*/ 3670943 w 4572000"/>
                <a:gd name="connsiteY25" fmla="*/ 1090812 h 1200329"/>
                <a:gd name="connsiteX26" fmla="*/ 3605598 w 4572000"/>
                <a:gd name="connsiteY26" fmla="*/ 1112604 h 1200329"/>
                <a:gd name="connsiteX27" fmla="*/ 3529102 w 4572000"/>
                <a:gd name="connsiteY27" fmla="*/ 1164682 h 1200329"/>
                <a:gd name="connsiteX28" fmla="*/ 3477570 w 4572000"/>
                <a:gd name="connsiteY28" fmla="*/ 1180097 h 1200329"/>
                <a:gd name="connsiteX29" fmla="*/ 3459495 w 4572000"/>
                <a:gd name="connsiteY29" fmla="*/ 1104658 h 1200329"/>
                <a:gd name="connsiteX30" fmla="*/ 3369186 w 4572000"/>
                <a:gd name="connsiteY30" fmla="*/ 1163112 h 1200329"/>
                <a:gd name="connsiteX31" fmla="*/ 3267179 w 4572000"/>
                <a:gd name="connsiteY31" fmla="*/ 1159940 h 1200329"/>
                <a:gd name="connsiteX32" fmla="*/ 3249104 w 4572000"/>
                <a:gd name="connsiteY32" fmla="*/ 1084501 h 1200329"/>
                <a:gd name="connsiteX33" fmla="*/ 3236348 w 4572000"/>
                <a:gd name="connsiteY33" fmla="*/ 1056877 h 1200329"/>
                <a:gd name="connsiteX34" fmla="*/ 3218274 w 4572000"/>
                <a:gd name="connsiteY34" fmla="*/ 981437 h 1200329"/>
                <a:gd name="connsiteX35" fmla="*/ 3155589 w 4572000"/>
                <a:gd name="connsiteY35" fmla="*/ 1027137 h 1200329"/>
                <a:gd name="connsiteX36" fmla="*/ 3130625 w 4572000"/>
                <a:gd name="connsiteY36" fmla="*/ 1063799 h 1200329"/>
                <a:gd name="connsiteX37" fmla="*/ 3067940 w 4572000"/>
                <a:gd name="connsiteY37" fmla="*/ 1109499 h 1200329"/>
                <a:gd name="connsiteX38" fmla="*/ 3046693 w 4572000"/>
                <a:gd name="connsiteY38" fmla="*/ 1136066 h 1200329"/>
                <a:gd name="connsiteX39" fmla="*/ 2991444 w 4572000"/>
                <a:gd name="connsiteY39" fmla="*/ 1161577 h 1200329"/>
                <a:gd name="connsiteX40" fmla="*/ 2960101 w 4572000"/>
                <a:gd name="connsiteY40" fmla="*/ 1184427 h 1200329"/>
                <a:gd name="connsiteX41" fmla="*/ 2947346 w 4572000"/>
                <a:gd name="connsiteY41" fmla="*/ 1156802 h 1200329"/>
                <a:gd name="connsiteX42" fmla="*/ 2915288 w 4572000"/>
                <a:gd name="connsiteY42" fmla="*/ 1181816 h 1200329"/>
                <a:gd name="connsiteX43" fmla="*/ 2887879 w 4572000"/>
                <a:gd name="connsiteY43" fmla="*/ 1200329 h 1200329"/>
                <a:gd name="connsiteX44" fmla="*/ 2712766 w 4572000"/>
                <a:gd name="connsiteY44" fmla="*/ 1200329 h 1200329"/>
                <a:gd name="connsiteX45" fmla="*/ 2719351 w 4572000"/>
                <a:gd name="connsiteY45" fmla="*/ 1175238 h 1200329"/>
                <a:gd name="connsiteX46" fmla="*/ 2723143 w 4572000"/>
                <a:gd name="connsiteY46" fmla="*/ 1143023 h 1200329"/>
                <a:gd name="connsiteX47" fmla="*/ 2700293 w 4572000"/>
                <a:gd name="connsiteY47" fmla="*/ 1111681 h 1200329"/>
                <a:gd name="connsiteX48" fmla="*/ 2586077 w 4572000"/>
                <a:gd name="connsiteY48" fmla="*/ 1172796 h 1200329"/>
                <a:gd name="connsiteX49" fmla="*/ 2548357 w 4572000"/>
                <a:gd name="connsiteY49" fmla="*/ 1181833 h 1200329"/>
                <a:gd name="connsiteX50" fmla="*/ 2478750 w 4572000"/>
                <a:gd name="connsiteY50" fmla="*/ 1121809 h 1200329"/>
                <a:gd name="connsiteX51" fmla="*/ 2378346 w 4572000"/>
                <a:gd name="connsiteY51" fmla="*/ 1176546 h 1200329"/>
                <a:gd name="connsiteX52" fmla="*/ 2320436 w 4572000"/>
                <a:gd name="connsiteY52" fmla="*/ 1178150 h 1200329"/>
                <a:gd name="connsiteX53" fmla="*/ 2319891 w 4572000"/>
                <a:gd name="connsiteY53" fmla="*/ 1086238 h 1200329"/>
                <a:gd name="connsiteX54" fmla="*/ 2320949 w 4572000"/>
                <a:gd name="connsiteY54" fmla="*/ 1052236 h 1200329"/>
                <a:gd name="connsiteX55" fmla="*/ 2311910 w 4572000"/>
                <a:gd name="connsiteY55" fmla="*/ 1014516 h 1200329"/>
                <a:gd name="connsiteX56" fmla="*/ 2286947 w 4572000"/>
                <a:gd name="connsiteY56" fmla="*/ 1051178 h 1200329"/>
                <a:gd name="connsiteX57" fmla="*/ 2245509 w 4572000"/>
                <a:gd name="connsiteY57" fmla="*/ 1070311 h 1200329"/>
                <a:gd name="connsiteX58" fmla="*/ 2210449 w 4572000"/>
                <a:gd name="connsiteY58" fmla="*/ 1103256 h 1200329"/>
                <a:gd name="connsiteX59" fmla="*/ 2161578 w 4572000"/>
                <a:gd name="connsiteY59" fmla="*/ 1142578 h 1200329"/>
                <a:gd name="connsiteX60" fmla="*/ 2092516 w 4572000"/>
                <a:gd name="connsiteY60" fmla="*/ 1174465 h 1200329"/>
                <a:gd name="connsiteX61" fmla="*/ 2097291 w 4572000"/>
                <a:gd name="connsiteY61" fmla="*/ 1130369 h 1200329"/>
                <a:gd name="connsiteX62" fmla="*/ 2070724 w 4572000"/>
                <a:gd name="connsiteY62" fmla="*/ 1109122 h 1200329"/>
                <a:gd name="connsiteX63" fmla="*/ 2051591 w 4572000"/>
                <a:gd name="connsiteY63" fmla="*/ 1067684 h 1200329"/>
                <a:gd name="connsiteX64" fmla="*/ 2000059 w 4572000"/>
                <a:gd name="connsiteY64" fmla="*/ 1083099 h 1200329"/>
                <a:gd name="connsiteX65" fmla="*/ 1962339 w 4572000"/>
                <a:gd name="connsiteY65" fmla="*/ 1092137 h 1200329"/>
                <a:gd name="connsiteX66" fmla="*/ 1934714 w 4572000"/>
                <a:gd name="connsiteY66" fmla="*/ 1104892 h 1200329"/>
                <a:gd name="connsiteX67" fmla="*/ 1896995 w 4572000"/>
                <a:gd name="connsiteY67" fmla="*/ 1113930 h 1200329"/>
                <a:gd name="connsiteX68" fmla="*/ 1861936 w 4572000"/>
                <a:gd name="connsiteY68" fmla="*/ 1146874 h 1200329"/>
                <a:gd name="connsiteX69" fmla="*/ 1813063 w 4572000"/>
                <a:gd name="connsiteY69" fmla="*/ 1186197 h 1200329"/>
                <a:gd name="connsiteX70" fmla="*/ 1792497 w 4572000"/>
                <a:gd name="connsiteY70" fmla="*/ 1195458 h 1200329"/>
                <a:gd name="connsiteX71" fmla="*/ 1783586 w 4572000"/>
                <a:gd name="connsiteY71" fmla="*/ 1200329 h 1200329"/>
                <a:gd name="connsiteX72" fmla="*/ 1601373 w 4572000"/>
                <a:gd name="connsiteY72" fmla="*/ 1200329 h 1200329"/>
                <a:gd name="connsiteX73" fmla="*/ 1595237 w 4572000"/>
                <a:gd name="connsiteY73" fmla="*/ 1186230 h 1200329"/>
                <a:gd name="connsiteX74" fmla="*/ 1583540 w 4572000"/>
                <a:gd name="connsiteY74" fmla="*/ 1124604 h 1200329"/>
                <a:gd name="connsiteX75" fmla="*/ 1545821 w 4572000"/>
                <a:gd name="connsiteY75" fmla="*/ 1133641 h 1200329"/>
                <a:gd name="connsiteX76" fmla="*/ 1470381 w 4572000"/>
                <a:gd name="connsiteY76" fmla="*/ 1151717 h 1200329"/>
                <a:gd name="connsiteX77" fmla="*/ 1436379 w 4572000"/>
                <a:gd name="connsiteY77" fmla="*/ 1150659 h 1200329"/>
                <a:gd name="connsiteX78" fmla="*/ 1394942 w 4572000"/>
                <a:gd name="connsiteY78" fmla="*/ 1169791 h 1200329"/>
                <a:gd name="connsiteX79" fmla="*/ 1357222 w 4572000"/>
                <a:gd name="connsiteY79" fmla="*/ 1178829 h 1200329"/>
                <a:gd name="connsiteX80" fmla="*/ 1295595 w 4572000"/>
                <a:gd name="connsiteY80" fmla="*/ 1190527 h 1200329"/>
                <a:gd name="connsiteX81" fmla="*/ 1261593 w 4572000"/>
                <a:gd name="connsiteY81" fmla="*/ 1189469 h 1200329"/>
                <a:gd name="connsiteX82" fmla="*/ 1223873 w 4572000"/>
                <a:gd name="connsiteY82" fmla="*/ 1198507 h 1200329"/>
                <a:gd name="connsiteX83" fmla="*/ 1189871 w 4572000"/>
                <a:gd name="connsiteY83" fmla="*/ 1197449 h 1200329"/>
                <a:gd name="connsiteX84" fmla="*/ 1061296 w 4572000"/>
                <a:gd name="connsiteY84" fmla="*/ 1173031 h 1200329"/>
                <a:gd name="connsiteX85" fmla="*/ 983198 w 4572000"/>
                <a:gd name="connsiteY85" fmla="*/ 1167199 h 1200329"/>
                <a:gd name="connsiteX86" fmla="*/ 939100 w 4572000"/>
                <a:gd name="connsiteY86" fmla="*/ 1162424 h 1200329"/>
                <a:gd name="connsiteX87" fmla="*/ 874813 w 4572000"/>
                <a:gd name="connsiteY87" fmla="*/ 1150214 h 1200329"/>
                <a:gd name="connsiteX88" fmla="*/ 830715 w 4572000"/>
                <a:gd name="connsiteY88" fmla="*/ 1145439 h 1200329"/>
                <a:gd name="connsiteX89" fmla="*/ 732427 w 4572000"/>
                <a:gd name="connsiteY89" fmla="*/ 1132172 h 1200329"/>
                <a:gd name="connsiteX90" fmla="*/ 704802 w 4572000"/>
                <a:gd name="connsiteY90" fmla="*/ 1144927 h 1200329"/>
                <a:gd name="connsiteX91" fmla="*/ 642118 w 4572000"/>
                <a:gd name="connsiteY91" fmla="*/ 1190627 h 1200329"/>
                <a:gd name="connsiteX92" fmla="*/ 621105 w 4572000"/>
                <a:gd name="connsiteY92" fmla="*/ 1200329 h 1200329"/>
                <a:gd name="connsiteX93" fmla="*/ 582319 w 4572000"/>
                <a:gd name="connsiteY93" fmla="*/ 1200329 h 1200329"/>
                <a:gd name="connsiteX94" fmla="*/ 560301 w 4572000"/>
                <a:gd name="connsiteY94" fmla="*/ 1194890 h 1200329"/>
                <a:gd name="connsiteX95" fmla="*/ 431726 w 4572000"/>
                <a:gd name="connsiteY95" fmla="*/ 1170471 h 1200329"/>
                <a:gd name="connsiteX96" fmla="*/ 417103 w 4572000"/>
                <a:gd name="connsiteY96" fmla="*/ 1196301 h 1200329"/>
                <a:gd name="connsiteX97" fmla="*/ 386573 w 4572000"/>
                <a:gd name="connsiteY97" fmla="*/ 1199698 h 1200329"/>
                <a:gd name="connsiteX98" fmla="*/ 268093 w 4572000"/>
                <a:gd name="connsiteY98" fmla="*/ 1178996 h 1200329"/>
                <a:gd name="connsiteX99" fmla="*/ 196372 w 4572000"/>
                <a:gd name="connsiteY99" fmla="*/ 1186977 h 1200329"/>
                <a:gd name="connsiteX100" fmla="*/ 128367 w 4572000"/>
                <a:gd name="connsiteY100" fmla="*/ 1184863 h 1200329"/>
                <a:gd name="connsiteX101" fmla="*/ 71515 w 4572000"/>
                <a:gd name="connsiteY101" fmla="*/ 1152463 h 1200329"/>
                <a:gd name="connsiteX102" fmla="*/ 30140 w 4572000"/>
                <a:gd name="connsiteY102" fmla="*/ 1162548 h 1200329"/>
                <a:gd name="connsiteX103" fmla="*/ 0 w 4572000"/>
                <a:gd name="connsiteY103" fmla="*/ 1176975 h 1200329"/>
                <a:gd name="connsiteX104" fmla="*/ 0 w 4572000"/>
                <a:gd name="connsiteY104" fmla="*/ 0 h 12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572000" h="1200329">
                  <a:moveTo>
                    <a:pt x="562342" y="1200329"/>
                  </a:moveTo>
                  <a:lnTo>
                    <a:pt x="414823" y="1200329"/>
                  </a:lnTo>
                  <a:lnTo>
                    <a:pt x="417103" y="1196301"/>
                  </a:lnTo>
                  <a:lnTo>
                    <a:pt x="434387" y="1194378"/>
                  </a:lnTo>
                  <a:cubicBezTo>
                    <a:pt x="447138" y="1192238"/>
                    <a:pt x="459194" y="1186014"/>
                    <a:pt x="472106" y="1185341"/>
                  </a:cubicBezTo>
                  <a:cubicBezTo>
                    <a:pt x="488006" y="1184512"/>
                    <a:pt x="515492" y="1189534"/>
                    <a:pt x="541332" y="1195304"/>
                  </a:cubicBezTo>
                  <a:close/>
                  <a:moveTo>
                    <a:pt x="4572000" y="0"/>
                  </a:moveTo>
                  <a:lnTo>
                    <a:pt x="4572000" y="1169067"/>
                  </a:lnTo>
                  <a:lnTo>
                    <a:pt x="4499752" y="1143812"/>
                  </a:lnTo>
                  <a:cubicBezTo>
                    <a:pt x="4490544" y="1148064"/>
                    <a:pt x="4480809" y="1151325"/>
                    <a:pt x="4472127" y="1156568"/>
                  </a:cubicBezTo>
                  <a:cubicBezTo>
                    <a:pt x="4461058" y="1163251"/>
                    <a:pt x="4452523" y="1173998"/>
                    <a:pt x="4440785" y="1179418"/>
                  </a:cubicBezTo>
                  <a:cubicBezTo>
                    <a:pt x="4414010" y="1191780"/>
                    <a:pt x="4396716" y="1188258"/>
                    <a:pt x="4369063" y="1187398"/>
                  </a:cubicBezTo>
                  <a:cubicBezTo>
                    <a:pt x="4360207" y="1180315"/>
                    <a:pt x="4347249" y="1176445"/>
                    <a:pt x="4342495" y="1166151"/>
                  </a:cubicBezTo>
                  <a:cubicBezTo>
                    <a:pt x="4303093" y="1080813"/>
                    <a:pt x="4372912" y="1146915"/>
                    <a:pt x="4310608" y="1097089"/>
                  </a:cubicBezTo>
                  <a:cubicBezTo>
                    <a:pt x="4258777" y="1134877"/>
                    <a:pt x="4291004" y="1114519"/>
                    <a:pt x="4210204" y="1151826"/>
                  </a:cubicBezTo>
                  <a:cubicBezTo>
                    <a:pt x="4201347" y="1144744"/>
                    <a:pt x="4188389" y="1140873"/>
                    <a:pt x="4183636" y="1130579"/>
                  </a:cubicBezTo>
                  <a:cubicBezTo>
                    <a:pt x="4180579" y="1123957"/>
                    <a:pt x="4189438" y="1052882"/>
                    <a:pt x="4189468" y="1052480"/>
                  </a:cubicBezTo>
                  <a:cubicBezTo>
                    <a:pt x="4190313" y="1041172"/>
                    <a:pt x="4201167" y="1022396"/>
                    <a:pt x="4190525" y="1018477"/>
                  </a:cubicBezTo>
                  <a:cubicBezTo>
                    <a:pt x="4179884" y="1014559"/>
                    <a:pt x="4176361" y="1036189"/>
                    <a:pt x="4169279" y="1045045"/>
                  </a:cubicBezTo>
                  <a:cubicBezTo>
                    <a:pt x="4128774" y="1074575"/>
                    <a:pt x="4146013" y="1057798"/>
                    <a:pt x="4116689" y="1094463"/>
                  </a:cubicBezTo>
                  <a:cubicBezTo>
                    <a:pt x="4100539" y="1114657"/>
                    <a:pt x="4075956" y="1126495"/>
                    <a:pt x="4054005" y="1140162"/>
                  </a:cubicBezTo>
                  <a:cubicBezTo>
                    <a:pt x="3987743" y="1181421"/>
                    <a:pt x="4035983" y="1136134"/>
                    <a:pt x="3981226" y="1182144"/>
                  </a:cubicBezTo>
                  <a:lnTo>
                    <a:pt x="3960202" y="1200329"/>
                  </a:lnTo>
                  <a:lnTo>
                    <a:pt x="3678814" y="1200329"/>
                  </a:lnTo>
                  <a:lnTo>
                    <a:pt x="3675206" y="1172629"/>
                  </a:lnTo>
                  <a:cubicBezTo>
                    <a:pt x="3667977" y="1134547"/>
                    <a:pt x="3669849" y="1125992"/>
                    <a:pt x="3670943" y="1090812"/>
                  </a:cubicBezTo>
                  <a:cubicBezTo>
                    <a:pt x="3642938" y="1097522"/>
                    <a:pt x="3629602" y="1098110"/>
                    <a:pt x="3605598" y="1112604"/>
                  </a:cubicBezTo>
                  <a:cubicBezTo>
                    <a:pt x="3572111" y="1132824"/>
                    <a:pt x="3567994" y="1146724"/>
                    <a:pt x="3529102" y="1164682"/>
                  </a:cubicBezTo>
                  <a:cubicBezTo>
                    <a:pt x="3512824" y="1172198"/>
                    <a:pt x="3494747" y="1174958"/>
                    <a:pt x="3477570" y="1180097"/>
                  </a:cubicBezTo>
                  <a:cubicBezTo>
                    <a:pt x="3452796" y="1187508"/>
                    <a:pt x="3465520" y="1129804"/>
                    <a:pt x="3459495" y="1104658"/>
                  </a:cubicBezTo>
                  <a:cubicBezTo>
                    <a:pt x="3459495" y="1104658"/>
                    <a:pt x="3400906" y="1146390"/>
                    <a:pt x="3369186" y="1163112"/>
                  </a:cubicBezTo>
                  <a:cubicBezTo>
                    <a:pt x="3333888" y="1181720"/>
                    <a:pt x="3304297" y="1166990"/>
                    <a:pt x="3267179" y="1159940"/>
                  </a:cubicBezTo>
                  <a:cubicBezTo>
                    <a:pt x="3267179" y="1159940"/>
                    <a:pt x="3256515" y="1109274"/>
                    <a:pt x="3249104" y="1084501"/>
                  </a:cubicBezTo>
                  <a:cubicBezTo>
                    <a:pt x="3246197" y="1074784"/>
                    <a:pt x="3236876" y="1067005"/>
                    <a:pt x="3236348" y="1056877"/>
                  </a:cubicBezTo>
                  <a:cubicBezTo>
                    <a:pt x="3232347" y="980085"/>
                    <a:pt x="3267957" y="1021173"/>
                    <a:pt x="3218274" y="981437"/>
                  </a:cubicBezTo>
                  <a:cubicBezTo>
                    <a:pt x="3151932" y="1064388"/>
                    <a:pt x="3255073" y="943544"/>
                    <a:pt x="3155589" y="1027137"/>
                  </a:cubicBezTo>
                  <a:cubicBezTo>
                    <a:pt x="3144270" y="1036649"/>
                    <a:pt x="3138947" y="1051579"/>
                    <a:pt x="3130625" y="1063799"/>
                  </a:cubicBezTo>
                  <a:cubicBezTo>
                    <a:pt x="3130625" y="1063799"/>
                    <a:pt x="3087536" y="1092627"/>
                    <a:pt x="3067940" y="1109499"/>
                  </a:cubicBezTo>
                  <a:cubicBezTo>
                    <a:pt x="3059347" y="1116898"/>
                    <a:pt x="3053775" y="1127210"/>
                    <a:pt x="3046693" y="1136066"/>
                  </a:cubicBezTo>
                  <a:cubicBezTo>
                    <a:pt x="3028277" y="1144570"/>
                    <a:pt x="3009154" y="1151687"/>
                    <a:pt x="2991444" y="1161577"/>
                  </a:cubicBezTo>
                  <a:cubicBezTo>
                    <a:pt x="2980156" y="1167882"/>
                    <a:pt x="2972955" y="1185818"/>
                    <a:pt x="2960101" y="1184427"/>
                  </a:cubicBezTo>
                  <a:cubicBezTo>
                    <a:pt x="2950017" y="1183335"/>
                    <a:pt x="2951598" y="1166010"/>
                    <a:pt x="2947346" y="1156802"/>
                  </a:cubicBezTo>
                  <a:cubicBezTo>
                    <a:pt x="2873408" y="1190943"/>
                    <a:pt x="2964597" y="1146132"/>
                    <a:pt x="2915288" y="1181816"/>
                  </a:cubicBezTo>
                  <a:lnTo>
                    <a:pt x="2887879" y="1200329"/>
                  </a:lnTo>
                  <a:lnTo>
                    <a:pt x="2712766" y="1200329"/>
                  </a:lnTo>
                  <a:lnTo>
                    <a:pt x="2719351" y="1175238"/>
                  </a:lnTo>
                  <a:cubicBezTo>
                    <a:pt x="2722236" y="1164562"/>
                    <a:pt x="2724349" y="1153862"/>
                    <a:pt x="2723143" y="1143023"/>
                  </a:cubicBezTo>
                  <a:cubicBezTo>
                    <a:pt x="2721713" y="1130173"/>
                    <a:pt x="2707910" y="1122129"/>
                    <a:pt x="2700293" y="1111681"/>
                  </a:cubicBezTo>
                  <a:cubicBezTo>
                    <a:pt x="2652657" y="1146410"/>
                    <a:pt x="2661173" y="1143341"/>
                    <a:pt x="2586077" y="1172796"/>
                  </a:cubicBezTo>
                  <a:cubicBezTo>
                    <a:pt x="2574041" y="1177518"/>
                    <a:pt x="2560950" y="1184761"/>
                    <a:pt x="2548357" y="1181833"/>
                  </a:cubicBezTo>
                  <a:cubicBezTo>
                    <a:pt x="2509897" y="1172890"/>
                    <a:pt x="2498711" y="1149190"/>
                    <a:pt x="2478750" y="1121809"/>
                  </a:cubicBezTo>
                  <a:cubicBezTo>
                    <a:pt x="2444447" y="1146818"/>
                    <a:pt x="2424771" y="1164301"/>
                    <a:pt x="2378346" y="1176546"/>
                  </a:cubicBezTo>
                  <a:cubicBezTo>
                    <a:pt x="2359674" y="1181471"/>
                    <a:pt x="2339739" y="1177615"/>
                    <a:pt x="2320436" y="1178150"/>
                  </a:cubicBezTo>
                  <a:cubicBezTo>
                    <a:pt x="2322838" y="1100971"/>
                    <a:pt x="2320543" y="1196141"/>
                    <a:pt x="2319891" y="1086238"/>
                  </a:cubicBezTo>
                  <a:cubicBezTo>
                    <a:pt x="2319823" y="1074898"/>
                    <a:pt x="2322203" y="1063506"/>
                    <a:pt x="2320949" y="1052236"/>
                  </a:cubicBezTo>
                  <a:cubicBezTo>
                    <a:pt x="2319519" y="1039387"/>
                    <a:pt x="2324833" y="1014919"/>
                    <a:pt x="2311910" y="1014516"/>
                  </a:cubicBezTo>
                  <a:cubicBezTo>
                    <a:pt x="2297133" y="1014056"/>
                    <a:pt x="2295268" y="1038958"/>
                    <a:pt x="2286947" y="1051178"/>
                  </a:cubicBezTo>
                  <a:cubicBezTo>
                    <a:pt x="2273134" y="1057556"/>
                    <a:pt x="2258086" y="1061749"/>
                    <a:pt x="2245509" y="1070311"/>
                  </a:cubicBezTo>
                  <a:cubicBezTo>
                    <a:pt x="2232253" y="1079336"/>
                    <a:pt x="2222602" y="1092792"/>
                    <a:pt x="2210449" y="1103256"/>
                  </a:cubicBezTo>
                  <a:cubicBezTo>
                    <a:pt x="2194604" y="1116899"/>
                    <a:pt x="2177868" y="1129471"/>
                    <a:pt x="2161578" y="1142578"/>
                  </a:cubicBezTo>
                  <a:cubicBezTo>
                    <a:pt x="2141823" y="1158474"/>
                    <a:pt x="2117427" y="1179196"/>
                    <a:pt x="2092516" y="1174465"/>
                  </a:cubicBezTo>
                  <a:cubicBezTo>
                    <a:pt x="2077990" y="1171707"/>
                    <a:pt x="2095700" y="1145068"/>
                    <a:pt x="2097291" y="1130369"/>
                  </a:cubicBezTo>
                  <a:cubicBezTo>
                    <a:pt x="2088435" y="1123286"/>
                    <a:pt x="2071977" y="1120391"/>
                    <a:pt x="2070724" y="1109122"/>
                  </a:cubicBezTo>
                  <a:cubicBezTo>
                    <a:pt x="2063476" y="1043990"/>
                    <a:pt x="2121909" y="1001607"/>
                    <a:pt x="2051591" y="1067684"/>
                  </a:cubicBezTo>
                  <a:cubicBezTo>
                    <a:pt x="2034413" y="1072823"/>
                    <a:pt x="2017351" y="1078362"/>
                    <a:pt x="2000059" y="1083099"/>
                  </a:cubicBezTo>
                  <a:cubicBezTo>
                    <a:pt x="1987589" y="1086516"/>
                    <a:pt x="1974604" y="1088046"/>
                    <a:pt x="1962339" y="1092137"/>
                  </a:cubicBezTo>
                  <a:cubicBezTo>
                    <a:pt x="1952717" y="1095346"/>
                    <a:pt x="1944336" y="1101684"/>
                    <a:pt x="1934714" y="1104892"/>
                  </a:cubicBezTo>
                  <a:cubicBezTo>
                    <a:pt x="1922449" y="1108983"/>
                    <a:pt x="1908194" y="1107470"/>
                    <a:pt x="1896995" y="1113930"/>
                  </a:cubicBezTo>
                  <a:cubicBezTo>
                    <a:pt x="1883104" y="1121942"/>
                    <a:pt x="1874893" y="1137427"/>
                    <a:pt x="1861936" y="1146874"/>
                  </a:cubicBezTo>
                  <a:cubicBezTo>
                    <a:pt x="1804573" y="1188694"/>
                    <a:pt x="1862380" y="1124529"/>
                    <a:pt x="1813063" y="1186197"/>
                  </a:cubicBezTo>
                  <a:cubicBezTo>
                    <a:pt x="1803839" y="1190456"/>
                    <a:pt x="1797440" y="1193190"/>
                    <a:pt x="1792497" y="1195458"/>
                  </a:cubicBezTo>
                  <a:lnTo>
                    <a:pt x="1783586" y="1200329"/>
                  </a:lnTo>
                  <a:lnTo>
                    <a:pt x="1601373" y="1200329"/>
                  </a:lnTo>
                  <a:lnTo>
                    <a:pt x="1595237" y="1186230"/>
                  </a:lnTo>
                  <a:cubicBezTo>
                    <a:pt x="1588622" y="1166395"/>
                    <a:pt x="1587439" y="1145145"/>
                    <a:pt x="1583540" y="1124604"/>
                  </a:cubicBezTo>
                  <a:lnTo>
                    <a:pt x="1545821" y="1133641"/>
                  </a:lnTo>
                  <a:cubicBezTo>
                    <a:pt x="1520674" y="1139667"/>
                    <a:pt x="1495932" y="1147743"/>
                    <a:pt x="1470381" y="1151717"/>
                  </a:cubicBezTo>
                  <a:cubicBezTo>
                    <a:pt x="1459176" y="1153459"/>
                    <a:pt x="1447406" y="1148017"/>
                    <a:pt x="1436379" y="1150659"/>
                  </a:cubicBezTo>
                  <a:cubicBezTo>
                    <a:pt x="1421584" y="1154205"/>
                    <a:pt x="1409274" y="1164691"/>
                    <a:pt x="1394942" y="1169791"/>
                  </a:cubicBezTo>
                  <a:cubicBezTo>
                    <a:pt x="1382760" y="1174126"/>
                    <a:pt x="1369795" y="1175817"/>
                    <a:pt x="1357222" y="1178829"/>
                  </a:cubicBezTo>
                  <a:cubicBezTo>
                    <a:pt x="1260900" y="1175833"/>
                    <a:pt x="1380188" y="1174470"/>
                    <a:pt x="1295595" y="1190527"/>
                  </a:cubicBezTo>
                  <a:cubicBezTo>
                    <a:pt x="1284454" y="1192642"/>
                    <a:pt x="1272863" y="1188215"/>
                    <a:pt x="1261593" y="1189469"/>
                  </a:cubicBezTo>
                  <a:cubicBezTo>
                    <a:pt x="1248743" y="1190899"/>
                    <a:pt x="1236447" y="1195495"/>
                    <a:pt x="1223873" y="1198507"/>
                  </a:cubicBezTo>
                  <a:cubicBezTo>
                    <a:pt x="1212539" y="1198155"/>
                    <a:pt x="1201145" y="1198670"/>
                    <a:pt x="1189871" y="1197449"/>
                  </a:cubicBezTo>
                  <a:cubicBezTo>
                    <a:pt x="1128930" y="1190850"/>
                    <a:pt x="1128177" y="1184717"/>
                    <a:pt x="1061296" y="1173031"/>
                  </a:cubicBezTo>
                  <a:cubicBezTo>
                    <a:pt x="1014985" y="1164939"/>
                    <a:pt x="1025029" y="1170322"/>
                    <a:pt x="983198" y="1167199"/>
                  </a:cubicBezTo>
                  <a:cubicBezTo>
                    <a:pt x="968454" y="1166098"/>
                    <a:pt x="953707" y="1164713"/>
                    <a:pt x="939100" y="1162424"/>
                  </a:cubicBezTo>
                  <a:cubicBezTo>
                    <a:pt x="917550" y="1159047"/>
                    <a:pt x="896363" y="1153591"/>
                    <a:pt x="874813" y="1150214"/>
                  </a:cubicBezTo>
                  <a:cubicBezTo>
                    <a:pt x="860206" y="1147925"/>
                    <a:pt x="845367" y="1147417"/>
                    <a:pt x="830715" y="1145439"/>
                  </a:cubicBezTo>
                  <a:cubicBezTo>
                    <a:pt x="824506" y="1144601"/>
                    <a:pt x="744093" y="1130875"/>
                    <a:pt x="732427" y="1132172"/>
                  </a:cubicBezTo>
                  <a:cubicBezTo>
                    <a:pt x="722346" y="1133294"/>
                    <a:pt x="714010" y="1140675"/>
                    <a:pt x="704802" y="1144927"/>
                  </a:cubicBezTo>
                  <a:cubicBezTo>
                    <a:pt x="681325" y="1155766"/>
                    <a:pt x="664068" y="1176959"/>
                    <a:pt x="642118" y="1190627"/>
                  </a:cubicBezTo>
                  <a:lnTo>
                    <a:pt x="621105" y="1200329"/>
                  </a:lnTo>
                  <a:lnTo>
                    <a:pt x="582319" y="1200329"/>
                  </a:lnTo>
                  <a:lnTo>
                    <a:pt x="560301" y="1194890"/>
                  </a:lnTo>
                  <a:cubicBezTo>
                    <a:pt x="490453" y="1178647"/>
                    <a:pt x="494806" y="1180356"/>
                    <a:pt x="431726" y="1170471"/>
                  </a:cubicBezTo>
                  <a:lnTo>
                    <a:pt x="417103" y="1196301"/>
                  </a:lnTo>
                  <a:lnTo>
                    <a:pt x="386573" y="1199698"/>
                  </a:lnTo>
                  <a:cubicBezTo>
                    <a:pt x="347643" y="1199929"/>
                    <a:pt x="304838" y="1184754"/>
                    <a:pt x="268093" y="1178996"/>
                  </a:cubicBezTo>
                  <a:cubicBezTo>
                    <a:pt x="214194" y="1170549"/>
                    <a:pt x="253069" y="1183263"/>
                    <a:pt x="196372" y="1186977"/>
                  </a:cubicBezTo>
                  <a:cubicBezTo>
                    <a:pt x="173741" y="1188459"/>
                    <a:pt x="150226" y="1190906"/>
                    <a:pt x="128367" y="1184863"/>
                  </a:cubicBezTo>
                  <a:cubicBezTo>
                    <a:pt x="107343" y="1179051"/>
                    <a:pt x="90465" y="1163263"/>
                    <a:pt x="71515" y="1152463"/>
                  </a:cubicBezTo>
                  <a:cubicBezTo>
                    <a:pt x="60683" y="1155058"/>
                    <a:pt x="45112" y="1158137"/>
                    <a:pt x="30140" y="1162548"/>
                  </a:cubicBezTo>
                  <a:lnTo>
                    <a:pt x="0" y="1176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small community of Altona, Man., was settled in the 1880s by Mennonite refugees. In 2016, it opened its doors to five families of Syrian Muslims </a:t>
              </a:r>
              <a:endParaRPr lang="en-C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6784">
              <a:off x="3288797" y="2373015"/>
              <a:ext cx="1392884" cy="161754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556366" y="2813871"/>
            <a:ext cx="3846667" cy="1200329"/>
          </a:xfrm>
          <a:custGeom>
            <a:avLst/>
            <a:gdLst>
              <a:gd name="connsiteX0" fmla="*/ 0 w 3846667"/>
              <a:gd name="connsiteY0" fmla="*/ 0 h 1200329"/>
              <a:gd name="connsiteX1" fmla="*/ 3846667 w 3846667"/>
              <a:gd name="connsiteY1" fmla="*/ 0 h 1200329"/>
              <a:gd name="connsiteX2" fmla="*/ 3846667 w 3846667"/>
              <a:gd name="connsiteY2" fmla="*/ 918989 h 1200329"/>
              <a:gd name="connsiteX3" fmla="*/ 3820910 w 3846667"/>
              <a:gd name="connsiteY3" fmla="*/ 922479 h 1200329"/>
              <a:gd name="connsiteX4" fmla="*/ 3788574 w 3846667"/>
              <a:gd name="connsiteY4" fmla="*/ 928872 h 1200329"/>
              <a:gd name="connsiteX5" fmla="*/ 3756301 w 3846667"/>
              <a:gd name="connsiteY5" fmla="*/ 918115 h 1200329"/>
              <a:gd name="connsiteX6" fmla="*/ 3702512 w 3846667"/>
              <a:gd name="connsiteY6" fmla="*/ 950388 h 1200329"/>
              <a:gd name="connsiteX7" fmla="*/ 3680997 w 3846667"/>
              <a:gd name="connsiteY7" fmla="*/ 982661 h 1200329"/>
              <a:gd name="connsiteX8" fmla="*/ 3594936 w 3846667"/>
              <a:gd name="connsiteY8" fmla="*/ 982661 h 1200329"/>
              <a:gd name="connsiteX9" fmla="*/ 3562663 w 3846667"/>
              <a:gd name="connsiteY9" fmla="*/ 993418 h 1200329"/>
              <a:gd name="connsiteX10" fmla="*/ 3519632 w 3846667"/>
              <a:gd name="connsiteY10" fmla="*/ 1047206 h 1200329"/>
              <a:gd name="connsiteX11" fmla="*/ 3465844 w 3846667"/>
              <a:gd name="connsiteY11" fmla="*/ 1025691 h 1200329"/>
              <a:gd name="connsiteX12" fmla="*/ 3412056 w 3846667"/>
              <a:gd name="connsiteY12" fmla="*/ 1014934 h 1200329"/>
              <a:gd name="connsiteX13" fmla="*/ 3336752 w 3846667"/>
              <a:gd name="connsiteY13" fmla="*/ 1036449 h 1200329"/>
              <a:gd name="connsiteX14" fmla="*/ 3261449 w 3846667"/>
              <a:gd name="connsiteY14" fmla="*/ 1047206 h 1200329"/>
              <a:gd name="connsiteX15" fmla="*/ 3229176 w 3846667"/>
              <a:gd name="connsiteY15" fmla="*/ 1025691 h 1200329"/>
              <a:gd name="connsiteX16" fmla="*/ 3132357 w 3846667"/>
              <a:gd name="connsiteY16" fmla="*/ 1004176 h 1200329"/>
              <a:gd name="connsiteX17" fmla="*/ 3121599 w 3846667"/>
              <a:gd name="connsiteY17" fmla="*/ 1036449 h 1200329"/>
              <a:gd name="connsiteX18" fmla="*/ 3110842 w 3846667"/>
              <a:gd name="connsiteY18" fmla="*/ 1090237 h 1200329"/>
              <a:gd name="connsiteX19" fmla="*/ 3035538 w 3846667"/>
              <a:gd name="connsiteY19" fmla="*/ 1100995 h 1200329"/>
              <a:gd name="connsiteX20" fmla="*/ 3014023 w 3846667"/>
              <a:gd name="connsiteY20" fmla="*/ 1068722 h 1200329"/>
              <a:gd name="connsiteX21" fmla="*/ 2992508 w 3846667"/>
              <a:gd name="connsiteY21" fmla="*/ 1047206 h 1200329"/>
              <a:gd name="connsiteX22" fmla="*/ 2960235 w 3846667"/>
              <a:gd name="connsiteY22" fmla="*/ 1057964 h 1200329"/>
              <a:gd name="connsiteX23" fmla="*/ 2938719 w 3846667"/>
              <a:gd name="connsiteY23" fmla="*/ 1090237 h 1200329"/>
              <a:gd name="connsiteX24" fmla="*/ 2917204 w 3846667"/>
              <a:gd name="connsiteY24" fmla="*/ 1165541 h 1200329"/>
              <a:gd name="connsiteX25" fmla="*/ 2852658 w 3846667"/>
              <a:gd name="connsiteY25" fmla="*/ 1176298 h 1200329"/>
              <a:gd name="connsiteX26" fmla="*/ 2755839 w 3846667"/>
              <a:gd name="connsiteY26" fmla="*/ 1187056 h 1200329"/>
              <a:gd name="connsiteX27" fmla="*/ 2712809 w 3846667"/>
              <a:gd name="connsiteY27" fmla="*/ 1197814 h 1200329"/>
              <a:gd name="connsiteX28" fmla="*/ 2702051 w 3846667"/>
              <a:gd name="connsiteY28" fmla="*/ 1165541 h 1200329"/>
              <a:gd name="connsiteX29" fmla="*/ 2626748 w 3846667"/>
              <a:gd name="connsiteY29" fmla="*/ 1133268 h 1200329"/>
              <a:gd name="connsiteX30" fmla="*/ 2594475 w 3846667"/>
              <a:gd name="connsiteY30" fmla="*/ 1144025 h 1200329"/>
              <a:gd name="connsiteX31" fmla="*/ 2540686 w 3846667"/>
              <a:gd name="connsiteY31" fmla="*/ 1154783 h 1200329"/>
              <a:gd name="connsiteX32" fmla="*/ 2454625 w 3846667"/>
              <a:gd name="connsiteY32" fmla="*/ 1176298 h 1200329"/>
              <a:gd name="connsiteX33" fmla="*/ 2443868 w 3846667"/>
              <a:gd name="connsiteY33" fmla="*/ 1111752 h 1200329"/>
              <a:gd name="connsiteX34" fmla="*/ 2411595 w 3846667"/>
              <a:gd name="connsiteY34" fmla="*/ 1100995 h 1200329"/>
              <a:gd name="connsiteX35" fmla="*/ 2347049 w 3846667"/>
              <a:gd name="connsiteY35" fmla="*/ 1154783 h 1200329"/>
              <a:gd name="connsiteX36" fmla="*/ 2239472 w 3846667"/>
              <a:gd name="connsiteY36" fmla="*/ 1165541 h 1200329"/>
              <a:gd name="connsiteX37" fmla="*/ 2078108 w 3846667"/>
              <a:gd name="connsiteY37" fmla="*/ 1187056 h 1200329"/>
              <a:gd name="connsiteX38" fmla="*/ 2067350 w 3846667"/>
              <a:gd name="connsiteY38" fmla="*/ 1154783 h 1200329"/>
              <a:gd name="connsiteX39" fmla="*/ 1975629 w 3846667"/>
              <a:gd name="connsiteY39" fmla="*/ 1200101 h 1200329"/>
              <a:gd name="connsiteX40" fmla="*/ 1975441 w 3846667"/>
              <a:gd name="connsiteY40" fmla="*/ 1200329 h 1200329"/>
              <a:gd name="connsiteX41" fmla="*/ 0 w 3846667"/>
              <a:gd name="connsiteY41" fmla="*/ 1200329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46667" h="1200329">
                <a:moveTo>
                  <a:pt x="0" y="0"/>
                </a:moveTo>
                <a:lnTo>
                  <a:pt x="3846667" y="0"/>
                </a:lnTo>
                <a:lnTo>
                  <a:pt x="3846667" y="918989"/>
                </a:lnTo>
                <a:lnTo>
                  <a:pt x="3820910" y="922479"/>
                </a:lnTo>
                <a:cubicBezTo>
                  <a:pt x="3810206" y="925506"/>
                  <a:pt x="3799480" y="928872"/>
                  <a:pt x="3788574" y="928872"/>
                </a:cubicBezTo>
                <a:cubicBezTo>
                  <a:pt x="3777234" y="928872"/>
                  <a:pt x="3767059" y="921701"/>
                  <a:pt x="3756301" y="918115"/>
                </a:cubicBezTo>
                <a:cubicBezTo>
                  <a:pt x="3723411" y="929078"/>
                  <a:pt x="3723991" y="923539"/>
                  <a:pt x="3702512" y="950388"/>
                </a:cubicBezTo>
                <a:cubicBezTo>
                  <a:pt x="3694435" y="960484"/>
                  <a:pt x="3692223" y="976246"/>
                  <a:pt x="3680997" y="982661"/>
                </a:cubicBezTo>
                <a:cubicBezTo>
                  <a:pt x="3642737" y="1004524"/>
                  <a:pt x="3628029" y="993691"/>
                  <a:pt x="3594936" y="982661"/>
                </a:cubicBezTo>
                <a:cubicBezTo>
                  <a:pt x="3584178" y="986247"/>
                  <a:pt x="3572387" y="987584"/>
                  <a:pt x="3562663" y="993418"/>
                </a:cubicBezTo>
                <a:cubicBezTo>
                  <a:pt x="3545634" y="1003635"/>
                  <a:pt x="3529402" y="1032552"/>
                  <a:pt x="3519632" y="1047206"/>
                </a:cubicBezTo>
                <a:cubicBezTo>
                  <a:pt x="3450064" y="1070396"/>
                  <a:pt x="3522186" y="1057886"/>
                  <a:pt x="3465844" y="1025691"/>
                </a:cubicBezTo>
                <a:cubicBezTo>
                  <a:pt x="3449969" y="1016619"/>
                  <a:pt x="3429985" y="1018520"/>
                  <a:pt x="3412056" y="1014934"/>
                </a:cubicBezTo>
                <a:cubicBezTo>
                  <a:pt x="3384409" y="1024149"/>
                  <a:pt x="3366464" y="1031047"/>
                  <a:pt x="3336752" y="1036449"/>
                </a:cubicBezTo>
                <a:cubicBezTo>
                  <a:pt x="3311805" y="1040985"/>
                  <a:pt x="3286679" y="1049729"/>
                  <a:pt x="3261449" y="1047206"/>
                </a:cubicBezTo>
                <a:cubicBezTo>
                  <a:pt x="3248584" y="1045919"/>
                  <a:pt x="3239934" y="1032863"/>
                  <a:pt x="3229176" y="1025691"/>
                </a:cubicBezTo>
                <a:cubicBezTo>
                  <a:pt x="3204982" y="1017627"/>
                  <a:pt x="3152744" y="998351"/>
                  <a:pt x="3132357" y="1004176"/>
                </a:cubicBezTo>
                <a:cubicBezTo>
                  <a:pt x="3121454" y="1007291"/>
                  <a:pt x="3124349" y="1025448"/>
                  <a:pt x="3121599" y="1036449"/>
                </a:cubicBezTo>
                <a:cubicBezTo>
                  <a:pt x="3117164" y="1054187"/>
                  <a:pt x="3114428" y="1072308"/>
                  <a:pt x="3110842" y="1090237"/>
                </a:cubicBezTo>
                <a:cubicBezTo>
                  <a:pt x="3085741" y="1093823"/>
                  <a:pt x="3060290" y="1106495"/>
                  <a:pt x="3035538" y="1100995"/>
                </a:cubicBezTo>
                <a:cubicBezTo>
                  <a:pt x="3022917" y="1098190"/>
                  <a:pt x="3022100" y="1078818"/>
                  <a:pt x="3014023" y="1068722"/>
                </a:cubicBezTo>
                <a:cubicBezTo>
                  <a:pt x="3007687" y="1060802"/>
                  <a:pt x="2999680" y="1054378"/>
                  <a:pt x="2992508" y="1047206"/>
                </a:cubicBezTo>
                <a:cubicBezTo>
                  <a:pt x="2981750" y="1050792"/>
                  <a:pt x="2969090" y="1050880"/>
                  <a:pt x="2960235" y="1057964"/>
                </a:cubicBezTo>
                <a:cubicBezTo>
                  <a:pt x="2950139" y="1066041"/>
                  <a:pt x="2944501" y="1078673"/>
                  <a:pt x="2938719" y="1090237"/>
                </a:cubicBezTo>
                <a:cubicBezTo>
                  <a:pt x="2931005" y="1105666"/>
                  <a:pt x="2920649" y="1151760"/>
                  <a:pt x="2917204" y="1165541"/>
                </a:cubicBezTo>
                <a:cubicBezTo>
                  <a:pt x="2895689" y="1169127"/>
                  <a:pt x="2874279" y="1173415"/>
                  <a:pt x="2852658" y="1176298"/>
                </a:cubicBezTo>
                <a:cubicBezTo>
                  <a:pt x="2820471" y="1180590"/>
                  <a:pt x="2787933" y="1182118"/>
                  <a:pt x="2755839" y="1187056"/>
                </a:cubicBezTo>
                <a:cubicBezTo>
                  <a:pt x="2741226" y="1189304"/>
                  <a:pt x="2727152" y="1194228"/>
                  <a:pt x="2712809" y="1197814"/>
                </a:cubicBezTo>
                <a:cubicBezTo>
                  <a:pt x="2709223" y="1187056"/>
                  <a:pt x="2707885" y="1175265"/>
                  <a:pt x="2702051" y="1165541"/>
                </a:cubicBezTo>
                <a:cubicBezTo>
                  <a:pt x="2683263" y="1134227"/>
                  <a:pt x="2662259" y="1140370"/>
                  <a:pt x="2626748" y="1133268"/>
                </a:cubicBezTo>
                <a:cubicBezTo>
                  <a:pt x="2615990" y="1136854"/>
                  <a:pt x="2605476" y="1141275"/>
                  <a:pt x="2594475" y="1144025"/>
                </a:cubicBezTo>
                <a:cubicBezTo>
                  <a:pt x="2576736" y="1148460"/>
                  <a:pt x="2558616" y="1151197"/>
                  <a:pt x="2540686" y="1154783"/>
                </a:cubicBezTo>
                <a:cubicBezTo>
                  <a:pt x="2511690" y="1160582"/>
                  <a:pt x="2481646" y="1188308"/>
                  <a:pt x="2454625" y="1176298"/>
                </a:cubicBezTo>
                <a:cubicBezTo>
                  <a:pt x="2434693" y="1167439"/>
                  <a:pt x="2447454" y="1133267"/>
                  <a:pt x="2443868" y="1111752"/>
                </a:cubicBezTo>
                <a:cubicBezTo>
                  <a:pt x="2433110" y="1108166"/>
                  <a:pt x="2422935" y="1100995"/>
                  <a:pt x="2411595" y="1100995"/>
                </a:cubicBezTo>
                <a:cubicBezTo>
                  <a:pt x="2374632" y="1100995"/>
                  <a:pt x="2366646" y="1128653"/>
                  <a:pt x="2347049" y="1154783"/>
                </a:cubicBezTo>
                <a:cubicBezTo>
                  <a:pt x="2311190" y="1158369"/>
                  <a:pt x="2275194" y="1160778"/>
                  <a:pt x="2239472" y="1165541"/>
                </a:cubicBezTo>
                <a:cubicBezTo>
                  <a:pt x="2188559" y="1172329"/>
                  <a:pt x="2128563" y="1196230"/>
                  <a:pt x="2078108" y="1187056"/>
                </a:cubicBezTo>
                <a:cubicBezTo>
                  <a:pt x="2066951" y="1185028"/>
                  <a:pt x="2070936" y="1165541"/>
                  <a:pt x="2067350" y="1154783"/>
                </a:cubicBezTo>
                <a:cubicBezTo>
                  <a:pt x="2017888" y="1138295"/>
                  <a:pt x="1993201" y="1174778"/>
                  <a:pt x="1975629" y="1200101"/>
                </a:cubicBezTo>
                <a:lnTo>
                  <a:pt x="1975441" y="1200329"/>
                </a:lnTo>
                <a:lnTo>
                  <a:pt x="0" y="120032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Nightime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walks and other pleasures: Syrian refugees learn to love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smalltown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Canada 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 of weeks ago, they went for a walk in the dark for the first time in five years. For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Elyas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was the first time he had been out at night in his life. Instead of the sounds of bombs and gunfire, all they heard were the chirps of crickets.</a:t>
            </a:r>
            <a:endParaRPr lang="en-C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55884" y="3975182"/>
            <a:ext cx="3813738" cy="1073573"/>
            <a:chOff x="597782" y="3857632"/>
            <a:chExt cx="3813738" cy="10735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TextBox 23"/>
            <p:cNvSpPr txBox="1"/>
            <p:nvPr/>
          </p:nvSpPr>
          <p:spPr>
            <a:xfrm rot="593677">
              <a:off x="597782" y="3857632"/>
              <a:ext cx="3813738" cy="830997"/>
            </a:xfrm>
            <a:custGeom>
              <a:avLst/>
              <a:gdLst>
                <a:gd name="connsiteX0" fmla="*/ 80691 w 3813738"/>
                <a:gd name="connsiteY0" fmla="*/ 0 h 830997"/>
                <a:gd name="connsiteX1" fmla="*/ 3813738 w 3813738"/>
                <a:gd name="connsiteY1" fmla="*/ 0 h 830997"/>
                <a:gd name="connsiteX2" fmla="*/ 3813738 w 3813738"/>
                <a:gd name="connsiteY2" fmla="*/ 830997 h 830997"/>
                <a:gd name="connsiteX3" fmla="*/ 45034 w 3813738"/>
                <a:gd name="connsiteY3" fmla="*/ 830997 h 830997"/>
                <a:gd name="connsiteX4" fmla="*/ 15174 w 3813738"/>
                <a:gd name="connsiteY4" fmla="*/ 798570 h 830997"/>
                <a:gd name="connsiteX5" fmla="*/ 7 w 3813738"/>
                <a:gd name="connsiteY5" fmla="*/ 753450 h 830997"/>
                <a:gd name="connsiteX6" fmla="*/ 17506 w 3813738"/>
                <a:gd name="connsiteY6" fmla="*/ 728558 h 830997"/>
                <a:gd name="connsiteX7" fmla="*/ 47450 w 3813738"/>
                <a:gd name="connsiteY7" fmla="*/ 712414 h 830997"/>
                <a:gd name="connsiteX8" fmla="*/ 83801 w 3813738"/>
                <a:gd name="connsiteY8" fmla="*/ 607792 h 830997"/>
                <a:gd name="connsiteX9" fmla="*/ 32167 w 3813738"/>
                <a:gd name="connsiteY9" fmla="*/ 562199 h 830997"/>
                <a:gd name="connsiteX10" fmla="*/ 52869 w 3813738"/>
                <a:gd name="connsiteY10" fmla="*/ 493067 h 830997"/>
                <a:gd name="connsiteX11" fmla="*/ 59275 w 3813738"/>
                <a:gd name="connsiteY11" fmla="*/ 404589 h 830997"/>
                <a:gd name="connsiteX12" fmla="*/ 26989 w 3813738"/>
                <a:gd name="connsiteY12" fmla="*/ 344700 h 830997"/>
                <a:gd name="connsiteX13" fmla="*/ 30193 w 3813738"/>
                <a:gd name="connsiteY13" fmla="*/ 300461 h 830997"/>
                <a:gd name="connsiteX14" fmla="*/ 60137 w 3813738"/>
                <a:gd name="connsiteY14" fmla="*/ 284318 h 830997"/>
                <a:gd name="connsiteX15" fmla="*/ 86384 w 3813738"/>
                <a:gd name="connsiteY15" fmla="*/ 246979 h 830997"/>
                <a:gd name="connsiteX16" fmla="*/ 70241 w 3813738"/>
                <a:gd name="connsiteY16" fmla="*/ 217035 h 830997"/>
                <a:gd name="connsiteX17" fmla="*/ 43006 w 3813738"/>
                <a:gd name="connsiteY17" fmla="*/ 123505 h 830997"/>
                <a:gd name="connsiteX18" fmla="*/ 74305 w 3813738"/>
                <a:gd name="connsiteY18" fmla="*/ 52525 h 830997"/>
                <a:gd name="connsiteX19" fmla="*/ 80466 w 3813738"/>
                <a:gd name="connsiteY19" fmla="*/ 5067 h 83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13738" h="830997">
                  <a:moveTo>
                    <a:pt x="80691" y="0"/>
                  </a:moveTo>
                  <a:lnTo>
                    <a:pt x="3813738" y="0"/>
                  </a:lnTo>
                  <a:lnTo>
                    <a:pt x="3813738" y="830997"/>
                  </a:lnTo>
                  <a:lnTo>
                    <a:pt x="45034" y="830997"/>
                  </a:lnTo>
                  <a:lnTo>
                    <a:pt x="15174" y="798570"/>
                  </a:lnTo>
                  <a:cubicBezTo>
                    <a:pt x="6534" y="786598"/>
                    <a:pt x="602" y="772792"/>
                    <a:pt x="7" y="753450"/>
                  </a:cubicBezTo>
                  <a:cubicBezTo>
                    <a:pt x="-306" y="743312"/>
                    <a:pt x="11673" y="736855"/>
                    <a:pt x="17506" y="728558"/>
                  </a:cubicBezTo>
                  <a:cubicBezTo>
                    <a:pt x="27487" y="723176"/>
                    <a:pt x="39236" y="720232"/>
                    <a:pt x="47450" y="712414"/>
                  </a:cubicBezTo>
                  <a:cubicBezTo>
                    <a:pt x="74133" y="687018"/>
                    <a:pt x="90231" y="644659"/>
                    <a:pt x="83801" y="607792"/>
                  </a:cubicBezTo>
                  <a:cubicBezTo>
                    <a:pt x="81469" y="594422"/>
                    <a:pt x="43004" y="569817"/>
                    <a:pt x="32167" y="562199"/>
                  </a:cubicBezTo>
                  <a:cubicBezTo>
                    <a:pt x="39140" y="515771"/>
                    <a:pt x="32644" y="538933"/>
                    <a:pt x="52869" y="493067"/>
                  </a:cubicBezTo>
                  <a:cubicBezTo>
                    <a:pt x="64799" y="466011"/>
                    <a:pt x="57140" y="434082"/>
                    <a:pt x="59275" y="404589"/>
                  </a:cubicBezTo>
                  <a:cubicBezTo>
                    <a:pt x="60913" y="381969"/>
                    <a:pt x="37751" y="364663"/>
                    <a:pt x="26989" y="344700"/>
                  </a:cubicBezTo>
                  <a:cubicBezTo>
                    <a:pt x="28057" y="329953"/>
                    <a:pt x="23078" y="313421"/>
                    <a:pt x="30193" y="300461"/>
                  </a:cubicBezTo>
                  <a:cubicBezTo>
                    <a:pt x="35650" y="290520"/>
                    <a:pt x="51923" y="292136"/>
                    <a:pt x="60137" y="284318"/>
                  </a:cubicBezTo>
                  <a:cubicBezTo>
                    <a:pt x="71158" y="273829"/>
                    <a:pt x="77635" y="259426"/>
                    <a:pt x="86384" y="246979"/>
                  </a:cubicBezTo>
                  <a:lnTo>
                    <a:pt x="70241" y="217035"/>
                  </a:lnTo>
                  <a:cubicBezTo>
                    <a:pt x="32573" y="147165"/>
                    <a:pt x="34587" y="179573"/>
                    <a:pt x="43006" y="123505"/>
                  </a:cubicBezTo>
                  <a:cubicBezTo>
                    <a:pt x="43006" y="123505"/>
                    <a:pt x="65818" y="76950"/>
                    <a:pt x="74305" y="52525"/>
                  </a:cubicBezTo>
                  <a:cubicBezTo>
                    <a:pt x="76758" y="45467"/>
                    <a:pt x="79105" y="24730"/>
                    <a:pt x="80466" y="506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Welcome to Ottawa's Little Syria: 400 refugees create new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community     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on Donald Street</a:t>
              </a:r>
              <a:endParaRPr lang="en-CA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3677">
              <a:off x="3807659" y="4427149"/>
              <a:ext cx="504056" cy="504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87727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78" y="4446846"/>
            <a:ext cx="3116005" cy="172418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15294"/>
            <a:ext cx="7702624" cy="437800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CA" sz="1800" dirty="0" smtClean="0"/>
              <a:t>Working together, domestically, regionally and internationally is the only way to truly address challenges and to promote the benefits of migration</a:t>
            </a:r>
          </a:p>
          <a:p>
            <a:endParaRPr lang="en-CA" sz="1800" dirty="0" smtClean="0"/>
          </a:p>
          <a:p>
            <a:r>
              <a:rPr lang="en-CA" sz="1800" dirty="0" smtClean="0"/>
              <a:t>Take </a:t>
            </a:r>
            <a:r>
              <a:rPr lang="en-CA" sz="1800" dirty="0"/>
              <a:t>responsibility sharing to the next level: regionally, globally</a:t>
            </a:r>
          </a:p>
          <a:p>
            <a:pPr marL="0" indent="0">
              <a:buNone/>
            </a:pPr>
            <a:endParaRPr lang="en-CA" sz="1800" dirty="0" smtClean="0"/>
          </a:p>
          <a:p>
            <a:r>
              <a:rPr lang="en-CA" sz="1800" dirty="0" smtClean="0"/>
              <a:t>Move </a:t>
            </a:r>
            <a:r>
              <a:rPr lang="en-CA" sz="1800" dirty="0"/>
              <a:t>away from trying to stop migration towards better governing it at home and through regional/global </a:t>
            </a:r>
            <a:r>
              <a:rPr lang="en-CA" sz="1800" dirty="0" smtClean="0"/>
              <a:t>cooperation</a:t>
            </a:r>
          </a:p>
          <a:p>
            <a:pPr marL="0" indent="0">
              <a:buNone/>
            </a:pPr>
            <a:endParaRPr lang="en-CA" sz="1800" dirty="0"/>
          </a:p>
          <a:p>
            <a:r>
              <a:rPr lang="en-CA" sz="1800" dirty="0" smtClean="0"/>
              <a:t>Opportunity </a:t>
            </a:r>
            <a:r>
              <a:rPr lang="en-CA" sz="1800" dirty="0"/>
              <a:t>to highlight and facilitate benefits of migration, </a:t>
            </a:r>
            <a:r>
              <a:rPr lang="en-CA" sz="1800" dirty="0" smtClean="0"/>
              <a:t>enshrine this perspective </a:t>
            </a:r>
            <a:r>
              <a:rPr lang="en-CA" sz="1800" dirty="0"/>
              <a:t>in Global </a:t>
            </a:r>
            <a:r>
              <a:rPr lang="en-CA" sz="1800" dirty="0" smtClean="0"/>
              <a:t>Compact</a:t>
            </a:r>
            <a:endParaRPr lang="en-C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1800" b="1" dirty="0" smtClean="0"/>
              <a:t>The Global Compact on Migration: </a:t>
            </a:r>
            <a:br>
              <a:rPr lang="en-CA" sz="1800" b="1" dirty="0" smtClean="0"/>
            </a:br>
            <a:r>
              <a:rPr lang="en-CA" sz="1800" b="1" dirty="0" smtClean="0"/>
              <a:t>A shared global approach 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838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E653BD-08C9-4013-BEC8-F8DBE284E69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2160" y="548680"/>
            <a:ext cx="259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FUTURE PERSPECTIVES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30895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33056"/>
            <a:ext cx="4919215" cy="223224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2848" y="1637364"/>
            <a:ext cx="7630616" cy="1935652"/>
          </a:xfrm>
          <a:prstGeom prst="wedgeRoundRectCallout">
            <a:avLst>
              <a:gd name="adj1" fmla="val 5952"/>
              <a:gd name="adj2" fmla="val 7550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CA" sz="2000" dirty="0" smtClean="0"/>
              <a:t>Meaningful engagement and consultation must be the first step to developing a Global Compact</a:t>
            </a:r>
          </a:p>
          <a:p>
            <a:r>
              <a:rPr lang="en-CA" sz="2000" dirty="0" smtClean="0"/>
              <a:t>RCM: a regional consultative process on migration</a:t>
            </a:r>
          </a:p>
          <a:p>
            <a:pPr lvl="1"/>
            <a:r>
              <a:rPr lang="en-CA" sz="1600" dirty="0" smtClean="0"/>
              <a:t>opportunity for </a:t>
            </a:r>
            <a:r>
              <a:rPr lang="en-CA" sz="1600" b="1" i="1" dirty="0" smtClean="0"/>
              <a:t>regional consultation </a:t>
            </a:r>
            <a:r>
              <a:rPr lang="en-CA" sz="1600" dirty="0" smtClean="0"/>
              <a:t>and, going forward, migration management </a:t>
            </a:r>
            <a:r>
              <a:rPr lang="en-CA" sz="1600" b="1" i="1" dirty="0" smtClean="0"/>
              <a:t>capacity building</a:t>
            </a:r>
          </a:p>
          <a:p>
            <a:r>
              <a:rPr lang="en-CA" sz="2000" dirty="0" smtClean="0"/>
              <a:t>Showcase this model through IOM’s Global RCP Meetings</a:t>
            </a:r>
          </a:p>
          <a:p>
            <a:pPr marL="0" indent="0">
              <a:buNone/>
            </a:pPr>
            <a:endParaRPr lang="en-CA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1800" b="1" dirty="0" smtClean="0"/>
              <a:t>The RCM is an ideal venue for regional collaboration</a:t>
            </a:r>
            <a:r>
              <a:rPr lang="en-CA" sz="1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1678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00808"/>
            <a:ext cx="8001000" cy="4272955"/>
          </a:xfrm>
        </p:spPr>
        <p:txBody>
          <a:bodyPr>
            <a:normAutofit/>
          </a:bodyPr>
          <a:lstStyle/>
          <a:p>
            <a:r>
              <a:rPr lang="en-CA" sz="1800" dirty="0" smtClean="0"/>
              <a:t>Consultations </a:t>
            </a:r>
            <a:r>
              <a:rPr lang="en-CA" sz="1800" dirty="0"/>
              <a:t>before negotiations</a:t>
            </a:r>
          </a:p>
          <a:p>
            <a:endParaRPr lang="en-CA" sz="1800" dirty="0" smtClean="0"/>
          </a:p>
          <a:p>
            <a:r>
              <a:rPr lang="en-CA" sz="1800" dirty="0" smtClean="0"/>
              <a:t>IOM </a:t>
            </a:r>
            <a:r>
              <a:rPr lang="en-CA" sz="1800" dirty="0"/>
              <a:t>as Secretary General of the Migration Compact Conference in 2018</a:t>
            </a:r>
          </a:p>
          <a:p>
            <a:endParaRPr lang="en-CA" sz="1800" dirty="0" smtClean="0"/>
          </a:p>
          <a:p>
            <a:r>
              <a:rPr lang="en-CA" sz="1800" dirty="0" smtClean="0"/>
              <a:t>Inclusive</a:t>
            </a:r>
            <a:r>
              <a:rPr lang="en-CA" sz="1800" dirty="0"/>
              <a:t>, collaborative, consultative, practical compact that:</a:t>
            </a:r>
          </a:p>
          <a:p>
            <a:pPr lvl="1"/>
            <a:r>
              <a:rPr lang="en-CA" sz="1600" dirty="0"/>
              <a:t>Sets out characteristics of well-managed migration and encourages states to develop systems along these lines: how to achieve safe, orderly and regular</a:t>
            </a:r>
          </a:p>
          <a:p>
            <a:pPr lvl="1"/>
            <a:r>
              <a:rPr lang="en-CA" sz="1600" dirty="0"/>
              <a:t>Defines global governance of migration</a:t>
            </a:r>
          </a:p>
          <a:p>
            <a:pPr lvl="1"/>
            <a:r>
              <a:rPr lang="en-CA" sz="1600" dirty="0"/>
              <a:t>Reaffirms and improves common understanding of existing international norms and conventions related to migration, and advocates for their implementation</a:t>
            </a:r>
          </a:p>
          <a:p>
            <a:pPr lvl="1"/>
            <a:r>
              <a:rPr lang="en-CA" sz="1600" dirty="0"/>
              <a:t>Identifies existing cooperative approaches to addressing international migration movements, including crises</a:t>
            </a:r>
          </a:p>
          <a:p>
            <a:pPr lvl="1"/>
            <a:r>
              <a:rPr lang="en-CA" sz="1600" dirty="0"/>
              <a:t>Identifies where there are gaps </a:t>
            </a:r>
          </a:p>
          <a:p>
            <a:pPr lvl="1"/>
            <a:r>
              <a:rPr lang="en-CA" sz="1600" dirty="0" smtClean="0"/>
              <a:t>Develops solutions </a:t>
            </a:r>
            <a:r>
              <a:rPr lang="en-CA" sz="1600" dirty="0"/>
              <a:t>for </a:t>
            </a:r>
            <a:r>
              <a:rPr lang="en-CA" sz="1600" dirty="0" smtClean="0"/>
              <a:t>gap areas</a:t>
            </a:r>
            <a:endParaRPr lang="en-CA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35916"/>
            <a:ext cx="8001000" cy="609600"/>
          </a:xfrm>
        </p:spPr>
        <p:txBody>
          <a:bodyPr>
            <a:noAutofit/>
          </a:bodyPr>
          <a:lstStyle/>
          <a:p>
            <a:r>
              <a:rPr lang="en-CA" sz="1800" b="1" dirty="0" smtClean="0"/>
              <a:t>Canada’s vision: Key elements of the </a:t>
            </a:r>
            <a:br>
              <a:rPr lang="en-CA" sz="1800" b="1" dirty="0" smtClean="0"/>
            </a:br>
            <a:r>
              <a:rPr lang="en-CA" sz="1800" b="1" dirty="0" smtClean="0"/>
              <a:t>Global Compact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170602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</TotalTime>
  <Words>1041</Words>
  <Application>Microsoft Office PowerPoint</Application>
  <PresentationFormat>On-screen Show (4:3)</PresentationFormat>
  <Paragraphs>144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Office Theme</vt:lpstr>
      <vt:lpstr>PowerPoint Presentation</vt:lpstr>
      <vt:lpstr>Introduction: Canada’s view of migration</vt:lpstr>
      <vt:lpstr>Canada’s migration experience at a glance</vt:lpstr>
      <vt:lpstr>Canada’s model is unique…</vt:lpstr>
      <vt:lpstr>It is an example that engages a wide array of actors </vt:lpstr>
      <vt:lpstr>This balanced, shared approach fosters a positive view  of migration and supports inclusion</vt:lpstr>
      <vt:lpstr>The Global Compact on Migration:  A shared global approach </vt:lpstr>
      <vt:lpstr>The RCM is an ideal venue for regional collaboration </vt:lpstr>
      <vt:lpstr>Canada’s vision: Key elements of the  Global Compact</vt:lpstr>
      <vt:lpstr>The Way Forward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</dc:creator>
  <cp:lastModifiedBy>Luis.Monzon</cp:lastModifiedBy>
  <cp:revision>134</cp:revision>
  <cp:lastPrinted>2016-11-10T17:19:04Z</cp:lastPrinted>
  <dcterms:created xsi:type="dcterms:W3CDTF">2015-12-04T16:24:55Z</dcterms:created>
  <dcterms:modified xsi:type="dcterms:W3CDTF">2016-11-10T17:23:27Z</dcterms:modified>
</cp:coreProperties>
</file>