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6" r:id="rId3"/>
    <p:sldId id="546" r:id="rId4"/>
    <p:sldId id="538" r:id="rId5"/>
    <p:sldId id="534" r:id="rId6"/>
    <p:sldId id="535" r:id="rId7"/>
    <p:sldId id="541" r:id="rId8"/>
    <p:sldId id="539" r:id="rId9"/>
    <p:sldId id="540" r:id="rId10"/>
    <p:sldId id="542" r:id="rId11"/>
    <p:sldId id="545" r:id="rId12"/>
    <p:sldId id="543" r:id="rId13"/>
    <p:sldId id="531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.bauman" initials="e" lastIdx="1" clrIdx="0"/>
  <p:cmAuthor id="1" name="Alexandra.Dykes" initials="A" lastIdx="1" clrIdx="1"/>
  <p:cmAuthor id="2" name="sean.dineen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680"/>
    <a:srgbClr val="8C8C8C"/>
    <a:srgbClr val="ECE7B6"/>
    <a:srgbClr val="FFCC00"/>
    <a:srgbClr val="FFFF66"/>
    <a:srgbClr val="ECDEB6"/>
    <a:srgbClr val="FF0000"/>
    <a:srgbClr val="FB4B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6" autoAdjust="0"/>
    <p:restoredTop sz="99412" autoAdjust="0"/>
  </p:normalViewPr>
  <p:slideViewPr>
    <p:cSldViewPr>
      <p:cViewPr>
        <p:scale>
          <a:sx n="73" d="100"/>
          <a:sy n="73" d="100"/>
        </p:scale>
        <p:origin x="-2016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96" y="66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32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122" y="0"/>
            <a:ext cx="297232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90951950-C73C-4D8C-BE62-BDD7D555850C}" type="datetimeFigureOut">
              <a:rPr lang="en-CA"/>
              <a:pPr>
                <a:defRPr/>
              </a:pPr>
              <a:t>09/02/2015</a:t>
            </a:fld>
            <a:endParaRPr lang="en-CA" dirty="0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37"/>
            <a:ext cx="297232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122" y="8829037"/>
            <a:ext cx="297232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9C958BD7-0CBF-4D22-98F9-ACADE21A9DD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723255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32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l" defTabSz="932415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683" y="0"/>
            <a:ext cx="29723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20" y="4416111"/>
            <a:ext cx="5028161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297232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l" defTabSz="932415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683" y="8832216"/>
            <a:ext cx="29723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807AB51F-8523-4D43-AE8C-B092D33F1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921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8E214-819A-4126-9DAC-2BE525AB4519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/>
              </a:rPr>
              <a:t> </a:t>
            </a:r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0" i="0" kern="1200" dirty="0" smtClean="0">
              <a:solidFill>
                <a:schemeClr val="tx1"/>
              </a:solidFill>
              <a:latin typeface="Arial" charset="0"/>
              <a:ea typeface="ＭＳ Ｐゴシック" pitchFamily="48" charset="-128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CA" sz="1200" i="0" kern="1200" dirty="0">
              <a:solidFill>
                <a:schemeClr val="tx1"/>
              </a:solidFill>
              <a:latin typeface="Arial" charset="0"/>
              <a:ea typeface="ＭＳ Ｐゴシック" pitchFamily="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AB51F-8523-4D43-AE8C-B092D33F1A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rp-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3276600" cy="1143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C4B2-49FF-4EE8-8DBE-F5A60FEB4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A1C0-BEEC-4128-9CA6-63D9DB985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8DAE1-A600-4C11-BA0D-3834D02EC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573E-A5E9-4956-99FA-CB15DFE43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BB72-100C-46E6-B653-D13D91240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9DA4-38E7-4446-A058-D0A780EC1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sidetempla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85800" y="404664"/>
            <a:ext cx="8001000" cy="432048"/>
          </a:xfrm>
        </p:spPr>
        <p:txBody>
          <a:bodyPr/>
          <a:lstStyle>
            <a:lvl1pPr>
              <a:defRPr sz="2000" b="1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4212" y="980728"/>
            <a:ext cx="7992244" cy="5112568"/>
          </a:xfrm>
        </p:spPr>
        <p:txBody>
          <a:bodyPr/>
          <a:lstStyle>
            <a:lvl1pPr>
              <a:defRPr sz="18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453188"/>
            <a:ext cx="2895600" cy="26828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rebuchet M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10400" y="648017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DF067-15A5-43F0-B7D9-9E189D2E1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06863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4B4F-8971-4E56-9ACA-BA005DE8F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145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CD58-9F0E-4485-AA2D-279172D34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FBA5-659D-44FB-8516-DA25FE6A0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71438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0174"/>
            <a:ext cx="3810000" cy="450059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3810000" cy="450059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0B0D0-BA89-40F2-A460-4E8BEA67F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AA53-3A7C-481D-B2CF-8E10819D9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BC0E-9811-4EF1-B8B8-62981537A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BDF889AD-D21A-4147-BC7F-AD5EEA3DD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  <p:sldLayoutId id="2147484832" r:id="rId13"/>
    <p:sldLayoutId id="2147484833" r:id="rId14"/>
    <p:sldLayoutId id="214748483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263680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C8C8C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8C8C8C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8C8C8C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8C8C8C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8C8C8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fahmy@cic.gc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838200" y="1981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s-ES_trad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s-ES_tradnl" sz="1000" b="1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ES_tradnl" sz="12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ES_tradnl" sz="1200" b="1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ES_tradnl" sz="1400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923928" y="6021288"/>
            <a:ext cx="3600400" cy="576064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s-ES_tradnl" sz="1800" b="1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533400" y="4953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eaLnBrk="0" hangingPunct="0">
              <a:spcBef>
                <a:spcPct val="20000"/>
              </a:spcBef>
            </a:pPr>
            <a:endParaRPr lang="es-ES_tradnl" sz="1800" b="1" dirty="0" smtClean="0"/>
          </a:p>
          <a:p>
            <a:pPr lvl="0" algn="ctr" eaLnBrk="0" hangingPunct="0">
              <a:spcBef>
                <a:spcPct val="20000"/>
              </a:spcBef>
            </a:pPr>
            <a:r>
              <a:rPr lang="es-ES_tradnl" sz="2100" b="1" dirty="0" smtClean="0"/>
              <a:t>Taller regional en materia de protección temporal y/o visa humanitaria en situaciones de desastres</a:t>
            </a:r>
            <a:endParaRPr kumimoji="0" lang="es-ES_tradnl" sz="2100" b="0" i="0" u="none" strike="noStrike" kern="0" cap="none" spc="0" normalizeH="0" baseline="0" noProof="0" dirty="0" smtClean="0">
              <a:ln>
                <a:noFill/>
              </a:ln>
              <a:solidFill>
                <a:srgbClr val="1F347D"/>
              </a:solidFill>
              <a:effectLst/>
              <a:uLnTx/>
              <a:uFillTx/>
              <a:latin typeface="Verdana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rgbClr val="1F347D"/>
              </a:solidFill>
              <a:effectLst/>
              <a:uLnTx/>
              <a:uFillTx/>
              <a:latin typeface="Verdana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347D"/>
                </a:solidFill>
                <a:effectLst/>
                <a:uLnTx/>
                <a:uFillTx/>
                <a:latin typeface="Verdana"/>
                <a:ea typeface="+mn-ea"/>
                <a:cs typeface="ＭＳ Ｐゴシック"/>
              </a:rPr>
              <a:t>Febrero</a:t>
            </a:r>
            <a:r>
              <a:rPr kumimoji="0" lang="es-ES_tradnl" sz="1800" b="0" i="0" u="none" strike="noStrike" kern="0" cap="none" spc="0" normalizeH="0" noProof="0" dirty="0" smtClean="0">
                <a:ln>
                  <a:noFill/>
                </a:ln>
                <a:solidFill>
                  <a:srgbClr val="1F347D"/>
                </a:solidFill>
                <a:effectLst/>
                <a:uLnTx/>
                <a:uFillTx/>
                <a:latin typeface="Verdana"/>
                <a:ea typeface="+mn-ea"/>
                <a:cs typeface="ＭＳ Ｐゴシック"/>
              </a:rPr>
              <a:t> de</a:t>
            </a: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347D"/>
                </a:solidFill>
                <a:effectLst/>
                <a:uLnTx/>
                <a:uFillTx/>
                <a:latin typeface="Verdana"/>
                <a:ea typeface="+mn-ea"/>
                <a:cs typeface="ＭＳ Ｐゴシック"/>
              </a:rPr>
              <a:t> 2015</a:t>
            </a: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/>
              <a:ea typeface="+mn-ea"/>
              <a:cs typeface="ＭＳ Ｐゴシック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612353" y="4221163"/>
            <a:ext cx="6911975" cy="576262"/>
          </a:xfrm>
          <a:prstGeom prst="rect">
            <a:avLst/>
          </a:prstGeom>
          <a:solidFill>
            <a:srgbClr val="0B17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sz="2200" dirty="0">
                <a:solidFill>
                  <a:schemeClr val="bg1"/>
                </a:solidFill>
                <a:latin typeface="Verdana" charset="0"/>
              </a:rPr>
              <a:t>   Ciudadanía e Inmigración de Canadá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936104"/>
          </a:xfrm>
        </p:spPr>
        <p:txBody>
          <a:bodyPr/>
          <a:lstStyle/>
          <a:p>
            <a:r>
              <a:rPr lang="es-ES_tradnl" b="1" dirty="0" smtClean="0"/>
              <a:t>Asistencia consular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4824536"/>
          </a:xfrm>
        </p:spPr>
        <p:txBody>
          <a:bodyPr/>
          <a:lstStyle/>
          <a:p>
            <a:pPr>
              <a:buNone/>
            </a:pPr>
            <a:r>
              <a:rPr lang="es-ES_tradnl" dirty="0" smtClean="0">
                <a:solidFill>
                  <a:schemeClr val="tx1"/>
                </a:solidFill>
              </a:rPr>
              <a:t>	En Canadá se utilizan numerosas herramientas para brindar asistencia consular a canadienses que resultan afectados por desastres naturales o conflictos mientras se encuentran en el extranjero:</a:t>
            </a:r>
          </a:p>
          <a:p>
            <a:pPr>
              <a:buNone/>
            </a:pPr>
            <a:endParaRPr lang="es-ES_tradnl" dirty="0" smtClean="0">
              <a:solidFill>
                <a:schemeClr val="tx1"/>
              </a:solidFill>
            </a:endParaRPr>
          </a:p>
          <a:p>
            <a:pPr lvl="1"/>
            <a:r>
              <a:rPr lang="es-ES_tradnl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</a:rPr>
              <a:t>Un equipo permanente de despliegue rápido</a:t>
            </a:r>
          </a:p>
          <a:p>
            <a:pPr lvl="1"/>
            <a:r>
              <a:rPr lang="es-ES_tradnl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</a:rPr>
              <a:t>Transporte seguro al lugar seguro más cercano</a:t>
            </a:r>
          </a:p>
          <a:p>
            <a:pPr lvl="1"/>
            <a:r>
              <a:rPr lang="es-ES_tradnl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</a:rPr>
              <a:t>Procedimientos operativos estándar</a:t>
            </a:r>
          </a:p>
          <a:p>
            <a:pPr lvl="1"/>
            <a:r>
              <a:rPr lang="es-ES_tradnl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</a:rPr>
              <a:t>Un grupo operativo de estabilización y reconstrucción manejado por el Ministerio de Relaciones Exteriores, Comercio y Desarrollo, y</a:t>
            </a:r>
          </a:p>
          <a:p>
            <a:pPr lvl="1"/>
            <a:r>
              <a:rPr lang="es-ES_tradnl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</a:rPr>
              <a:t>Políticas y procedimientos consulares específicos para identificar a los ciudadanos y tramitar sus solicitudes</a:t>
            </a:r>
          </a:p>
          <a:p>
            <a:pPr lvl="1"/>
            <a:r>
              <a:rPr lang="es-ES_tradnl" kern="1200" dirty="0" smtClean="0">
                <a:solidFill>
                  <a:schemeClr val="tx1"/>
                </a:solidFill>
                <a:latin typeface="Arial" charset="0"/>
                <a:ea typeface="ＭＳ Ｐゴシック" pitchFamily="48" charset="-128"/>
              </a:rPr>
              <a:t>Centro de vigilancia y respuesta en caso de emergencia (Emergency Watch and Response Center – CEC)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8CD58-9F0E-4485-AA2D-279172D34892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936104"/>
          </a:xfrm>
        </p:spPr>
        <p:txBody>
          <a:bodyPr/>
          <a:lstStyle/>
          <a:p>
            <a:r>
              <a:rPr lang="es-ES_tradnl" b="1" dirty="0" smtClean="0"/>
              <a:t>Asistencia humanitaria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4968552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El Ministerio de Relaciones Exteriores, Comercio y Desarrollo (DFATD, siglas en inglés) responde a situaciones de crisis a través de la provisión de </a:t>
            </a:r>
            <a:r>
              <a:rPr lang="es-ES_tradnl" b="1" dirty="0" smtClean="0">
                <a:solidFill>
                  <a:schemeClr val="tx1"/>
                </a:solidFill>
              </a:rPr>
              <a:t>asistencia humanitaria</a:t>
            </a:r>
            <a:r>
              <a:rPr lang="es-ES_tradnl" dirty="0" smtClean="0">
                <a:solidFill>
                  <a:schemeClr val="tx1"/>
                </a:solidFill>
              </a:rPr>
              <a:t>. </a:t>
            </a:r>
          </a:p>
          <a:p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dirty="0" smtClean="0">
                <a:solidFill>
                  <a:schemeClr val="tx1"/>
                </a:solidFill>
              </a:rPr>
              <a:t>La respuesta de Canadá es el resultado de una estrecha cooperación entre los oficiales del DFATD encargados de brindar asistencia humanitaria, representantes de otros ministerios y otros socios internacionales, como la Oficina del Alto Comisionado de las Naciones Unidas para Refugiados, el Comité Internacional de la Cruz Roja y el Programa Mundial de Alimentos.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8CD58-9F0E-4485-AA2D-279172D34892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176464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pPr algn="ctr">
              <a:buNone/>
            </a:pPr>
            <a:r>
              <a:rPr lang="es-ES_tradnl" sz="2800" b="1" dirty="0" smtClean="0">
                <a:solidFill>
                  <a:schemeClr val="accent4"/>
                </a:solidFill>
              </a:rPr>
              <a:t>¿PREGUNTAS?</a:t>
            </a:r>
          </a:p>
          <a:p>
            <a:pPr algn="ctr">
              <a:buNone/>
            </a:pPr>
            <a:endParaRPr lang="es-ES_tradnl" sz="2800" b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es-ES_tradnl" sz="2800" b="1" dirty="0" smtClean="0">
                <a:solidFill>
                  <a:schemeClr val="accent4"/>
                </a:solidFill>
              </a:rPr>
              <a:t>Comuníquese con: </a:t>
            </a:r>
            <a:r>
              <a:rPr lang="es-ES_tradnl" sz="2800" b="1" dirty="0" smtClean="0">
                <a:solidFill>
                  <a:schemeClr val="accent4"/>
                </a:solidFill>
                <a:hlinkClick r:id="rId3"/>
              </a:rPr>
              <a:t>caroline.fahmy@cic.gc.ca</a:t>
            </a:r>
            <a:r>
              <a:rPr lang="es-ES_tradnl" sz="2800" b="1" dirty="0" smtClean="0">
                <a:solidFill>
                  <a:schemeClr val="accent4"/>
                </a:solidFill>
              </a:rPr>
              <a:t> </a:t>
            </a:r>
          </a:p>
          <a:p>
            <a:pPr algn="ctr">
              <a:buNone/>
            </a:pPr>
            <a:endParaRPr lang="es-ES_tradnl" sz="1000" b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endParaRPr lang="es-ES_tradnl" sz="2800" b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es-ES_tradnl" sz="2800" b="1" dirty="0" smtClean="0">
                <a:solidFill>
                  <a:schemeClr val="accent4"/>
                </a:solidFill>
              </a:rPr>
              <a:t> </a:t>
            </a:r>
            <a:endParaRPr lang="es-ES_tradnl" sz="2800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8CD58-9F0E-4485-AA2D-279172D34892}" type="slidenum">
              <a:rPr lang="es-ES_tradnl" smtClean="0"/>
              <a:pPr>
                <a:defRPr/>
              </a:pPr>
              <a:t>12</a:t>
            </a:fld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RESUMEN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536504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Políticas de expulsión (suspensión temporal de expulsiones (TSR, siglas en inglés) y aplazamiento de expulsiones por razones administrativas (ADR, siglas en inglés))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Evaluación de riesgos antes de la expulsión (PRRA, siglas en inglés)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Diferencia entre la TSR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smtClean="0">
                <a:solidFill>
                  <a:schemeClr val="tx1"/>
                </a:solidFill>
              </a:rPr>
              <a:t>ó el ADR y la PRRA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Medidas especiales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Disposiciones de orden público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Asistencia consular</a:t>
            </a:r>
          </a:p>
          <a:p>
            <a:r>
              <a:rPr lang="es-ES_tradnl" dirty="0" smtClean="0">
                <a:solidFill>
                  <a:schemeClr val="tx1"/>
                </a:solidFill>
              </a:rPr>
              <a:t>Asistencia humanitaria</a:t>
            </a:r>
          </a:p>
          <a:p>
            <a:pPr lvl="1"/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8CD58-9F0E-4485-AA2D-279172D34892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>
                <a:latin typeface="+mj-lt"/>
              </a:rPr>
              <a:t>Políticas de expulsión</a:t>
            </a:r>
            <a:endParaRPr lang="es-ES_tradnl" sz="32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5536" y="1124744"/>
            <a:ext cx="8352928" cy="5112568"/>
          </a:xfrm>
        </p:spPr>
        <p:txBody>
          <a:bodyPr/>
          <a:lstStyle/>
          <a:p>
            <a:pPr lvl="0"/>
            <a:r>
              <a:rPr lang="es-ES_tradnl" kern="120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</a:rPr>
              <a:t>A través de la</a:t>
            </a:r>
            <a:r>
              <a:rPr lang="es-ES_tradnl" b="1" kern="120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</a:rPr>
              <a:t> suspensión temporal de expulsiones (TSR)</a:t>
            </a:r>
            <a:r>
              <a:rPr lang="es-ES_tradnl" kern="120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</a:rPr>
              <a:t> se previene la expulsión por parte de la Agencia de Servicios Fronterizos de Canadá (ASFC) hacia un país o lugar donde existen condiciones tales como guerras o desastres ambientales que ponen en riesgo la vida o seguridad de toda la población.</a:t>
            </a:r>
          </a:p>
          <a:p>
            <a:pPr lvl="0"/>
            <a:endParaRPr lang="es-ES_tradnl" dirty="0" smtClean="0">
              <a:latin typeface="+mn-lt"/>
            </a:endParaRPr>
          </a:p>
          <a:p>
            <a:r>
              <a:rPr lang="es-ES_tradnl" dirty="0" smtClean="0">
                <a:solidFill>
                  <a:schemeClr val="tx1"/>
                </a:solidFill>
                <a:latin typeface="+mn-lt"/>
              </a:rPr>
              <a:t>Algunos ejemplos de suspensión temporal de expulsiones (TSR) incluyen a Haití (desde 2004) y Zimbabue (desde 2002). Las medidas de TSR impuestas en ambos países se levantaron el 1 de diciembre de 2014. </a:t>
            </a:r>
            <a:r>
              <a:rPr lang="es-ES_tradnl" kern="120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</a:rPr>
              <a:t>Las condiciones en Haití y Zimbabue mejoraron y el gobierno de Canadá consideró que en estos países ya no existe un riesgo generalizado para toda la población civil. </a:t>
            </a:r>
          </a:p>
          <a:p>
            <a:pPr marL="0" indent="0">
              <a:buNone/>
            </a:pPr>
            <a:endParaRPr lang="es-ES_tradnl" kern="1200" dirty="0" smtClean="0">
              <a:solidFill>
                <a:schemeClr val="tx1"/>
              </a:solidFill>
              <a:latin typeface="+mn-lt"/>
              <a:ea typeface="ＭＳ Ｐゴシック" pitchFamily="48" charset="-128"/>
            </a:endParaRPr>
          </a:p>
          <a:p>
            <a:pPr lvl="0"/>
            <a:r>
              <a:rPr lang="es-ES_tradnl" kern="120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</a:rPr>
              <a:t>La ASFC impone </a:t>
            </a:r>
            <a:r>
              <a:rPr lang="es-ES_tradnl" b="1" kern="120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</a:rPr>
              <a:t>aplazamientos de expulsiones por razones administrativas (ADR)</a:t>
            </a:r>
            <a:r>
              <a:rPr lang="es-ES_tradnl" kern="1200" dirty="0" smtClean="0">
                <a:solidFill>
                  <a:schemeClr val="tx1"/>
                </a:solidFill>
                <a:latin typeface="+mn-lt"/>
                <a:ea typeface="ＭＳ Ｐゴシック" pitchFamily="48" charset="-128"/>
              </a:rPr>
              <a:t> cuando es necesario tomar medidas inmediatas para aplazar temporalmente las expulsiones en situaciones de crisis humanitarias. Por lo general, los ADR se imponen por períodos cortos de tiempo.  </a:t>
            </a:r>
            <a:endParaRPr lang="es-ES_tradnl" dirty="0" smtClean="0">
              <a:latin typeface="+mn-lt"/>
            </a:endParaRPr>
          </a:p>
          <a:p>
            <a:pPr>
              <a:buNone/>
            </a:pPr>
            <a:endParaRPr lang="es-ES_trad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1BDF067-15A5-43F0-B7D9-9E189D2E14E5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b="1" dirty="0" smtClean="0"/>
              <a:t>Evaluaciones de riesgos antes de la expulsión (PRRA)</a:t>
            </a:r>
            <a:endParaRPr lang="es-ES_tradnl" b="1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179512" y="3789040"/>
            <a:ext cx="8568952" cy="20882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1800" dirty="0" smtClean="0">
                <a:solidFill>
                  <a:schemeClr val="tx1"/>
                </a:solidFill>
              </a:rPr>
              <a:t>Pueden ocurrir cambios en las condiciones en un país de origen que pueden poner en riesgo de devolución (</a:t>
            </a:r>
            <a:r>
              <a:rPr lang="es-ES_tradnl" sz="1800" i="1" dirty="0" smtClean="0">
                <a:solidFill>
                  <a:schemeClr val="tx1"/>
                </a:solidFill>
              </a:rPr>
              <a:t>refoulement</a:t>
            </a:r>
            <a:r>
              <a:rPr lang="es-ES_tradnl" sz="1800" dirty="0" smtClean="0">
                <a:solidFill>
                  <a:schemeClr val="tx1"/>
                </a:solidFill>
              </a:rPr>
              <a:t>) a las personas con solicitudes denegadas, si retornan. </a:t>
            </a:r>
          </a:p>
          <a:p>
            <a:pPr>
              <a:lnSpc>
                <a:spcPct val="90000"/>
              </a:lnSpc>
            </a:pPr>
            <a:r>
              <a:rPr lang="es-ES_tradnl" sz="1800" dirty="0" smtClean="0">
                <a:solidFill>
                  <a:schemeClr val="tx1"/>
                </a:solidFill>
              </a:rPr>
              <a:t>De forma retroactiva por un año, está permitido que los ciudadanos (o ciertas clases de ciudadanos) de un país exento obtengan acceso a una PRRA. </a:t>
            </a:r>
          </a:p>
          <a:p>
            <a:pPr>
              <a:lnSpc>
                <a:spcPct val="90000"/>
              </a:lnSpc>
            </a:pPr>
            <a:r>
              <a:rPr lang="es-ES_tradnl" sz="1800" dirty="0" smtClean="0">
                <a:solidFill>
                  <a:schemeClr val="tx1"/>
                </a:solidFill>
              </a:rPr>
              <a:t>El propósito de la restricción de acceso a una evaluación PRRA es hacer más eficiente el sistema de asilo y permitir expulsar más rápidamente a las personas cuyas solicitudes de asilo fueron denegadas. </a:t>
            </a:r>
          </a:p>
          <a:p>
            <a:pPr lvl="0"/>
            <a:endParaRPr lang="es-ES_tradnl" sz="1800" dirty="0" smtClean="0">
              <a:solidFill>
                <a:schemeClr val="tx1"/>
              </a:solidFill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8CD58-9F0E-4485-AA2D-279172D34892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  <p:sp>
        <p:nvSpPr>
          <p:cNvPr id="5" name="Content Placeholder 15"/>
          <p:cNvSpPr>
            <a:spLocks noGrp="1"/>
          </p:cNvSpPr>
          <p:nvPr>
            <p:ph sz="quarter" idx="4"/>
          </p:nvPr>
        </p:nvSpPr>
        <p:spPr>
          <a:xfrm>
            <a:off x="179512" y="1196752"/>
            <a:ext cx="8784976" cy="223224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s-ES_tradnl" sz="1800" dirty="0" smtClean="0">
                <a:solidFill>
                  <a:schemeClr val="tx1"/>
                </a:solidFill>
              </a:rPr>
              <a:t>La </a:t>
            </a:r>
            <a:r>
              <a:rPr lang="es-ES_tradnl" sz="1800" b="1" dirty="0" smtClean="0">
                <a:solidFill>
                  <a:schemeClr val="tx1"/>
                </a:solidFill>
              </a:rPr>
              <a:t>evaluación de riesgos antes de la expulsión (PRRA, siglas en inglés)</a:t>
            </a:r>
            <a:r>
              <a:rPr lang="es-ES_tradnl" sz="1800" dirty="0" smtClean="0">
                <a:solidFill>
                  <a:schemeClr val="tx1"/>
                </a:solidFill>
              </a:rPr>
              <a:t> es una red de seguridad potencial para las personas que puedan enfrentar riesgos nuevos después de una decisión negativa a una solicitud de refugio por parte de la Comisión de Inmigración y Refugiados de Canadá (IRB, siglas en inglés.)</a:t>
            </a:r>
          </a:p>
          <a:p>
            <a:pPr lvl="0">
              <a:lnSpc>
                <a:spcPct val="90000"/>
              </a:lnSpc>
            </a:pPr>
            <a:endParaRPr lang="es-ES_tradnl" sz="1800" dirty="0" smtClean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_tradnl" sz="1800" dirty="0" smtClean="0">
                <a:solidFill>
                  <a:schemeClr val="tx1"/>
                </a:solidFill>
              </a:rPr>
              <a:t>Las PRRA sirven para evaluar si una persona enfrentaría persecución, tortura, riesgo para su vida o riesgo de sufrir tratos o penas crueles e inusuales si retorna a su país de origen. </a:t>
            </a:r>
          </a:p>
          <a:p>
            <a:endParaRPr lang="es-ES_tradnl" sz="1050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5536" y="3284984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 smtClean="0">
                <a:solidFill>
                  <a:srgbClr val="263680"/>
                </a:solidFill>
                <a:latin typeface="+mj-lt"/>
                <a:ea typeface="+mj-ea"/>
                <a:cs typeface="ＭＳ Ｐゴシック"/>
              </a:rPr>
              <a:t>Restricción</a:t>
            </a:r>
            <a:r>
              <a:rPr lang="es-ES_tradnl" sz="2800" b="1" kern="0" dirty="0" smtClean="0">
                <a:solidFill>
                  <a:srgbClr val="FF0000"/>
                </a:solidFill>
                <a:latin typeface="+mj-lt"/>
                <a:ea typeface="+mj-ea"/>
                <a:cs typeface="ＭＳ Ｐゴシック"/>
              </a:rPr>
              <a:t> </a:t>
            </a:r>
            <a:r>
              <a:rPr lang="es-ES_tradnl" sz="2800" b="1" kern="0" dirty="0" smtClean="0">
                <a:solidFill>
                  <a:srgbClr val="263680"/>
                </a:solidFill>
                <a:latin typeface="+mj-lt"/>
                <a:ea typeface="+mj-ea"/>
                <a:cs typeface="ＭＳ Ｐゴシック"/>
              </a:rPr>
              <a:t>de acceso a 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3680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PRRA</a:t>
            </a:r>
            <a:endParaRPr kumimoji="0" lang="es-ES_tradnl" sz="2800" b="1" i="0" u="none" strike="noStrike" kern="0" cap="none" spc="0" normalizeH="0" baseline="0" noProof="0" dirty="0">
              <a:ln>
                <a:noFill/>
              </a:ln>
              <a:solidFill>
                <a:srgbClr val="263680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6340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b="1" dirty="0" smtClean="0"/>
              <a:t>Exoneraciones de la restricción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/>
              <a:t>de acceso a PRRA</a:t>
            </a:r>
            <a:endParaRPr lang="es-ES_tradnl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9AA53-3A7C-481D-B2CF-8E10819D9774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906393"/>
            <a:ext cx="856895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s-ES_tradnl" sz="1800" dirty="0" smtClean="0"/>
              <a:t>Sin embargo, pueden darse circunstancias en un país de origen que justificarían la realización de una nueva evaluación de riesgos; por lo tanto, la Ley de inmigración y protección de los refugiados (IRPA, siglas en inglés) permite una exoneración de la restricción de acceso a la PRRA. </a:t>
            </a:r>
          </a:p>
          <a:p>
            <a:pPr>
              <a:lnSpc>
                <a:spcPct val="90000"/>
              </a:lnSpc>
            </a:pPr>
            <a:endParaRPr lang="es-ES_tradnl" sz="1800" dirty="0" smtClean="0"/>
          </a:p>
          <a:p>
            <a:pPr>
              <a:lnSpc>
                <a:spcPct val="90000"/>
              </a:lnSpc>
            </a:pPr>
            <a:r>
              <a:rPr lang="es-ES_tradnl" sz="1800" dirty="0" smtClean="0"/>
              <a:t>El ejemplo más reciente de esto es la República Centroafricana.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3428209" cy="254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2434878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 smtClean="0">
                <a:solidFill>
                  <a:srgbClr val="263680"/>
                </a:solidFill>
                <a:latin typeface="+mj-lt"/>
                <a:ea typeface="+mj-ea"/>
                <a:cs typeface="ＭＳ Ｐゴシック"/>
              </a:rPr>
              <a:t>Ejemplo: República Centroafricana (RCA)</a:t>
            </a:r>
            <a:endParaRPr kumimoji="0" lang="es-ES_tradnl" sz="2800" b="1" i="0" u="none" strike="noStrike" kern="0" cap="none" spc="0" normalizeH="0" baseline="0" dirty="0">
              <a:ln>
                <a:noFill/>
              </a:ln>
              <a:solidFill>
                <a:srgbClr val="263680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323165"/>
            <a:ext cx="184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996952"/>
            <a:ext cx="52565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Font typeface="Arial" pitchFamily="34" charset="0"/>
              <a:buChar char="•"/>
            </a:pPr>
            <a:r>
              <a:rPr lang="es-ES_tradnl" sz="1600" dirty="0" smtClean="0"/>
              <a:t>En diciembre de 2013, la violencia entre la población cristiana y la musulmana aumentó significativamente.</a:t>
            </a:r>
          </a:p>
          <a:p>
            <a:pPr fontAlgn="ctr">
              <a:buFont typeface="Arial" pitchFamily="34" charset="0"/>
              <a:buChar char="•"/>
            </a:pPr>
            <a:r>
              <a:rPr lang="es-ES_tradnl" sz="1600" dirty="0" smtClean="0"/>
              <a:t>Debido a la falta de protección brindada por el Estado, el riesgo que enfrentaban los ciudadanos de la RCA a nivel personal si se les expulsaba de Canadá hacia su país de origen aumentó significativamente; especialmente si eran musulmanes o cristianos. </a:t>
            </a:r>
          </a:p>
          <a:p>
            <a:pPr fontAlgn="ctr">
              <a:buFont typeface="Arial" pitchFamily="34" charset="0"/>
              <a:buChar char="•"/>
            </a:pPr>
            <a:r>
              <a:rPr lang="es-ES_tradnl" sz="1600" dirty="0" smtClean="0"/>
              <a:t>A raíz de este cambio en las condiciones en la RCA, el Ministerio de Ciudadanía e Inmigración de Canadá (CIC, siglas en inglés) instituyó una exoneración de la restricción de acceso a PRRA entre el 12 de mayo de 2013 y el 11 de mayo de 2014.</a:t>
            </a:r>
          </a:p>
          <a:p>
            <a:pPr fontAlgn="ctr"/>
            <a:endParaRPr lang="es-ES_tradnl" sz="1500" dirty="0" smtClean="0"/>
          </a:p>
          <a:p>
            <a:pPr fontAlgn="t"/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936104"/>
          </a:xfrm>
        </p:spPr>
        <p:txBody>
          <a:bodyPr/>
          <a:lstStyle/>
          <a:p>
            <a:r>
              <a:rPr lang="es-ES_tradnl" b="1" dirty="0" smtClean="0"/>
              <a:t>Diferencias entre el ADR</a:t>
            </a:r>
            <a:r>
              <a:rPr lang="es-ES_tradnl" b="1" dirty="0"/>
              <a:t> </a:t>
            </a:r>
            <a:r>
              <a:rPr lang="es-ES_tradnl" b="1" dirty="0" smtClean="0"/>
              <a:t>ó la TSR </a:t>
            </a:r>
            <a:br>
              <a:rPr lang="es-ES_tradnl" b="1" dirty="0" smtClean="0"/>
            </a:br>
            <a:r>
              <a:rPr lang="es-ES_tradnl" b="1" dirty="0" smtClean="0"/>
              <a:t>y la PRRA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824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dirty="0" smtClean="0">
                <a:solidFill>
                  <a:schemeClr val="tx1"/>
                </a:solidFill>
              </a:rPr>
              <a:t>El aplazamiento de expulsiones por razones administrativas (ADR) y la suspensión temporal de expulsiones (TSR) están basados en la existencia de un </a:t>
            </a:r>
            <a:r>
              <a:rPr lang="es-ES_tradnl" u="sng" dirty="0" smtClean="0">
                <a:solidFill>
                  <a:schemeClr val="tx1"/>
                </a:solidFill>
              </a:rPr>
              <a:t>riesgo generalizado </a:t>
            </a:r>
            <a:r>
              <a:rPr lang="es-ES_tradnl" dirty="0" smtClean="0">
                <a:solidFill>
                  <a:schemeClr val="tx1"/>
                </a:solidFill>
              </a:rPr>
              <a:t>para toda una población, mientras que en la evaluación de riesgos antes de la expulsión (PRRA) se consideran los </a:t>
            </a:r>
            <a:r>
              <a:rPr lang="es-ES_tradnl" u="sng" dirty="0" smtClean="0">
                <a:solidFill>
                  <a:schemeClr val="tx1"/>
                </a:solidFill>
              </a:rPr>
              <a:t>riesgos a nivel individual</a:t>
            </a:r>
            <a:r>
              <a:rPr lang="es-ES_tradnl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s-ES_tradnl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dirty="0" smtClean="0">
                <a:solidFill>
                  <a:schemeClr val="tx1"/>
                </a:solidFill>
              </a:rPr>
              <a:t>La PRRA permite revisar los factores de riesgo para los solicitantes de asilo cuya solicitud ha sido denegada por la Comisión de Inmigración y Refugiados (IRB), mientras que a través de los ADR y las TSR únicamente se suspende temporalmente la expulsión de solicitantes de asilo con solicitudes denegadas debido a la situación que existe en el país de origen.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8CD58-9F0E-4485-AA2D-279172D34892}" type="slidenum">
              <a:rPr lang="es-ES_tradnl" smtClean="0"/>
              <a:pPr>
                <a:defRPr/>
              </a:pPr>
              <a:t>6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Medidas especiales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El Ministerio de CIC responde en términos operativos a los casos de víctimas de desastres naturales; por ejemplo, a través de la tramitación prioritaria de las solicitudes de residente permanente de familiares afectados por un desastre natural.</a:t>
            </a:r>
          </a:p>
          <a:p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dirty="0" smtClean="0">
                <a:solidFill>
                  <a:schemeClr val="tx1"/>
                </a:solidFill>
              </a:rPr>
              <a:t>Esto se implementó para las víctimas del tifón Haiyan y en otras situaciones.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8CD58-9F0E-4485-AA2D-279172D34892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Disposiciones humanitarias, de compasión y de orden público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536504"/>
          </a:xfrm>
        </p:spPr>
        <p:txBody>
          <a:bodyPr/>
          <a:lstStyle/>
          <a:p>
            <a:pPr lvl="0"/>
            <a:r>
              <a:rPr lang="es-ES_tradnl" dirty="0" smtClean="0">
                <a:solidFill>
                  <a:schemeClr val="tx1"/>
                </a:solidFill>
              </a:rPr>
              <a:t>En la sección 25.2 de la </a:t>
            </a:r>
            <a:r>
              <a:rPr lang="es-ES_tradnl" i="1" dirty="0" smtClean="0">
                <a:solidFill>
                  <a:schemeClr val="tx1"/>
                </a:solidFill>
              </a:rPr>
              <a:t>Ley de inmigración y protección de refugiados </a:t>
            </a:r>
            <a:r>
              <a:rPr lang="es-ES_tradnl" dirty="0" smtClean="0">
                <a:solidFill>
                  <a:schemeClr val="tx1"/>
                </a:solidFill>
              </a:rPr>
              <a:t>(IRPA) se autoriza al Ministro de CIC a otorgar la condición de residente permanente o una exoneración de cualquier requisito u obligación estipulados en la IRPA, por consideraciones de política pública. </a:t>
            </a:r>
          </a:p>
          <a:p>
            <a:pPr lvl="0"/>
            <a:r>
              <a:rPr lang="es-ES_tradnl" dirty="0" smtClean="0">
                <a:solidFill>
                  <a:schemeClr val="tx1"/>
                </a:solidFill>
              </a:rPr>
              <a:t>Las políticas públicas se formulan a discreción del Ministro y se han utilizado para admitir en Canadá </a:t>
            </a:r>
            <a:r>
              <a:rPr lang="es-ES_tradnl" dirty="0">
                <a:solidFill>
                  <a:schemeClr val="tx1"/>
                </a:solidFill>
              </a:rPr>
              <a:t>por razones </a:t>
            </a:r>
            <a:r>
              <a:rPr lang="es-ES_tradnl" dirty="0" smtClean="0">
                <a:solidFill>
                  <a:schemeClr val="tx1"/>
                </a:solidFill>
              </a:rPr>
              <a:t>humanitarias a miembros de minorías vulnerables y personas en situaciones similares a las de los refugiados, entre ellas las personas afectadas por desastres naturales.  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8CD58-9F0E-4485-AA2D-279172D34892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936104"/>
          </a:xfrm>
        </p:spPr>
        <p:txBody>
          <a:bodyPr/>
          <a:lstStyle/>
          <a:p>
            <a:r>
              <a:rPr lang="es-ES_tradnl" b="1" dirty="0"/>
              <a:t>Disposiciones humanitarias, de compasión y de orden </a:t>
            </a:r>
            <a:r>
              <a:rPr lang="es-ES_tradnl" b="1" dirty="0" smtClean="0"/>
              <a:t>público (cont</a:t>
            </a:r>
            <a:r>
              <a:rPr lang="es-ES_tradnl" b="1" dirty="0"/>
              <a:t>.</a:t>
            </a:r>
            <a:r>
              <a:rPr lang="es-ES_tradnl" b="1" dirty="0" smtClean="0"/>
              <a:t>)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4896544"/>
          </a:xfrm>
        </p:spPr>
        <p:txBody>
          <a:bodyPr/>
          <a:lstStyle/>
          <a:p>
            <a:pPr lvl="0">
              <a:buNone/>
            </a:pPr>
            <a:r>
              <a:rPr lang="es-ES_tradnl" i="1" dirty="0" smtClean="0">
                <a:solidFill>
                  <a:schemeClr val="tx1"/>
                </a:solidFill>
              </a:rPr>
              <a:t>Medidas especiales para víctimas de violencia sexual en Haití </a:t>
            </a:r>
            <a:r>
              <a:rPr lang="es-ES_tradnl" dirty="0" smtClean="0">
                <a:solidFill>
                  <a:schemeClr val="tx1"/>
                </a:solidFill>
              </a:rPr>
              <a:t>(2011)</a:t>
            </a:r>
          </a:p>
          <a:p>
            <a:pPr lvl="0"/>
            <a:r>
              <a:rPr lang="es-ES_tradnl" sz="2000" dirty="0" smtClean="0">
                <a:solidFill>
                  <a:schemeClr val="tx1"/>
                </a:solidFill>
              </a:rPr>
              <a:t>Admisión de 40 víctimas de violencia sexual</a:t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>de Haití y sus dependientes, que resultaron </a:t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>desplazados a raíz del terremoto y fueron</a:t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>identificados por ACNUR como personas</a:t>
            </a:r>
          </a:p>
          <a:p>
            <a:pPr marL="0" lvl="0" indent="0">
              <a:buNone/>
            </a:pPr>
            <a:r>
              <a:rPr lang="es-ES_tradnl" sz="2000" dirty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</a:rPr>
              <a:t>    con necesidad de protección. </a:t>
            </a:r>
          </a:p>
          <a:p>
            <a:pPr lvl="0">
              <a:buNone/>
            </a:pPr>
            <a:r>
              <a:rPr lang="es-ES_tradnl" i="1" dirty="0" smtClean="0">
                <a:solidFill>
                  <a:schemeClr val="tx1"/>
                </a:solidFill>
              </a:rPr>
              <a:t>Medidas especiales de asistencia en la inundación de Alberta </a:t>
            </a:r>
            <a:r>
              <a:rPr lang="es-ES_tradnl" dirty="0" smtClean="0">
                <a:solidFill>
                  <a:schemeClr val="tx1"/>
                </a:solidFill>
              </a:rPr>
              <a:t>(2013)</a:t>
            </a:r>
          </a:p>
          <a:p>
            <a:r>
              <a:rPr lang="es-ES_tradnl" sz="2000" dirty="0" smtClean="0">
                <a:solidFill>
                  <a:schemeClr val="tx1"/>
                </a:solidFill>
              </a:rPr>
              <a:t>Prórroga o restablecimiento automático de la condición de los residentes temporales afectados y exoneración de ciertos cargos y otros requisitos específicos para residentes temporales y permanentes y para ciudadanos canadienses cuyos pasaportes y otros documentos se perdieron, dañaron o destruyeron.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8CD58-9F0E-4485-AA2D-279172D34892}" type="slidenum">
              <a:rPr lang="es-ES_tradnl" smtClean="0"/>
              <a:pPr>
                <a:defRPr/>
              </a:pPr>
              <a:t>9</a:t>
            </a:fld>
            <a:endParaRPr lang="es-ES_tradnl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2298025"/>
              </p:ext>
            </p:extLst>
          </p:nvPr>
        </p:nvGraphicFramePr>
        <p:xfrm>
          <a:off x="6084168" y="1628800"/>
          <a:ext cx="2592288" cy="2003131"/>
        </p:xfrm>
        <a:graphic>
          <a:graphicData uri="http://schemas.openxmlformats.org/presentationml/2006/ole">
            <p:oleObj spid="_x0000_s1089" name="Acrobat Document" r:id="rId4" imgW="10053360" imgH="77724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">
  <a:themeElements>
    <a:clrScheme name="Title P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CD98"/>
      </a:accent1>
      <a:accent2>
        <a:srgbClr val="1A4891"/>
      </a:accent2>
      <a:accent3>
        <a:srgbClr val="FFFFFF"/>
      </a:accent3>
      <a:accent4>
        <a:srgbClr val="000000"/>
      </a:accent4>
      <a:accent5>
        <a:srgbClr val="EAE3CA"/>
      </a:accent5>
      <a:accent6>
        <a:srgbClr val="164083"/>
      </a:accent6>
      <a:hlink>
        <a:srgbClr val="851B1A"/>
      </a:hlink>
      <a:folHlink>
        <a:srgbClr val="EB7E2B"/>
      </a:folHlink>
    </a:clrScheme>
    <a:fontScheme name="Title Pag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P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ACD98"/>
        </a:accent1>
        <a:accent2>
          <a:srgbClr val="1A4891"/>
        </a:accent2>
        <a:accent3>
          <a:srgbClr val="FFFFFF"/>
        </a:accent3>
        <a:accent4>
          <a:srgbClr val="000000"/>
        </a:accent4>
        <a:accent5>
          <a:srgbClr val="EAE3CA"/>
        </a:accent5>
        <a:accent6>
          <a:srgbClr val="164083"/>
        </a:accent6>
        <a:hlink>
          <a:srgbClr val="851B1A"/>
        </a:hlink>
        <a:folHlink>
          <a:srgbClr val="EB7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nal Page">
  <a:themeElements>
    <a:clrScheme name="Final P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CD98"/>
      </a:accent1>
      <a:accent2>
        <a:srgbClr val="1A4891"/>
      </a:accent2>
      <a:accent3>
        <a:srgbClr val="FFFFFF"/>
      </a:accent3>
      <a:accent4>
        <a:srgbClr val="000000"/>
      </a:accent4>
      <a:accent5>
        <a:srgbClr val="EAE3CA"/>
      </a:accent5>
      <a:accent6>
        <a:srgbClr val="164083"/>
      </a:accent6>
      <a:hlink>
        <a:srgbClr val="851B1A"/>
      </a:hlink>
      <a:folHlink>
        <a:srgbClr val="EB7E2B"/>
      </a:folHlink>
    </a:clrScheme>
    <a:fontScheme name="Final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Final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P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ACD98"/>
        </a:accent1>
        <a:accent2>
          <a:srgbClr val="1A4891"/>
        </a:accent2>
        <a:accent3>
          <a:srgbClr val="FFFFFF"/>
        </a:accent3>
        <a:accent4>
          <a:srgbClr val="000000"/>
        </a:accent4>
        <a:accent5>
          <a:srgbClr val="EAE3CA"/>
        </a:accent5>
        <a:accent6>
          <a:srgbClr val="164083"/>
        </a:accent6>
        <a:hlink>
          <a:srgbClr val="851B1A"/>
        </a:hlink>
        <a:folHlink>
          <a:srgbClr val="EB7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42517</TotalTime>
  <Words>1087</Words>
  <Application>Microsoft Office PowerPoint</Application>
  <PresentationFormat>On-screen Show (4:3)</PresentationFormat>
  <Paragraphs>101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Title Page</vt:lpstr>
      <vt:lpstr>Final Page</vt:lpstr>
      <vt:lpstr>Acrobat Document</vt:lpstr>
      <vt:lpstr>Slide 1</vt:lpstr>
      <vt:lpstr>RESUMEN</vt:lpstr>
      <vt:lpstr>Políticas de expulsión</vt:lpstr>
      <vt:lpstr>Evaluaciones de riesgos antes de la expulsión (PRRA)</vt:lpstr>
      <vt:lpstr>Exoneraciones de la restricción de acceso a PRRA</vt:lpstr>
      <vt:lpstr>Diferencias entre el ADR ó la TSR  y la PRRA</vt:lpstr>
      <vt:lpstr>Medidas especiales</vt:lpstr>
      <vt:lpstr>Disposiciones humanitarias, de compasión y de orden público</vt:lpstr>
      <vt:lpstr>Disposiciones humanitarias, de compasión y de orden público (cont.)</vt:lpstr>
      <vt:lpstr>Asistencia consular</vt:lpstr>
      <vt:lpstr>Asistencia humanitaria</vt:lpstr>
      <vt:lpstr>Slide 12</vt:lpstr>
    </vt:vector>
  </TitlesOfParts>
  <Manager/>
  <Company>*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Dineen.Sean</dc:creator>
  <cp:keywords/>
  <dc:description/>
  <cp:lastModifiedBy>Julie.Duchesneau</cp:lastModifiedBy>
  <cp:revision>2299</cp:revision>
  <dcterms:created xsi:type="dcterms:W3CDTF">2010-09-30T23:55:08Z</dcterms:created>
  <dcterms:modified xsi:type="dcterms:W3CDTF">2015-02-09T16:33:11Z</dcterms:modified>
  <cp:category/>
</cp:coreProperties>
</file>