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9" r:id="rId1"/>
  </p:sldMasterIdLst>
  <p:notesMasterIdLst>
    <p:notesMasterId r:id="rId13"/>
  </p:notesMasterIdLst>
  <p:handoutMasterIdLst>
    <p:handoutMasterId r:id="rId14"/>
  </p:handoutMasterIdLst>
  <p:sldIdLst>
    <p:sldId id="512" r:id="rId2"/>
    <p:sldId id="540" r:id="rId3"/>
    <p:sldId id="542" r:id="rId4"/>
    <p:sldId id="544" r:id="rId5"/>
    <p:sldId id="545" r:id="rId6"/>
    <p:sldId id="546" r:id="rId7"/>
    <p:sldId id="541" r:id="rId8"/>
    <p:sldId id="543" r:id="rId9"/>
    <p:sldId id="549" r:id="rId10"/>
    <p:sldId id="551" r:id="rId11"/>
    <p:sldId id="550" r:id="rId12"/>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ick De Meulemeester" initials="yd"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5" autoAdjust="0"/>
    <p:restoredTop sz="66748" autoAdjust="0"/>
  </p:normalViewPr>
  <p:slideViewPr>
    <p:cSldViewPr snapToGrid="0" snapToObjects="1">
      <p:cViewPr>
        <p:scale>
          <a:sx n="33" d="100"/>
          <a:sy n="33" d="100"/>
        </p:scale>
        <p:origin x="-2652" y="-42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498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030" y="3"/>
            <a:ext cx="2972421" cy="464980"/>
          </a:xfrm>
          <a:prstGeom prst="rect">
            <a:avLst/>
          </a:prstGeom>
        </p:spPr>
        <p:txBody>
          <a:bodyPr vert="horz" lIns="91440" tIns="45720" rIns="91440" bIns="45720" rtlCol="0"/>
          <a:lstStyle>
            <a:lvl1pPr algn="r">
              <a:defRPr sz="1200"/>
            </a:lvl1pPr>
          </a:lstStyle>
          <a:p>
            <a:fld id="{1A32DE08-8E42-4293-93C7-5B18BCB75414}" type="datetimeFigureOut">
              <a:rPr lang="en-CA" smtClean="0"/>
              <a:t>09/11/2015</a:t>
            </a:fld>
            <a:endParaRPr lang="en-CA"/>
          </a:p>
        </p:txBody>
      </p:sp>
      <p:sp>
        <p:nvSpPr>
          <p:cNvPr id="4" name="Footer Placeholder 3"/>
          <p:cNvSpPr>
            <a:spLocks noGrp="1"/>
          </p:cNvSpPr>
          <p:nvPr>
            <p:ph type="ftr" sz="quarter" idx="2"/>
          </p:nvPr>
        </p:nvSpPr>
        <p:spPr>
          <a:xfrm>
            <a:off x="4" y="8829825"/>
            <a:ext cx="2972421" cy="46498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030" y="8829825"/>
            <a:ext cx="2972421" cy="464980"/>
          </a:xfrm>
          <a:prstGeom prst="rect">
            <a:avLst/>
          </a:prstGeom>
        </p:spPr>
        <p:txBody>
          <a:bodyPr vert="horz" lIns="91440" tIns="45720" rIns="91440" bIns="45720" rtlCol="0" anchor="b"/>
          <a:lstStyle>
            <a:lvl1pPr algn="r">
              <a:defRPr sz="1200"/>
            </a:lvl1pPr>
          </a:lstStyle>
          <a:p>
            <a:fld id="{3E2EE1C6-32C9-4F04-B0BD-68CFE6EFBB73}" type="slidenum">
              <a:rPr lang="en-CA" smtClean="0"/>
              <a:t>‹#›</a:t>
            </a:fld>
            <a:endParaRPr lang="en-CA"/>
          </a:p>
        </p:txBody>
      </p:sp>
    </p:spTree>
    <p:extLst>
      <p:ext uri="{BB962C8B-B14F-4D97-AF65-F5344CB8AC3E}">
        <p14:creationId xmlns:p14="http://schemas.microsoft.com/office/powerpoint/2010/main" val="1948139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4980"/>
          </a:xfrm>
          <a:prstGeom prst="rect">
            <a:avLst/>
          </a:prstGeom>
        </p:spPr>
        <p:txBody>
          <a:bodyPr vert="horz" lIns="92830" tIns="46415" rIns="92830" bIns="46415" rtlCol="0"/>
          <a:lstStyle>
            <a:lvl1pPr algn="l">
              <a:defRPr sz="1200"/>
            </a:lvl1pPr>
          </a:lstStyle>
          <a:p>
            <a:pPr>
              <a:defRPr/>
            </a:pPr>
            <a:endParaRPr lang="en-CA"/>
          </a:p>
        </p:txBody>
      </p:sp>
      <p:sp>
        <p:nvSpPr>
          <p:cNvPr id="3" name="Date Placeholder 2"/>
          <p:cNvSpPr>
            <a:spLocks noGrp="1"/>
          </p:cNvSpPr>
          <p:nvPr>
            <p:ph type="dt" idx="1"/>
          </p:nvPr>
        </p:nvSpPr>
        <p:spPr>
          <a:xfrm>
            <a:off x="3884030" y="3"/>
            <a:ext cx="2972421" cy="464980"/>
          </a:xfrm>
          <a:prstGeom prst="rect">
            <a:avLst/>
          </a:prstGeom>
        </p:spPr>
        <p:txBody>
          <a:bodyPr vert="horz" lIns="92830" tIns="46415" rIns="92830" bIns="46415" rtlCol="0"/>
          <a:lstStyle>
            <a:lvl1pPr algn="r">
              <a:defRPr sz="1200"/>
            </a:lvl1pPr>
          </a:lstStyle>
          <a:p>
            <a:pPr>
              <a:defRPr/>
            </a:pPr>
            <a:fld id="{C2FD130A-D9EF-4F1B-88BD-8C3C3F5098F9}" type="datetimeFigureOut">
              <a:rPr lang="en-CA"/>
              <a:pPr>
                <a:defRPr/>
              </a:pPr>
              <a:t>09/11/2015</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CA" noProof="0" smtClean="0"/>
          </a:p>
        </p:txBody>
      </p:sp>
      <p:sp>
        <p:nvSpPr>
          <p:cNvPr id="5" name="Notes Placeholder 4"/>
          <p:cNvSpPr>
            <a:spLocks noGrp="1"/>
          </p:cNvSpPr>
          <p:nvPr>
            <p:ph type="body" sz="quarter" idx="3"/>
          </p:nvPr>
        </p:nvSpPr>
        <p:spPr>
          <a:xfrm>
            <a:off x="686421" y="4416512"/>
            <a:ext cx="5485158" cy="418322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4" y="8829825"/>
            <a:ext cx="2972421" cy="464980"/>
          </a:xfrm>
          <a:prstGeom prst="rect">
            <a:avLst/>
          </a:prstGeom>
        </p:spPr>
        <p:txBody>
          <a:bodyPr vert="horz" lIns="92830" tIns="46415" rIns="92830" bIns="46415"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030" y="8829825"/>
            <a:ext cx="2972421" cy="464980"/>
          </a:xfrm>
          <a:prstGeom prst="rect">
            <a:avLst/>
          </a:prstGeom>
        </p:spPr>
        <p:txBody>
          <a:bodyPr vert="horz" lIns="92830" tIns="46415" rIns="92830" bIns="46415" rtlCol="0" anchor="b"/>
          <a:lstStyle>
            <a:lvl1pPr algn="r">
              <a:defRPr sz="1200"/>
            </a:lvl1pPr>
          </a:lstStyle>
          <a:p>
            <a:pPr>
              <a:defRPr/>
            </a:pPr>
            <a:fld id="{16CD966E-4700-4D60-963A-7406C9DAFD1D}" type="slidenum">
              <a:rPr lang="en-CA"/>
              <a:pPr>
                <a:defRPr/>
              </a:pPr>
              <a:t>‹#›</a:t>
            </a:fld>
            <a:endParaRPr lang="en-CA"/>
          </a:p>
        </p:txBody>
      </p:sp>
    </p:spTree>
    <p:extLst>
      <p:ext uri="{BB962C8B-B14F-4D97-AF65-F5344CB8AC3E}">
        <p14:creationId xmlns:p14="http://schemas.microsoft.com/office/powerpoint/2010/main" val="9153393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1</a:t>
            </a:fld>
            <a:endParaRPr lang="en-CA"/>
          </a:p>
        </p:txBody>
      </p:sp>
    </p:spTree>
    <p:extLst>
      <p:ext uri="{BB962C8B-B14F-4D97-AF65-F5344CB8AC3E}">
        <p14:creationId xmlns:p14="http://schemas.microsoft.com/office/powerpoint/2010/main" val="184555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10</a:t>
            </a:fld>
            <a:endParaRPr lang="en-CA"/>
          </a:p>
        </p:txBody>
      </p:sp>
    </p:spTree>
    <p:extLst>
      <p:ext uri="{BB962C8B-B14F-4D97-AF65-F5344CB8AC3E}">
        <p14:creationId xmlns:p14="http://schemas.microsoft.com/office/powerpoint/2010/main" val="188934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11</a:t>
            </a:fld>
            <a:endParaRPr lang="en-CA"/>
          </a:p>
        </p:txBody>
      </p:sp>
    </p:spTree>
    <p:extLst>
      <p:ext uri="{BB962C8B-B14F-4D97-AF65-F5344CB8AC3E}">
        <p14:creationId xmlns:p14="http://schemas.microsoft.com/office/powerpoint/2010/main" val="426212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2013, the Travel Smart mobile Web app was launched providing Canadians with essential travel information. The previous app was available as a “web application” only, meaning it was not available in popular app stores. At that time, no advertising budget was allotted, and due to an unfamiliar method of installing the app, limited pickup was achieved despite existing promotional efforts (web, social media, and outreach events).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A new </a:t>
            </a:r>
            <a:r>
              <a:rPr lang="en-CA" sz="1200" i="1" kern="1200" dirty="0" smtClean="0">
                <a:solidFill>
                  <a:schemeClr val="tx1"/>
                </a:solidFill>
                <a:effectLst/>
                <a:latin typeface="+mn-lt"/>
                <a:ea typeface="+mn-ea"/>
                <a:cs typeface="+mn-cs"/>
              </a:rPr>
              <a:t>Travel Smart</a:t>
            </a:r>
            <a:r>
              <a:rPr lang="en-CA" sz="1200" kern="1200" dirty="0" smtClean="0">
                <a:solidFill>
                  <a:schemeClr val="tx1"/>
                </a:solidFill>
                <a:effectLst/>
                <a:latin typeface="+mn-lt"/>
                <a:ea typeface="+mn-ea"/>
                <a:cs typeface="+mn-cs"/>
              </a:rPr>
              <a:t> app has been developed from the ground up and will be through the Apple app store and Google Play making it more accessible to Canadian users. This mobile app is part of DFATD’s ongoing 21st Century Consular Plan.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approach to the</a:t>
            </a:r>
            <a:r>
              <a:rPr lang="en-CA" sz="1200" kern="1200" baseline="0" dirty="0" smtClean="0">
                <a:solidFill>
                  <a:schemeClr val="tx1"/>
                </a:solidFill>
                <a:effectLst/>
                <a:latin typeface="+mn-lt"/>
                <a:ea typeface="+mn-ea"/>
                <a:cs typeface="+mn-cs"/>
              </a:rPr>
              <a:t> app was to release a tool that would provide Canadians access to a first set of information that is most frequently accessed from our travel.gc.ca website. The app will make available real-time access to:</a:t>
            </a:r>
          </a:p>
          <a:p>
            <a:pPr marL="171450" indent="-171450">
              <a:buFontTx/>
              <a:buChar char="-"/>
            </a:pPr>
            <a:r>
              <a:rPr lang="en-CA" sz="1200" kern="1200" baseline="0" dirty="0" smtClean="0">
                <a:solidFill>
                  <a:schemeClr val="tx1"/>
                </a:solidFill>
                <a:effectLst/>
                <a:latin typeface="+mn-lt"/>
                <a:ea typeface="+mn-ea"/>
                <a:cs typeface="+mn-cs"/>
              </a:rPr>
              <a:t>Country Travel Advice and Advisories</a:t>
            </a:r>
          </a:p>
          <a:p>
            <a:pPr marL="171450" indent="-171450">
              <a:buFontTx/>
              <a:buChar char="-"/>
            </a:pPr>
            <a:r>
              <a:rPr lang="en-CA" sz="1200" kern="1200" dirty="0" smtClean="0">
                <a:solidFill>
                  <a:schemeClr val="tx1"/>
                </a:solidFill>
                <a:effectLst/>
                <a:latin typeface="+mn-lt"/>
                <a:ea typeface="+mn-ea"/>
                <a:cs typeface="+mn-cs"/>
              </a:rPr>
              <a:t>Canada/US</a:t>
            </a:r>
            <a:r>
              <a:rPr lang="en-CA" sz="1200" kern="1200" baseline="0" dirty="0" smtClean="0">
                <a:solidFill>
                  <a:schemeClr val="tx1"/>
                </a:solidFill>
                <a:effectLst/>
                <a:latin typeface="+mn-lt"/>
                <a:ea typeface="+mn-ea"/>
                <a:cs typeface="+mn-cs"/>
              </a:rPr>
              <a:t> Border Wait Times</a:t>
            </a:r>
          </a:p>
          <a:p>
            <a:pPr marL="171450" indent="-171450">
              <a:buFontTx/>
              <a:buChar char="-"/>
            </a:pPr>
            <a:r>
              <a:rPr lang="en-CA" sz="1200" kern="1200" baseline="0" dirty="0" smtClean="0">
                <a:solidFill>
                  <a:schemeClr val="tx1"/>
                </a:solidFill>
                <a:effectLst/>
                <a:latin typeface="+mn-lt"/>
                <a:ea typeface="+mn-ea"/>
                <a:cs typeface="+mn-cs"/>
              </a:rPr>
              <a:t>Assistance Coordinates for Government of Canada Offices Abroad, and </a:t>
            </a:r>
          </a:p>
          <a:p>
            <a:pPr marL="171450" indent="-171450">
              <a:buFontTx/>
              <a:buChar char="-"/>
            </a:pPr>
            <a:r>
              <a:rPr lang="en-CA" sz="1200" kern="1200" dirty="0" smtClean="0">
                <a:solidFill>
                  <a:schemeClr val="tx1"/>
                </a:solidFill>
                <a:effectLst/>
                <a:latin typeface="+mn-lt"/>
                <a:ea typeface="+mn-ea"/>
                <a:cs typeface="+mn-cs"/>
              </a:rPr>
              <a:t>Social</a:t>
            </a:r>
            <a:r>
              <a:rPr lang="en-CA" sz="1200" kern="1200" baseline="0" dirty="0" smtClean="0">
                <a:solidFill>
                  <a:schemeClr val="tx1"/>
                </a:solidFill>
                <a:effectLst/>
                <a:latin typeface="+mn-lt"/>
                <a:ea typeface="+mn-ea"/>
                <a:cs typeface="+mn-cs"/>
              </a:rPr>
              <a:t> media feeds for Travel.gc.ca </a:t>
            </a:r>
          </a:p>
          <a:p>
            <a:pPr marL="171450" indent="-171450">
              <a:buFontTx/>
              <a:buChar char="-"/>
            </a:pPr>
            <a:endParaRPr lang="en-CA" sz="1200" kern="1200" baseline="0" dirty="0">
              <a:solidFill>
                <a:schemeClr val="tx1"/>
              </a:solidFill>
              <a:effectLst/>
              <a:latin typeface="+mn-lt"/>
              <a:ea typeface="+mn-ea"/>
              <a:cs typeface="+mn-cs"/>
            </a:endParaRPr>
          </a:p>
          <a:p>
            <a:pPr marL="0" indent="0">
              <a:buFontTx/>
              <a:buNone/>
            </a:pPr>
            <a:r>
              <a:rPr lang="en-CA" sz="1200" kern="1200" baseline="0" dirty="0" smtClean="0">
                <a:solidFill>
                  <a:schemeClr val="tx1"/>
                </a:solidFill>
                <a:effectLst/>
                <a:latin typeface="+mn-lt"/>
                <a:ea typeface="+mn-ea"/>
                <a:cs typeface="+mn-cs"/>
              </a:rPr>
              <a:t>It will also leverage the device storage to provide access to the information offline. </a:t>
            </a:r>
          </a:p>
          <a:p>
            <a:pPr marL="0" indent="0">
              <a:buFontTx/>
              <a:buNone/>
            </a:pPr>
            <a:r>
              <a:rPr lang="en-CA" sz="1200" kern="1200" baseline="0" dirty="0" smtClean="0">
                <a:solidFill>
                  <a:schemeClr val="tx1"/>
                </a:solidFill>
                <a:effectLst/>
                <a:latin typeface="+mn-lt"/>
                <a:ea typeface="+mn-ea"/>
                <a:cs typeface="+mn-cs"/>
              </a:rPr>
              <a:t>The notification feature of the phone will push a notification on updates to the information, particularly the Travel Advice or Advisory of a particular destination.</a:t>
            </a:r>
          </a:p>
          <a:p>
            <a:pPr marL="0" indent="0">
              <a:buFontTx/>
              <a:buNone/>
            </a:pPr>
            <a:r>
              <a:rPr lang="en-CA" sz="1200" kern="1200" baseline="0" dirty="0" smtClean="0">
                <a:solidFill>
                  <a:schemeClr val="tx1"/>
                </a:solidFill>
                <a:effectLst/>
                <a:latin typeface="+mn-lt"/>
                <a:ea typeface="+mn-ea"/>
                <a:cs typeface="+mn-cs"/>
              </a:rPr>
              <a:t>Geo-location features can also be enabled to access more precise location specific information such as the nearest Canada-US border wait time. </a:t>
            </a:r>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2</a:t>
            </a:fld>
            <a:endParaRPr lang="en-CA"/>
          </a:p>
        </p:txBody>
      </p:sp>
    </p:spTree>
    <p:extLst>
      <p:ext uri="{BB962C8B-B14F-4D97-AF65-F5344CB8AC3E}">
        <p14:creationId xmlns:p14="http://schemas.microsoft.com/office/powerpoint/2010/main" val="54487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Canadian</a:t>
            </a:r>
            <a:r>
              <a:rPr lang="en-CA" baseline="0" dirty="0" smtClean="0"/>
              <a:t> travellers will be able to access the Government of Canada’s Travel Advise and Advisories for their travel destination. </a:t>
            </a:r>
          </a:p>
          <a:p>
            <a:r>
              <a:rPr lang="en-CA" baseline="0" dirty="0" smtClean="0"/>
              <a:t>They will able to access real-time data, which has been time stamped for the cases where the information was being accessed offline. </a:t>
            </a:r>
          </a:p>
          <a:p>
            <a:r>
              <a:rPr lang="en-CA" baseline="0" dirty="0" smtClean="0"/>
              <a:t>The user of the app will be able to select as many destinations as they want to have access to.  </a:t>
            </a:r>
          </a:p>
          <a:p>
            <a:r>
              <a:rPr lang="en-CA" baseline="0" dirty="0" smtClean="0"/>
              <a:t>Other features include having an enhanced user interface and design that would visually indicate an “avoid travel advisory”. </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3</a:t>
            </a:fld>
            <a:endParaRPr lang="en-CA"/>
          </a:p>
        </p:txBody>
      </p:sp>
    </p:spTree>
    <p:extLst>
      <p:ext uri="{BB962C8B-B14F-4D97-AF65-F5344CB8AC3E}">
        <p14:creationId xmlns:p14="http://schemas.microsoft.com/office/powerpoint/2010/main" val="229548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Border wait times are one of the most visited pieces of information on the travel.gc.ca website. </a:t>
            </a:r>
          </a:p>
          <a:p>
            <a:pPr marL="171450" indent="-171450">
              <a:buFontTx/>
              <a:buChar char="-"/>
            </a:pPr>
            <a:r>
              <a:rPr lang="en-CA" dirty="0" smtClean="0"/>
              <a:t>The enhance Travel Smart app will be able to leverage</a:t>
            </a:r>
            <a:r>
              <a:rPr lang="en-CA" baseline="0" dirty="0" smtClean="0"/>
              <a:t> </a:t>
            </a:r>
            <a:r>
              <a:rPr lang="en-CA" baseline="0" dirty="0" err="1" smtClean="0"/>
              <a:t>geolocation</a:t>
            </a:r>
            <a:r>
              <a:rPr lang="en-CA" baseline="0" dirty="0" smtClean="0"/>
              <a:t> features (if enabled) to present more precise information on border wait times based on your </a:t>
            </a:r>
            <a:r>
              <a:rPr lang="en-CA" baseline="0" dirty="0" err="1" smtClean="0"/>
              <a:t>geolocation</a:t>
            </a:r>
            <a:r>
              <a:rPr lang="en-CA" baseline="0" dirty="0" smtClean="0"/>
              <a:t>.   </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4</a:t>
            </a:fld>
            <a:endParaRPr lang="en-CA"/>
          </a:p>
        </p:txBody>
      </p:sp>
    </p:spTree>
    <p:extLst>
      <p:ext uri="{BB962C8B-B14F-4D97-AF65-F5344CB8AC3E}">
        <p14:creationId xmlns:p14="http://schemas.microsoft.com/office/powerpoint/2010/main" val="107719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ne</a:t>
            </a:r>
            <a:r>
              <a:rPr lang="en-CA" baseline="0" dirty="0" smtClean="0"/>
              <a:t>w Travel Smart mobile app will also make available assistance coordinates for the destinations selected. </a:t>
            </a:r>
          </a:p>
          <a:p>
            <a:endParaRPr lang="en-CA" baseline="0" dirty="0" smtClean="0"/>
          </a:p>
          <a:p>
            <a:r>
              <a:rPr lang="en-CA" baseline="0" dirty="0" smtClean="0"/>
              <a:t>The app will allow the user to dial, email and link to the appropriate contact channel available on the mobile device. </a:t>
            </a:r>
          </a:p>
          <a:p>
            <a:endParaRPr lang="en-CA" baseline="0" dirty="0" smtClean="0"/>
          </a:p>
          <a:p>
            <a:r>
              <a:rPr lang="en-CA" baseline="0" dirty="0" smtClean="0"/>
              <a:t>It will also provide the ability to reach the central Emergency Watch and Response Center in Ottawa for Emergencies 24/7. </a:t>
            </a:r>
          </a:p>
          <a:p>
            <a:endParaRPr lang="en-CA" baseline="0" dirty="0" smtClean="0"/>
          </a:p>
          <a:p>
            <a:r>
              <a:rPr lang="en-CA" baseline="0" dirty="0" smtClean="0"/>
              <a:t>In the first release, there will be links to the Registration of Canadians Abroad and for future releases we will be looking at more enhanced access to information on those Canadians who may be in an affected zone of an international emergency event abroad. </a:t>
            </a:r>
          </a:p>
          <a:p>
            <a:endParaRPr lang="en-CA" dirty="0" smtClean="0"/>
          </a:p>
          <a:p>
            <a:r>
              <a:rPr lang="en-CA" dirty="0" smtClean="0"/>
              <a:t>We</a:t>
            </a:r>
            <a:r>
              <a:rPr lang="en-CA" baseline="0" dirty="0" smtClean="0"/>
              <a:t> also have a general inquiries line, a channel to receive feedback or comments on the App and a small help section.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5</a:t>
            </a:fld>
            <a:endParaRPr lang="en-CA"/>
          </a:p>
        </p:txBody>
      </p:sp>
    </p:spTree>
    <p:extLst>
      <p:ext uri="{BB962C8B-B14F-4D97-AF65-F5344CB8AC3E}">
        <p14:creationId xmlns:p14="http://schemas.microsoft.com/office/powerpoint/2010/main" val="131851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Last but not least,</a:t>
            </a:r>
            <a:r>
              <a:rPr lang="en-CA" baseline="0" dirty="0" smtClean="0"/>
              <a:t> we have introduced a social media section that would allow the user to access social media feeds. </a:t>
            </a:r>
          </a:p>
          <a:p>
            <a:endParaRPr lang="en-CA" baseline="0" dirty="0" smtClean="0"/>
          </a:p>
          <a:p>
            <a:r>
              <a:rPr lang="en-CA" baseline="0" dirty="0" smtClean="0"/>
              <a:t>The first release is scoped to provide access to the travel.gc.ca channels which is a good start since these channels are very current and often tweet and retweet the l (mission/country) social media messages, as well a host of other messaging that they follow. </a:t>
            </a:r>
          </a:p>
          <a:p>
            <a:endParaRPr lang="en-CA" baseline="0" dirty="0" smtClean="0"/>
          </a:p>
          <a:p>
            <a:r>
              <a:rPr lang="en-CA" baseline="0" dirty="0" smtClean="0"/>
              <a:t>Future releases will consider making the mission/country social media presence also available. </a:t>
            </a:r>
          </a:p>
          <a:p>
            <a:endParaRPr lang="en-CA" baseline="0" dirty="0" smtClean="0"/>
          </a:p>
          <a:p>
            <a:r>
              <a:rPr lang="en-CA" baseline="0" dirty="0" smtClean="0"/>
              <a:t>Future releases are currently being discussed and will focus on making information during an international emergency event more available.  Links to service delivery triaging solutions such as the Travel Wizard (which we will talk about shortly) will also be looked at.  </a:t>
            </a:r>
          </a:p>
          <a:p>
            <a:endParaRPr lang="en-CA" baseline="0" dirty="0" smtClean="0"/>
          </a:p>
          <a:p>
            <a:r>
              <a:rPr lang="en-CA" baseline="0" dirty="0" smtClean="0"/>
              <a:t>The approach is to design and launch an iterative viable product.  We will also be using in-application analytics to guide modifications and enhancements.  </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6</a:t>
            </a:fld>
            <a:endParaRPr lang="en-CA"/>
          </a:p>
        </p:txBody>
      </p:sp>
    </p:spTree>
    <p:extLst>
      <p:ext uri="{BB962C8B-B14F-4D97-AF65-F5344CB8AC3E}">
        <p14:creationId xmlns:p14="http://schemas.microsoft.com/office/powerpoint/2010/main" val="131851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Travel</a:t>
            </a:r>
            <a:r>
              <a:rPr lang="en-CA" baseline="0" dirty="0" smtClean="0"/>
              <a:t> Wizard is an interactive online tool that will triage high volume and routine inquiries. </a:t>
            </a:r>
          </a:p>
          <a:p>
            <a:endParaRPr lang="en-CA" baseline="0" dirty="0" smtClean="0"/>
          </a:p>
          <a:p>
            <a:r>
              <a:rPr lang="en-CA" baseline="0" dirty="0" smtClean="0"/>
              <a:t>It will encourage self-help to information such as lists of lawyers, consular fees, local instructions, hours of operations and other relevant information required to obtain consular assistance abroad. </a:t>
            </a:r>
          </a:p>
          <a:p>
            <a:endParaRPr lang="en-CA" baseline="0" dirty="0" smtClean="0"/>
          </a:p>
          <a:p>
            <a:r>
              <a:rPr lang="en-CA" baseline="0" dirty="0" smtClean="0"/>
              <a:t>The first version of the Travel Wizard will make 19 scenarios available.  These include frequently asked questions on: </a:t>
            </a:r>
          </a:p>
          <a:p>
            <a:pPr marL="171450" indent="-171450">
              <a:buFontTx/>
              <a:buChar char="-"/>
            </a:pPr>
            <a:r>
              <a:rPr lang="en-CA" baseline="0" dirty="0" smtClean="0"/>
              <a:t>Travel </a:t>
            </a:r>
            <a:r>
              <a:rPr lang="en-CA" baseline="0" dirty="0" err="1" smtClean="0"/>
              <a:t>prepardeness</a:t>
            </a:r>
            <a:r>
              <a:rPr lang="en-CA" baseline="0" dirty="0" smtClean="0"/>
              <a:t> such as entry/exit requirements or dual citizens </a:t>
            </a:r>
          </a:p>
          <a:p>
            <a:pPr marL="171450" indent="-171450">
              <a:buFontTx/>
              <a:buChar char="-"/>
            </a:pPr>
            <a:r>
              <a:rPr lang="en-CA" baseline="0" dirty="0" smtClean="0"/>
              <a:t>Emergency assistance when abroad, such as medical </a:t>
            </a:r>
            <a:r>
              <a:rPr lang="en-CA" baseline="0" dirty="0" err="1" smtClean="0"/>
              <a:t>asssitance</a:t>
            </a:r>
            <a:r>
              <a:rPr lang="en-CA" baseline="0" dirty="0" smtClean="0"/>
              <a:t>, lost passports, etc. and </a:t>
            </a:r>
          </a:p>
          <a:p>
            <a:pPr marL="171450" indent="-171450">
              <a:buFontTx/>
              <a:buChar char="-"/>
            </a:pPr>
            <a:r>
              <a:rPr lang="en-CA" dirty="0" smtClean="0"/>
              <a:t>General</a:t>
            </a:r>
            <a:r>
              <a:rPr lang="en-CA" baseline="0" dirty="0" smtClean="0"/>
              <a:t> services such as the authentication of documents, just to name a few. </a:t>
            </a:r>
          </a:p>
          <a:p>
            <a:pPr marL="171450" indent="-171450">
              <a:buFontTx/>
              <a:buChar char="-"/>
            </a:pPr>
            <a:endParaRPr lang="en-CA" baseline="0" dirty="0" smtClean="0"/>
          </a:p>
          <a:p>
            <a:pPr marL="0" indent="0">
              <a:buFontTx/>
              <a:buNone/>
            </a:pPr>
            <a:r>
              <a:rPr lang="en-CA" baseline="0" dirty="0" smtClean="0"/>
              <a:t>The Travel Wizard is still under development and targeted to be released in early 2016. </a:t>
            </a:r>
          </a:p>
          <a:p>
            <a:pPr marL="0" indent="0">
              <a:buFontTx/>
              <a:buNone/>
            </a:pPr>
            <a:endParaRPr lang="en-CA" baseline="0" dirty="0" smtClean="0"/>
          </a:p>
          <a:p>
            <a:pPr marL="0" indent="0">
              <a:buFontTx/>
              <a:buNone/>
            </a:pPr>
            <a:endParaRPr lang="en-CA" baseline="0" dirty="0" smtClean="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7</a:t>
            </a:fld>
            <a:endParaRPr lang="en-CA"/>
          </a:p>
        </p:txBody>
      </p:sp>
    </p:spTree>
    <p:extLst>
      <p:ext uri="{BB962C8B-B14F-4D97-AF65-F5344CB8AC3E}">
        <p14:creationId xmlns:p14="http://schemas.microsoft.com/office/powerpoint/2010/main" val="328276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Clicking on a tile</a:t>
            </a:r>
            <a:r>
              <a:rPr lang="en-CA" baseline="0" dirty="0" smtClean="0"/>
              <a:t> will give you access to a certain set of scenarios. </a:t>
            </a:r>
          </a:p>
          <a:p>
            <a:endParaRPr lang="en-CA" baseline="0" dirty="0" smtClean="0"/>
          </a:p>
          <a:p>
            <a:r>
              <a:rPr lang="en-CA" baseline="0" dirty="0" smtClean="0"/>
              <a:t>You can also use a search bar that will recognize keywords and provide you another way to access the various scenarios in the Travel Wizard.</a:t>
            </a:r>
          </a:p>
          <a:p>
            <a:endParaRPr lang="en-CA" baseline="0" dirty="0" smtClean="0"/>
          </a:p>
          <a:p>
            <a:r>
              <a:rPr lang="en-CA" baseline="0" dirty="0" smtClean="0"/>
              <a:t>For example, if you had an inquiry about how to renew your passport abroad, you would click on the Passport tile. </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8</a:t>
            </a:fld>
            <a:endParaRPr lang="en-CA"/>
          </a:p>
        </p:txBody>
      </p:sp>
    </p:spTree>
    <p:extLst>
      <p:ext uri="{BB962C8B-B14F-4D97-AF65-F5344CB8AC3E}">
        <p14:creationId xmlns:p14="http://schemas.microsoft.com/office/powerpoint/2010/main" val="2577967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Passport tile</a:t>
            </a:r>
            <a:r>
              <a:rPr lang="en-CA" baseline="0" dirty="0" smtClean="0"/>
              <a:t> would give you access to the four scenarios we have prototyped. </a:t>
            </a:r>
          </a:p>
          <a:p>
            <a:endParaRPr lang="en-CA" baseline="0" dirty="0" smtClean="0"/>
          </a:p>
          <a:p>
            <a:r>
              <a:rPr lang="en-CA" baseline="0" dirty="0" smtClean="0"/>
              <a:t>Clicking on How do I renew my passport? You will get a series of triaging questions that will help build your answer (next two screens)</a:t>
            </a:r>
            <a:endParaRPr lang="en-CA" dirty="0"/>
          </a:p>
        </p:txBody>
      </p:sp>
      <p:sp>
        <p:nvSpPr>
          <p:cNvPr id="4" name="Slide Number Placeholder 3"/>
          <p:cNvSpPr>
            <a:spLocks noGrp="1"/>
          </p:cNvSpPr>
          <p:nvPr>
            <p:ph type="sldNum" sz="quarter" idx="10"/>
          </p:nvPr>
        </p:nvSpPr>
        <p:spPr/>
        <p:txBody>
          <a:bodyPr/>
          <a:lstStyle/>
          <a:p>
            <a:pPr>
              <a:defRPr/>
            </a:pPr>
            <a:fld id="{16CD966E-4700-4D60-963A-7406C9DAFD1D}" type="slidenum">
              <a:rPr lang="en-CA" smtClean="0"/>
              <a:pPr>
                <a:defRPr/>
              </a:pPr>
              <a:t>9</a:t>
            </a:fld>
            <a:endParaRPr lang="en-CA"/>
          </a:p>
        </p:txBody>
      </p:sp>
    </p:spTree>
    <p:extLst>
      <p:ext uri="{BB962C8B-B14F-4D97-AF65-F5344CB8AC3E}">
        <p14:creationId xmlns:p14="http://schemas.microsoft.com/office/powerpoint/2010/main" val="257796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4" name="Shape 14"/>
          <p:cNvSpPr>
            <a:spLocks noGrp="1"/>
          </p:cNvSpPr>
          <p:nvPr>
            <p:ph type="title"/>
          </p:nvPr>
        </p:nvSpPr>
        <p:spPr>
          <a:xfrm>
            <a:off x="892969" y="1294805"/>
            <a:ext cx="7358063" cy="4429125"/>
          </a:xfrm>
          <a:prstGeom prst="rect">
            <a:avLst/>
          </a:prstGeom>
        </p:spPr>
        <p:txBody>
          <a:bodyPr anchor="b"/>
          <a:lstStyle/>
          <a:p>
            <a:pPr lvl="0">
              <a:defRPr sz="1800"/>
            </a:pPr>
            <a:r>
              <a:rPr sz="5600"/>
              <a:t>Title Text</a:t>
            </a:r>
          </a:p>
        </p:txBody>
      </p:sp>
      <p:sp>
        <p:nvSpPr>
          <p:cNvPr id="15" name="Shape 15"/>
          <p:cNvSpPr>
            <a:spLocks noGrp="1"/>
          </p:cNvSpPr>
          <p:nvPr>
            <p:ph type="body" idx="1"/>
          </p:nvPr>
        </p:nvSpPr>
        <p:spPr>
          <a:xfrm>
            <a:off x="892969" y="5759648"/>
            <a:ext cx="7358063" cy="1098352"/>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39707720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7518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80EE6BB-68CE-4E2D-891F-A876B9EEC61E}" type="slidenum">
              <a:rPr lang="en-US"/>
              <a:pPr>
                <a:defRPr/>
              </a:pPr>
              <a:t>‹#›</a:t>
            </a:fld>
            <a:endParaRPr lang="en-US"/>
          </a:p>
        </p:txBody>
      </p:sp>
    </p:spTree>
    <p:extLst>
      <p:ext uri="{BB962C8B-B14F-4D97-AF65-F5344CB8AC3E}">
        <p14:creationId xmlns:p14="http://schemas.microsoft.com/office/powerpoint/2010/main" val="407844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7" name="Shape 17"/>
          <p:cNvSpPr>
            <a:spLocks noGrp="1"/>
          </p:cNvSpPr>
          <p:nvPr>
            <p:ph type="title"/>
          </p:nvPr>
        </p:nvSpPr>
        <p:spPr>
          <a:xfrm>
            <a:off x="892969" y="2268141"/>
            <a:ext cx="7358063" cy="2321719"/>
          </a:xfrm>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14415606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9" name="Shape 19"/>
          <p:cNvSpPr>
            <a:spLocks noGrp="1"/>
          </p:cNvSpPr>
          <p:nvPr>
            <p:ph type="title"/>
          </p:nvPr>
        </p:nvSpPr>
        <p:spPr>
          <a:xfrm>
            <a:off x="669726" y="0"/>
            <a:ext cx="3750469" cy="3250406"/>
          </a:xfrm>
          <a:prstGeom prst="rect">
            <a:avLst/>
          </a:prstGeom>
        </p:spPr>
        <p:txBody>
          <a:bodyPr anchor="b"/>
          <a:lstStyle>
            <a:lvl1pPr>
              <a:defRPr sz="4200"/>
            </a:lvl1pPr>
          </a:lstStyle>
          <a:p>
            <a:pPr lvl="0">
              <a:defRPr sz="1800"/>
            </a:pPr>
            <a:r>
              <a:rPr sz="4200"/>
              <a:t>Title Text</a:t>
            </a:r>
          </a:p>
        </p:txBody>
      </p:sp>
      <p:sp>
        <p:nvSpPr>
          <p:cNvPr id="20" name="Shape 20"/>
          <p:cNvSpPr>
            <a:spLocks noGrp="1"/>
          </p:cNvSpPr>
          <p:nvPr>
            <p:ph type="body" idx="1"/>
          </p:nvPr>
        </p:nvSpPr>
        <p:spPr>
          <a:xfrm>
            <a:off x="669726" y="3348633"/>
            <a:ext cx="3750469" cy="3509367"/>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25969741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22" name="Shape 22"/>
          <p:cNvSpPr>
            <a:spLocks noGrp="1"/>
          </p:cNvSpPr>
          <p:nvPr>
            <p:ph type="title"/>
          </p:nvPr>
        </p:nvSpPr>
        <p:spPr>
          <a:xfrm>
            <a:off x="669727" y="20358"/>
            <a:ext cx="7804547" cy="2102410"/>
          </a:xfrm>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311176422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pPr>
            <a:r>
              <a:rPr sz="5600"/>
              <a:t>Title Text</a:t>
            </a:r>
          </a:p>
        </p:txBody>
      </p:sp>
      <p:sp>
        <p:nvSpPr>
          <p:cNvPr id="25" name="Shape 25"/>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08496553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pPr>
            <a:r>
              <a:rPr sz="5600"/>
              <a:t>Title Text</a:t>
            </a:r>
          </a:p>
        </p:txBody>
      </p:sp>
      <p:sp>
        <p:nvSpPr>
          <p:cNvPr id="28" name="Shape 28"/>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extLst>
      <p:ext uri="{BB962C8B-B14F-4D97-AF65-F5344CB8AC3E}">
        <p14:creationId xmlns:p14="http://schemas.microsoft.com/office/powerpoint/2010/main" val="165665920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0" name="Shape 30"/>
          <p:cNvSpPr>
            <a:spLocks noGrp="1"/>
          </p:cNvSpPr>
          <p:nvPr>
            <p:ph type="body" idx="1"/>
          </p:nvPr>
        </p:nvSpPr>
        <p:spPr>
          <a:xfrm>
            <a:off x="669727" y="892969"/>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25214929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36207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765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p:nvPr/>
        </p:nvPicPr>
        <p:blipFill>
          <a:blip r:embed="rId13" cstate="email">
            <a:alphaModFix amt="53118"/>
            <a:extLst>
              <a:ext uri="{28A0092B-C50C-407E-A947-70E740481C1C}">
                <a14:useLocalDpi xmlns:a14="http://schemas.microsoft.com/office/drawing/2010/main"/>
              </a:ext>
            </a:extLst>
          </a:blip>
          <a:stretch>
            <a:fillRect/>
          </a:stretch>
        </p:blipFill>
        <p:spPr>
          <a:xfrm>
            <a:off x="0" y="-4727"/>
            <a:ext cx="9144001" cy="1519980"/>
          </a:xfrm>
          <a:prstGeom prst="rect">
            <a:avLst/>
          </a:prstGeom>
          <a:ln w="12700">
            <a:miter lim="400000"/>
          </a:ln>
        </p:spPr>
      </p:pic>
      <p:sp>
        <p:nvSpPr>
          <p:cNvPr id="3" name="Shape 3"/>
          <p:cNvSpPr/>
          <p:nvPr/>
        </p:nvSpPr>
        <p:spPr>
          <a:xfrm>
            <a:off x="0" y="6397868"/>
            <a:ext cx="9144001" cy="460132"/>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51"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4" name="image1.png"/>
          <p:cNvPicPr/>
          <p:nvPr/>
        </p:nvPicPr>
        <p:blipFill>
          <a:blip r:embed="rId14" cstate="email">
            <a:extLst>
              <a:ext uri="{28A0092B-C50C-407E-A947-70E740481C1C}">
                <a14:useLocalDpi xmlns:a14="http://schemas.microsoft.com/office/drawing/2010/main"/>
              </a:ext>
            </a:extLst>
          </a:blip>
          <a:stretch>
            <a:fillRect/>
          </a:stretch>
        </p:blipFill>
        <p:spPr>
          <a:xfrm>
            <a:off x="178412" y="6518532"/>
            <a:ext cx="2193335" cy="206493"/>
          </a:xfrm>
          <a:prstGeom prst="rect">
            <a:avLst/>
          </a:prstGeom>
          <a:ln w="12700">
            <a:miter lim="400000"/>
          </a:ln>
        </p:spPr>
      </p:pic>
      <p:pic>
        <p:nvPicPr>
          <p:cNvPr id="5" name="image2.png"/>
          <p:cNvPicPr/>
          <p:nvPr/>
        </p:nvPicPr>
        <p:blipFill>
          <a:blip r:embed="rId15" cstate="email">
            <a:extLst>
              <a:ext uri="{28A0092B-C50C-407E-A947-70E740481C1C}">
                <a14:useLocalDpi xmlns:a14="http://schemas.microsoft.com/office/drawing/2010/main"/>
              </a:ext>
            </a:extLst>
          </a:blip>
          <a:stretch>
            <a:fillRect/>
          </a:stretch>
        </p:blipFill>
        <p:spPr>
          <a:xfrm>
            <a:off x="8332862" y="215330"/>
            <a:ext cx="418805" cy="460133"/>
          </a:xfrm>
          <a:prstGeom prst="rect">
            <a:avLst/>
          </a:prstGeom>
          <a:ln w="12700">
            <a:miter lim="400000"/>
          </a:ln>
          <a:effectLst>
            <a:reflection stA="50000" endPos="40000" dir="5400000" sy="-100000" algn="bl" rotWithShape="0"/>
          </a:effectLst>
        </p:spPr>
      </p:pic>
      <p:sp>
        <p:nvSpPr>
          <p:cNvPr id="6" name="Shape 6"/>
          <p:cNvSpPr>
            <a:spLocks noGrp="1"/>
          </p:cNvSpPr>
          <p:nvPr>
            <p:ph type="title"/>
          </p:nvPr>
        </p:nvSpPr>
        <p:spPr>
          <a:xfrm>
            <a:off x="669727"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5600"/>
              <a:t>Title Text</a:t>
            </a:r>
          </a:p>
        </p:txBody>
      </p:sp>
      <p:sp>
        <p:nvSpPr>
          <p:cNvPr id="7" name="Shape 7"/>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83254279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2" r:id="rId11"/>
  </p:sldLayoutIdLst>
  <p:transition spd="med"/>
  <p:hf hdr="0" ftr="0" dt="0"/>
  <p:txStyles>
    <p:titleStyle>
      <a:lvl1pPr algn="ctr" defTabSz="410751">
        <a:defRPr sz="5600">
          <a:latin typeface="Helvetica Light"/>
          <a:ea typeface="Helvetica Light"/>
          <a:cs typeface="Helvetica Light"/>
          <a:sym typeface="Helvetica Light"/>
        </a:defRPr>
      </a:lvl1pPr>
      <a:lvl2pPr algn="ctr" defTabSz="410751">
        <a:defRPr sz="5600">
          <a:latin typeface="Helvetica Light"/>
          <a:ea typeface="Helvetica Light"/>
          <a:cs typeface="Helvetica Light"/>
          <a:sym typeface="Helvetica Light"/>
        </a:defRPr>
      </a:lvl2pPr>
      <a:lvl3pPr algn="ctr" defTabSz="410751">
        <a:defRPr sz="5600">
          <a:latin typeface="Helvetica Light"/>
          <a:ea typeface="Helvetica Light"/>
          <a:cs typeface="Helvetica Light"/>
          <a:sym typeface="Helvetica Light"/>
        </a:defRPr>
      </a:lvl3pPr>
      <a:lvl4pPr algn="ctr" defTabSz="410751">
        <a:defRPr sz="5600">
          <a:latin typeface="Helvetica Light"/>
          <a:ea typeface="Helvetica Light"/>
          <a:cs typeface="Helvetica Light"/>
          <a:sym typeface="Helvetica Light"/>
        </a:defRPr>
      </a:lvl4pPr>
      <a:lvl5pPr algn="ctr" defTabSz="410751">
        <a:defRPr sz="5600">
          <a:latin typeface="Helvetica Light"/>
          <a:ea typeface="Helvetica Light"/>
          <a:cs typeface="Helvetica Light"/>
          <a:sym typeface="Helvetica Light"/>
        </a:defRPr>
      </a:lvl5pPr>
      <a:lvl6pPr algn="ctr" defTabSz="410751">
        <a:defRPr sz="5600">
          <a:latin typeface="Helvetica Light"/>
          <a:ea typeface="Helvetica Light"/>
          <a:cs typeface="Helvetica Light"/>
          <a:sym typeface="Helvetica Light"/>
        </a:defRPr>
      </a:lvl6pPr>
      <a:lvl7pPr algn="ctr" defTabSz="410751">
        <a:defRPr sz="5600">
          <a:latin typeface="Helvetica Light"/>
          <a:ea typeface="Helvetica Light"/>
          <a:cs typeface="Helvetica Light"/>
          <a:sym typeface="Helvetica Light"/>
        </a:defRPr>
      </a:lvl7pPr>
      <a:lvl8pPr algn="ctr" defTabSz="410751">
        <a:defRPr sz="5600">
          <a:latin typeface="Helvetica Light"/>
          <a:ea typeface="Helvetica Light"/>
          <a:cs typeface="Helvetica Light"/>
          <a:sym typeface="Helvetica Light"/>
        </a:defRPr>
      </a:lvl8pPr>
      <a:lvl9pPr algn="ctr" defTabSz="410751">
        <a:defRPr sz="5600">
          <a:latin typeface="Helvetica Light"/>
          <a:ea typeface="Helvetica Light"/>
          <a:cs typeface="Helvetica Light"/>
          <a:sym typeface="Helvetica Light"/>
        </a:defRPr>
      </a:lvl9pPr>
    </p:titleStyle>
    <p:bodyStyle>
      <a:lvl1pPr marL="312528" indent="-312528" defTabSz="410751">
        <a:spcBef>
          <a:spcPts val="2953"/>
        </a:spcBef>
        <a:buSzPct val="75000"/>
        <a:buChar char="•"/>
        <a:defRPr sz="2500">
          <a:latin typeface="Helvetica Light"/>
          <a:ea typeface="Helvetica Light"/>
          <a:cs typeface="Helvetica Light"/>
          <a:sym typeface="Helvetica Light"/>
        </a:defRPr>
      </a:lvl1pPr>
      <a:lvl2pPr marL="625056" indent="-312528" defTabSz="410751">
        <a:spcBef>
          <a:spcPts val="2953"/>
        </a:spcBef>
        <a:buSzPct val="75000"/>
        <a:buChar char="•"/>
        <a:defRPr sz="2500">
          <a:latin typeface="Helvetica Light"/>
          <a:ea typeface="Helvetica Light"/>
          <a:cs typeface="Helvetica Light"/>
          <a:sym typeface="Helvetica Light"/>
        </a:defRPr>
      </a:lvl2pPr>
      <a:lvl3pPr marL="937584" indent="-312528" defTabSz="410751">
        <a:spcBef>
          <a:spcPts val="2953"/>
        </a:spcBef>
        <a:buSzPct val="75000"/>
        <a:buChar char="•"/>
        <a:defRPr sz="2500">
          <a:latin typeface="Helvetica Light"/>
          <a:ea typeface="Helvetica Light"/>
          <a:cs typeface="Helvetica Light"/>
          <a:sym typeface="Helvetica Light"/>
        </a:defRPr>
      </a:lvl3pPr>
      <a:lvl4pPr marL="1250112" indent="-312528" defTabSz="410751">
        <a:spcBef>
          <a:spcPts val="2953"/>
        </a:spcBef>
        <a:buSzPct val="75000"/>
        <a:buChar char="•"/>
        <a:defRPr sz="2500">
          <a:latin typeface="Helvetica Light"/>
          <a:ea typeface="Helvetica Light"/>
          <a:cs typeface="Helvetica Light"/>
          <a:sym typeface="Helvetica Light"/>
        </a:defRPr>
      </a:lvl4pPr>
      <a:lvl5pPr marL="1562640" indent="-312528" defTabSz="410751">
        <a:spcBef>
          <a:spcPts val="2953"/>
        </a:spcBef>
        <a:buSzPct val="75000"/>
        <a:buChar char="•"/>
        <a:defRPr sz="2500">
          <a:latin typeface="Helvetica Light"/>
          <a:ea typeface="Helvetica Light"/>
          <a:cs typeface="Helvetica Light"/>
          <a:sym typeface="Helvetica Light"/>
        </a:defRPr>
      </a:lvl5pPr>
      <a:lvl6pPr marL="1875168" indent="-312528" defTabSz="410751">
        <a:spcBef>
          <a:spcPts val="2953"/>
        </a:spcBef>
        <a:buSzPct val="75000"/>
        <a:buChar char="•"/>
        <a:defRPr sz="2500">
          <a:latin typeface="Helvetica Light"/>
          <a:ea typeface="Helvetica Light"/>
          <a:cs typeface="Helvetica Light"/>
          <a:sym typeface="Helvetica Light"/>
        </a:defRPr>
      </a:lvl6pPr>
      <a:lvl7pPr marL="2187696" indent="-312528" defTabSz="410751">
        <a:spcBef>
          <a:spcPts val="2953"/>
        </a:spcBef>
        <a:buSzPct val="75000"/>
        <a:buChar char="•"/>
        <a:defRPr sz="2500">
          <a:latin typeface="Helvetica Light"/>
          <a:ea typeface="Helvetica Light"/>
          <a:cs typeface="Helvetica Light"/>
          <a:sym typeface="Helvetica Light"/>
        </a:defRPr>
      </a:lvl7pPr>
      <a:lvl8pPr marL="2500224" indent="-312528" defTabSz="410751">
        <a:spcBef>
          <a:spcPts val="2953"/>
        </a:spcBef>
        <a:buSzPct val="75000"/>
        <a:buChar char="•"/>
        <a:defRPr sz="2500">
          <a:latin typeface="Helvetica Light"/>
          <a:ea typeface="Helvetica Light"/>
          <a:cs typeface="Helvetica Light"/>
          <a:sym typeface="Helvetica Light"/>
        </a:defRPr>
      </a:lvl8pPr>
      <a:lvl9pPr marL="2812752" indent="-312528" defTabSz="410751">
        <a:spcBef>
          <a:spcPts val="2953"/>
        </a:spcBef>
        <a:buSzPct val="75000"/>
        <a:buChar char="•"/>
        <a:defRPr sz="2500">
          <a:latin typeface="Helvetica Light"/>
          <a:ea typeface="Helvetica Light"/>
          <a:cs typeface="Helvetica Light"/>
          <a:sym typeface="Helvetica Light"/>
        </a:defRPr>
      </a:lvl9pPr>
    </p:bodyStyle>
    <p:otherStyle>
      <a:lvl1pPr algn="r" defTabSz="410751">
        <a:defRPr sz="800">
          <a:solidFill>
            <a:schemeClr val="tx1"/>
          </a:solidFill>
          <a:latin typeface="+mn-lt"/>
          <a:ea typeface="+mn-ea"/>
          <a:cs typeface="+mn-cs"/>
          <a:sym typeface="Helvetica Light"/>
        </a:defRPr>
      </a:lvl1pPr>
      <a:lvl2pPr algn="r" defTabSz="410751">
        <a:defRPr sz="800">
          <a:solidFill>
            <a:schemeClr val="tx1"/>
          </a:solidFill>
          <a:latin typeface="+mn-lt"/>
          <a:ea typeface="+mn-ea"/>
          <a:cs typeface="+mn-cs"/>
          <a:sym typeface="Helvetica Light"/>
        </a:defRPr>
      </a:lvl2pPr>
      <a:lvl3pPr algn="r" defTabSz="410751">
        <a:defRPr sz="800">
          <a:solidFill>
            <a:schemeClr val="tx1"/>
          </a:solidFill>
          <a:latin typeface="+mn-lt"/>
          <a:ea typeface="+mn-ea"/>
          <a:cs typeface="+mn-cs"/>
          <a:sym typeface="Helvetica Light"/>
        </a:defRPr>
      </a:lvl3pPr>
      <a:lvl4pPr algn="r" defTabSz="410751">
        <a:defRPr sz="800">
          <a:solidFill>
            <a:schemeClr val="tx1"/>
          </a:solidFill>
          <a:latin typeface="+mn-lt"/>
          <a:ea typeface="+mn-ea"/>
          <a:cs typeface="+mn-cs"/>
          <a:sym typeface="Helvetica Light"/>
        </a:defRPr>
      </a:lvl4pPr>
      <a:lvl5pPr algn="r" defTabSz="410751">
        <a:defRPr sz="800">
          <a:solidFill>
            <a:schemeClr val="tx1"/>
          </a:solidFill>
          <a:latin typeface="+mn-lt"/>
          <a:ea typeface="+mn-ea"/>
          <a:cs typeface="+mn-cs"/>
          <a:sym typeface="Helvetica Light"/>
        </a:defRPr>
      </a:lvl5pPr>
      <a:lvl6pPr algn="r" defTabSz="410751">
        <a:defRPr sz="800">
          <a:solidFill>
            <a:schemeClr val="tx1"/>
          </a:solidFill>
          <a:latin typeface="+mn-lt"/>
          <a:ea typeface="+mn-ea"/>
          <a:cs typeface="+mn-cs"/>
          <a:sym typeface="Helvetica Light"/>
        </a:defRPr>
      </a:lvl6pPr>
      <a:lvl7pPr algn="r" defTabSz="410751">
        <a:defRPr sz="800">
          <a:solidFill>
            <a:schemeClr val="tx1"/>
          </a:solidFill>
          <a:latin typeface="+mn-lt"/>
          <a:ea typeface="+mn-ea"/>
          <a:cs typeface="+mn-cs"/>
          <a:sym typeface="Helvetica Light"/>
        </a:defRPr>
      </a:lvl7pPr>
      <a:lvl8pPr algn="r" defTabSz="410751">
        <a:defRPr sz="800">
          <a:solidFill>
            <a:schemeClr val="tx1"/>
          </a:solidFill>
          <a:latin typeface="+mn-lt"/>
          <a:ea typeface="+mn-ea"/>
          <a:cs typeface="+mn-cs"/>
          <a:sym typeface="Helvetica Light"/>
        </a:defRPr>
      </a:lvl8pPr>
      <a:lvl9pPr algn="r" defTabSz="410751">
        <a:defRPr sz="8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hyperlink" Target="http://travel.g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xfrm>
            <a:off x="0" y="2278381"/>
            <a:ext cx="9144000" cy="1570320"/>
          </a:xfrm>
          <a:prstGeom prst="rect">
            <a:avLst/>
          </a:prstGeom>
        </p:spPr>
        <p:txBody>
          <a:bodyPr anchor="ctr">
            <a:noAutofit/>
          </a:bodyPr>
          <a:lstStyle/>
          <a:p>
            <a:pPr lvl="0">
              <a:defRPr sz="1800"/>
            </a:pPr>
            <a:r>
              <a:rPr lang="en-CA" sz="4000" b="1" dirty="0" smtClean="0">
                <a:solidFill>
                  <a:srgbClr val="0070C0"/>
                </a:solidFill>
              </a:rPr>
              <a:t>Regional Conference on Migration</a:t>
            </a:r>
            <a:r>
              <a:rPr lang="en-CA" sz="4000" b="1" dirty="0">
                <a:solidFill>
                  <a:srgbClr val="0070C0"/>
                </a:solidFill>
              </a:rPr>
              <a:t/>
            </a:r>
            <a:br>
              <a:rPr lang="en-CA" sz="4000" b="1" dirty="0">
                <a:solidFill>
                  <a:srgbClr val="0070C0"/>
                </a:solidFill>
              </a:rPr>
            </a:br>
            <a:endParaRPr sz="4000" b="1" dirty="0">
              <a:solidFill>
                <a:srgbClr val="0070C0"/>
              </a:solidFill>
            </a:endParaRPr>
          </a:p>
        </p:txBody>
      </p:sp>
      <p:sp>
        <p:nvSpPr>
          <p:cNvPr id="39" name="Shape 39"/>
          <p:cNvSpPr>
            <a:spLocks noGrp="1"/>
          </p:cNvSpPr>
          <p:nvPr>
            <p:ph type="body" idx="1"/>
          </p:nvPr>
        </p:nvSpPr>
        <p:spPr>
          <a:xfrm>
            <a:off x="892969" y="3179166"/>
            <a:ext cx="7358063" cy="1133754"/>
          </a:xfrm>
          <a:prstGeom prst="rect">
            <a:avLst/>
          </a:prstGeom>
        </p:spPr>
        <p:txBody>
          <a:bodyPr anchor="ctr">
            <a:normAutofit/>
          </a:bodyPr>
          <a:lstStyle/>
          <a:p>
            <a:pPr marL="0" lvl="0" indent="0" algn="ctr">
              <a:lnSpc>
                <a:spcPct val="120000"/>
              </a:lnSpc>
              <a:spcBef>
                <a:spcPts val="0"/>
              </a:spcBef>
              <a:buNone/>
              <a:defRPr sz="1800"/>
            </a:pPr>
            <a:r>
              <a:rPr lang="en-CA" sz="2000" b="1" dirty="0" smtClean="0">
                <a:solidFill>
                  <a:srgbClr val="0070C0"/>
                </a:solidFill>
                <a:latin typeface="+mj-lt"/>
              </a:rPr>
              <a:t>Canadian Consular Services</a:t>
            </a:r>
          </a:p>
          <a:p>
            <a:pPr marL="0" lvl="0" indent="0" algn="ctr">
              <a:lnSpc>
                <a:spcPct val="120000"/>
              </a:lnSpc>
              <a:spcBef>
                <a:spcPts val="0"/>
              </a:spcBef>
              <a:buNone/>
              <a:defRPr sz="1800"/>
            </a:pPr>
            <a:r>
              <a:rPr lang="en-CA" sz="2000" b="1" dirty="0" smtClean="0">
                <a:solidFill>
                  <a:srgbClr val="0070C0"/>
                </a:solidFill>
                <a:latin typeface="+mj-lt"/>
              </a:rPr>
              <a:t>Mexico – November 2015</a:t>
            </a:r>
          </a:p>
        </p:txBody>
      </p:sp>
    </p:spTree>
    <p:extLst>
      <p:ext uri="{BB962C8B-B14F-4D97-AF65-F5344CB8AC3E}">
        <p14:creationId xmlns:p14="http://schemas.microsoft.com/office/powerpoint/2010/main" val="27901993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7034" y="2758783"/>
            <a:ext cx="4172169" cy="17505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9625" y="4153601"/>
            <a:ext cx="2741614" cy="18941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8422" y="1485568"/>
            <a:ext cx="1882768" cy="245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8802" y="1485568"/>
            <a:ext cx="679620" cy="67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9968" y="4166628"/>
            <a:ext cx="679620" cy="685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41239" y="2626037"/>
            <a:ext cx="814568" cy="80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hape 42"/>
          <p:cNvSpPr>
            <a:spLocks noGrp="1"/>
          </p:cNvSpPr>
          <p:nvPr>
            <p:ph type="title"/>
          </p:nvPr>
        </p:nvSpPr>
        <p:spPr>
          <a:xfrm>
            <a:off x="678232" y="177829"/>
            <a:ext cx="7804547" cy="1033474"/>
          </a:xfrm>
          <a:prstGeom prst="rect">
            <a:avLst/>
          </a:prstGeom>
        </p:spPr>
        <p:txBody>
          <a:bodyPr>
            <a:normAutofit/>
          </a:bodyPr>
          <a:lstStyle/>
          <a:p>
            <a:pPr lvl="0">
              <a:defRPr sz="1800"/>
            </a:pPr>
            <a:r>
              <a:rPr lang="en-CA" sz="3600" b="1" dirty="0" smtClean="0">
                <a:latin typeface="+mj-lt"/>
              </a:rPr>
              <a:t>Social Media</a:t>
            </a:r>
            <a:endParaRPr sz="3600" b="1" dirty="0">
              <a:latin typeface="+mj-lt"/>
            </a:endParaRPr>
          </a:p>
        </p:txBody>
      </p:sp>
      <p:pic>
        <p:nvPicPr>
          <p:cNvPr id="13" name="Picture 12" descr="arrows-inside-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93992" y="177829"/>
            <a:ext cx="571500" cy="571500"/>
          </a:xfrm>
          <a:prstGeom prst="rect">
            <a:avLst/>
          </a:prstGeom>
        </p:spPr>
      </p:pic>
    </p:spTree>
    <p:extLst>
      <p:ext uri="{BB962C8B-B14F-4D97-AF65-F5344CB8AC3E}">
        <p14:creationId xmlns:p14="http://schemas.microsoft.com/office/powerpoint/2010/main" val="266528342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19275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n-US" smtClean="0"/>
              <a:pPr>
                <a:defRPr/>
              </a:pPr>
              <a:t>2</a:t>
            </a:fld>
            <a:endParaRPr lang="en-US" dirty="0"/>
          </a:p>
        </p:txBody>
      </p:sp>
      <p:sp>
        <p:nvSpPr>
          <p:cNvPr id="5" name="Title 2"/>
          <p:cNvSpPr>
            <a:spLocks noGrp="1"/>
          </p:cNvSpPr>
          <p:nvPr>
            <p:ph type="title"/>
          </p:nvPr>
        </p:nvSpPr>
        <p:spPr>
          <a:xfrm>
            <a:off x="0" y="17007"/>
            <a:ext cx="9144000" cy="1143000"/>
          </a:xfrm>
        </p:spPr>
        <p:txBody>
          <a:bodyPr/>
          <a:lstStyle/>
          <a:p>
            <a:r>
              <a:rPr lang="en-US" sz="3600" b="1" dirty="0" smtClean="0"/>
              <a:t> Travel Smart Mobile App</a:t>
            </a:r>
            <a:endParaRPr lang="en-CA" sz="3600" b="1" dirty="0"/>
          </a:p>
        </p:txBody>
      </p:sp>
      <p:pic>
        <p:nvPicPr>
          <p:cNvPr id="8" name="Picture 7" descr="cards_iphone6.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4555" y="2535553"/>
            <a:ext cx="4619445" cy="3925208"/>
          </a:xfrm>
          <a:prstGeom prst="rect">
            <a:avLst/>
          </a:prstGeom>
        </p:spPr>
      </p:pic>
      <p:grpSp>
        <p:nvGrpSpPr>
          <p:cNvPr id="9" name="Group 2"/>
          <p:cNvGrpSpPr>
            <a:grpSpLocks/>
          </p:cNvGrpSpPr>
          <p:nvPr/>
        </p:nvGrpSpPr>
        <p:grpSpPr bwMode="auto">
          <a:xfrm>
            <a:off x="422275" y="1425628"/>
            <a:ext cx="4114800" cy="4690605"/>
            <a:chOff x="422275" y="1474073"/>
            <a:chExt cx="4114801" cy="4692073"/>
          </a:xfrm>
        </p:grpSpPr>
        <p:sp>
          <p:nvSpPr>
            <p:cNvPr id="10" name="Shape 51"/>
            <p:cNvSpPr>
              <a:spLocks noChangeArrowheads="1"/>
            </p:cNvSpPr>
            <p:nvPr/>
          </p:nvSpPr>
          <p:spPr bwMode="auto">
            <a:xfrm>
              <a:off x="457199" y="1474073"/>
              <a:ext cx="3623188" cy="181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p>
              <a:pPr>
                <a:lnSpc>
                  <a:spcPct val="120000"/>
                </a:lnSpc>
                <a:buSzPct val="75000"/>
                <a:defRPr sz="1800">
                  <a:solidFill>
                    <a:srgbClr val="000000"/>
                  </a:solidFill>
                </a:defRPr>
              </a:pPr>
              <a:r>
                <a:rPr lang="en-CA" sz="1400" b="1" dirty="0">
                  <a:solidFill>
                    <a:srgbClr val="000000"/>
                  </a:solidFill>
                  <a:latin typeface="Helvetica"/>
                  <a:ea typeface="Helvetica"/>
                  <a:cs typeface="Helvetica"/>
                  <a:sym typeface="Helvetica"/>
                </a:rPr>
                <a:t>CURRENT </a:t>
              </a:r>
              <a:r>
                <a:rPr lang="en-CA" sz="1400" b="1" dirty="0" smtClean="0">
                  <a:solidFill>
                    <a:srgbClr val="000000"/>
                  </a:solidFill>
                  <a:latin typeface="Helvetica"/>
                  <a:ea typeface="Helvetica"/>
                  <a:cs typeface="Helvetica"/>
                  <a:sym typeface="Helvetica"/>
                </a:rPr>
                <a:t>MOBILE APP</a:t>
              </a:r>
              <a:endParaRPr lang="en-CA" sz="1400" b="1" dirty="0">
                <a:solidFill>
                  <a:srgbClr val="000000"/>
                </a:solidFill>
                <a:latin typeface="Helvetica"/>
                <a:ea typeface="Helvetica"/>
                <a:cs typeface="Helvetica"/>
                <a:sym typeface="Helvetica"/>
                <a:hlinkClick r:id="rId4"/>
              </a:endParaRPr>
            </a:p>
            <a:p>
              <a:pPr marL="457199" indent="-457199">
                <a:lnSpc>
                  <a:spcPct val="120000"/>
                </a:lnSpc>
                <a:buSzPct val="75000"/>
                <a:buFontTx/>
                <a:buChar char="•"/>
                <a:defRPr sz="1800">
                  <a:solidFill>
                    <a:srgbClr val="000000"/>
                  </a:solidFill>
                </a:defRPr>
              </a:pPr>
              <a:r>
                <a:rPr sz="1400" dirty="0" smtClean="0">
                  <a:solidFill>
                    <a:srgbClr val="000000"/>
                  </a:solidFill>
                  <a:latin typeface="Helvetica"/>
                  <a:ea typeface="Helvetica"/>
                  <a:cs typeface="Helvetica"/>
                  <a:sym typeface="Helvetica"/>
                </a:rPr>
                <a:t>Low </a:t>
              </a:r>
              <a:r>
                <a:rPr sz="1400" dirty="0">
                  <a:solidFill>
                    <a:srgbClr val="000000"/>
                  </a:solidFill>
                  <a:latin typeface="Helvetica"/>
                  <a:ea typeface="Helvetica"/>
                  <a:cs typeface="Helvetica"/>
                  <a:sym typeface="Helvetica"/>
                </a:rPr>
                <a:t>User Adoption</a:t>
              </a:r>
            </a:p>
            <a:p>
              <a:pPr marL="457199" indent="-457199">
                <a:lnSpc>
                  <a:spcPct val="120000"/>
                </a:lnSpc>
                <a:buSzPct val="75000"/>
                <a:buFontTx/>
                <a:buChar char="•"/>
                <a:defRPr sz="1800">
                  <a:solidFill>
                    <a:srgbClr val="000000"/>
                  </a:solidFill>
                </a:defRPr>
              </a:pPr>
              <a:r>
                <a:rPr sz="1400" dirty="0">
                  <a:solidFill>
                    <a:srgbClr val="000000"/>
                  </a:solidFill>
                  <a:latin typeface="Helvetica"/>
                  <a:ea typeface="Helvetica"/>
                  <a:cs typeface="Helvetica"/>
                  <a:sym typeface="Helvetica"/>
                </a:rPr>
                <a:t>Difficult, </a:t>
              </a:r>
              <a:r>
                <a:rPr lang="en-US" sz="1400" dirty="0" smtClean="0">
                  <a:solidFill>
                    <a:srgbClr val="000000"/>
                  </a:solidFill>
                  <a:latin typeface="Helvetica"/>
                  <a:ea typeface="Helvetica"/>
                  <a:cs typeface="Helvetica"/>
                  <a:sym typeface="Helvetica"/>
                </a:rPr>
                <a:t>counter-intuitive </a:t>
              </a:r>
              <a:r>
                <a:rPr sz="1400" dirty="0" smtClean="0">
                  <a:solidFill>
                    <a:srgbClr val="000000"/>
                  </a:solidFill>
                  <a:latin typeface="Helvetica"/>
                  <a:ea typeface="Helvetica"/>
                  <a:cs typeface="Helvetica"/>
                  <a:sym typeface="Helvetica"/>
                </a:rPr>
                <a:t>to </a:t>
              </a:r>
              <a:r>
                <a:rPr sz="1400" dirty="0">
                  <a:solidFill>
                    <a:srgbClr val="000000"/>
                  </a:solidFill>
                  <a:latin typeface="Helvetica"/>
                  <a:ea typeface="Helvetica"/>
                  <a:cs typeface="Helvetica"/>
                  <a:sym typeface="Helvetica"/>
                </a:rPr>
                <a:t>acquire</a:t>
              </a:r>
            </a:p>
            <a:p>
              <a:pPr marL="457199" indent="-457199">
                <a:lnSpc>
                  <a:spcPct val="120000"/>
                </a:lnSpc>
                <a:buSzPct val="75000"/>
                <a:buFontTx/>
                <a:buChar char="•"/>
                <a:defRPr sz="1800">
                  <a:solidFill>
                    <a:srgbClr val="000000"/>
                  </a:solidFill>
                </a:defRPr>
              </a:pPr>
              <a:r>
                <a:rPr sz="1400" dirty="0">
                  <a:solidFill>
                    <a:srgbClr val="000000"/>
                  </a:solidFill>
                  <a:latin typeface="Helvetica"/>
                  <a:ea typeface="Helvetica"/>
                  <a:cs typeface="Helvetica"/>
                  <a:sym typeface="Helvetica"/>
                </a:rPr>
                <a:t>Does not leverage smart phone functionality</a:t>
              </a:r>
            </a:p>
            <a:p>
              <a:pPr marL="457199" indent="-457199">
                <a:lnSpc>
                  <a:spcPct val="120000"/>
                </a:lnSpc>
                <a:buSzPct val="75000"/>
                <a:buFontTx/>
                <a:buChar char="•"/>
                <a:defRPr sz="1800">
                  <a:solidFill>
                    <a:srgbClr val="000000"/>
                  </a:solidFill>
                </a:defRPr>
              </a:pPr>
              <a:r>
                <a:rPr sz="1400" dirty="0">
                  <a:solidFill>
                    <a:srgbClr val="000000"/>
                  </a:solidFill>
                  <a:latin typeface="Helvetica"/>
                  <a:ea typeface="Helvetica"/>
                  <a:cs typeface="Helvetica"/>
                  <a:sym typeface="Helvetica"/>
                </a:rPr>
                <a:t>No notification, no device storage, no geo-location</a:t>
              </a:r>
            </a:p>
          </p:txBody>
        </p:sp>
        <p:sp>
          <p:nvSpPr>
            <p:cNvPr id="12" name="Shape 52"/>
            <p:cNvSpPr>
              <a:spLocks noChangeArrowheads="1"/>
            </p:cNvSpPr>
            <p:nvPr/>
          </p:nvSpPr>
          <p:spPr bwMode="auto">
            <a:xfrm>
              <a:off x="422275" y="3506124"/>
              <a:ext cx="4114801" cy="266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p>
              <a:pPr>
                <a:lnSpc>
                  <a:spcPct val="120000"/>
                </a:lnSpc>
                <a:buSzPct val="75000"/>
                <a:defRPr sz="1800">
                  <a:solidFill>
                    <a:srgbClr val="000000"/>
                  </a:solidFill>
                </a:defRPr>
              </a:pPr>
              <a:r>
                <a:rPr lang="en-CA" sz="1200" b="1" dirty="0" smtClean="0">
                  <a:solidFill>
                    <a:srgbClr val="000000"/>
                  </a:solidFill>
                  <a:latin typeface="Helvetica"/>
                  <a:ea typeface="Helvetica"/>
                  <a:cs typeface="Helvetica"/>
                  <a:sym typeface="Helvetica"/>
                </a:rPr>
                <a:t>MODERNIZED SOLUTION (RELEASE 1)</a:t>
              </a:r>
              <a:endParaRPr lang="en-CA" sz="1200" b="1" dirty="0">
                <a:solidFill>
                  <a:srgbClr val="000000"/>
                </a:solidFill>
                <a:latin typeface="Helvetica"/>
                <a:ea typeface="Helvetica"/>
                <a:cs typeface="Helvetica"/>
                <a:sym typeface="Helvetica"/>
              </a:endParaRPr>
            </a:p>
            <a:p>
              <a:pPr marL="457199" indent="-457199">
                <a:lnSpc>
                  <a:spcPct val="120000"/>
                </a:lnSpc>
                <a:buSzPct val="75000"/>
                <a:buFontTx/>
                <a:buChar char="•"/>
                <a:defRPr sz="1800">
                  <a:solidFill>
                    <a:srgbClr val="000000"/>
                  </a:solidFill>
                </a:defRPr>
              </a:pPr>
              <a:r>
                <a:rPr sz="1200" dirty="0" smtClean="0">
                  <a:solidFill>
                    <a:srgbClr val="000000"/>
                  </a:solidFill>
                  <a:latin typeface="Helvetica"/>
                  <a:ea typeface="Helvetica"/>
                  <a:cs typeface="Helvetica"/>
                  <a:sym typeface="Helvetica"/>
                </a:rPr>
                <a:t>Downloadable </a:t>
              </a:r>
              <a:r>
                <a:rPr sz="1200" dirty="0">
                  <a:solidFill>
                    <a:srgbClr val="000000"/>
                  </a:solidFill>
                  <a:latin typeface="Helvetica"/>
                  <a:ea typeface="Helvetica"/>
                  <a:cs typeface="Helvetica"/>
                  <a:sym typeface="Helvetica"/>
                </a:rPr>
                <a:t>from </a:t>
              </a:r>
              <a:r>
                <a:rPr sz="1200" dirty="0" smtClean="0">
                  <a:solidFill>
                    <a:srgbClr val="000000"/>
                  </a:solidFill>
                  <a:latin typeface="Helvetica"/>
                  <a:ea typeface="Helvetica"/>
                  <a:cs typeface="Helvetica"/>
                  <a:sym typeface="Helvetica"/>
                </a:rPr>
                <a:t>Apple</a:t>
              </a:r>
              <a:r>
                <a:rPr lang="en-CA" sz="1200" dirty="0" smtClean="0">
                  <a:solidFill>
                    <a:srgbClr val="000000"/>
                  </a:solidFill>
                  <a:latin typeface="Helvetica"/>
                  <a:ea typeface="Helvetica"/>
                  <a:cs typeface="Helvetica"/>
                  <a:sym typeface="Helvetica"/>
                </a:rPr>
                <a:t> </a:t>
              </a:r>
              <a:r>
                <a:rPr lang="en-CA" sz="1200" dirty="0" err="1" smtClean="0">
                  <a:solidFill>
                    <a:srgbClr val="000000"/>
                  </a:solidFill>
                  <a:latin typeface="Helvetica"/>
                  <a:ea typeface="Helvetica"/>
                  <a:cs typeface="Helvetica"/>
                  <a:sym typeface="Helvetica"/>
                </a:rPr>
                <a:t>iStore</a:t>
              </a:r>
              <a:r>
                <a:rPr sz="1200" dirty="0" smtClean="0">
                  <a:solidFill>
                    <a:srgbClr val="000000"/>
                  </a:solidFill>
                  <a:latin typeface="Helvetica"/>
                  <a:ea typeface="Helvetica"/>
                  <a:cs typeface="Helvetica"/>
                  <a:sym typeface="Helvetica"/>
                </a:rPr>
                <a:t> </a:t>
              </a:r>
              <a:r>
                <a:rPr sz="1200" dirty="0">
                  <a:solidFill>
                    <a:srgbClr val="000000"/>
                  </a:solidFill>
                  <a:latin typeface="Helvetica"/>
                  <a:ea typeface="Helvetica"/>
                  <a:cs typeface="Helvetica"/>
                  <a:sym typeface="Helvetica"/>
                </a:rPr>
                <a:t>and Google </a:t>
              </a:r>
              <a:r>
                <a:rPr lang="en-CA" sz="1200" dirty="0" smtClean="0">
                  <a:solidFill>
                    <a:srgbClr val="000000"/>
                  </a:solidFill>
                  <a:latin typeface="Helvetica"/>
                  <a:ea typeface="Helvetica"/>
                  <a:cs typeface="Helvetica"/>
                  <a:sym typeface="Helvetica"/>
                </a:rPr>
                <a:t>Play S</a:t>
              </a:r>
              <a:r>
                <a:rPr sz="1200" dirty="0" err="1" smtClean="0">
                  <a:solidFill>
                    <a:srgbClr val="000000"/>
                  </a:solidFill>
                  <a:latin typeface="Helvetica"/>
                  <a:ea typeface="Helvetica"/>
                  <a:cs typeface="Helvetica"/>
                  <a:sym typeface="Helvetica"/>
                </a:rPr>
                <a:t>tores</a:t>
              </a:r>
              <a:endParaRPr sz="1200" dirty="0">
                <a:solidFill>
                  <a:srgbClr val="000000"/>
                </a:solidFill>
                <a:latin typeface="Helvetica"/>
                <a:ea typeface="Helvetica"/>
                <a:cs typeface="Helvetica"/>
                <a:sym typeface="Helvetica"/>
              </a:endParaRPr>
            </a:p>
            <a:p>
              <a:pPr marL="457199" indent="-457199">
                <a:lnSpc>
                  <a:spcPct val="120000"/>
                </a:lnSpc>
                <a:buSzPct val="75000"/>
                <a:buFontTx/>
                <a:buChar char="•"/>
                <a:defRPr sz="1800">
                  <a:solidFill>
                    <a:srgbClr val="000000"/>
                  </a:solidFill>
                </a:defRPr>
              </a:pPr>
              <a:r>
                <a:rPr sz="1200" dirty="0">
                  <a:solidFill>
                    <a:srgbClr val="000000"/>
                  </a:solidFill>
                  <a:latin typeface="Helvetica"/>
                  <a:ea typeface="Helvetica"/>
                  <a:cs typeface="Helvetica"/>
                  <a:sym typeface="Helvetica"/>
                </a:rPr>
                <a:t>Leverages device functionalities</a:t>
              </a:r>
            </a:p>
            <a:p>
              <a:pPr marL="457199" indent="-457199">
                <a:lnSpc>
                  <a:spcPct val="120000"/>
                </a:lnSpc>
                <a:buSzPct val="75000"/>
                <a:buFontTx/>
                <a:buChar char="•"/>
                <a:defRPr sz="1800">
                  <a:solidFill>
                    <a:srgbClr val="000000"/>
                  </a:solidFill>
                </a:defRPr>
              </a:pPr>
              <a:r>
                <a:rPr sz="1200" dirty="0">
                  <a:solidFill>
                    <a:srgbClr val="000000"/>
                  </a:solidFill>
                  <a:latin typeface="Helvetica"/>
                  <a:ea typeface="Helvetica"/>
                  <a:cs typeface="Helvetica"/>
                  <a:sym typeface="Helvetica"/>
                </a:rPr>
                <a:t>First Native </a:t>
              </a:r>
              <a:r>
                <a:rPr sz="1200" dirty="0" smtClean="0">
                  <a:solidFill>
                    <a:srgbClr val="000000"/>
                  </a:solidFill>
                  <a:latin typeface="Helvetica"/>
                  <a:ea typeface="Helvetica"/>
                  <a:cs typeface="Helvetica"/>
                  <a:sym typeface="Helvetica"/>
                </a:rPr>
                <a:t>app </a:t>
              </a:r>
              <a:r>
                <a:rPr sz="1200" dirty="0">
                  <a:solidFill>
                    <a:srgbClr val="000000"/>
                  </a:solidFill>
                  <a:latin typeface="Helvetica"/>
                  <a:ea typeface="Helvetica"/>
                  <a:cs typeface="Helvetica"/>
                  <a:sym typeface="Helvetica"/>
                </a:rPr>
                <a:t>produced by DFATD</a:t>
              </a:r>
            </a:p>
            <a:p>
              <a:pPr marL="457199" indent="-457199">
                <a:lnSpc>
                  <a:spcPct val="120000"/>
                </a:lnSpc>
                <a:buSzPct val="75000"/>
                <a:buFontTx/>
                <a:buChar char="•"/>
                <a:defRPr sz="1800">
                  <a:solidFill>
                    <a:srgbClr val="000000"/>
                  </a:solidFill>
                </a:defRPr>
              </a:pPr>
              <a:r>
                <a:rPr lang="en-CA" sz="1200" dirty="0" smtClean="0">
                  <a:solidFill>
                    <a:srgbClr val="000000"/>
                  </a:solidFill>
                  <a:latin typeface="Helvetica"/>
                  <a:ea typeface="Helvetica"/>
                  <a:cs typeface="Helvetica"/>
                  <a:sym typeface="Helvetica"/>
                </a:rPr>
                <a:t>Features</a:t>
              </a:r>
              <a:r>
                <a:rPr sz="1200" dirty="0" smtClean="0">
                  <a:solidFill>
                    <a:srgbClr val="000000"/>
                  </a:solidFill>
                  <a:latin typeface="Helvetica"/>
                  <a:ea typeface="Helvetica"/>
                  <a:cs typeface="Helvetica"/>
                  <a:sym typeface="Helvetica"/>
                </a:rPr>
                <a:t>: </a:t>
              </a:r>
              <a:endParaRPr sz="1200" dirty="0">
                <a:solidFill>
                  <a:srgbClr val="000000"/>
                </a:solidFill>
                <a:latin typeface="Helvetica"/>
                <a:ea typeface="Helvetica"/>
                <a:cs typeface="Helvetica"/>
                <a:sym typeface="Helvetica"/>
              </a:endParaRPr>
            </a:p>
            <a:p>
              <a:pPr marL="914400" lvl="1" indent="-457200">
                <a:lnSpc>
                  <a:spcPct val="120000"/>
                </a:lnSpc>
                <a:buSzPct val="75000"/>
                <a:buFontTx/>
                <a:buChar char="•"/>
                <a:defRPr sz="1800">
                  <a:solidFill>
                    <a:srgbClr val="000000"/>
                  </a:solidFill>
                </a:defRPr>
              </a:pPr>
              <a:r>
                <a:rPr sz="1200" dirty="0">
                  <a:solidFill>
                    <a:srgbClr val="000000"/>
                  </a:solidFill>
                  <a:latin typeface="Calibri" charset="0"/>
                  <a:ea typeface="ＭＳ Ｐゴシック" charset="0"/>
                </a:rPr>
                <a:t>Country Travel Advice/Advisories</a:t>
              </a:r>
            </a:p>
            <a:p>
              <a:pPr marL="914400" lvl="1" indent="-457200">
                <a:lnSpc>
                  <a:spcPct val="120000"/>
                </a:lnSpc>
                <a:buSzPct val="75000"/>
                <a:buFontTx/>
                <a:buChar char="•"/>
                <a:defRPr sz="1800">
                  <a:solidFill>
                    <a:srgbClr val="000000"/>
                  </a:solidFill>
                </a:defRPr>
              </a:pPr>
              <a:r>
                <a:rPr sz="1200" dirty="0">
                  <a:solidFill>
                    <a:srgbClr val="000000"/>
                  </a:solidFill>
                  <a:latin typeface="Calibri" charset="0"/>
                  <a:ea typeface="ＭＳ Ｐゴシック" charset="0"/>
                </a:rPr>
                <a:t>Canada/US Border Wait Times</a:t>
              </a:r>
            </a:p>
            <a:p>
              <a:pPr marL="914400" lvl="1" indent="-457200">
                <a:lnSpc>
                  <a:spcPct val="120000"/>
                </a:lnSpc>
                <a:buSzPct val="75000"/>
                <a:buFontTx/>
                <a:buChar char="•"/>
                <a:defRPr sz="1800">
                  <a:solidFill>
                    <a:srgbClr val="000000"/>
                  </a:solidFill>
                </a:defRPr>
              </a:pPr>
              <a:r>
                <a:rPr sz="1200" dirty="0">
                  <a:solidFill>
                    <a:srgbClr val="000000"/>
                  </a:solidFill>
                  <a:latin typeface="Calibri" charset="0"/>
                  <a:ea typeface="ＭＳ Ｐゴシック" charset="0"/>
                </a:rPr>
                <a:t>Assistance Coordinates Abroad</a:t>
              </a:r>
            </a:p>
            <a:p>
              <a:pPr marL="914400" lvl="1" indent="-457200">
                <a:lnSpc>
                  <a:spcPct val="120000"/>
                </a:lnSpc>
                <a:buSzPct val="75000"/>
                <a:buFontTx/>
                <a:buChar char="•"/>
                <a:defRPr sz="1800">
                  <a:solidFill>
                    <a:srgbClr val="000000"/>
                  </a:solidFill>
                </a:defRPr>
              </a:pPr>
              <a:r>
                <a:rPr sz="1200" dirty="0">
                  <a:solidFill>
                    <a:srgbClr val="000000"/>
                  </a:solidFill>
                  <a:latin typeface="Calibri" charset="0"/>
                  <a:ea typeface="ＭＳ Ｐゴシック" charset="0"/>
                </a:rPr>
                <a:t>Social Media</a:t>
              </a:r>
            </a:p>
            <a:p>
              <a:pPr marL="914400" lvl="1" indent="-457200">
                <a:lnSpc>
                  <a:spcPct val="120000"/>
                </a:lnSpc>
                <a:buSzPct val="75000"/>
                <a:buFontTx/>
                <a:buChar char="•"/>
                <a:defRPr sz="1800">
                  <a:solidFill>
                    <a:srgbClr val="000000"/>
                  </a:solidFill>
                </a:defRPr>
              </a:pPr>
              <a:r>
                <a:rPr sz="1200" dirty="0">
                  <a:solidFill>
                    <a:srgbClr val="000000"/>
                  </a:solidFill>
                  <a:latin typeface="Calibri" charset="0"/>
                  <a:ea typeface="ＭＳ Ｐゴシック" charset="0"/>
                </a:rPr>
                <a:t>Offline info can be accessed without network connectivity</a:t>
              </a:r>
            </a:p>
          </p:txBody>
        </p:sp>
      </p:grpSp>
      <p:grpSp>
        <p:nvGrpSpPr>
          <p:cNvPr id="13" name="Group 29"/>
          <p:cNvGrpSpPr>
            <a:grpSpLocks/>
          </p:cNvGrpSpPr>
          <p:nvPr/>
        </p:nvGrpSpPr>
        <p:grpSpPr bwMode="auto">
          <a:xfrm>
            <a:off x="4529138" y="1426510"/>
            <a:ext cx="4478337" cy="1551191"/>
            <a:chOff x="4423398" y="1377525"/>
            <a:chExt cx="4720602" cy="1551149"/>
          </a:xfrm>
        </p:grpSpPr>
        <p:sp>
          <p:nvSpPr>
            <p:cNvPr id="14" name="Shape 56"/>
            <p:cNvSpPr>
              <a:spLocks noChangeArrowheads="1"/>
            </p:cNvSpPr>
            <p:nvPr/>
          </p:nvSpPr>
          <p:spPr bwMode="auto">
            <a:xfrm>
              <a:off x="4423398" y="1467022"/>
              <a:ext cx="4720602" cy="2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p>
              <a:pPr>
                <a:lnSpc>
                  <a:spcPct val="120000"/>
                </a:lnSpc>
                <a:buSzPct val="75000"/>
                <a:defRPr sz="1800">
                  <a:solidFill>
                    <a:srgbClr val="000000"/>
                  </a:solidFill>
                </a:defRPr>
              </a:pPr>
              <a:endParaRPr lang="en-CA" sz="1200" dirty="0">
                <a:solidFill>
                  <a:srgbClr val="000000"/>
                </a:solidFill>
                <a:latin typeface="Helvetica Neue"/>
                <a:ea typeface="Helvetica Neue"/>
                <a:cs typeface="Helvetica Neue"/>
                <a:sym typeface="Helvetica Neue"/>
              </a:endParaRPr>
            </a:p>
          </p:txBody>
        </p:sp>
        <p:sp>
          <p:nvSpPr>
            <p:cNvPr id="15" name="Shape 56"/>
            <p:cNvSpPr>
              <a:spLocks noChangeArrowheads="1"/>
            </p:cNvSpPr>
            <p:nvPr/>
          </p:nvSpPr>
          <p:spPr bwMode="auto">
            <a:xfrm>
              <a:off x="4431764" y="1377525"/>
              <a:ext cx="4712236" cy="15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p>
              <a:pPr>
                <a:lnSpc>
                  <a:spcPct val="120000"/>
                </a:lnSpc>
                <a:buSzPct val="75000"/>
                <a:defRPr sz="1800">
                  <a:solidFill>
                    <a:srgbClr val="000000"/>
                  </a:solidFill>
                </a:defRPr>
              </a:pPr>
              <a:r>
                <a:rPr lang="en-CA" sz="1400" b="1" dirty="0">
                  <a:solidFill>
                    <a:srgbClr val="000000"/>
                  </a:solidFill>
                  <a:latin typeface="Helvetica"/>
                  <a:ea typeface="Helvetica"/>
                  <a:cs typeface="Helvetica"/>
                  <a:sym typeface="Helvetica"/>
                </a:rPr>
                <a:t>RELEASE 2</a:t>
              </a:r>
            </a:p>
            <a:p>
              <a:pPr>
                <a:lnSpc>
                  <a:spcPct val="120000"/>
                </a:lnSpc>
                <a:defRPr sz="1800">
                  <a:solidFill>
                    <a:srgbClr val="000000"/>
                  </a:solidFill>
                </a:defRPr>
              </a:pPr>
              <a:r>
                <a:rPr lang="en-CA" sz="1400" dirty="0" smtClean="0">
                  <a:solidFill>
                    <a:srgbClr val="000000"/>
                  </a:solidFill>
                  <a:latin typeface="Helvetica Neue"/>
                  <a:ea typeface="Helvetica Neue"/>
                  <a:cs typeface="Helvetica Neue"/>
                  <a:sym typeface="Helvetica Neue"/>
                </a:rPr>
                <a:t>More </a:t>
              </a:r>
              <a:r>
                <a:rPr lang="en-CA" sz="1400" dirty="0">
                  <a:solidFill>
                    <a:srgbClr val="000000"/>
                  </a:solidFill>
                  <a:latin typeface="Helvetica Neue"/>
                  <a:ea typeface="Helvetica Neue"/>
                  <a:cs typeface="Helvetica Neue"/>
                  <a:sym typeface="Helvetica Neue"/>
                </a:rPr>
                <a:t>interactive </a:t>
              </a:r>
              <a:r>
                <a:rPr lang="en-CA" sz="1400" dirty="0" smtClean="0">
                  <a:solidFill>
                    <a:srgbClr val="000000"/>
                  </a:solidFill>
                  <a:latin typeface="Helvetica Neue"/>
                  <a:ea typeface="Helvetica Neue"/>
                  <a:cs typeface="Helvetica Neue"/>
                  <a:sym typeface="Helvetica Neue"/>
                </a:rPr>
                <a:t>features</a:t>
              </a:r>
            </a:p>
            <a:p>
              <a:pPr marL="863599" lvl="1" indent="-406399">
                <a:lnSpc>
                  <a:spcPct val="120000"/>
                </a:lnSpc>
                <a:buSzPct val="75000"/>
                <a:buFontTx/>
                <a:buChar char="•"/>
                <a:defRPr sz="1800">
                  <a:solidFill>
                    <a:srgbClr val="000000"/>
                  </a:solidFill>
                </a:defRPr>
              </a:pPr>
              <a:r>
                <a:rPr lang="en-CA" sz="1400" dirty="0" smtClean="0">
                  <a:solidFill>
                    <a:srgbClr val="000000"/>
                  </a:solidFill>
                  <a:latin typeface="Helvetica Neue"/>
                  <a:ea typeface="Helvetica Neue"/>
                  <a:cs typeface="Helvetica Neue"/>
                  <a:sym typeface="Helvetica Neue"/>
                </a:rPr>
                <a:t>Travel Wizard</a:t>
              </a:r>
            </a:p>
            <a:p>
              <a:pPr marL="863599" lvl="1" indent="-406399">
                <a:lnSpc>
                  <a:spcPct val="120000"/>
                </a:lnSpc>
                <a:buSzPct val="75000"/>
                <a:buFontTx/>
                <a:buChar char="•"/>
                <a:defRPr sz="1800">
                  <a:solidFill>
                    <a:srgbClr val="000000"/>
                  </a:solidFill>
                </a:defRPr>
              </a:pPr>
              <a:r>
                <a:rPr lang="en-CA" sz="1400" dirty="0" smtClean="0">
                  <a:solidFill>
                    <a:srgbClr val="000000"/>
                  </a:solidFill>
                  <a:latin typeface="Helvetica Neue"/>
                  <a:ea typeface="Helvetica Neue"/>
                  <a:cs typeface="Helvetica Neue"/>
                  <a:sym typeface="Helvetica Neue"/>
                </a:rPr>
                <a:t>Registration </a:t>
              </a:r>
            </a:p>
            <a:p>
              <a:pPr marL="863599" lvl="1" indent="-406399">
                <a:lnSpc>
                  <a:spcPct val="120000"/>
                </a:lnSpc>
                <a:buSzPct val="75000"/>
                <a:buFontTx/>
                <a:buChar char="•"/>
                <a:defRPr sz="1800">
                  <a:solidFill>
                    <a:srgbClr val="000000"/>
                  </a:solidFill>
                </a:defRPr>
              </a:pPr>
              <a:r>
                <a:rPr lang="en-CA" sz="1400" dirty="0" smtClean="0">
                  <a:solidFill>
                    <a:srgbClr val="000000"/>
                  </a:solidFill>
                  <a:latin typeface="Helvetica Neue"/>
                  <a:ea typeface="Helvetica Neue"/>
                  <a:cs typeface="Helvetica Neue"/>
                  <a:sym typeface="Helvetica Neue"/>
                </a:rPr>
                <a:t>International </a:t>
              </a:r>
              <a:r>
                <a:rPr lang="en-CA" sz="1400" dirty="0">
                  <a:solidFill>
                    <a:srgbClr val="000000"/>
                  </a:solidFill>
                  <a:latin typeface="Helvetica Neue"/>
                  <a:ea typeface="Helvetica Neue"/>
                  <a:cs typeface="Helvetica Neue"/>
                  <a:sym typeface="Helvetica Neue"/>
                </a:rPr>
                <a:t>Emergencies</a:t>
              </a:r>
            </a:p>
            <a:p>
              <a:pPr marL="406399" indent="-406399">
                <a:lnSpc>
                  <a:spcPct val="120000"/>
                </a:lnSpc>
                <a:buSzPct val="75000"/>
                <a:buFontTx/>
                <a:buChar char="•"/>
                <a:defRPr sz="1800">
                  <a:solidFill>
                    <a:srgbClr val="000000"/>
                  </a:solidFill>
                </a:defRPr>
              </a:pPr>
              <a:endParaRPr lang="en-CA" sz="1400" dirty="0">
                <a:solidFill>
                  <a:srgbClr val="000000"/>
                </a:solidFill>
                <a:latin typeface="Helvetica Neue"/>
                <a:ea typeface="Helvetica Neue"/>
                <a:cs typeface="Helvetica Neue"/>
                <a:sym typeface="Helvetica Neue"/>
              </a:endParaRPr>
            </a:p>
          </p:txBody>
        </p:sp>
      </p:grpSp>
      <p:pic>
        <p:nvPicPr>
          <p:cNvPr id="16" name="Picture 15" descr="iphon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3963" y="341490"/>
            <a:ext cx="571500" cy="571500"/>
          </a:xfrm>
          <a:prstGeom prst="rect">
            <a:avLst/>
          </a:prstGeom>
        </p:spPr>
      </p:pic>
    </p:spTree>
    <p:extLst>
      <p:ext uri="{BB962C8B-B14F-4D97-AF65-F5344CB8AC3E}">
        <p14:creationId xmlns:p14="http://schemas.microsoft.com/office/powerpoint/2010/main" val="27915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n-US" smtClean="0"/>
              <a:pPr>
                <a:defRPr/>
              </a:pPr>
              <a:t>3</a:t>
            </a:fld>
            <a:endParaRPr lang="en-US" dirty="0"/>
          </a:p>
        </p:txBody>
      </p:sp>
      <p:sp>
        <p:nvSpPr>
          <p:cNvPr id="5" name="Title 2"/>
          <p:cNvSpPr>
            <a:spLocks noGrp="1"/>
          </p:cNvSpPr>
          <p:nvPr>
            <p:ph type="title"/>
          </p:nvPr>
        </p:nvSpPr>
        <p:spPr>
          <a:xfrm>
            <a:off x="0" y="17007"/>
            <a:ext cx="9144000" cy="1143000"/>
          </a:xfrm>
        </p:spPr>
        <p:txBody>
          <a:bodyPr/>
          <a:lstStyle/>
          <a:p>
            <a:r>
              <a:rPr lang="en-US" sz="3600" b="1" dirty="0" smtClean="0"/>
              <a:t> Travel Smart Mobile App</a:t>
            </a:r>
            <a:endParaRPr lang="en-CA" sz="3600" b="1" dirty="0"/>
          </a:p>
        </p:txBody>
      </p:sp>
      <p:pic>
        <p:nvPicPr>
          <p:cNvPr id="16" name="Picture 15" descr="ipho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963" y="341490"/>
            <a:ext cx="571500" cy="571500"/>
          </a:xfrm>
          <a:prstGeom prst="rect">
            <a:avLst/>
          </a:prstGeom>
        </p:spPr>
      </p:pic>
      <p:pic>
        <p:nvPicPr>
          <p:cNvPr id="1027" name="Picture 3" descr="\\SIGNET\HomeDrives\User6\mukherr\My Pictures\New folder\Landing pa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463" y="1160007"/>
            <a:ext cx="2160262" cy="3840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GNET\HomeDrives\User6\mukherr\My Pictures\New folder\My Destination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7758" y="1160007"/>
            <a:ext cx="2723627" cy="48439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IGNET\HomeDrives\User6\mukherr\My Pictures\New folder\Destination Travel Advice and Advisory.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95974" y="1160007"/>
            <a:ext cx="2847975"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29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n-US" smtClean="0"/>
              <a:pPr>
                <a:defRPr/>
              </a:pPr>
              <a:t>4</a:t>
            </a:fld>
            <a:endParaRPr lang="en-US" dirty="0"/>
          </a:p>
        </p:txBody>
      </p:sp>
      <p:sp>
        <p:nvSpPr>
          <p:cNvPr id="5" name="Title 2"/>
          <p:cNvSpPr>
            <a:spLocks noGrp="1"/>
          </p:cNvSpPr>
          <p:nvPr>
            <p:ph type="title"/>
          </p:nvPr>
        </p:nvSpPr>
        <p:spPr>
          <a:xfrm>
            <a:off x="0" y="17007"/>
            <a:ext cx="9144000" cy="1143000"/>
          </a:xfrm>
        </p:spPr>
        <p:txBody>
          <a:bodyPr/>
          <a:lstStyle/>
          <a:p>
            <a:r>
              <a:rPr lang="en-US" sz="3600" b="1" dirty="0" smtClean="0"/>
              <a:t> Travel Smart Mobile App</a:t>
            </a:r>
            <a:endParaRPr lang="en-CA" sz="3600" b="1" dirty="0"/>
          </a:p>
        </p:txBody>
      </p:sp>
      <p:pic>
        <p:nvPicPr>
          <p:cNvPr id="16" name="Picture 15" descr="ipho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963" y="341490"/>
            <a:ext cx="571500" cy="571500"/>
          </a:xfrm>
          <a:prstGeom prst="rect">
            <a:avLst/>
          </a:prstGeom>
        </p:spPr>
      </p:pic>
      <p:pic>
        <p:nvPicPr>
          <p:cNvPr id="1027" name="Picture 3" descr="\\SIGNET\HomeDrives\User6\mukherr\My Pictures\New folder\Landing pa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463" y="1160007"/>
            <a:ext cx="2160262" cy="38404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IGNET\HomeDrives\User6\mukherr\My Pictures\New folder\Map view of border wait tim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59361" y="1160007"/>
            <a:ext cx="2828955" cy="503124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IGNET\HomeDrives\User6\mukherr\My Pictures\New folder\Border Wait Time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27430" y="1160006"/>
            <a:ext cx="2787545" cy="495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4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n-US" smtClean="0"/>
              <a:pPr>
                <a:defRPr/>
              </a:pPr>
              <a:t>5</a:t>
            </a:fld>
            <a:endParaRPr lang="en-US" dirty="0"/>
          </a:p>
        </p:txBody>
      </p:sp>
      <p:sp>
        <p:nvSpPr>
          <p:cNvPr id="5" name="Title 2"/>
          <p:cNvSpPr>
            <a:spLocks noGrp="1"/>
          </p:cNvSpPr>
          <p:nvPr>
            <p:ph type="title"/>
          </p:nvPr>
        </p:nvSpPr>
        <p:spPr>
          <a:xfrm>
            <a:off x="0" y="17007"/>
            <a:ext cx="9144000" cy="1143000"/>
          </a:xfrm>
        </p:spPr>
        <p:txBody>
          <a:bodyPr/>
          <a:lstStyle/>
          <a:p>
            <a:r>
              <a:rPr lang="en-US" sz="3600" b="1" dirty="0" smtClean="0"/>
              <a:t> Travel Smart Mobile App</a:t>
            </a:r>
            <a:endParaRPr lang="en-CA" sz="3600" b="1" dirty="0"/>
          </a:p>
        </p:txBody>
      </p:sp>
      <p:pic>
        <p:nvPicPr>
          <p:cNvPr id="16" name="Picture 15" descr="ipho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963" y="341490"/>
            <a:ext cx="571500" cy="571500"/>
          </a:xfrm>
          <a:prstGeom prst="rect">
            <a:avLst/>
          </a:prstGeom>
        </p:spPr>
      </p:pic>
      <p:pic>
        <p:nvPicPr>
          <p:cNvPr id="1027" name="Picture 3" descr="\\SIGNET\HomeDrives\User6\mukherr\My Pictures\New folder\Landing pa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463" y="1160007"/>
            <a:ext cx="2160262" cy="38404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IGNET\HomeDrives\User6\mukherr\My Pictures\New folder\Argentin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9195" y="1162049"/>
            <a:ext cx="2854724" cy="507707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IGNET\HomeDrives\User6\mukherr\My Pictures\New folder\Assistanc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39252" y="1160007"/>
            <a:ext cx="2756674" cy="490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7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2F1B02-9382-4BB7-9975-048A7B33B9CF}" type="slidenum">
              <a:rPr lang="en-US" smtClean="0"/>
              <a:pPr>
                <a:defRPr/>
              </a:pPr>
              <a:t>6</a:t>
            </a:fld>
            <a:endParaRPr lang="en-US" dirty="0"/>
          </a:p>
        </p:txBody>
      </p:sp>
      <p:sp>
        <p:nvSpPr>
          <p:cNvPr id="5" name="Title 2"/>
          <p:cNvSpPr>
            <a:spLocks noGrp="1"/>
          </p:cNvSpPr>
          <p:nvPr>
            <p:ph type="title"/>
          </p:nvPr>
        </p:nvSpPr>
        <p:spPr>
          <a:xfrm>
            <a:off x="0" y="17007"/>
            <a:ext cx="9144000" cy="1143000"/>
          </a:xfrm>
        </p:spPr>
        <p:txBody>
          <a:bodyPr/>
          <a:lstStyle/>
          <a:p>
            <a:r>
              <a:rPr lang="en-US" sz="3600" b="1" dirty="0" smtClean="0"/>
              <a:t> Travel Smart Mobile App</a:t>
            </a:r>
            <a:endParaRPr lang="en-CA" sz="3600" b="1" dirty="0"/>
          </a:p>
        </p:txBody>
      </p:sp>
      <p:pic>
        <p:nvPicPr>
          <p:cNvPr id="16" name="Picture 15" descr="ipho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963" y="341490"/>
            <a:ext cx="571500" cy="571500"/>
          </a:xfrm>
          <a:prstGeom prst="rect">
            <a:avLst/>
          </a:prstGeom>
        </p:spPr>
      </p:pic>
      <p:pic>
        <p:nvPicPr>
          <p:cNvPr id="1027" name="Picture 3" descr="\\SIGNET\HomeDrives\User6\mukherr\My Pictures\New folder\Landing pa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463" y="1160007"/>
            <a:ext cx="2160262" cy="384046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IGNET\HomeDrives\User6\mukherr\My Pictures\New folder\Social Medi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02822" y="1160006"/>
            <a:ext cx="2712153" cy="48235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IGNET\HomeDrives\User6\mukherr\My Pictures\New folder\App Imag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62364" y="1160006"/>
            <a:ext cx="2624435" cy="482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8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138" y="654587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n-US" sz="2500" kern="0" dirty="0">
              <a:solidFill>
                <a:srgbClr val="000000"/>
              </a:solidFill>
              <a:latin typeface="Helvetica Neue"/>
              <a:sym typeface="Helvetica Neue"/>
            </a:endParaRPr>
          </a:p>
        </p:txBody>
      </p:sp>
      <p:sp>
        <p:nvSpPr>
          <p:cNvPr id="3" name="TextBox 2"/>
          <p:cNvSpPr txBox="1"/>
          <p:nvPr/>
        </p:nvSpPr>
        <p:spPr>
          <a:xfrm>
            <a:off x="3571774" y="659789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n-US" sz="2500" kern="0" dirty="0">
              <a:solidFill>
                <a:srgbClr val="000000"/>
              </a:solidFill>
              <a:latin typeface="Helvetica Neue"/>
              <a:sym typeface="Helvetica Neue"/>
            </a:endParaRPr>
          </a:p>
        </p:txBody>
      </p:sp>
      <p:sp>
        <p:nvSpPr>
          <p:cNvPr id="13" name="Shape 42"/>
          <p:cNvSpPr>
            <a:spLocks noGrp="1"/>
          </p:cNvSpPr>
          <p:nvPr>
            <p:ph type="title"/>
          </p:nvPr>
        </p:nvSpPr>
        <p:spPr>
          <a:xfrm>
            <a:off x="678232" y="-90415"/>
            <a:ext cx="7804547" cy="1033474"/>
          </a:xfrm>
          <a:prstGeom prst="rect">
            <a:avLst/>
          </a:prstGeom>
        </p:spPr>
        <p:txBody>
          <a:bodyPr>
            <a:normAutofit/>
          </a:bodyPr>
          <a:lstStyle/>
          <a:p>
            <a:pPr lvl="0">
              <a:defRPr sz="1800"/>
            </a:pPr>
            <a:r>
              <a:rPr lang="en-CA" sz="3600" b="1" dirty="0">
                <a:latin typeface="+mj-lt"/>
              </a:rPr>
              <a:t>Travel </a:t>
            </a:r>
            <a:r>
              <a:rPr lang="en-CA" sz="3600" b="1" dirty="0" smtClean="0">
                <a:latin typeface="+mj-lt"/>
              </a:rPr>
              <a:t>Wizard</a:t>
            </a:r>
            <a:endParaRPr sz="3600" b="1" dirty="0">
              <a:latin typeface="+mj-lt"/>
            </a:endParaRPr>
          </a:p>
        </p:txBody>
      </p:sp>
      <p:grpSp>
        <p:nvGrpSpPr>
          <p:cNvPr id="6" name="Group 5"/>
          <p:cNvGrpSpPr/>
          <p:nvPr/>
        </p:nvGrpSpPr>
        <p:grpSpPr>
          <a:xfrm>
            <a:off x="1" y="6397868"/>
            <a:ext cx="9144001" cy="460132"/>
            <a:chOff x="0" y="9099190"/>
            <a:chExt cx="13004802" cy="654410"/>
          </a:xfrm>
        </p:grpSpPr>
        <p:sp>
          <p:nvSpPr>
            <p:cNvPr id="14"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15" name="image1.png"/>
            <p:cNvPicPr/>
            <p:nvPr/>
          </p:nvPicPr>
          <p:blipFill>
            <a:blip r:embed="rId3" cstate="email">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sp>
        <p:nvSpPr>
          <p:cNvPr id="12" name="Shape 51"/>
          <p:cNvSpPr>
            <a:spLocks noChangeArrowheads="1"/>
          </p:cNvSpPr>
          <p:nvPr/>
        </p:nvSpPr>
        <p:spPr bwMode="auto">
          <a:xfrm>
            <a:off x="461791" y="1815271"/>
            <a:ext cx="2620939" cy="186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p>
            <a:pPr defTabSz="410730" fontAlgn="auto">
              <a:lnSpc>
                <a:spcPct val="120000"/>
              </a:lnSpc>
              <a:spcBef>
                <a:spcPts val="0"/>
              </a:spcBef>
              <a:spcAft>
                <a:spcPts val="0"/>
              </a:spcAft>
              <a:buSzPct val="75000"/>
              <a:defRPr sz="1800">
                <a:solidFill>
                  <a:srgbClr val="000000"/>
                </a:solidFill>
              </a:defRPr>
            </a:pPr>
            <a:r>
              <a:rPr lang="en-CA" sz="1700" b="1" kern="0" dirty="0">
                <a:solidFill>
                  <a:srgbClr val="000000"/>
                </a:solidFill>
                <a:latin typeface="Helvetica"/>
                <a:ea typeface="Helvetica"/>
                <a:cs typeface="Helvetica"/>
                <a:sym typeface="Helvetica"/>
              </a:rPr>
              <a:t>Current Scope</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19 Scenarios</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Emergency Services</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General Consular Services</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Passport/Citizenship Inquiries</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Traveling with Children</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Travel Insurance Inquiries</a:t>
            </a:r>
            <a:endParaRPr sz="1400" kern="0" dirty="0">
              <a:solidFill>
                <a:srgbClr val="000000"/>
              </a:solidFill>
              <a:latin typeface="Helvetica"/>
              <a:ea typeface="Helvetica"/>
              <a:cs typeface="Helvetica"/>
              <a:sym typeface="Helvetica"/>
            </a:endParaRPr>
          </a:p>
        </p:txBody>
      </p:sp>
      <p:grpSp>
        <p:nvGrpSpPr>
          <p:cNvPr id="22" name="Group 21"/>
          <p:cNvGrpSpPr/>
          <p:nvPr/>
        </p:nvGrpSpPr>
        <p:grpSpPr>
          <a:xfrm>
            <a:off x="8506" y="6397868"/>
            <a:ext cx="9144001" cy="460132"/>
            <a:chOff x="0" y="9099190"/>
            <a:chExt cx="13004802" cy="654410"/>
          </a:xfrm>
          <a:effectLst>
            <a:outerShdw blurRad="63500" sx="102000" sy="102000" algn="ctr" rotWithShape="0">
              <a:prstClr val="black">
                <a:alpha val="40000"/>
              </a:prstClr>
            </a:outerShdw>
          </a:effectLst>
        </p:grpSpPr>
        <p:sp>
          <p:nvSpPr>
            <p:cNvPr id="23"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26" name="image1.png"/>
            <p:cNvPicPr/>
            <p:nvPr/>
          </p:nvPicPr>
          <p:blipFill>
            <a:blip r:embed="rId3" cstate="email">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sp>
        <p:nvSpPr>
          <p:cNvPr id="27" name="Shape 51"/>
          <p:cNvSpPr>
            <a:spLocks noChangeArrowheads="1"/>
          </p:cNvSpPr>
          <p:nvPr/>
        </p:nvSpPr>
        <p:spPr bwMode="auto">
          <a:xfrm>
            <a:off x="461791" y="3885683"/>
            <a:ext cx="2620939" cy="186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p>
            <a:pPr defTabSz="410730" fontAlgn="auto">
              <a:lnSpc>
                <a:spcPct val="120000"/>
              </a:lnSpc>
              <a:spcBef>
                <a:spcPts val="0"/>
              </a:spcBef>
              <a:spcAft>
                <a:spcPts val="0"/>
              </a:spcAft>
              <a:buSzPct val="75000"/>
              <a:defRPr sz="1800">
                <a:solidFill>
                  <a:srgbClr val="000000"/>
                </a:solidFill>
              </a:defRPr>
            </a:pPr>
            <a:r>
              <a:rPr lang="en-CA" sz="1700" b="1" kern="0" dirty="0">
                <a:solidFill>
                  <a:srgbClr val="000000"/>
                </a:solidFill>
                <a:latin typeface="Helvetica"/>
                <a:ea typeface="Helvetica"/>
                <a:cs typeface="Helvetica"/>
                <a:sym typeface="Helvetica"/>
              </a:rPr>
              <a:t>Outcomes</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One </a:t>
            </a:r>
            <a:r>
              <a:rPr lang="en-CA" sz="1400" kern="0" dirty="0" smtClean="0">
                <a:solidFill>
                  <a:srgbClr val="000000"/>
                </a:solidFill>
                <a:latin typeface="Helvetica"/>
                <a:ea typeface="Helvetica"/>
                <a:cs typeface="Helvetica"/>
                <a:sym typeface="Helvetica"/>
              </a:rPr>
              <a:t>succinct </a:t>
            </a:r>
            <a:r>
              <a:rPr lang="en-CA" sz="1400" kern="0" dirty="0">
                <a:solidFill>
                  <a:srgbClr val="000000"/>
                </a:solidFill>
                <a:latin typeface="Helvetica"/>
                <a:ea typeface="Helvetica"/>
                <a:cs typeface="Helvetica"/>
                <a:sym typeface="Helvetica"/>
              </a:rPr>
              <a:t>answer to frequent routine inquiries</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Self-help to lists, fees, and other relevant information</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Metrics analysis</a:t>
            </a:r>
          </a:p>
          <a:p>
            <a:pPr marL="241080" indent="-241080" defTabSz="410730" fontAlgn="auto">
              <a:lnSpc>
                <a:spcPct val="120000"/>
              </a:lnSpc>
              <a:spcBef>
                <a:spcPts val="0"/>
              </a:spcBef>
              <a:spcAft>
                <a:spcPts val="0"/>
              </a:spcAft>
              <a:buSzPct val="75000"/>
              <a:buFont typeface="Arial"/>
              <a:buChar char="•"/>
              <a:defRPr sz="1800">
                <a:solidFill>
                  <a:srgbClr val="000000"/>
                </a:solidFill>
              </a:defRPr>
            </a:pPr>
            <a:r>
              <a:rPr lang="en-CA" sz="1400" kern="0" dirty="0">
                <a:solidFill>
                  <a:srgbClr val="000000"/>
                </a:solidFill>
                <a:latin typeface="Helvetica"/>
                <a:ea typeface="Helvetica"/>
                <a:cs typeface="Helvetica"/>
                <a:sym typeface="Helvetica"/>
              </a:rPr>
              <a:t>Content Governance</a:t>
            </a:r>
          </a:p>
        </p:txBody>
      </p:sp>
      <p:pic>
        <p:nvPicPr>
          <p:cNvPr id="7" name="Picture 6" descr="arrows-inside-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9742" y="177829"/>
            <a:ext cx="571500" cy="571500"/>
          </a:xfrm>
          <a:prstGeom prst="rect">
            <a:avLst/>
          </a:prstGeom>
        </p:spPr>
      </p:pic>
      <p:pic>
        <p:nvPicPr>
          <p:cNvPr id="5122" name="Picture 2" descr="\\SIGNET\HomeDrives\User6\mukherr\My Pictures\New folder\TWiz\TW.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59520" y="1428750"/>
            <a:ext cx="5984480" cy="444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26738"/>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138" y="654587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n-US" sz="2500" kern="0" dirty="0">
              <a:solidFill>
                <a:srgbClr val="000000"/>
              </a:solidFill>
              <a:latin typeface="Helvetica Neue"/>
              <a:sym typeface="Helvetica Neue"/>
            </a:endParaRPr>
          </a:p>
        </p:txBody>
      </p:sp>
      <p:sp>
        <p:nvSpPr>
          <p:cNvPr id="3" name="TextBox 2"/>
          <p:cNvSpPr txBox="1"/>
          <p:nvPr/>
        </p:nvSpPr>
        <p:spPr>
          <a:xfrm>
            <a:off x="3571774" y="659789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n-US" sz="2500" kern="0" dirty="0">
              <a:solidFill>
                <a:srgbClr val="000000"/>
              </a:solidFill>
              <a:latin typeface="Helvetica Neue"/>
              <a:sym typeface="Helvetica Neue"/>
            </a:endParaRPr>
          </a:p>
        </p:txBody>
      </p:sp>
      <p:sp>
        <p:nvSpPr>
          <p:cNvPr id="13" name="Shape 42"/>
          <p:cNvSpPr>
            <a:spLocks noGrp="1"/>
          </p:cNvSpPr>
          <p:nvPr>
            <p:ph type="title"/>
          </p:nvPr>
        </p:nvSpPr>
        <p:spPr>
          <a:xfrm>
            <a:off x="678232" y="-90415"/>
            <a:ext cx="7804547" cy="1033474"/>
          </a:xfrm>
          <a:prstGeom prst="rect">
            <a:avLst/>
          </a:prstGeom>
        </p:spPr>
        <p:txBody>
          <a:bodyPr>
            <a:normAutofit/>
          </a:bodyPr>
          <a:lstStyle/>
          <a:p>
            <a:pPr lvl="0">
              <a:defRPr sz="1800"/>
            </a:pPr>
            <a:r>
              <a:rPr lang="en-CA" sz="3600" b="1" dirty="0">
                <a:latin typeface="+mj-lt"/>
              </a:rPr>
              <a:t>Travel </a:t>
            </a:r>
            <a:r>
              <a:rPr lang="en-CA" sz="3600" b="1" dirty="0" smtClean="0">
                <a:latin typeface="+mj-lt"/>
              </a:rPr>
              <a:t>Wizard</a:t>
            </a:r>
            <a:endParaRPr sz="3600" b="1" dirty="0">
              <a:latin typeface="+mj-lt"/>
            </a:endParaRPr>
          </a:p>
        </p:txBody>
      </p:sp>
      <p:grpSp>
        <p:nvGrpSpPr>
          <p:cNvPr id="6" name="Group 5"/>
          <p:cNvGrpSpPr/>
          <p:nvPr/>
        </p:nvGrpSpPr>
        <p:grpSpPr>
          <a:xfrm>
            <a:off x="1" y="6397868"/>
            <a:ext cx="9144001" cy="460132"/>
            <a:chOff x="0" y="9099190"/>
            <a:chExt cx="13004802" cy="654410"/>
          </a:xfrm>
        </p:grpSpPr>
        <p:sp>
          <p:nvSpPr>
            <p:cNvPr id="14"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15" name="image1.png"/>
            <p:cNvPicPr/>
            <p:nvPr/>
          </p:nvPicPr>
          <p:blipFill>
            <a:blip r:embed="rId3" cstate="email">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grpSp>
        <p:nvGrpSpPr>
          <p:cNvPr id="22" name="Group 21"/>
          <p:cNvGrpSpPr/>
          <p:nvPr/>
        </p:nvGrpSpPr>
        <p:grpSpPr>
          <a:xfrm>
            <a:off x="8506" y="6397868"/>
            <a:ext cx="9144001" cy="460132"/>
            <a:chOff x="0" y="9099190"/>
            <a:chExt cx="13004802" cy="654410"/>
          </a:xfrm>
          <a:effectLst>
            <a:outerShdw blurRad="63500" sx="102000" sy="102000" algn="ctr" rotWithShape="0">
              <a:prstClr val="black">
                <a:alpha val="40000"/>
              </a:prstClr>
            </a:outerShdw>
          </a:effectLst>
        </p:grpSpPr>
        <p:sp>
          <p:nvSpPr>
            <p:cNvPr id="23"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26" name="image1.png"/>
            <p:cNvPicPr/>
            <p:nvPr/>
          </p:nvPicPr>
          <p:blipFill>
            <a:blip r:embed="rId3" cstate="email">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pic>
        <p:nvPicPr>
          <p:cNvPr id="7" name="Picture 6" descr="arrows-inside-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9742" y="177829"/>
            <a:ext cx="571500" cy="571500"/>
          </a:xfrm>
          <a:prstGeom prst="rect">
            <a:avLst/>
          </a:prstGeom>
        </p:spPr>
      </p:pic>
      <p:pic>
        <p:nvPicPr>
          <p:cNvPr id="17" name="Picture 2" descr="\\SIGNET\HomeDrives\User6\mukherr\My Pictures\New folder\TWiz\TW.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26638" y="1171575"/>
            <a:ext cx="677392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127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7138" y="654587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n-US" sz="2500" kern="0" dirty="0">
              <a:solidFill>
                <a:srgbClr val="000000"/>
              </a:solidFill>
              <a:latin typeface="Helvetica Neue"/>
              <a:sym typeface="Helvetica Neue"/>
            </a:endParaRPr>
          </a:p>
        </p:txBody>
      </p:sp>
      <p:sp>
        <p:nvSpPr>
          <p:cNvPr id="3" name="TextBox 2"/>
          <p:cNvSpPr txBox="1"/>
          <p:nvPr/>
        </p:nvSpPr>
        <p:spPr>
          <a:xfrm>
            <a:off x="3571774" y="6597899"/>
            <a:ext cx="7213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5" tIns="35715" rIns="35715" bIns="35715" numCol="1" spcCol="26787" rtlCol="0" anchor="ctr">
            <a:spAutoFit/>
          </a:bodyPr>
          <a:lstStyle/>
          <a:p>
            <a:pPr algn="ctr" defTabSz="410730" fontAlgn="auto" latinLnBrk="1" hangingPunct="0">
              <a:spcBef>
                <a:spcPts val="0"/>
              </a:spcBef>
              <a:spcAft>
                <a:spcPts val="0"/>
              </a:spcAft>
            </a:pPr>
            <a:endParaRPr lang="en-US" sz="2500" kern="0" dirty="0">
              <a:solidFill>
                <a:srgbClr val="000000"/>
              </a:solidFill>
              <a:latin typeface="Helvetica Neue"/>
              <a:sym typeface="Helvetica Neue"/>
            </a:endParaRPr>
          </a:p>
        </p:txBody>
      </p:sp>
      <p:sp>
        <p:nvSpPr>
          <p:cNvPr id="13" name="Shape 42"/>
          <p:cNvSpPr>
            <a:spLocks noGrp="1"/>
          </p:cNvSpPr>
          <p:nvPr>
            <p:ph type="title"/>
          </p:nvPr>
        </p:nvSpPr>
        <p:spPr>
          <a:xfrm>
            <a:off x="678232" y="-90415"/>
            <a:ext cx="7804547" cy="1033474"/>
          </a:xfrm>
          <a:prstGeom prst="rect">
            <a:avLst/>
          </a:prstGeom>
        </p:spPr>
        <p:txBody>
          <a:bodyPr>
            <a:normAutofit/>
          </a:bodyPr>
          <a:lstStyle/>
          <a:p>
            <a:pPr lvl="0">
              <a:defRPr sz="1800"/>
            </a:pPr>
            <a:r>
              <a:rPr lang="en-CA" sz="3600" b="1" dirty="0">
                <a:latin typeface="+mj-lt"/>
              </a:rPr>
              <a:t>Travel </a:t>
            </a:r>
            <a:r>
              <a:rPr lang="en-CA" sz="3600" b="1" dirty="0" smtClean="0">
                <a:latin typeface="+mj-lt"/>
              </a:rPr>
              <a:t>Wizard</a:t>
            </a:r>
            <a:endParaRPr sz="3600" b="1" dirty="0">
              <a:latin typeface="+mj-lt"/>
            </a:endParaRPr>
          </a:p>
        </p:txBody>
      </p:sp>
      <p:grpSp>
        <p:nvGrpSpPr>
          <p:cNvPr id="6" name="Group 5"/>
          <p:cNvGrpSpPr/>
          <p:nvPr/>
        </p:nvGrpSpPr>
        <p:grpSpPr>
          <a:xfrm>
            <a:off x="1" y="6397868"/>
            <a:ext cx="9144001" cy="460132"/>
            <a:chOff x="0" y="9099190"/>
            <a:chExt cx="13004802" cy="654410"/>
          </a:xfrm>
        </p:grpSpPr>
        <p:sp>
          <p:nvSpPr>
            <p:cNvPr id="14"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15" name="image1.png"/>
            <p:cNvPicPr/>
            <p:nvPr/>
          </p:nvPicPr>
          <p:blipFill>
            <a:blip r:embed="rId3" cstate="email">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grpSp>
        <p:nvGrpSpPr>
          <p:cNvPr id="22" name="Group 21"/>
          <p:cNvGrpSpPr/>
          <p:nvPr/>
        </p:nvGrpSpPr>
        <p:grpSpPr>
          <a:xfrm>
            <a:off x="8506" y="6397868"/>
            <a:ext cx="9144001" cy="460132"/>
            <a:chOff x="0" y="9099190"/>
            <a:chExt cx="13004802" cy="654410"/>
          </a:xfrm>
          <a:effectLst>
            <a:outerShdw blurRad="63500" sx="102000" sy="102000" algn="ctr" rotWithShape="0">
              <a:prstClr val="black">
                <a:alpha val="40000"/>
              </a:prstClr>
            </a:outerShdw>
          </a:effectLst>
        </p:grpSpPr>
        <p:sp>
          <p:nvSpPr>
            <p:cNvPr id="23" name="Shape 3"/>
            <p:cNvSpPr/>
            <p:nvPr/>
          </p:nvSpPr>
          <p:spPr>
            <a:xfrm>
              <a:off x="0" y="9099190"/>
              <a:ext cx="13004802" cy="654410"/>
            </a:xfrm>
            <a:prstGeom prst="rect">
              <a:avLst/>
            </a:prstGeom>
            <a:gradFill>
              <a:gsLst>
                <a:gs pos="0">
                  <a:srgbClr val="2A4365"/>
                </a:gs>
                <a:gs pos="32312">
                  <a:srgbClr val="2F4A6D"/>
                </a:gs>
                <a:gs pos="100000">
                  <a:srgbClr val="335075"/>
                </a:gs>
              </a:gsLst>
              <a:lin ang="14463539"/>
            </a:gradFill>
            <a:ln w="12700">
              <a:noFill/>
              <a:miter lim="400000"/>
            </a:ln>
            <a:effectLst>
              <a:outerShdw blurRad="38100" dist="25400" dir="5400000" rotWithShape="0">
                <a:srgbClr val="000000">
                  <a:alpha val="50000"/>
                </a:srgbClr>
              </a:outerShdw>
            </a:effectLst>
          </p:spPr>
          <p:txBody>
            <a:bodyPr lIns="0" tIns="0" rIns="0" bIns="0" anchor="ctr"/>
            <a:lstStyle/>
            <a:p>
              <a:pPr algn="ctr" defTabSz="410730" fontAlgn="auto">
                <a:spcBef>
                  <a:spcPts val="0"/>
                </a:spcBef>
                <a:spcAft>
                  <a:spcPts val="0"/>
                </a:spcAft>
                <a:defRPr>
                  <a:latin typeface="Helvetica Light"/>
                  <a:ea typeface="Helvetica Light"/>
                  <a:cs typeface="Helvetica Light"/>
                  <a:sym typeface="Helvetica Light"/>
                </a:defRPr>
              </a:pPr>
              <a:endParaRPr sz="2500" kern="0">
                <a:solidFill>
                  <a:sysClr val="windowText" lastClr="000000"/>
                </a:solidFill>
                <a:latin typeface="Helvetica Light"/>
                <a:ea typeface="Helvetica Light"/>
                <a:cs typeface="Helvetica Light"/>
                <a:sym typeface="Helvetica Light"/>
              </a:endParaRPr>
            </a:p>
          </p:txBody>
        </p:sp>
        <p:pic>
          <p:nvPicPr>
            <p:cNvPr id="26" name="image1.png"/>
            <p:cNvPicPr/>
            <p:nvPr/>
          </p:nvPicPr>
          <p:blipFill>
            <a:blip r:embed="rId3" cstate="email">
              <a:extLst>
                <a:ext uri="{28A0092B-C50C-407E-A947-70E740481C1C}">
                  <a14:useLocalDpi xmlns:a14="http://schemas.microsoft.com/office/drawing/2010/main"/>
                </a:ext>
              </a:extLst>
            </a:blip>
            <a:stretch>
              <a:fillRect/>
            </a:stretch>
          </p:blipFill>
          <p:spPr>
            <a:xfrm>
              <a:off x="253741" y="9270800"/>
              <a:ext cx="3119410" cy="293679"/>
            </a:xfrm>
            <a:prstGeom prst="rect">
              <a:avLst/>
            </a:prstGeom>
            <a:ln w="12700">
              <a:miter lim="400000"/>
            </a:ln>
          </p:spPr>
        </p:pic>
      </p:grpSp>
      <p:pic>
        <p:nvPicPr>
          <p:cNvPr id="7" name="Picture 6" descr="arrows-inside-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9742" y="177829"/>
            <a:ext cx="571500" cy="571500"/>
          </a:xfrm>
          <a:prstGeom prst="rect">
            <a:avLst/>
          </a:prstGeom>
        </p:spPr>
      </p:pic>
      <p:pic>
        <p:nvPicPr>
          <p:cNvPr id="7170" name="Picture 2" descr="\\SIGNET\HomeDrives\User6\mukherr\My Pictures\New folder\TWiz\TW PPT Renewal 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7138" y="1009734"/>
            <a:ext cx="6450110" cy="502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81300"/>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10667</TotalTime>
  <Words>911</Words>
  <Application>Microsoft Office PowerPoint</Application>
  <PresentationFormat>On-screen Show (4:3)</PresentationFormat>
  <Paragraphs>115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vt:lpstr>
      <vt:lpstr>Regional Conference on Migration </vt:lpstr>
      <vt:lpstr> Travel Smart Mobile App</vt:lpstr>
      <vt:lpstr> Travel Smart Mobile App</vt:lpstr>
      <vt:lpstr> Travel Smart Mobile App</vt:lpstr>
      <vt:lpstr> Travel Smart Mobile App</vt:lpstr>
      <vt:lpstr> Travel Smart Mobile App</vt:lpstr>
      <vt:lpstr>Travel Wizard</vt:lpstr>
      <vt:lpstr>Travel Wizard</vt:lpstr>
      <vt:lpstr>Travel Wizard</vt:lpstr>
      <vt:lpstr>Social Media</vt:lpstr>
      <vt:lpstr>PowerPoint Presentation</vt:lpstr>
    </vt:vector>
  </TitlesOfParts>
  <Company>Foreign Affairs and International Trade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Genevieve Houle</dc:creator>
  <cp:lastModifiedBy>RODAS Renán</cp:lastModifiedBy>
  <cp:revision>1138</cp:revision>
  <cp:lastPrinted>2015-11-06T20:26:57Z</cp:lastPrinted>
  <dcterms:created xsi:type="dcterms:W3CDTF">2012-03-28T13:43:47Z</dcterms:created>
  <dcterms:modified xsi:type="dcterms:W3CDTF">2015-11-10T00:38:44Z</dcterms:modified>
</cp:coreProperties>
</file>