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21"/>
  </p:notesMasterIdLst>
  <p:handoutMasterIdLst>
    <p:handoutMasterId r:id="rId22"/>
  </p:handoutMasterIdLst>
  <p:sldIdLst>
    <p:sldId id="256" r:id="rId3"/>
    <p:sldId id="272" r:id="rId4"/>
    <p:sldId id="261" r:id="rId5"/>
    <p:sldId id="257" r:id="rId6"/>
    <p:sldId id="259" r:id="rId7"/>
    <p:sldId id="271" r:id="rId8"/>
    <p:sldId id="273" r:id="rId9"/>
    <p:sldId id="262" r:id="rId10"/>
    <p:sldId id="263" r:id="rId11"/>
    <p:sldId id="264" r:id="rId12"/>
    <p:sldId id="265" r:id="rId13"/>
    <p:sldId id="275" r:id="rId14"/>
    <p:sldId id="266" r:id="rId15"/>
    <p:sldId id="268" r:id="rId16"/>
    <p:sldId id="267" r:id="rId17"/>
    <p:sldId id="269" r:id="rId18"/>
    <p:sldId id="260" r:id="rId19"/>
    <p:sldId id="274" r:id="rId2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nayini.murty" initials="v" lastIdx="1" clrIdx="0">
    <p:extLst>
      <p:ext uri="{19B8F6BF-5375-455C-9EA6-DF929625EA0E}">
        <p15:presenceInfo xmlns:p15="http://schemas.microsoft.com/office/powerpoint/2012/main" userId="vinayini.murt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64362" autoAdjust="0"/>
  </p:normalViewPr>
  <p:slideViewPr>
    <p:cSldViewPr snapToObjects="1" showGuides="1">
      <p:cViewPr varScale="1">
        <p:scale>
          <a:sx n="72" d="100"/>
          <a:sy n="72" d="100"/>
        </p:scale>
        <p:origin x="151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DFC2270-9DE1-4580-BE27-C519D2E52F5D}" type="datetimeFigureOut">
              <a:rPr lang="en-CA" smtClean="0"/>
              <a:pPr/>
              <a:t>20/09/2016</a:t>
            </a:fld>
            <a:endParaRPr lang="en-CA"/>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7C60450-C572-4BBB-8836-6F12388B81C2}" type="slidenum">
              <a:rPr lang="en-CA" smtClean="0"/>
              <a:pPr/>
              <a:t>‹#›</a:t>
            </a:fld>
            <a:endParaRPr lang="en-CA"/>
          </a:p>
        </p:txBody>
      </p:sp>
    </p:spTree>
    <p:extLst>
      <p:ext uri="{BB962C8B-B14F-4D97-AF65-F5344CB8AC3E}">
        <p14:creationId xmlns:p14="http://schemas.microsoft.com/office/powerpoint/2010/main" val="2913000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E7A01B6-A983-4120-9CA1-4528836C26CB}" type="datetimeFigureOut">
              <a:rPr lang="en-US" smtClean="0"/>
              <a:pPr/>
              <a:t>9/20/2016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291474A-F1B8-47F8-AA36-194FED41BE80}" type="slidenum">
              <a:rPr lang="en-US" smtClean="0"/>
              <a:pPr/>
              <a:t>‹#›</a:t>
            </a:fld>
            <a:endParaRPr lang="en-US"/>
          </a:p>
        </p:txBody>
      </p:sp>
    </p:spTree>
    <p:extLst>
      <p:ext uri="{BB962C8B-B14F-4D97-AF65-F5344CB8AC3E}">
        <p14:creationId xmlns:p14="http://schemas.microsoft.com/office/powerpoint/2010/main" val="3879960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C291474A-F1B8-47F8-AA36-194FED41BE80}" type="slidenum">
              <a:rPr lang="en-US" smtClean="0"/>
              <a:pPr/>
              <a:t>1</a:t>
            </a:fld>
            <a:endParaRPr lang="en-US"/>
          </a:p>
        </p:txBody>
      </p:sp>
    </p:spTree>
    <p:extLst>
      <p:ext uri="{BB962C8B-B14F-4D97-AF65-F5344CB8AC3E}">
        <p14:creationId xmlns:p14="http://schemas.microsoft.com/office/powerpoint/2010/main" val="11457889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solidFill>
                <a:srgbClr val="FF0000"/>
              </a:solidFill>
            </a:endParaRPr>
          </a:p>
        </p:txBody>
      </p:sp>
      <p:sp>
        <p:nvSpPr>
          <p:cNvPr id="4" name="Slide Number Placeholder 3"/>
          <p:cNvSpPr>
            <a:spLocks noGrp="1"/>
          </p:cNvSpPr>
          <p:nvPr>
            <p:ph type="sldNum" sz="quarter" idx="10"/>
          </p:nvPr>
        </p:nvSpPr>
        <p:spPr/>
        <p:txBody>
          <a:bodyPr/>
          <a:lstStyle/>
          <a:p>
            <a:fld id="{C291474A-F1B8-47F8-AA36-194FED41BE80}" type="slidenum">
              <a:rPr lang="en-US" smtClean="0"/>
              <a:pPr/>
              <a:t>10</a:t>
            </a:fld>
            <a:endParaRPr lang="en-US"/>
          </a:p>
        </p:txBody>
      </p:sp>
    </p:spTree>
    <p:extLst>
      <p:ext uri="{BB962C8B-B14F-4D97-AF65-F5344CB8AC3E}">
        <p14:creationId xmlns:p14="http://schemas.microsoft.com/office/powerpoint/2010/main" val="35957200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lvl="2" defTabSz="931774">
              <a:defRPr/>
            </a:pPr>
            <a:r>
              <a:rPr lang="en-US" dirty="0" smtClean="0">
                <a:sym typeface="Wingdings" panose="05000000000000000000" pitchFamily="2" charset="2"/>
              </a:rPr>
              <a:t></a:t>
            </a:r>
            <a:r>
              <a:rPr lang="en-US" u="sng" dirty="0" smtClean="0"/>
              <a:t>Settlement Program </a:t>
            </a:r>
            <a:r>
              <a:rPr lang="en-US" dirty="0" smtClean="0"/>
              <a:t>- program focuses </a:t>
            </a:r>
            <a:r>
              <a:rPr lang="en-US" dirty="0" smtClean="0"/>
              <a:t>on</a:t>
            </a:r>
            <a:r>
              <a:rPr lang="en-US" strike="noStrike" baseline="0" dirty="0" smtClean="0"/>
              <a:t> </a:t>
            </a:r>
            <a:r>
              <a:rPr lang="en-US" strike="noStrike" baseline="0" dirty="0" smtClean="0"/>
              <a:t>five </a:t>
            </a:r>
            <a:r>
              <a:rPr lang="en-US" dirty="0" smtClean="0"/>
              <a:t>areas: </a:t>
            </a:r>
            <a:r>
              <a:rPr lang="en-US" i="0" dirty="0" smtClean="0"/>
              <a:t>needs assessment and referrals</a:t>
            </a:r>
            <a:r>
              <a:rPr lang="en-US" i="1" dirty="0" smtClean="0"/>
              <a:t>;</a:t>
            </a:r>
            <a:r>
              <a:rPr lang="en-US" i="1" baseline="0" dirty="0" smtClean="0"/>
              <a:t> </a:t>
            </a:r>
            <a:r>
              <a:rPr lang="en-US" dirty="0" smtClean="0"/>
              <a:t>information and orientation; language training and skills development; labour market access; and </a:t>
            </a:r>
            <a:r>
              <a:rPr lang="en-US" i="0" strike="noStrike" dirty="0" smtClean="0"/>
              <a:t>community </a:t>
            </a:r>
            <a:r>
              <a:rPr lang="en-US" i="0" strike="noStrike" dirty="0" smtClean="0"/>
              <a:t>connections.</a:t>
            </a:r>
            <a:endParaRPr lang="en-US" i="0" strike="sngStrike" dirty="0" smtClean="0"/>
          </a:p>
          <a:p>
            <a:endParaRPr lang="en-CA" dirty="0" smtClean="0"/>
          </a:p>
          <a:p>
            <a:r>
              <a:rPr lang="en-CA" dirty="0" smtClean="0">
                <a:sym typeface="Wingdings" panose="05000000000000000000" pitchFamily="2" charset="2"/>
              </a:rPr>
              <a:t></a:t>
            </a:r>
            <a:r>
              <a:rPr lang="en-CA" dirty="0" smtClean="0"/>
              <a:t>Managing immigration also entails work to ensure</a:t>
            </a:r>
            <a:r>
              <a:rPr lang="en-CA" baseline="0" dirty="0" smtClean="0"/>
              <a:t> the s</a:t>
            </a:r>
            <a:r>
              <a:rPr lang="en-CA" dirty="0" smtClean="0"/>
              <a:t>uccessful integration of immigrants</a:t>
            </a:r>
            <a:r>
              <a:rPr lang="en-CA" baseline="0" dirty="0" smtClean="0"/>
              <a:t> and refugees, which includes positive health outcomes.</a:t>
            </a:r>
          </a:p>
          <a:p>
            <a:endParaRPr lang="en-CA" baseline="0" dirty="0" smtClean="0"/>
          </a:p>
          <a:p>
            <a:r>
              <a:rPr lang="en-CA" baseline="0" dirty="0" smtClean="0"/>
              <a:t>Among other things, the health and well-being of immigrants and refugees requires an understanding of the social environment and the health system, from healthy eating to being able to find a doctor or hospital when needed.</a:t>
            </a:r>
          </a:p>
          <a:p>
            <a:endParaRPr lang="en-CA" baseline="0" dirty="0" smtClean="0"/>
          </a:p>
          <a:p>
            <a:r>
              <a:rPr lang="en-CA" baseline="0" dirty="0" smtClean="0"/>
              <a:t>The health care system in Canada –hospitals, doctors and related services- are managed by each province. However, the federal government has programs in place to help immigrants and refugees receive pre-departure information, guidance from community-based organizations, and learn an official language.</a:t>
            </a:r>
          </a:p>
          <a:p>
            <a:pPr marL="0" lvl="2" defTabSz="931774">
              <a:defRPr/>
            </a:pPr>
            <a:endParaRPr lang="en-US" dirty="0" smtClean="0">
              <a:sym typeface="Wingdings" panose="05000000000000000000" pitchFamily="2" charset="2"/>
            </a:endParaRPr>
          </a:p>
          <a:p>
            <a:pPr marL="0" lvl="2" defTabSz="931774">
              <a:defRPr/>
            </a:pPr>
            <a:r>
              <a:rPr lang="en-US" dirty="0" smtClean="0">
                <a:sym typeface="Wingdings" panose="05000000000000000000" pitchFamily="2" charset="2"/>
              </a:rPr>
              <a:t></a:t>
            </a:r>
            <a:r>
              <a:rPr lang="en-US" u="sng" dirty="0" smtClean="0"/>
              <a:t>Resettlement Assistance Program (RAP</a:t>
            </a:r>
            <a:r>
              <a:rPr lang="en-US" dirty="0" smtClean="0"/>
              <a:t>) - provides immediate and essential support services and income support to assist in meeting refugees’ resettlement needs: reception services, assistance with accommodations, links to mandatory federal and provincial programs, life skills training, and orientation on financial and non-financial information.</a:t>
            </a:r>
            <a:endParaRPr lang="en-CA" dirty="0" smtClean="0"/>
          </a:p>
          <a:p>
            <a:pPr marL="0" lvl="2" defTabSz="931774">
              <a:defRPr/>
            </a:pPr>
            <a:endParaRPr lang="en-CA" dirty="0" smtClean="0">
              <a:sym typeface="Wingdings" panose="05000000000000000000" pitchFamily="2" charset="2"/>
            </a:endParaRPr>
          </a:p>
          <a:p>
            <a:pPr marL="0" lvl="2" defTabSz="931774">
              <a:defRPr/>
            </a:pPr>
            <a:r>
              <a:rPr lang="en-CA" dirty="0" smtClean="0">
                <a:sym typeface="Wingdings" panose="05000000000000000000" pitchFamily="2" charset="2"/>
              </a:rPr>
              <a:t></a:t>
            </a:r>
            <a:r>
              <a:rPr lang="en-CA" u="sng" dirty="0" smtClean="0"/>
              <a:t>Interim Federal Health Program </a:t>
            </a:r>
            <a:r>
              <a:rPr lang="en-CA" dirty="0" smtClean="0"/>
              <a:t>- </a:t>
            </a:r>
            <a:r>
              <a:rPr lang="en-US" dirty="0" smtClean="0"/>
              <a:t>By April 1, 2017, the Interim Federal Health Program will expand to cover certain services for refugees who have been identified for resettlement before they come to Canada. These services will include: coverage of the immigration medical examination, pre-departure vaccinations, services to manage disease outbreaks in refugee camps, and medical supports during travel to Canada</a:t>
            </a:r>
          </a:p>
          <a:p>
            <a:pPr marL="0" lvl="2" defTabSz="931774">
              <a:defRPr/>
            </a:pPr>
            <a:endParaRPr lang="en-US" dirty="0" smtClean="0"/>
          </a:p>
          <a:p>
            <a:endParaRPr lang="en-CA"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11</a:t>
            </a:fld>
            <a:endParaRPr lang="en-US"/>
          </a:p>
        </p:txBody>
      </p:sp>
    </p:spTree>
    <p:extLst>
      <p:ext uri="{BB962C8B-B14F-4D97-AF65-F5344CB8AC3E}">
        <p14:creationId xmlns:p14="http://schemas.microsoft.com/office/powerpoint/2010/main" val="255086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CA" baseline="0" dirty="0" smtClean="0">
                <a:solidFill>
                  <a:srgbClr val="0070C0"/>
                </a:solidFill>
                <a:sym typeface="Wingdings" panose="05000000000000000000" pitchFamily="2" charset="2"/>
              </a:rPr>
              <a:t></a:t>
            </a:r>
            <a:r>
              <a:rPr lang="en-CA" baseline="0" dirty="0" smtClean="0">
                <a:solidFill>
                  <a:srgbClr val="0070C0"/>
                </a:solidFill>
              </a:rPr>
              <a:t>In particular, government-assisted refugees have a much higher likelihood of having been exposed to trauma and torture, and such exposure can have manifestations with respect to mental health issues. </a:t>
            </a:r>
          </a:p>
          <a:p>
            <a:endParaRPr lang="en-CA" baseline="0" dirty="0" smtClean="0">
              <a:solidFill>
                <a:srgbClr val="0070C0"/>
              </a:solidFill>
            </a:endParaRPr>
          </a:p>
          <a:p>
            <a:r>
              <a:rPr lang="en-CA" baseline="0" dirty="0" smtClean="0">
                <a:solidFill>
                  <a:srgbClr val="0070C0"/>
                </a:solidFill>
              </a:rPr>
              <a:t>For example, the United Nations High Commissioner for Refugees (UNHCR) notes that in clinical studies among refugees exposed to torture or trauma (UNHCR, 2002): </a:t>
            </a:r>
          </a:p>
          <a:p>
            <a:endParaRPr lang="en-CA" baseline="0" dirty="0" smtClean="0">
              <a:solidFill>
                <a:srgbClr val="0070C0"/>
              </a:solidFill>
            </a:endParaRPr>
          </a:p>
          <a:p>
            <a:r>
              <a:rPr lang="en-CA" baseline="0" dirty="0" smtClean="0">
                <a:solidFill>
                  <a:srgbClr val="0070C0"/>
                </a:solidFill>
              </a:rPr>
              <a:t>-The rates of post-traumatic stress disorder range between 39% to 100% (compared to 1% in the general population); and </a:t>
            </a:r>
          </a:p>
          <a:p>
            <a:endParaRPr lang="en-CA" baseline="0" dirty="0" smtClean="0">
              <a:solidFill>
                <a:srgbClr val="0070C0"/>
              </a:solidFill>
            </a:endParaRPr>
          </a:p>
          <a:p>
            <a:r>
              <a:rPr lang="en-CA" baseline="0" dirty="0" smtClean="0">
                <a:solidFill>
                  <a:srgbClr val="0070C0"/>
                </a:solidFill>
              </a:rPr>
              <a:t>-The rates of depression range between 47% and 72%.</a:t>
            </a:r>
          </a:p>
          <a:p>
            <a:endParaRPr lang="en-CA" baseline="0" dirty="0" smtClean="0"/>
          </a:p>
          <a:p>
            <a:r>
              <a:rPr lang="en-CA" baseline="0" dirty="0" smtClean="0"/>
              <a:t>Developing a robust knowledge base is key to developing the necessary programs. This is why a research agenda for the next few years is one of the key priorities for the department. </a:t>
            </a:r>
            <a:endParaRPr lang="en-US" u="sng" dirty="0" smtClean="0"/>
          </a:p>
          <a:p>
            <a:pPr marL="0" lvl="2" defTabSz="931774">
              <a:defRPr/>
            </a:pPr>
            <a:endParaRPr lang="en-US" u="sng" dirty="0" smtClean="0"/>
          </a:p>
          <a:p>
            <a:pPr marL="0" lvl="2" defTabSz="931774">
              <a:defRPr/>
            </a:pPr>
            <a:r>
              <a:rPr lang="en-US" u="sng" dirty="0" smtClean="0">
                <a:sym typeface="Wingdings" panose="05000000000000000000" pitchFamily="2" charset="2"/>
              </a:rPr>
              <a:t></a:t>
            </a:r>
            <a:r>
              <a:rPr lang="en-US" u="sng" dirty="0" smtClean="0"/>
              <a:t>Clinical practice</a:t>
            </a:r>
            <a:r>
              <a:rPr lang="en-US" u="sng" baseline="0" dirty="0" smtClean="0"/>
              <a:t> guidelines (excerpt)</a:t>
            </a:r>
            <a:r>
              <a:rPr lang="en-US" u="sng" baseline="30000" dirty="0" smtClean="0"/>
              <a:t>11 </a:t>
            </a:r>
            <a:r>
              <a:rPr lang="en-US" u="sng" baseline="0" dirty="0" smtClean="0"/>
              <a:t>:</a:t>
            </a:r>
            <a:endParaRPr lang="en-US" u="sng" dirty="0" smtClean="0"/>
          </a:p>
          <a:p>
            <a:pPr fontAlgn="base"/>
            <a:r>
              <a:rPr lang="en-US" sz="1200" b="1" i="0" kern="1200" dirty="0" smtClean="0">
                <a:solidFill>
                  <a:schemeClr val="tx1"/>
                </a:solidFill>
                <a:effectLst/>
                <a:latin typeface="+mn-lt"/>
                <a:ea typeface="+mn-ea"/>
                <a:cs typeface="+mn-cs"/>
              </a:rPr>
              <a:t>Depression</a:t>
            </a:r>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If an integrated treatment program is available, screen adults for depression using a systematic clinical inquiry or validated patient health questionnaire (PHQ-9 or equivalent).</a:t>
            </a:r>
          </a:p>
          <a:p>
            <a:pPr fontAlgn="base"/>
            <a:r>
              <a:rPr lang="en-US" sz="1200" b="0" i="0" kern="1200" dirty="0" smtClean="0">
                <a:solidFill>
                  <a:schemeClr val="tx1"/>
                </a:solidFill>
                <a:effectLst/>
                <a:latin typeface="+mn-lt"/>
                <a:ea typeface="+mn-ea"/>
                <a:cs typeface="+mn-cs"/>
              </a:rPr>
              <a:t>Individuals with major depression may present with somatic symptoms (pain, fatigue or other nonspecific symptoms).</a:t>
            </a:r>
          </a:p>
          <a:p>
            <a:pPr fontAlgn="base"/>
            <a:r>
              <a:rPr lang="en-US" sz="1200" b="0" i="0" kern="1200" dirty="0" smtClean="0">
                <a:solidFill>
                  <a:schemeClr val="tx1"/>
                </a:solidFill>
                <a:effectLst/>
                <a:latin typeface="+mn-lt"/>
                <a:ea typeface="+mn-ea"/>
                <a:cs typeface="+mn-cs"/>
              </a:rPr>
              <a:t>Link suspected cases of depression with an integrated treatment program and case management or mental health care.</a:t>
            </a:r>
          </a:p>
          <a:p>
            <a:pPr fontAlgn="base"/>
            <a:r>
              <a:rPr lang="en-US" sz="1200" b="1" i="0" kern="1200" dirty="0" smtClean="0">
                <a:solidFill>
                  <a:schemeClr val="tx1"/>
                </a:solidFill>
                <a:effectLst/>
                <a:latin typeface="+mn-lt"/>
                <a:ea typeface="+mn-ea"/>
                <a:cs typeface="+mn-cs"/>
              </a:rPr>
              <a:t>Post-traumatic stress disorder</a:t>
            </a:r>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Do not conduct routine screening for exposure to traumatic events, because pushing for disclosure of traumatic events in well-functioning individuals may result in more harm than good.</a:t>
            </a:r>
          </a:p>
          <a:p>
            <a:pPr fontAlgn="base"/>
            <a:r>
              <a:rPr lang="en-US" sz="1200" b="0" i="0" kern="1200" dirty="0" smtClean="0">
                <a:solidFill>
                  <a:schemeClr val="tx1"/>
                </a:solidFill>
                <a:effectLst/>
                <a:latin typeface="+mn-lt"/>
                <a:ea typeface="+mn-ea"/>
                <a:cs typeface="+mn-cs"/>
              </a:rPr>
              <a:t>Be alert for signs and symptoms of post-traumatic stress disorder (unexplained somatic symptoms, sleep disorders or mental health disorders such as depression or panic disorder).</a:t>
            </a:r>
          </a:p>
          <a:p>
            <a:pPr fontAlgn="base"/>
            <a:r>
              <a:rPr lang="en-US" sz="1200" b="1" i="0" kern="1200" dirty="0" smtClean="0">
                <a:solidFill>
                  <a:schemeClr val="tx1"/>
                </a:solidFill>
                <a:effectLst/>
                <a:latin typeface="+mn-lt"/>
                <a:ea typeface="+mn-ea"/>
                <a:cs typeface="+mn-cs"/>
              </a:rPr>
              <a:t>Child maltreatment</a:t>
            </a:r>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Do not conduct routine screening for child maltreatment.</a:t>
            </a:r>
          </a:p>
          <a:p>
            <a:pPr fontAlgn="base"/>
            <a:r>
              <a:rPr lang="en-US" sz="1200" b="0" i="0" kern="1200" dirty="0" smtClean="0">
                <a:solidFill>
                  <a:schemeClr val="tx1"/>
                </a:solidFill>
                <a:effectLst/>
                <a:latin typeface="+mn-lt"/>
                <a:ea typeface="+mn-ea"/>
                <a:cs typeface="+mn-cs"/>
              </a:rPr>
              <a:t>Be alert for signs and symptoms of child maltreatment during physical and mental examinations, and assess further when reasonable doubt exists or after patient disclosure.</a:t>
            </a:r>
          </a:p>
          <a:p>
            <a:pPr fontAlgn="base"/>
            <a:r>
              <a:rPr lang="en-US" sz="1200" b="0" i="0" kern="1200" dirty="0" smtClean="0">
                <a:solidFill>
                  <a:schemeClr val="tx1"/>
                </a:solidFill>
                <a:effectLst/>
                <a:latin typeface="+mn-lt"/>
                <a:ea typeface="+mn-ea"/>
                <a:cs typeface="+mn-cs"/>
              </a:rPr>
              <a:t>A home visitation program encompassing the first two years of life should be offered to immigrant and refugee mothers living in high-risk conditions, including teenage motherhood, single parent status, social isolation, low socioeconomic status, or living with mental health or drug abuse problems.</a:t>
            </a:r>
          </a:p>
          <a:p>
            <a:pPr fontAlgn="base"/>
            <a:r>
              <a:rPr lang="en-US" sz="1200" b="1" i="0" kern="1200" dirty="0" smtClean="0">
                <a:solidFill>
                  <a:schemeClr val="tx1"/>
                </a:solidFill>
                <a:effectLst/>
                <a:latin typeface="+mn-lt"/>
                <a:ea typeface="+mn-ea"/>
                <a:cs typeface="+mn-cs"/>
              </a:rPr>
              <a:t>Intimate partner violence</a:t>
            </a:r>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Do not conduct routine screening for intimate partner violence.</a:t>
            </a:r>
          </a:p>
          <a:p>
            <a:pPr fontAlgn="base"/>
            <a:r>
              <a:rPr lang="en-US" sz="1200" b="0" i="0" kern="1200" dirty="0" smtClean="0">
                <a:solidFill>
                  <a:schemeClr val="tx1"/>
                </a:solidFill>
                <a:effectLst/>
                <a:latin typeface="+mn-lt"/>
                <a:ea typeface="+mn-ea"/>
                <a:cs typeface="+mn-cs"/>
              </a:rPr>
              <a:t>Be alert for potential signs and symptoms related to intimate partner violence, and assess further when reasonable doubt exists or after patient disclosure.</a:t>
            </a:r>
          </a:p>
          <a:p>
            <a:endParaRPr lang="en-CA" dirty="0" smtClean="0"/>
          </a:p>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sym typeface="Wingdings" panose="05000000000000000000" pitchFamily="2" charset="2"/>
              </a:rPr>
              <a:t></a:t>
            </a:r>
            <a:r>
              <a:rPr lang="en-CA" u="sng" dirty="0" smtClean="0"/>
              <a:t>Nova Scotia Brotherhood Initiative</a:t>
            </a:r>
            <a:r>
              <a:rPr lang="en-CA" dirty="0" smtClean="0"/>
              <a:t>: </a:t>
            </a:r>
            <a:r>
              <a:rPr lang="en-US" dirty="0" smtClean="0"/>
              <a:t>Brotherhood provides gender and culturally-appropriate primary medical care plus health and wellness services to men of African ancestry across Halifax Regional Municipality</a:t>
            </a:r>
            <a:endParaRPr lang="en-CA" dirty="0" smtClean="0"/>
          </a:p>
          <a:p>
            <a:endParaRPr lang="en-CA"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291474A-F1B8-47F8-AA36-194FED41BE80}"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18868527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C291474A-F1B8-47F8-AA36-194FED41BE80}" type="slidenum">
              <a:rPr lang="en-US" smtClean="0"/>
              <a:pPr/>
              <a:t>13</a:t>
            </a:fld>
            <a:endParaRPr lang="en-US"/>
          </a:p>
        </p:txBody>
      </p:sp>
    </p:spTree>
    <p:extLst>
      <p:ext uri="{BB962C8B-B14F-4D97-AF65-F5344CB8AC3E}">
        <p14:creationId xmlns:p14="http://schemas.microsoft.com/office/powerpoint/2010/main" val="29764599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14</a:t>
            </a:fld>
            <a:endParaRPr lang="en-US"/>
          </a:p>
        </p:txBody>
      </p:sp>
    </p:spTree>
    <p:extLst>
      <p:ext uri="{BB962C8B-B14F-4D97-AF65-F5344CB8AC3E}">
        <p14:creationId xmlns:p14="http://schemas.microsoft.com/office/powerpoint/2010/main" val="6910010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a:p>
            <a:endParaRPr lang="en-CA"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15</a:t>
            </a:fld>
            <a:endParaRPr lang="en-US"/>
          </a:p>
        </p:txBody>
      </p:sp>
    </p:spTree>
    <p:extLst>
      <p:ext uri="{BB962C8B-B14F-4D97-AF65-F5344CB8AC3E}">
        <p14:creationId xmlns:p14="http://schemas.microsoft.com/office/powerpoint/2010/main" val="1348503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C291474A-F1B8-47F8-AA36-194FED41BE80}" type="slidenum">
              <a:rPr lang="en-US" smtClean="0"/>
              <a:pPr/>
              <a:t>16</a:t>
            </a:fld>
            <a:endParaRPr lang="en-US"/>
          </a:p>
        </p:txBody>
      </p:sp>
    </p:spTree>
    <p:extLst>
      <p:ext uri="{BB962C8B-B14F-4D97-AF65-F5344CB8AC3E}">
        <p14:creationId xmlns:p14="http://schemas.microsoft.com/office/powerpoint/2010/main" val="26424832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C291474A-F1B8-47F8-AA36-194FED41BE80}" type="slidenum">
              <a:rPr lang="en-US" smtClean="0"/>
              <a:pPr/>
              <a:t>17</a:t>
            </a:fld>
            <a:endParaRPr lang="en-US"/>
          </a:p>
        </p:txBody>
      </p:sp>
    </p:spTree>
    <p:extLst>
      <p:ext uri="{BB962C8B-B14F-4D97-AF65-F5344CB8AC3E}">
        <p14:creationId xmlns:p14="http://schemas.microsoft.com/office/powerpoint/2010/main" val="38788785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18</a:t>
            </a:fld>
            <a:endParaRPr lang="en-US"/>
          </a:p>
        </p:txBody>
      </p:sp>
    </p:spTree>
    <p:extLst>
      <p:ext uri="{BB962C8B-B14F-4D97-AF65-F5344CB8AC3E}">
        <p14:creationId xmlns:p14="http://schemas.microsoft.com/office/powerpoint/2010/main" val="1517910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C291474A-F1B8-47F8-AA36-194FED41BE80}" type="slidenum">
              <a:rPr lang="en-US" smtClean="0"/>
              <a:pPr/>
              <a:t>2</a:t>
            </a:fld>
            <a:endParaRPr lang="en-US"/>
          </a:p>
        </p:txBody>
      </p:sp>
    </p:spTree>
    <p:extLst>
      <p:ext uri="{BB962C8B-B14F-4D97-AF65-F5344CB8AC3E}">
        <p14:creationId xmlns:p14="http://schemas.microsoft.com/office/powerpoint/2010/main" val="1068934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C291474A-F1B8-47F8-AA36-194FED41BE80}" type="slidenum">
              <a:rPr lang="en-US" smtClean="0"/>
              <a:pPr/>
              <a:t>3</a:t>
            </a:fld>
            <a:endParaRPr lang="en-US"/>
          </a:p>
        </p:txBody>
      </p:sp>
    </p:spTree>
    <p:extLst>
      <p:ext uri="{BB962C8B-B14F-4D97-AF65-F5344CB8AC3E}">
        <p14:creationId xmlns:p14="http://schemas.microsoft.com/office/powerpoint/2010/main" val="1513022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4</a:t>
            </a:fld>
            <a:endParaRPr lang="en-US"/>
          </a:p>
        </p:txBody>
      </p:sp>
    </p:spTree>
    <p:extLst>
      <p:ext uri="{BB962C8B-B14F-4D97-AF65-F5344CB8AC3E}">
        <p14:creationId xmlns:p14="http://schemas.microsoft.com/office/powerpoint/2010/main" val="730668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r>
              <a:rPr lang="en-CA" dirty="0" smtClean="0"/>
              <a:t>				</a:t>
            </a:r>
          </a:p>
          <a:p>
            <a:endParaRPr lang="en-CA"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5</a:t>
            </a:fld>
            <a:endParaRPr lang="en-US"/>
          </a:p>
        </p:txBody>
      </p:sp>
    </p:spTree>
    <p:extLst>
      <p:ext uri="{BB962C8B-B14F-4D97-AF65-F5344CB8AC3E}">
        <p14:creationId xmlns:p14="http://schemas.microsoft.com/office/powerpoint/2010/main" val="3715428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CA" dirty="0" smtClean="0">
                <a:sym typeface="Wingdings" panose="05000000000000000000" pitchFamily="2" charset="2"/>
              </a:rPr>
              <a:t></a:t>
            </a:r>
            <a:r>
              <a:rPr lang="en-CA" dirty="0" smtClean="0"/>
              <a:t>[Speaking</a:t>
            </a:r>
            <a:r>
              <a:rPr lang="en-CA" baseline="0" dirty="0" smtClean="0"/>
              <a:t> point]</a:t>
            </a:r>
            <a:r>
              <a:rPr lang="en-CA" dirty="0" smtClean="0"/>
              <a:t>-Chart below shows a significant difference in self-reported “healthy” status of immigrants involved in group or organizational activities after three years of being in Canada.</a:t>
            </a:r>
          </a:p>
          <a:p>
            <a:endParaRPr lang="en-CA" baseline="0" dirty="0" smtClean="0"/>
          </a:p>
          <a:p>
            <a:endParaRPr lang="en-CA" baseline="0" dirty="0" smtClean="0"/>
          </a:p>
          <a:p>
            <a:endParaRPr lang="en-CA" dirty="0" smtClean="0"/>
          </a:p>
          <a:p>
            <a:endParaRPr lang="en-US" b="1"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6</a:t>
            </a:fld>
            <a:endParaRPr lang="en-US"/>
          </a:p>
        </p:txBody>
      </p:sp>
    </p:spTree>
    <p:extLst>
      <p:ext uri="{BB962C8B-B14F-4D97-AF65-F5344CB8AC3E}">
        <p14:creationId xmlns:p14="http://schemas.microsoft.com/office/powerpoint/2010/main" val="19220683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sz="1200" dirty="0" smtClean="0"/>
          </a:p>
          <a:p>
            <a:pPr marL="0" marR="0" lvl="2" indent="0" algn="l" defTabSz="914400" rtl="0" eaLnBrk="1" fontAlgn="auto" latinLnBrk="0" hangingPunct="1">
              <a:lnSpc>
                <a:spcPct val="100000"/>
              </a:lnSpc>
              <a:spcBef>
                <a:spcPts val="0"/>
              </a:spcBef>
              <a:spcAft>
                <a:spcPts val="0"/>
              </a:spcAft>
              <a:buClrTx/>
              <a:buSzTx/>
              <a:buFontTx/>
              <a:buNone/>
              <a:tabLst/>
              <a:defRPr/>
            </a:pPr>
            <a:r>
              <a:rPr lang="en-CA" sz="1200" dirty="0" smtClean="0">
                <a:sym typeface="Wingdings" panose="05000000000000000000" pitchFamily="2" charset="2"/>
              </a:rPr>
              <a:t></a:t>
            </a:r>
            <a:r>
              <a:rPr lang="en-CA" sz="1200" dirty="0" smtClean="0"/>
              <a:t>Vitamin </a:t>
            </a:r>
            <a:r>
              <a:rPr lang="en-CA" sz="1200" dirty="0" smtClean="0"/>
              <a:t>D Deficiency study found lower-than-desirable levels in newly arrived refugee children and woman of childbearing age (particularly those with darker complexions) which negatively affected their skeletal and mental health</a:t>
            </a:r>
            <a:r>
              <a:rPr lang="en-CA" sz="1200" baseline="30000" dirty="0" smtClean="0"/>
              <a:t>4.</a:t>
            </a:r>
          </a:p>
          <a:p>
            <a:pPr marL="0" marR="0" lvl="2" indent="0" algn="l" defTabSz="914400" rtl="0" eaLnBrk="1" fontAlgn="auto" latinLnBrk="0" hangingPunct="1">
              <a:lnSpc>
                <a:spcPct val="100000"/>
              </a:lnSpc>
              <a:spcBef>
                <a:spcPts val="0"/>
              </a:spcBef>
              <a:spcAft>
                <a:spcPts val="0"/>
              </a:spcAft>
              <a:buClrTx/>
              <a:buSzTx/>
              <a:buFontTx/>
              <a:buNone/>
              <a:tabLst/>
              <a:defRPr/>
            </a:pPr>
            <a:endParaRPr lang="en-CA" sz="1200" dirty="0" smtClean="0">
              <a:sym typeface="Wingdings" panose="05000000000000000000" pitchFamily="2" charset="2"/>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en-CA" sz="1200" dirty="0" smtClean="0">
                <a:sym typeface="Wingdings" panose="05000000000000000000" pitchFamily="2" charset="2"/>
              </a:rPr>
              <a:t></a:t>
            </a:r>
            <a:r>
              <a:rPr lang="en-CA" sz="1200" dirty="0" smtClean="0"/>
              <a:t>Neighbourhoods </a:t>
            </a:r>
            <a:r>
              <a:rPr lang="en-CA" sz="1200" dirty="0" smtClean="0"/>
              <a:t>with fewer resources and services – </a:t>
            </a:r>
            <a:r>
              <a:rPr lang="en-CA" sz="1200" i="1" dirty="0" smtClean="0"/>
              <a:t>medical, social, law enforcement, schooling</a:t>
            </a:r>
            <a:r>
              <a:rPr lang="en-CA" sz="1200" i="1" baseline="30000" dirty="0" smtClean="0"/>
              <a:t>5</a:t>
            </a:r>
            <a:endParaRPr lang="en-CA" sz="1200" i="1" dirty="0" smtClean="0"/>
          </a:p>
          <a:p>
            <a:pPr marL="0" marR="0" lvl="2" indent="0" algn="l" defTabSz="914400" rtl="0" eaLnBrk="1" fontAlgn="auto" latinLnBrk="0" hangingPunct="1">
              <a:lnSpc>
                <a:spcPct val="100000"/>
              </a:lnSpc>
              <a:spcBef>
                <a:spcPts val="0"/>
              </a:spcBef>
              <a:spcAft>
                <a:spcPts val="0"/>
              </a:spcAft>
              <a:buClrTx/>
              <a:buSzTx/>
              <a:buFontTx/>
              <a:buNone/>
              <a:tabLst/>
              <a:defRPr/>
            </a:pPr>
            <a:r>
              <a:rPr lang="en-CA" sz="1200" dirty="0" smtClean="0">
                <a:sym typeface="Wingdings" panose="05000000000000000000" pitchFamily="2" charset="2"/>
              </a:rPr>
              <a:t></a:t>
            </a:r>
            <a:r>
              <a:rPr lang="en-CA" sz="1200" dirty="0" smtClean="0"/>
              <a:t>‘</a:t>
            </a:r>
            <a:r>
              <a:rPr lang="en-CA" sz="1200" dirty="0" smtClean="0"/>
              <a:t>Walkability’ of neighbourhood or community - </a:t>
            </a:r>
            <a:r>
              <a:rPr lang="en-CA" sz="1200" i="1" dirty="0" smtClean="0"/>
              <a:t>recreational pathways and sidewalks, safe levels of lighting, compatible land uses ensuring pleasant safe spaces for recreational and transit activities</a:t>
            </a:r>
            <a:r>
              <a:rPr lang="en-CA" sz="1200" i="1" baseline="30000" dirty="0" smtClean="0"/>
              <a:t>5</a:t>
            </a:r>
          </a:p>
          <a:p>
            <a:endParaRPr lang="en-CA" sz="1200" dirty="0" smtClean="0"/>
          </a:p>
        </p:txBody>
      </p:sp>
      <p:sp>
        <p:nvSpPr>
          <p:cNvPr id="4" name="Slide Number Placeholder 3"/>
          <p:cNvSpPr>
            <a:spLocks noGrp="1"/>
          </p:cNvSpPr>
          <p:nvPr>
            <p:ph type="sldNum" sz="quarter" idx="10"/>
          </p:nvPr>
        </p:nvSpPr>
        <p:spPr/>
        <p:txBody>
          <a:bodyPr/>
          <a:lstStyle/>
          <a:p>
            <a:fld id="{C291474A-F1B8-47F8-AA36-194FED41BE80}" type="slidenum">
              <a:rPr lang="en-US" smtClean="0"/>
              <a:pPr/>
              <a:t>7</a:t>
            </a:fld>
            <a:endParaRPr lang="en-US"/>
          </a:p>
        </p:txBody>
      </p:sp>
    </p:spTree>
    <p:extLst>
      <p:ext uri="{BB962C8B-B14F-4D97-AF65-F5344CB8AC3E}">
        <p14:creationId xmlns:p14="http://schemas.microsoft.com/office/powerpoint/2010/main" val="6471178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C291474A-F1B8-47F8-AA36-194FED41BE80}" type="slidenum">
              <a:rPr lang="en-US" smtClean="0"/>
              <a:pPr/>
              <a:t>8</a:t>
            </a:fld>
            <a:endParaRPr lang="en-US"/>
          </a:p>
        </p:txBody>
      </p:sp>
    </p:spTree>
    <p:extLst>
      <p:ext uri="{BB962C8B-B14F-4D97-AF65-F5344CB8AC3E}">
        <p14:creationId xmlns:p14="http://schemas.microsoft.com/office/powerpoint/2010/main" val="13699409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dirty="0"/>
          </a:p>
          <a:p>
            <a:r>
              <a:rPr lang="en-US" sz="1200" b="1" dirty="0" smtClean="0">
                <a:sym typeface="Wingdings" panose="05000000000000000000" pitchFamily="2" charset="2"/>
              </a:rPr>
              <a:t></a:t>
            </a:r>
            <a:r>
              <a:rPr lang="en-US" sz="1200" b="1" dirty="0" smtClean="0"/>
              <a:t>CRS</a:t>
            </a:r>
            <a:r>
              <a:rPr lang="en-US" sz="1200" b="1" dirty="0"/>
              <a:t>: </a:t>
            </a:r>
            <a:r>
              <a:rPr lang="en-US" sz="1200" dirty="0"/>
              <a:t>a points-based system used to assess and score a candidate’s profile to rank them in the Express Entry pool; Express Entry candidates given score out of 1,200</a:t>
            </a:r>
            <a:endParaRPr lang="en-US" sz="1200" b="1" dirty="0"/>
          </a:p>
          <a:p>
            <a:pPr marL="0" lvl="2" defTabSz="931774">
              <a:defRPr/>
            </a:pPr>
            <a:r>
              <a:rPr lang="en-US" sz="1200" b="1" dirty="0"/>
              <a:t>-</a:t>
            </a:r>
            <a:r>
              <a:rPr lang="en-US" sz="1200" dirty="0" smtClean="0"/>
              <a:t>Additional </a:t>
            </a:r>
            <a:r>
              <a:rPr lang="en-US" sz="1200" dirty="0"/>
              <a:t>points awarded to those who have a job offer or a nomination by one of Canada’s provinces or territories under their provincial nominee </a:t>
            </a:r>
            <a:r>
              <a:rPr lang="en-US" sz="1200" dirty="0" smtClean="0"/>
              <a:t>programs</a:t>
            </a:r>
            <a:endParaRPr lang="en-US" sz="1200"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9</a:t>
            </a:fld>
            <a:endParaRPr lang="en-US"/>
          </a:p>
        </p:txBody>
      </p:sp>
    </p:spTree>
    <p:extLst>
      <p:ext uri="{BB962C8B-B14F-4D97-AF65-F5344CB8AC3E}">
        <p14:creationId xmlns:p14="http://schemas.microsoft.com/office/powerpoint/2010/main" val="19475392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printer-frendly-ppt.jpg"/>
          <p:cNvPicPr>
            <a:picLocks noChangeAspect="1"/>
          </p:cNvPicPr>
          <p:nvPr userDrawn="1"/>
        </p:nvPicPr>
        <p:blipFill>
          <a:blip r:embed="rId2"/>
          <a:stretch>
            <a:fillRect/>
          </a:stretch>
        </p:blipFill>
        <p:spPr>
          <a:xfrm>
            <a:off x="0" y="0"/>
            <a:ext cx="9144000" cy="6858000"/>
          </a:xfrm>
          <a:prstGeom prst="rect">
            <a:avLst/>
          </a:prstGeom>
        </p:spPr>
      </p:pic>
      <p:sp>
        <p:nvSpPr>
          <p:cNvPr id="3" name="Subtitle 2"/>
          <p:cNvSpPr>
            <a:spLocks noGrp="1"/>
          </p:cNvSpPr>
          <p:nvPr>
            <p:ph type="subTitle" idx="1" hasCustomPrompt="1"/>
          </p:nvPr>
        </p:nvSpPr>
        <p:spPr>
          <a:xfrm>
            <a:off x="533400" y="4419600"/>
            <a:ext cx="6934200" cy="1371601"/>
          </a:xfrm>
        </p:spPr>
        <p:txBody>
          <a:bodyPr>
            <a:noAutofit/>
          </a:bodyPr>
          <a:lstStyle>
            <a:lvl1pPr marL="0" indent="0" algn="l">
              <a:buNone/>
              <a:defRPr baseline="0">
                <a:solidFill>
                  <a:schemeClr val="tx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dirty="0" smtClean="0"/>
              <a:t>The Healthy Immigrant Effect</a:t>
            </a:r>
            <a:endParaRPr lang="en-US" dirty="0"/>
          </a:p>
        </p:txBody>
      </p:sp>
      <p:sp>
        <p:nvSpPr>
          <p:cNvPr id="5" name="Footer Placeholder 4"/>
          <p:cNvSpPr>
            <a:spLocks noGrp="1"/>
          </p:cNvSpPr>
          <p:nvPr>
            <p:ph type="ftr" sz="quarter" idx="11"/>
          </p:nvPr>
        </p:nvSpPr>
        <p:spPr>
          <a:xfrm>
            <a:off x="4876800" y="3984476"/>
            <a:ext cx="2458616" cy="196552"/>
          </a:xfrm>
        </p:spPr>
        <p:txBody>
          <a:bodyPr/>
          <a:lstStyle>
            <a:lvl1pPr algn="r">
              <a:defRPr lang="fr-CA" smtClean="0"/>
            </a:lvl1pPr>
          </a:lstStyle>
          <a:p>
            <a:r>
              <a:rPr lang="fr-CA" noProof="0" dirty="0" smtClean="0"/>
              <a:t>Classification (le cas échéant)</a:t>
            </a:r>
            <a:endParaRPr lang="fr-CA" noProof="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40439F04-E08A-45C8-9165-61E94381981B}" type="datetime1">
              <a:rPr lang="en-US" smtClean="0"/>
              <a:t>9/20/2016</a:t>
            </a:fld>
            <a:endParaRPr lang="en-US"/>
          </a:p>
        </p:txBody>
      </p:sp>
      <p:sp>
        <p:nvSpPr>
          <p:cNvPr id="5" name="Footer Placeholder 4"/>
          <p:cNvSpPr>
            <a:spLocks noGrp="1"/>
          </p:cNvSpPr>
          <p:nvPr>
            <p:ph type="ftr" sz="quarter" idx="11"/>
          </p:nvPr>
        </p:nvSpPr>
        <p:spPr/>
        <p:txBody>
          <a:bodyPr/>
          <a:lstStyle/>
          <a:p>
            <a:r>
              <a:rPr lang="en-US" smtClean="0"/>
              <a:t>Classification (le cas échéant)</a:t>
            </a:r>
            <a:endParaRPr lang="en-US"/>
          </a:p>
        </p:txBody>
      </p:sp>
      <p:sp>
        <p:nvSpPr>
          <p:cNvPr id="6" name="Slide Number Placeholder 5"/>
          <p:cNvSpPr>
            <a:spLocks noGrp="1"/>
          </p:cNvSpPr>
          <p:nvPr>
            <p:ph type="sldNum" sz="quarter" idx="12"/>
          </p:nvPr>
        </p:nvSpPr>
        <p:spPr/>
        <p:txBody>
          <a:bodyPr/>
          <a:lstStyle/>
          <a:p>
            <a:fld id="{B28FF02D-F5A3-0648-9CBB-623166A328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47F63BFC-CDE7-49FF-90CE-7D5637815A54}" type="datetime1">
              <a:rPr lang="en-US" smtClean="0"/>
              <a:t>9/20/2016</a:t>
            </a:fld>
            <a:endParaRPr lang="en-US"/>
          </a:p>
        </p:txBody>
      </p:sp>
      <p:sp>
        <p:nvSpPr>
          <p:cNvPr id="5" name="Footer Placeholder 4"/>
          <p:cNvSpPr>
            <a:spLocks noGrp="1"/>
          </p:cNvSpPr>
          <p:nvPr>
            <p:ph type="ftr" sz="quarter" idx="11"/>
          </p:nvPr>
        </p:nvSpPr>
        <p:spPr/>
        <p:txBody>
          <a:bodyPr/>
          <a:lstStyle/>
          <a:p>
            <a:r>
              <a:rPr lang="en-US" smtClean="0"/>
              <a:t>Classification (le cas échéant)</a:t>
            </a:r>
            <a:endParaRPr lang="en-US"/>
          </a:p>
        </p:txBody>
      </p:sp>
      <p:sp>
        <p:nvSpPr>
          <p:cNvPr id="6" name="Slide Number Placeholder 5"/>
          <p:cNvSpPr>
            <a:spLocks noGrp="1"/>
          </p:cNvSpPr>
          <p:nvPr>
            <p:ph type="sldNum" sz="quarter" idx="12"/>
          </p:nvPr>
        </p:nvSpPr>
        <p:spPr/>
        <p:txBody>
          <a:bodyPr/>
          <a:lstStyle/>
          <a:p>
            <a:fld id="{B28FF02D-F5A3-0648-9CBB-623166A3287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printer-frendly-ppt.jpg"/>
          <p:cNvPicPr>
            <a:picLocks noChangeAspect="1"/>
          </p:cNvPicPr>
          <p:nvPr userDrawn="1"/>
        </p:nvPicPr>
        <p:blipFill>
          <a:blip r:embed="rId2"/>
          <a:stretch>
            <a:fillRect/>
          </a:stretch>
        </p:blipFill>
        <p:spPr>
          <a:xfrm>
            <a:off x="0" y="0"/>
            <a:ext cx="9144000" cy="6858000"/>
          </a:xfrm>
          <a:prstGeom prst="rect">
            <a:avLst/>
          </a:prstGeom>
        </p:spPr>
      </p:pic>
      <p:sp>
        <p:nvSpPr>
          <p:cNvPr id="3" name="Subtitle 2"/>
          <p:cNvSpPr>
            <a:spLocks noGrp="1"/>
          </p:cNvSpPr>
          <p:nvPr>
            <p:ph type="subTitle" idx="1" hasCustomPrompt="1"/>
          </p:nvPr>
        </p:nvSpPr>
        <p:spPr>
          <a:xfrm>
            <a:off x="533400" y="4419600"/>
            <a:ext cx="6934200" cy="1371601"/>
          </a:xfrm>
        </p:spPr>
        <p:txBody>
          <a:bodyPr>
            <a:noAutofit/>
          </a:bodyPr>
          <a:lstStyle>
            <a:lvl1pPr marL="0" indent="0" algn="l">
              <a:buNone/>
              <a:defRPr baseline="0">
                <a:solidFill>
                  <a:schemeClr val="tx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dirty="0" smtClean="0"/>
              <a:t>The Healthy Immigrant Effect</a:t>
            </a:r>
            <a:endParaRPr lang="en-US" dirty="0"/>
          </a:p>
        </p:txBody>
      </p:sp>
      <p:sp>
        <p:nvSpPr>
          <p:cNvPr id="5" name="Footer Placeholder 4"/>
          <p:cNvSpPr>
            <a:spLocks noGrp="1"/>
          </p:cNvSpPr>
          <p:nvPr>
            <p:ph type="ftr" sz="quarter" idx="11"/>
          </p:nvPr>
        </p:nvSpPr>
        <p:spPr>
          <a:xfrm>
            <a:off x="4876800" y="3984476"/>
            <a:ext cx="2458616" cy="196552"/>
          </a:xfrm>
        </p:spPr>
        <p:txBody>
          <a:bodyPr/>
          <a:lstStyle>
            <a:lvl1pPr algn="r">
              <a:defRPr lang="fr-CA" smtClean="0"/>
            </a:lvl1pPr>
          </a:lstStyle>
          <a:p>
            <a:r>
              <a:rPr dirty="0">
                <a:solidFill>
                  <a:prstClr val="black">
                    <a:tint val="75000"/>
                  </a:prstClr>
                </a:solidFill>
              </a:rPr>
              <a:t>Classification (le cas échéant)</a:t>
            </a:r>
          </a:p>
        </p:txBody>
      </p:sp>
    </p:spTree>
    <p:extLst>
      <p:ext uri="{BB962C8B-B14F-4D97-AF65-F5344CB8AC3E}">
        <p14:creationId xmlns:p14="http://schemas.microsoft.com/office/powerpoint/2010/main" val="37622017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printer-frendly-ppt2.jpg"/>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hasCustomPrompt="1"/>
          </p:nvPr>
        </p:nvSpPr>
        <p:spPr>
          <a:xfrm>
            <a:off x="457200" y="457200"/>
            <a:ext cx="8229600" cy="990600"/>
          </a:xfrm>
        </p:spPr>
        <p:txBody>
          <a:bodyPr>
            <a:noAutofit/>
          </a:bodyPr>
          <a:lstStyle>
            <a:lvl1pPr algn="l">
              <a:defRPr sz="2600"/>
            </a:lvl1pPr>
          </a:lstStyle>
          <a:p>
            <a:r>
              <a:rPr lang="en-CA" dirty="0" smtClean="0"/>
              <a:t>Click to edit Master title style</a:t>
            </a:r>
            <a:br>
              <a:rPr lang="en-CA" dirty="0" smtClean="0"/>
            </a:br>
            <a:endParaRPr lang="en-US" dirty="0"/>
          </a:p>
        </p:txBody>
      </p:sp>
      <p:sp>
        <p:nvSpPr>
          <p:cNvPr id="3" name="Content Placeholder 2"/>
          <p:cNvSpPr>
            <a:spLocks noGrp="1"/>
          </p:cNvSpPr>
          <p:nvPr>
            <p:ph idx="1"/>
          </p:nvPr>
        </p:nvSpPr>
        <p:spPr/>
        <p:txBody>
          <a:bodyPr/>
          <a:lstStyle>
            <a:lvl1pPr>
              <a:defRPr sz="2400"/>
            </a:lvl1pPr>
            <a:lvl2pPr>
              <a:defRPr sz="2100"/>
            </a:lvl2pPr>
            <a:lvl3pPr>
              <a:defRPr sz="1800"/>
            </a:lvl3pPr>
          </a:lstStyle>
          <a:p>
            <a:pPr lvl="0"/>
            <a:r>
              <a:rPr lang="en-CA" dirty="0" smtClean="0"/>
              <a:t>Click to edit Master text styles</a:t>
            </a:r>
          </a:p>
          <a:p>
            <a:pPr lvl="1"/>
            <a:r>
              <a:rPr lang="en-CA" dirty="0" smtClean="0"/>
              <a:t>Second level</a:t>
            </a:r>
          </a:p>
          <a:p>
            <a:pPr lvl="2"/>
            <a:r>
              <a:rPr lang="en-CA" dirty="0" smtClean="0"/>
              <a:t>Third level</a:t>
            </a:r>
          </a:p>
        </p:txBody>
      </p:sp>
      <p:sp>
        <p:nvSpPr>
          <p:cNvPr id="4" name="Date Placeholder 3"/>
          <p:cNvSpPr>
            <a:spLocks noGrp="1"/>
          </p:cNvSpPr>
          <p:nvPr>
            <p:ph type="dt" sz="half" idx="10"/>
          </p:nvPr>
        </p:nvSpPr>
        <p:spPr/>
        <p:txBody>
          <a:bodyPr/>
          <a:lstStyle/>
          <a:p>
            <a:fld id="{44B42CD6-1FC8-F54F-AFF5-EEEC4348E133}" type="datetimeFigureOut">
              <a:rPr lang="en-US" smtClean="0">
                <a:solidFill>
                  <a:prstClr val="black">
                    <a:tint val="75000"/>
                  </a:prstClr>
                </a:solidFill>
              </a:rPr>
              <a:pPr/>
              <a:t>9/20/2016</a:t>
            </a:fld>
            <a:endParaRPr lang="en-US">
              <a:solidFill>
                <a:prstClr val="black">
                  <a:tint val="75000"/>
                </a:prstClr>
              </a:solidFill>
            </a:endParaRPr>
          </a:p>
        </p:txBody>
      </p:sp>
      <p:sp>
        <p:nvSpPr>
          <p:cNvPr id="5" name="Footer Placeholder 4"/>
          <p:cNvSpPr>
            <a:spLocks noGrp="1"/>
          </p:cNvSpPr>
          <p:nvPr>
            <p:ph type="ftr" sz="quarter" idx="11"/>
          </p:nvPr>
        </p:nvSpPr>
        <p:spPr>
          <a:xfrm>
            <a:off x="6228184" y="260648"/>
            <a:ext cx="2458616" cy="196552"/>
          </a:xfrm>
        </p:spPr>
        <p:txBody>
          <a:bodyPr/>
          <a:lstStyle>
            <a:lvl1pPr algn="r">
              <a:defRPr/>
            </a:lvl1pPr>
          </a:lstStyle>
          <a:p>
            <a:r>
              <a:rPr lang="fr-CA" dirty="0" smtClean="0">
                <a:solidFill>
                  <a:prstClr val="black">
                    <a:tint val="75000"/>
                  </a:prstClr>
                </a:solidFill>
              </a:rPr>
              <a:t>Classification (le cas échéant)</a:t>
            </a:r>
            <a:endParaRPr lang="fr-CA"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28FF02D-F5A3-0648-9CBB-623166A328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60646007"/>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44B42CD6-1FC8-F54F-AFF5-EEEC4348E133}" type="datetimeFigureOut">
              <a:rPr lang="en-US" smtClean="0">
                <a:solidFill>
                  <a:prstClr val="black">
                    <a:tint val="75000"/>
                  </a:prstClr>
                </a:solidFill>
              </a:rPr>
              <a:pPr/>
              <a:t>9/20/2016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FF02D-F5A3-0648-9CBB-623166A328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68409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44B42CD6-1FC8-F54F-AFF5-EEEC4348E133}" type="datetimeFigureOut">
              <a:rPr lang="en-US" smtClean="0">
                <a:solidFill>
                  <a:prstClr val="black">
                    <a:tint val="75000"/>
                  </a:prstClr>
                </a:solidFill>
              </a:rPr>
              <a:pPr/>
              <a:t>9/20/2016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8FF02D-F5A3-0648-9CBB-623166A328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713442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44B42CD6-1FC8-F54F-AFF5-EEEC4348E133}" type="datetimeFigureOut">
              <a:rPr lang="en-US" smtClean="0">
                <a:solidFill>
                  <a:prstClr val="black">
                    <a:tint val="75000"/>
                  </a:prstClr>
                </a:solidFill>
              </a:rPr>
              <a:pPr/>
              <a:t>9/20/2016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28FF02D-F5A3-0648-9CBB-623166A328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973467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44B42CD6-1FC8-F54F-AFF5-EEEC4348E133}" type="datetimeFigureOut">
              <a:rPr lang="en-US" smtClean="0">
                <a:solidFill>
                  <a:prstClr val="black">
                    <a:tint val="75000"/>
                  </a:prstClr>
                </a:solidFill>
              </a:rPr>
              <a:pPr/>
              <a:t>9/20/2016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28FF02D-F5A3-0648-9CBB-623166A328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545251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B42CD6-1FC8-F54F-AFF5-EEEC4348E133}" type="datetimeFigureOut">
              <a:rPr lang="en-US" smtClean="0">
                <a:solidFill>
                  <a:prstClr val="black">
                    <a:tint val="75000"/>
                  </a:prstClr>
                </a:solidFill>
              </a:rPr>
              <a:pPr/>
              <a:t>9/20/2016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28FF02D-F5A3-0648-9CBB-623166A328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57225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44B42CD6-1FC8-F54F-AFF5-EEEC4348E133}" type="datetimeFigureOut">
              <a:rPr lang="en-US" smtClean="0">
                <a:solidFill>
                  <a:prstClr val="black">
                    <a:tint val="75000"/>
                  </a:prstClr>
                </a:solidFill>
              </a:rPr>
              <a:pPr/>
              <a:t>9/20/2016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8FF02D-F5A3-0648-9CBB-623166A328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71156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printer-frendly-ppt2.jpg"/>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hasCustomPrompt="1"/>
          </p:nvPr>
        </p:nvSpPr>
        <p:spPr>
          <a:xfrm>
            <a:off x="457200" y="457200"/>
            <a:ext cx="8229600" cy="990600"/>
          </a:xfrm>
        </p:spPr>
        <p:txBody>
          <a:bodyPr>
            <a:noAutofit/>
          </a:bodyPr>
          <a:lstStyle>
            <a:lvl1pPr algn="l">
              <a:defRPr sz="2600"/>
            </a:lvl1pPr>
          </a:lstStyle>
          <a:p>
            <a:r>
              <a:rPr lang="en-CA" dirty="0" smtClean="0"/>
              <a:t>Click to edit Master title style</a:t>
            </a:r>
            <a:br>
              <a:rPr lang="en-CA" dirty="0" smtClean="0"/>
            </a:br>
            <a:endParaRPr lang="en-US" dirty="0"/>
          </a:p>
        </p:txBody>
      </p:sp>
      <p:sp>
        <p:nvSpPr>
          <p:cNvPr id="3" name="Content Placeholder 2"/>
          <p:cNvSpPr>
            <a:spLocks noGrp="1"/>
          </p:cNvSpPr>
          <p:nvPr>
            <p:ph idx="1"/>
          </p:nvPr>
        </p:nvSpPr>
        <p:spPr/>
        <p:txBody>
          <a:bodyPr/>
          <a:lstStyle>
            <a:lvl1pPr>
              <a:defRPr sz="2400"/>
            </a:lvl1pPr>
            <a:lvl2pPr>
              <a:defRPr sz="2100"/>
            </a:lvl2pPr>
            <a:lvl3pPr>
              <a:defRPr sz="1800"/>
            </a:lvl3pPr>
          </a:lstStyle>
          <a:p>
            <a:pPr lvl="0"/>
            <a:r>
              <a:rPr lang="en-CA" dirty="0" smtClean="0"/>
              <a:t>Click to edit Master text styles</a:t>
            </a:r>
          </a:p>
          <a:p>
            <a:pPr lvl="1"/>
            <a:r>
              <a:rPr lang="en-CA" dirty="0" smtClean="0"/>
              <a:t>Second level</a:t>
            </a:r>
          </a:p>
          <a:p>
            <a:pPr lvl="2"/>
            <a:r>
              <a:rPr lang="en-CA" dirty="0" smtClean="0"/>
              <a:t>Third level</a:t>
            </a:r>
          </a:p>
        </p:txBody>
      </p:sp>
      <p:sp>
        <p:nvSpPr>
          <p:cNvPr id="4" name="Date Placeholder 3"/>
          <p:cNvSpPr>
            <a:spLocks noGrp="1"/>
          </p:cNvSpPr>
          <p:nvPr>
            <p:ph type="dt" sz="half" idx="10"/>
          </p:nvPr>
        </p:nvSpPr>
        <p:spPr/>
        <p:txBody>
          <a:bodyPr/>
          <a:lstStyle/>
          <a:p>
            <a:fld id="{A803D7DD-1DF2-40DE-872B-69335454CE6B}" type="datetime1">
              <a:rPr lang="en-US" smtClean="0"/>
              <a:t>9/20/2016</a:t>
            </a:fld>
            <a:endParaRPr lang="en-US"/>
          </a:p>
        </p:txBody>
      </p:sp>
      <p:sp>
        <p:nvSpPr>
          <p:cNvPr id="5" name="Footer Placeholder 4"/>
          <p:cNvSpPr>
            <a:spLocks noGrp="1"/>
          </p:cNvSpPr>
          <p:nvPr>
            <p:ph type="ftr" sz="quarter" idx="11"/>
          </p:nvPr>
        </p:nvSpPr>
        <p:spPr>
          <a:xfrm>
            <a:off x="6228184" y="260648"/>
            <a:ext cx="2458616" cy="196552"/>
          </a:xfrm>
        </p:spPr>
        <p:txBody>
          <a:bodyPr/>
          <a:lstStyle>
            <a:lvl1pPr algn="r">
              <a:defRPr/>
            </a:lvl1pPr>
          </a:lstStyle>
          <a:p>
            <a:r>
              <a:rPr lang="fr-CA" noProof="0" dirty="0" smtClean="0"/>
              <a:t>Classification (le cas échéant)</a:t>
            </a:r>
            <a:endParaRPr lang="fr-CA" noProof="0" dirty="0"/>
          </a:p>
        </p:txBody>
      </p:sp>
      <p:sp>
        <p:nvSpPr>
          <p:cNvPr id="6" name="Slide Number Placeholder 5"/>
          <p:cNvSpPr>
            <a:spLocks noGrp="1"/>
          </p:cNvSpPr>
          <p:nvPr>
            <p:ph type="sldNum" sz="quarter" idx="12"/>
          </p:nvPr>
        </p:nvSpPr>
        <p:spPr/>
        <p:txBody>
          <a:bodyPr/>
          <a:lstStyle/>
          <a:p>
            <a:fld id="{B28FF02D-F5A3-0648-9CBB-623166A3287F}"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44B42CD6-1FC8-F54F-AFF5-EEEC4348E133}" type="datetimeFigureOut">
              <a:rPr lang="en-US" smtClean="0">
                <a:solidFill>
                  <a:prstClr val="black">
                    <a:tint val="75000"/>
                  </a:prstClr>
                </a:solidFill>
              </a:rPr>
              <a:pPr/>
              <a:t>9/20/2016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8FF02D-F5A3-0648-9CBB-623166A328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73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44B42CD6-1FC8-F54F-AFF5-EEEC4348E133}" type="datetimeFigureOut">
              <a:rPr lang="en-US" smtClean="0">
                <a:solidFill>
                  <a:prstClr val="black">
                    <a:tint val="75000"/>
                  </a:prstClr>
                </a:solidFill>
              </a:rPr>
              <a:pPr/>
              <a:t>9/20/2016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FF02D-F5A3-0648-9CBB-623166A328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56071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44B42CD6-1FC8-F54F-AFF5-EEEC4348E133}" type="datetimeFigureOut">
              <a:rPr lang="en-US" smtClean="0">
                <a:solidFill>
                  <a:prstClr val="black">
                    <a:tint val="75000"/>
                  </a:prstClr>
                </a:solidFill>
              </a:rPr>
              <a:pPr/>
              <a:t>9/20/2016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FF02D-F5A3-0648-9CBB-623166A328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8610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03DF8263-8737-4134-A949-BFC0C6EB2A85}" type="datetime1">
              <a:rPr lang="en-US" smtClean="0"/>
              <a:t>9/20/2016</a:t>
            </a:fld>
            <a:endParaRPr lang="en-US"/>
          </a:p>
        </p:txBody>
      </p:sp>
      <p:sp>
        <p:nvSpPr>
          <p:cNvPr id="5" name="Footer Placeholder 4"/>
          <p:cNvSpPr>
            <a:spLocks noGrp="1"/>
          </p:cNvSpPr>
          <p:nvPr>
            <p:ph type="ftr" sz="quarter" idx="11"/>
          </p:nvPr>
        </p:nvSpPr>
        <p:spPr/>
        <p:txBody>
          <a:bodyPr/>
          <a:lstStyle/>
          <a:p>
            <a:r>
              <a:rPr lang="en-US" smtClean="0"/>
              <a:t>Classification (le cas échéant)</a:t>
            </a:r>
            <a:endParaRPr lang="en-US"/>
          </a:p>
        </p:txBody>
      </p:sp>
      <p:sp>
        <p:nvSpPr>
          <p:cNvPr id="6" name="Slide Number Placeholder 5"/>
          <p:cNvSpPr>
            <a:spLocks noGrp="1"/>
          </p:cNvSpPr>
          <p:nvPr>
            <p:ph type="sldNum" sz="quarter" idx="12"/>
          </p:nvPr>
        </p:nvSpPr>
        <p:spPr/>
        <p:txBody>
          <a:bodyPr/>
          <a:lstStyle/>
          <a:p>
            <a:fld id="{B28FF02D-F5A3-0648-9CBB-623166A3287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757E50B6-746E-40C7-B3A8-32CACED7CAC3}" type="datetime1">
              <a:rPr lang="en-US" smtClean="0"/>
              <a:t>9/20/2016</a:t>
            </a:fld>
            <a:endParaRPr lang="en-US"/>
          </a:p>
        </p:txBody>
      </p:sp>
      <p:sp>
        <p:nvSpPr>
          <p:cNvPr id="6" name="Footer Placeholder 5"/>
          <p:cNvSpPr>
            <a:spLocks noGrp="1"/>
          </p:cNvSpPr>
          <p:nvPr>
            <p:ph type="ftr" sz="quarter" idx="11"/>
          </p:nvPr>
        </p:nvSpPr>
        <p:spPr/>
        <p:txBody>
          <a:bodyPr/>
          <a:lstStyle/>
          <a:p>
            <a:r>
              <a:rPr lang="en-US" smtClean="0"/>
              <a:t>Classification (le cas échéant)</a:t>
            </a:r>
            <a:endParaRPr lang="en-US"/>
          </a:p>
        </p:txBody>
      </p:sp>
      <p:sp>
        <p:nvSpPr>
          <p:cNvPr id="7" name="Slide Number Placeholder 6"/>
          <p:cNvSpPr>
            <a:spLocks noGrp="1"/>
          </p:cNvSpPr>
          <p:nvPr>
            <p:ph type="sldNum" sz="quarter" idx="12"/>
          </p:nvPr>
        </p:nvSpPr>
        <p:spPr/>
        <p:txBody>
          <a:bodyPr/>
          <a:lstStyle/>
          <a:p>
            <a:fld id="{B28FF02D-F5A3-0648-9CBB-623166A3287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8C1BCFF1-04E4-410E-B4AC-D93D74E29026}" type="datetime1">
              <a:rPr lang="en-US" smtClean="0"/>
              <a:t>9/20/2016</a:t>
            </a:fld>
            <a:endParaRPr lang="en-US"/>
          </a:p>
        </p:txBody>
      </p:sp>
      <p:sp>
        <p:nvSpPr>
          <p:cNvPr id="8" name="Footer Placeholder 7"/>
          <p:cNvSpPr>
            <a:spLocks noGrp="1"/>
          </p:cNvSpPr>
          <p:nvPr>
            <p:ph type="ftr" sz="quarter" idx="11"/>
          </p:nvPr>
        </p:nvSpPr>
        <p:spPr/>
        <p:txBody>
          <a:bodyPr/>
          <a:lstStyle/>
          <a:p>
            <a:r>
              <a:rPr lang="en-US" smtClean="0"/>
              <a:t>Classification (le cas échéant)</a:t>
            </a:r>
            <a:endParaRPr lang="en-US"/>
          </a:p>
        </p:txBody>
      </p:sp>
      <p:sp>
        <p:nvSpPr>
          <p:cNvPr id="9" name="Slide Number Placeholder 8"/>
          <p:cNvSpPr>
            <a:spLocks noGrp="1"/>
          </p:cNvSpPr>
          <p:nvPr>
            <p:ph type="sldNum" sz="quarter" idx="12"/>
          </p:nvPr>
        </p:nvSpPr>
        <p:spPr/>
        <p:txBody>
          <a:bodyPr/>
          <a:lstStyle/>
          <a:p>
            <a:fld id="{B28FF02D-F5A3-0648-9CBB-623166A3287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BA93266C-EB52-4D32-8445-8B79CE6F93F0}" type="datetime1">
              <a:rPr lang="en-US" smtClean="0"/>
              <a:t>9/20/2016</a:t>
            </a:fld>
            <a:endParaRPr lang="en-US"/>
          </a:p>
        </p:txBody>
      </p:sp>
      <p:sp>
        <p:nvSpPr>
          <p:cNvPr id="4" name="Footer Placeholder 3"/>
          <p:cNvSpPr>
            <a:spLocks noGrp="1"/>
          </p:cNvSpPr>
          <p:nvPr>
            <p:ph type="ftr" sz="quarter" idx="11"/>
          </p:nvPr>
        </p:nvSpPr>
        <p:spPr/>
        <p:txBody>
          <a:bodyPr/>
          <a:lstStyle/>
          <a:p>
            <a:r>
              <a:rPr lang="en-US" smtClean="0"/>
              <a:t>Classification (le cas échéant)</a:t>
            </a:r>
            <a:endParaRPr lang="en-US"/>
          </a:p>
        </p:txBody>
      </p:sp>
      <p:sp>
        <p:nvSpPr>
          <p:cNvPr id="5" name="Slide Number Placeholder 4"/>
          <p:cNvSpPr>
            <a:spLocks noGrp="1"/>
          </p:cNvSpPr>
          <p:nvPr>
            <p:ph type="sldNum" sz="quarter" idx="12"/>
          </p:nvPr>
        </p:nvSpPr>
        <p:spPr/>
        <p:txBody>
          <a:bodyPr/>
          <a:lstStyle/>
          <a:p>
            <a:fld id="{B28FF02D-F5A3-0648-9CBB-623166A3287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B2EC6-CDD8-47FC-8F03-16981FBB9504}" type="datetime1">
              <a:rPr lang="en-US" smtClean="0"/>
              <a:t>9/20/2016</a:t>
            </a:fld>
            <a:endParaRPr lang="en-US"/>
          </a:p>
        </p:txBody>
      </p:sp>
      <p:sp>
        <p:nvSpPr>
          <p:cNvPr id="3" name="Footer Placeholder 2"/>
          <p:cNvSpPr>
            <a:spLocks noGrp="1"/>
          </p:cNvSpPr>
          <p:nvPr>
            <p:ph type="ftr" sz="quarter" idx="11"/>
          </p:nvPr>
        </p:nvSpPr>
        <p:spPr/>
        <p:txBody>
          <a:bodyPr/>
          <a:lstStyle/>
          <a:p>
            <a:r>
              <a:rPr lang="en-US" smtClean="0"/>
              <a:t>Classification (le cas échéant)</a:t>
            </a:r>
            <a:endParaRPr lang="en-US"/>
          </a:p>
        </p:txBody>
      </p:sp>
      <p:sp>
        <p:nvSpPr>
          <p:cNvPr id="4" name="Slide Number Placeholder 3"/>
          <p:cNvSpPr>
            <a:spLocks noGrp="1"/>
          </p:cNvSpPr>
          <p:nvPr>
            <p:ph type="sldNum" sz="quarter" idx="12"/>
          </p:nvPr>
        </p:nvSpPr>
        <p:spPr/>
        <p:txBody>
          <a:bodyPr/>
          <a:lstStyle/>
          <a:p>
            <a:fld id="{B28FF02D-F5A3-0648-9CBB-623166A328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4AA2AF65-C3BD-4117-8933-26ED8C23767F}" type="datetime1">
              <a:rPr lang="en-US" smtClean="0"/>
              <a:t>9/20/2016</a:t>
            </a:fld>
            <a:endParaRPr lang="en-US"/>
          </a:p>
        </p:txBody>
      </p:sp>
      <p:sp>
        <p:nvSpPr>
          <p:cNvPr id="6" name="Footer Placeholder 5"/>
          <p:cNvSpPr>
            <a:spLocks noGrp="1"/>
          </p:cNvSpPr>
          <p:nvPr>
            <p:ph type="ftr" sz="quarter" idx="11"/>
          </p:nvPr>
        </p:nvSpPr>
        <p:spPr/>
        <p:txBody>
          <a:bodyPr/>
          <a:lstStyle/>
          <a:p>
            <a:r>
              <a:rPr lang="en-US" smtClean="0"/>
              <a:t>Classification (le cas échéant)</a:t>
            </a:r>
            <a:endParaRPr lang="en-US"/>
          </a:p>
        </p:txBody>
      </p:sp>
      <p:sp>
        <p:nvSpPr>
          <p:cNvPr id="7" name="Slide Number Placeholder 6"/>
          <p:cNvSpPr>
            <a:spLocks noGrp="1"/>
          </p:cNvSpPr>
          <p:nvPr>
            <p:ph type="sldNum" sz="quarter" idx="12"/>
          </p:nvPr>
        </p:nvSpPr>
        <p:spPr/>
        <p:txBody>
          <a:bodyPr/>
          <a:lstStyle/>
          <a:p>
            <a:fld id="{B28FF02D-F5A3-0648-9CBB-623166A3287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25CED6A2-E61F-49F6-8F00-FED4CADDA6A1}" type="datetime1">
              <a:rPr lang="en-US" smtClean="0"/>
              <a:t>9/20/2016</a:t>
            </a:fld>
            <a:endParaRPr lang="en-US"/>
          </a:p>
        </p:txBody>
      </p:sp>
      <p:sp>
        <p:nvSpPr>
          <p:cNvPr id="6" name="Footer Placeholder 5"/>
          <p:cNvSpPr>
            <a:spLocks noGrp="1"/>
          </p:cNvSpPr>
          <p:nvPr>
            <p:ph type="ftr" sz="quarter" idx="11"/>
          </p:nvPr>
        </p:nvSpPr>
        <p:spPr/>
        <p:txBody>
          <a:bodyPr/>
          <a:lstStyle/>
          <a:p>
            <a:r>
              <a:rPr lang="en-US" smtClean="0"/>
              <a:t>Classification (le cas échéant)</a:t>
            </a:r>
            <a:endParaRPr lang="en-US"/>
          </a:p>
        </p:txBody>
      </p:sp>
      <p:sp>
        <p:nvSpPr>
          <p:cNvPr id="7" name="Slide Number Placeholder 6"/>
          <p:cNvSpPr>
            <a:spLocks noGrp="1"/>
          </p:cNvSpPr>
          <p:nvPr>
            <p:ph type="sldNum" sz="quarter" idx="12"/>
          </p:nvPr>
        </p:nvSpPr>
        <p:spPr/>
        <p:txBody>
          <a:bodyPr/>
          <a:lstStyle/>
          <a:p>
            <a:fld id="{B28FF02D-F5A3-0648-9CBB-623166A3287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878229-DA80-4265-9C5D-9EFF8D524741}" type="datetime1">
              <a:rPr lang="en-US" smtClean="0"/>
              <a:t>9/20/2016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Classification (le cas échéant)</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8FF02D-F5A3-0648-9CBB-623166A328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B42CD6-1FC8-F54F-AFF5-EEEC4348E133}" type="datetimeFigureOut">
              <a:rPr lang="en-US" smtClean="0">
                <a:solidFill>
                  <a:prstClr val="black">
                    <a:tint val="75000"/>
                  </a:prstClr>
                </a:solidFill>
              </a:rPr>
              <a:pPr/>
              <a:t>9/20/2016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8FF02D-F5A3-0648-9CBB-623166A328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488246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www.cic.gc.ca/english/newcomers/after-health.asp" TargetMode="External"/><Relationship Id="rId3" Type="http://schemas.openxmlformats.org/officeDocument/2006/relationships/hyperlink" Target="http://www.cic.gc.ca/english/resources/research/immigrant-survey/section5.asp" TargetMode="External"/><Relationship Id="rId7" Type="http://schemas.openxmlformats.org/officeDocument/2006/relationships/hyperlink" Target="http://www.cic.gc.ca/english/resources/tools/medic/exam/index.asp"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www.cic.gc.ca/english/express-entry/criteria-crs.asp" TargetMode="External"/><Relationship Id="rId11" Type="http://schemas.openxmlformats.org/officeDocument/2006/relationships/hyperlink" Target="http://www.who.int/genomics/public/geneticdiseases/en/index3.html" TargetMode="External"/><Relationship Id="rId5" Type="http://schemas.openxmlformats.org/officeDocument/2006/relationships/hyperlink" Target="http://www.phac-aspc.gc.ca/cphorsphc-respcacsp/2014/index-eng.php" TargetMode="External"/><Relationship Id="rId10" Type="http://schemas.openxmlformats.org/officeDocument/2006/relationships/hyperlink" Target="http://thechronicleherald.ca/novascotia/1374924-n.s.-launches-health-program-for-young-black-men" TargetMode="External"/><Relationship Id="rId4" Type="http://schemas.openxmlformats.org/officeDocument/2006/relationships/hyperlink" Target="http://www.cfp.ca/content/59/4/e188.full.pdf.html" TargetMode="External"/><Relationship Id="rId9" Type="http://schemas.openxmlformats.org/officeDocument/2006/relationships/hyperlink" Target="http://www.cic.gc.ca/english/department/grants-contributions-fundin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4419600"/>
            <a:ext cx="6934200" cy="1752600"/>
          </a:xfrm>
        </p:spPr>
        <p:txBody>
          <a:bodyPr/>
          <a:lstStyle/>
          <a:p>
            <a:r>
              <a:rPr lang="en-CA" dirty="0" smtClean="0"/>
              <a:t>Canada’s approach to migration </a:t>
            </a:r>
            <a:r>
              <a:rPr lang="en-CA" dirty="0"/>
              <a:t>h</a:t>
            </a:r>
            <a:r>
              <a:rPr lang="en-CA" dirty="0" smtClean="0"/>
              <a:t>ealth</a:t>
            </a:r>
          </a:p>
          <a:p>
            <a:r>
              <a:rPr lang="en-CA" sz="2200" dirty="0" smtClean="0"/>
              <a:t>September</a:t>
            </a:r>
            <a:r>
              <a:rPr lang="fr-CA" sz="2200" dirty="0" smtClean="0"/>
              <a:t> 28, 2016</a:t>
            </a:r>
          </a:p>
          <a:p>
            <a:r>
              <a:rPr lang="fr-CA" sz="2400" dirty="0" smtClean="0"/>
              <a:t>Michael Mackinnon</a:t>
            </a:r>
            <a:endParaRPr lang="fr-CA" sz="2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Health </a:t>
            </a:r>
            <a:r>
              <a:rPr lang="en-CA" dirty="0"/>
              <a:t>s</a:t>
            </a:r>
            <a:r>
              <a:rPr lang="en-CA" dirty="0" smtClean="0"/>
              <a:t>creening </a:t>
            </a:r>
            <a:r>
              <a:rPr lang="en-CA" dirty="0"/>
              <a:t>p</a:t>
            </a:r>
            <a:r>
              <a:rPr lang="en-CA" dirty="0" smtClean="0"/>
              <a:t>rior to </a:t>
            </a:r>
            <a:r>
              <a:rPr lang="en-CA" dirty="0"/>
              <a:t>c</a:t>
            </a:r>
            <a:r>
              <a:rPr lang="en-CA" dirty="0" smtClean="0"/>
              <a:t>oming to Canada</a:t>
            </a:r>
            <a:endParaRPr lang="en-CA" dirty="0"/>
          </a:p>
        </p:txBody>
      </p:sp>
      <p:sp>
        <p:nvSpPr>
          <p:cNvPr id="3" name="Content Placeholder 2"/>
          <p:cNvSpPr>
            <a:spLocks noGrp="1"/>
          </p:cNvSpPr>
          <p:nvPr>
            <p:ph idx="1"/>
          </p:nvPr>
        </p:nvSpPr>
        <p:spPr>
          <a:xfrm>
            <a:off x="457200" y="1340768"/>
            <a:ext cx="8229600" cy="5380707"/>
          </a:xfrm>
        </p:spPr>
        <p:txBody>
          <a:bodyPr>
            <a:normAutofit lnSpcReduction="10000"/>
          </a:bodyPr>
          <a:lstStyle/>
          <a:p>
            <a:r>
              <a:rPr lang="en-CA" sz="2000" dirty="0" smtClean="0"/>
              <a:t>Canada has a system of health screening and all immigrant </a:t>
            </a:r>
            <a:r>
              <a:rPr lang="en-CA" sz="2000" dirty="0" smtClean="0"/>
              <a:t>categories </a:t>
            </a:r>
            <a:r>
              <a:rPr lang="en-CA" sz="2000" dirty="0" smtClean="0"/>
              <a:t>require a medical exam for their application</a:t>
            </a:r>
          </a:p>
          <a:p>
            <a:r>
              <a:rPr lang="en-CA" sz="2000" dirty="0" smtClean="0"/>
              <a:t>Canada’s Immigration Medical Exam (IME) </a:t>
            </a:r>
            <a:r>
              <a:rPr lang="en-US" sz="2000" dirty="0" smtClean="0"/>
              <a:t>includes</a:t>
            </a:r>
            <a:r>
              <a:rPr lang="en-US" sz="2000" baseline="30000" dirty="0" smtClean="0"/>
              <a:t>7</a:t>
            </a:r>
            <a:r>
              <a:rPr lang="en-US" sz="2000" dirty="0" smtClean="0"/>
              <a:t>:</a:t>
            </a:r>
            <a:endParaRPr lang="en-CA" sz="2000" dirty="0" smtClean="0"/>
          </a:p>
          <a:p>
            <a:pPr lvl="1"/>
            <a:r>
              <a:rPr lang="en-US" sz="1800" dirty="0"/>
              <a:t>a review of medical </a:t>
            </a:r>
            <a:r>
              <a:rPr lang="en-US" sz="1800" dirty="0" smtClean="0"/>
              <a:t>history</a:t>
            </a:r>
            <a:endParaRPr lang="en-US" sz="1800" dirty="0"/>
          </a:p>
          <a:p>
            <a:pPr lvl="1"/>
            <a:r>
              <a:rPr lang="en-US" sz="1800" dirty="0" smtClean="0"/>
              <a:t>a physical examination and mental examination</a:t>
            </a:r>
          </a:p>
          <a:p>
            <a:pPr lvl="1"/>
            <a:r>
              <a:rPr lang="en-US" sz="1800" dirty="0" smtClean="0"/>
              <a:t>radiology</a:t>
            </a:r>
            <a:endParaRPr lang="en-US" sz="1800" dirty="0"/>
          </a:p>
          <a:p>
            <a:pPr lvl="1"/>
            <a:r>
              <a:rPr lang="en-US" sz="1800" dirty="0" smtClean="0"/>
              <a:t>laboratory tests</a:t>
            </a:r>
          </a:p>
          <a:p>
            <a:r>
              <a:rPr lang="en-US" sz="2000" dirty="0" smtClean="0"/>
              <a:t>A medical </a:t>
            </a:r>
            <a:r>
              <a:rPr lang="en-US" sz="2000" dirty="0"/>
              <a:t>assessment </a:t>
            </a:r>
            <a:r>
              <a:rPr lang="en-US" sz="2000" dirty="0" smtClean="0"/>
              <a:t>is </a:t>
            </a:r>
            <a:r>
              <a:rPr lang="en-US" sz="2000" dirty="0" smtClean="0"/>
              <a:t>then done based on </a:t>
            </a:r>
            <a:r>
              <a:rPr lang="en-US" sz="2000" dirty="0"/>
              <a:t>the </a:t>
            </a:r>
            <a:r>
              <a:rPr lang="en-US" sz="2000" dirty="0" smtClean="0"/>
              <a:t>results of the IME.</a:t>
            </a:r>
          </a:p>
          <a:p>
            <a:endParaRPr lang="en-CA" dirty="0"/>
          </a:p>
          <a:p>
            <a:r>
              <a:rPr lang="en-CA" sz="2000" dirty="0"/>
              <a:t>This </a:t>
            </a:r>
            <a:r>
              <a:rPr lang="en-CA" sz="2000" dirty="0" smtClean="0"/>
              <a:t>can reinforce </a:t>
            </a:r>
            <a:r>
              <a:rPr lang="en-CA" sz="2000" dirty="0" smtClean="0"/>
              <a:t>the healthy </a:t>
            </a:r>
            <a:r>
              <a:rPr lang="en-CA" sz="2000" dirty="0"/>
              <a:t>immigrant </a:t>
            </a:r>
            <a:r>
              <a:rPr lang="en-CA" sz="2000" dirty="0" smtClean="0"/>
              <a:t>effect by screening out public health risks and applicants with potentially costly health </a:t>
            </a:r>
            <a:r>
              <a:rPr lang="en-CA" sz="2000" dirty="0" smtClean="0"/>
              <a:t>conditions</a:t>
            </a:r>
          </a:p>
          <a:p>
            <a:endParaRPr lang="en-CA" sz="2000" dirty="0" smtClean="0"/>
          </a:p>
          <a:p>
            <a:r>
              <a:rPr lang="en-CA" sz="2000" dirty="0" smtClean="0"/>
              <a:t>May also have a deterrent effect  - discouraging those who are less healthy from applying</a:t>
            </a:r>
          </a:p>
          <a:p>
            <a:pPr marL="0" indent="0">
              <a:buNone/>
            </a:pPr>
            <a:endParaRPr lang="en-CA" sz="1100" dirty="0" smtClean="0">
              <a:sym typeface="Wingdings" panose="05000000000000000000" pitchFamily="2" charset="2"/>
            </a:endParaRPr>
          </a:p>
          <a:p>
            <a:pPr marL="0" indent="0">
              <a:buNone/>
            </a:pPr>
            <a:r>
              <a:rPr lang="en-CA" sz="1100" b="1" dirty="0" smtClean="0">
                <a:sym typeface="Wingdings" panose="05000000000000000000" pitchFamily="2" charset="2"/>
              </a:rPr>
              <a:t>*A more detailed presentation on Canada’s health screening will be presented later on today by Dr. Valerie </a:t>
            </a:r>
            <a:r>
              <a:rPr lang="en-CA" sz="1100" b="1" dirty="0" err="1" smtClean="0">
                <a:sym typeface="Wingdings" panose="05000000000000000000" pitchFamily="2" charset="2"/>
              </a:rPr>
              <a:t>Hindle</a:t>
            </a:r>
            <a:r>
              <a:rPr lang="en-CA" sz="1100" b="1" dirty="0" smtClean="0">
                <a:sym typeface="Wingdings" panose="05000000000000000000" pitchFamily="2" charset="2"/>
              </a:rPr>
              <a:t>, who is the Director of the Regional Medical Office – Ottawa at IRCC.</a:t>
            </a:r>
            <a:endParaRPr lang="en-CA" sz="1100" b="1" dirty="0" smtClean="0"/>
          </a:p>
          <a:p>
            <a:endParaRPr lang="en-CA" dirty="0"/>
          </a:p>
        </p:txBody>
      </p:sp>
      <p:sp>
        <p:nvSpPr>
          <p:cNvPr id="5" name="Slide Number Placeholder 4"/>
          <p:cNvSpPr>
            <a:spLocks noGrp="1"/>
          </p:cNvSpPr>
          <p:nvPr>
            <p:ph type="sldNum" sz="quarter" idx="12"/>
          </p:nvPr>
        </p:nvSpPr>
        <p:spPr/>
        <p:txBody>
          <a:bodyPr/>
          <a:lstStyle/>
          <a:p>
            <a:fld id="{B28FF02D-F5A3-0648-9CBB-623166A3287F}" type="slidenum">
              <a:rPr lang="en-US" smtClean="0"/>
              <a:pPr/>
              <a:t>10</a:t>
            </a:fld>
            <a:endParaRPr lang="en-US"/>
          </a:p>
        </p:txBody>
      </p:sp>
    </p:spTree>
    <p:extLst>
      <p:ext uri="{BB962C8B-B14F-4D97-AF65-F5344CB8AC3E}">
        <p14:creationId xmlns:p14="http://schemas.microsoft.com/office/powerpoint/2010/main" val="3680114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Integration and supports once in Canada</a:t>
            </a:r>
            <a:endParaRPr lang="en-CA" dirty="0"/>
          </a:p>
        </p:txBody>
      </p:sp>
      <p:sp>
        <p:nvSpPr>
          <p:cNvPr id="3" name="Content Placeholder 2"/>
          <p:cNvSpPr>
            <a:spLocks noGrp="1"/>
          </p:cNvSpPr>
          <p:nvPr>
            <p:ph idx="1"/>
          </p:nvPr>
        </p:nvSpPr>
        <p:spPr>
          <a:xfrm>
            <a:off x="457200" y="1340769"/>
            <a:ext cx="8229600" cy="5380706"/>
          </a:xfrm>
        </p:spPr>
        <p:txBody>
          <a:bodyPr>
            <a:normAutofit/>
          </a:bodyPr>
          <a:lstStyle/>
          <a:p>
            <a:r>
              <a:rPr lang="en-CA" sz="2000" dirty="0" smtClean="0"/>
              <a:t>In Canada, provinces and territories have primary responsibility for providing health care services (federal supports or some groups)</a:t>
            </a:r>
          </a:p>
          <a:p>
            <a:pPr lvl="1"/>
            <a:r>
              <a:rPr lang="en-US" sz="1900" dirty="0" smtClean="0"/>
              <a:t>New permanent </a:t>
            </a:r>
            <a:r>
              <a:rPr lang="en-US" sz="1900" dirty="0"/>
              <a:t>r</a:t>
            </a:r>
            <a:r>
              <a:rPr lang="en-US" sz="1900" dirty="0" smtClean="0"/>
              <a:t>esidents </a:t>
            </a:r>
            <a:r>
              <a:rPr lang="en-US" sz="1900" dirty="0"/>
              <a:t>are eligible for provincial health insurance with at most a short (up to 3 months) wait </a:t>
            </a:r>
            <a:r>
              <a:rPr lang="en-US" sz="1900" dirty="0" smtClean="0"/>
              <a:t>period</a:t>
            </a:r>
            <a:r>
              <a:rPr lang="en-US" sz="1900" baseline="30000" dirty="0" smtClean="0"/>
              <a:t>8</a:t>
            </a:r>
            <a:endParaRPr lang="en-US" sz="1900" dirty="0">
              <a:solidFill>
                <a:srgbClr val="FF0000"/>
              </a:solidFill>
            </a:endParaRPr>
          </a:p>
          <a:p>
            <a:pPr lvl="2"/>
            <a:endParaRPr lang="en-US" sz="1600" dirty="0"/>
          </a:p>
          <a:p>
            <a:r>
              <a:rPr lang="en-CA" sz="2000" dirty="0" smtClean="0"/>
              <a:t>Federally funded supports </a:t>
            </a:r>
            <a:endParaRPr lang="en-CA" sz="2000" dirty="0" smtClean="0"/>
          </a:p>
          <a:p>
            <a:pPr lvl="1"/>
            <a:r>
              <a:rPr lang="en-CA" sz="1800" dirty="0" smtClean="0"/>
              <a:t>Grant all permanent residents access to a wide array of services under the Settlement Program</a:t>
            </a:r>
            <a:endParaRPr lang="en-CA" sz="1800" dirty="0" smtClean="0"/>
          </a:p>
          <a:p>
            <a:pPr lvl="2"/>
            <a:r>
              <a:rPr lang="en-US" sz="1600" u="sng" dirty="0"/>
              <a:t>Settlement Program </a:t>
            </a:r>
            <a:r>
              <a:rPr lang="en-US" sz="1600" dirty="0" smtClean="0"/>
              <a:t>– provides recent migrants with: needs assessment and referrals; information </a:t>
            </a:r>
            <a:r>
              <a:rPr lang="en-US" sz="1600" dirty="0"/>
              <a:t>and orientation; language training and skills development; labour market access; and </a:t>
            </a:r>
            <a:r>
              <a:rPr lang="en-US" sz="1600" dirty="0" smtClean="0"/>
              <a:t>community connections</a:t>
            </a:r>
            <a:r>
              <a:rPr lang="en-US" sz="1600" baseline="30000" dirty="0"/>
              <a:t>9</a:t>
            </a:r>
            <a:endParaRPr lang="en-US" sz="1600" dirty="0" smtClean="0">
              <a:solidFill>
                <a:srgbClr val="FF0000"/>
              </a:solidFill>
            </a:endParaRPr>
          </a:p>
          <a:p>
            <a:pPr lvl="2"/>
            <a:endParaRPr lang="en-US" sz="1600" dirty="0"/>
          </a:p>
          <a:p>
            <a:pPr lvl="1"/>
            <a:r>
              <a:rPr lang="en-US" sz="1800" dirty="0" smtClean="0"/>
              <a:t>Specialized supports also exist to meet immediate and essential needs of resettled refugees (</a:t>
            </a:r>
            <a:r>
              <a:rPr lang="en-US" sz="1800" dirty="0" smtClean="0"/>
              <a:t>considered </a:t>
            </a:r>
            <a:r>
              <a:rPr lang="en-US" sz="1800" dirty="0" smtClean="0"/>
              <a:t>most vulnerable group of migrants)</a:t>
            </a:r>
            <a:endParaRPr lang="en-US" sz="1800" u="sng" dirty="0" smtClean="0"/>
          </a:p>
          <a:p>
            <a:pPr lvl="2"/>
            <a:r>
              <a:rPr lang="en-US" sz="1600" u="sng" dirty="0" smtClean="0"/>
              <a:t>Resettlement </a:t>
            </a:r>
            <a:r>
              <a:rPr lang="en-US" sz="1600" u="sng" dirty="0"/>
              <a:t>Assistance Program (</a:t>
            </a:r>
            <a:r>
              <a:rPr lang="en-US" sz="1600" u="sng" dirty="0" smtClean="0"/>
              <a:t>RAP)</a:t>
            </a:r>
            <a:r>
              <a:rPr lang="en-US" sz="1600" u="sng" baseline="30000" dirty="0" smtClean="0"/>
              <a:t>9</a:t>
            </a:r>
            <a:r>
              <a:rPr lang="en-US" sz="1600" dirty="0" smtClean="0"/>
              <a:t>– </a:t>
            </a:r>
            <a:r>
              <a:rPr lang="en-US" sz="1600" dirty="0" smtClean="0"/>
              <a:t>income </a:t>
            </a:r>
            <a:r>
              <a:rPr lang="en-US" sz="1600" dirty="0" smtClean="0"/>
              <a:t>support and resettlement needs</a:t>
            </a:r>
            <a:endParaRPr lang="en-CA" sz="1600" dirty="0" smtClean="0"/>
          </a:p>
          <a:p>
            <a:pPr lvl="2"/>
            <a:r>
              <a:rPr lang="en-CA" sz="1600" u="sng" dirty="0" smtClean="0"/>
              <a:t>Interim Federal Health Program (health-care coverage) </a:t>
            </a:r>
            <a:r>
              <a:rPr lang="en-CA" sz="1600" dirty="0" smtClean="0"/>
              <a:t>– new pre-departure medical services will be introduced in April 2017</a:t>
            </a:r>
          </a:p>
          <a:p>
            <a:pPr lvl="2"/>
            <a:endParaRPr lang="en-CA" sz="1600" dirty="0"/>
          </a:p>
        </p:txBody>
      </p:sp>
      <p:sp>
        <p:nvSpPr>
          <p:cNvPr id="5" name="Slide Number Placeholder 4"/>
          <p:cNvSpPr>
            <a:spLocks noGrp="1"/>
          </p:cNvSpPr>
          <p:nvPr>
            <p:ph type="sldNum" sz="quarter" idx="12"/>
          </p:nvPr>
        </p:nvSpPr>
        <p:spPr/>
        <p:txBody>
          <a:bodyPr/>
          <a:lstStyle/>
          <a:p>
            <a:fld id="{B28FF02D-F5A3-0648-9CBB-623166A3287F}" type="slidenum">
              <a:rPr lang="en-US" smtClean="0"/>
              <a:pPr/>
              <a:t>11</a:t>
            </a:fld>
            <a:endParaRPr lang="en-US" dirty="0"/>
          </a:p>
        </p:txBody>
      </p:sp>
    </p:spTree>
    <p:extLst>
      <p:ext uri="{BB962C8B-B14F-4D97-AF65-F5344CB8AC3E}">
        <p14:creationId xmlns:p14="http://schemas.microsoft.com/office/powerpoint/2010/main" val="2805174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mn-lt"/>
              </a:rPr>
              <a:t>… Including f</a:t>
            </a:r>
            <a:r>
              <a:rPr lang="en-CA" dirty="0" smtClean="0">
                <a:latin typeface="+mn-lt"/>
              </a:rPr>
              <a:t>ederal funding for supports at the community level</a:t>
            </a:r>
            <a:endParaRPr lang="en-US" dirty="0">
              <a:latin typeface="+mn-lt"/>
            </a:endParaRPr>
          </a:p>
        </p:txBody>
      </p:sp>
      <p:sp>
        <p:nvSpPr>
          <p:cNvPr id="3" name="Content Placeholder 2"/>
          <p:cNvSpPr>
            <a:spLocks noGrp="1"/>
          </p:cNvSpPr>
          <p:nvPr>
            <p:ph idx="1"/>
          </p:nvPr>
        </p:nvSpPr>
        <p:spPr>
          <a:xfrm>
            <a:off x="457200" y="1052736"/>
            <a:ext cx="8229600" cy="5688632"/>
          </a:xfrm>
        </p:spPr>
        <p:txBody>
          <a:bodyPr>
            <a:normAutofit/>
          </a:bodyPr>
          <a:lstStyle/>
          <a:p>
            <a:pPr marL="457200" lvl="1" indent="0">
              <a:lnSpc>
                <a:spcPct val="120000"/>
              </a:lnSpc>
              <a:spcBef>
                <a:spcPts val="0"/>
              </a:spcBef>
              <a:buNone/>
            </a:pPr>
            <a:endParaRPr lang="en-CA" sz="1600" dirty="0" smtClean="0">
              <a:solidFill>
                <a:srgbClr val="00B0F0"/>
              </a:solidFill>
            </a:endParaRPr>
          </a:p>
          <a:p>
            <a:pPr>
              <a:lnSpc>
                <a:spcPct val="120000"/>
              </a:lnSpc>
              <a:spcBef>
                <a:spcPts val="0"/>
              </a:spcBef>
            </a:pPr>
            <a:r>
              <a:rPr lang="en-US" sz="2000" dirty="0"/>
              <a:t>Community-based health information services promote mental health awareness and access to health care services for all newcomers including LGBTQ clients </a:t>
            </a:r>
            <a:endParaRPr lang="en-US" sz="2000" dirty="0" smtClean="0"/>
          </a:p>
          <a:p>
            <a:pPr lvl="1">
              <a:lnSpc>
                <a:spcPct val="120000"/>
              </a:lnSpc>
              <a:spcBef>
                <a:spcPts val="0"/>
              </a:spcBef>
            </a:pPr>
            <a:r>
              <a:rPr lang="en-US" sz="1800" dirty="0" smtClean="0"/>
              <a:t>Some clinicians in Canada recommend </a:t>
            </a:r>
            <a:r>
              <a:rPr lang="en-US" sz="1800" dirty="0"/>
              <a:t>against systematic screening for posttraumatic stress </a:t>
            </a:r>
            <a:r>
              <a:rPr lang="en-US" sz="1800" dirty="0" smtClean="0"/>
              <a:t>disorder </a:t>
            </a:r>
          </a:p>
          <a:p>
            <a:pPr lvl="1">
              <a:lnSpc>
                <a:spcPct val="120000"/>
              </a:lnSpc>
              <a:spcBef>
                <a:spcPts val="0"/>
              </a:spcBef>
            </a:pPr>
            <a:r>
              <a:rPr lang="en-US" sz="1800" dirty="0" smtClean="0"/>
              <a:t>Suggest </a:t>
            </a:r>
            <a:r>
              <a:rPr lang="en-US" sz="1800" dirty="0"/>
              <a:t>that </a:t>
            </a:r>
            <a:r>
              <a:rPr lang="en-US" sz="1800" dirty="0" smtClean="0"/>
              <a:t>health practitioners </a:t>
            </a:r>
            <a:r>
              <a:rPr lang="en-US" sz="1800" dirty="0"/>
              <a:t>be alert </a:t>
            </a:r>
            <a:r>
              <a:rPr lang="en-US" sz="1800" dirty="0" smtClean="0"/>
              <a:t>for associated </a:t>
            </a:r>
            <a:r>
              <a:rPr lang="en-US" sz="1800" dirty="0"/>
              <a:t>signs and symptoms (e.g., unexplained somatic symptoms, sleep disorders or mental health disorders, such as depression or </a:t>
            </a:r>
            <a:r>
              <a:rPr lang="en-US" sz="1800" dirty="0" smtClean="0"/>
              <a:t>panic disorder)</a:t>
            </a:r>
          </a:p>
          <a:p>
            <a:pPr lvl="1">
              <a:lnSpc>
                <a:spcPct val="120000"/>
              </a:lnSpc>
              <a:spcBef>
                <a:spcPts val="0"/>
              </a:spcBef>
            </a:pPr>
            <a:endParaRPr lang="en-US" dirty="0" smtClean="0"/>
          </a:p>
          <a:p>
            <a:pPr>
              <a:lnSpc>
                <a:spcPct val="120000"/>
              </a:lnSpc>
              <a:spcBef>
                <a:spcPts val="0"/>
              </a:spcBef>
            </a:pPr>
            <a:r>
              <a:rPr lang="en-US" sz="2000" dirty="0" smtClean="0"/>
              <a:t>Targeted </a:t>
            </a:r>
            <a:r>
              <a:rPr lang="en-US" sz="2000" dirty="0"/>
              <a:t>programs to encourage use community-based services </a:t>
            </a:r>
          </a:p>
          <a:p>
            <a:pPr lvl="1">
              <a:lnSpc>
                <a:spcPct val="120000"/>
              </a:lnSpc>
              <a:spcBef>
                <a:spcPts val="0"/>
              </a:spcBef>
            </a:pPr>
            <a:r>
              <a:rPr lang="en-US" sz="1800" dirty="0"/>
              <a:t>Nova Scotia Brotherhood Initiative </a:t>
            </a:r>
            <a:r>
              <a:rPr lang="en-US" sz="1800" dirty="0" smtClean="0"/>
              <a:t>in Halifax Regional Municipality</a:t>
            </a:r>
            <a:r>
              <a:rPr lang="en-US" sz="1800" baseline="30000" dirty="0" smtClean="0"/>
              <a:t>10</a:t>
            </a:r>
            <a:r>
              <a:rPr lang="en-US" sz="1800" dirty="0" smtClean="0"/>
              <a:t> - gender and culturally appropriate primary health-care services</a:t>
            </a:r>
            <a:endParaRPr lang="en-US" sz="1800" dirty="0"/>
          </a:p>
          <a:p>
            <a:pPr lvl="1">
              <a:lnSpc>
                <a:spcPct val="120000"/>
              </a:lnSpc>
              <a:spcBef>
                <a:spcPts val="0"/>
              </a:spcBef>
            </a:pPr>
            <a:r>
              <a:rPr lang="en-US" sz="1800" dirty="0"/>
              <a:t>Women’s-only language classes – may </a:t>
            </a:r>
            <a:r>
              <a:rPr lang="en-US" sz="1800" dirty="0" smtClean="0"/>
              <a:t>cover </a:t>
            </a:r>
            <a:r>
              <a:rPr lang="en-US" sz="1800" dirty="0"/>
              <a:t>issues as women’s health, parenting, family violence, women’s rights, and spousal abuse</a:t>
            </a:r>
          </a:p>
          <a:p>
            <a:pPr>
              <a:lnSpc>
                <a:spcPct val="110000"/>
              </a:lnSpc>
            </a:pPr>
            <a:endParaRPr lang="en-US" dirty="0"/>
          </a:p>
        </p:txBody>
      </p:sp>
      <p:sp>
        <p:nvSpPr>
          <p:cNvPr id="4" name="Footer Placeholder 3"/>
          <p:cNvSpPr>
            <a:spLocks noGrp="1"/>
          </p:cNvSpPr>
          <p:nvPr>
            <p:ph type="ftr" sz="quarter" idx="11"/>
          </p:nvPr>
        </p:nvSpPr>
        <p:spPr/>
        <p:txBody>
          <a:bodyPr/>
          <a:lstStyle/>
          <a:p>
            <a:r>
              <a:rPr lang="fr-CA" smtClean="0">
                <a:solidFill>
                  <a:prstClr val="black">
                    <a:tint val="75000"/>
                  </a:prstClr>
                </a:solidFill>
              </a:rPr>
              <a:t>Classification (le cas échéant)</a:t>
            </a:r>
            <a:endParaRPr lang="fr-CA" dirty="0">
              <a:solidFill>
                <a:prstClr val="black">
                  <a:tint val="75000"/>
                </a:prstClr>
              </a:solidFill>
            </a:endParaRPr>
          </a:p>
        </p:txBody>
      </p:sp>
    </p:spTree>
    <p:extLst>
      <p:ext uri="{BB962C8B-B14F-4D97-AF65-F5344CB8AC3E}">
        <p14:creationId xmlns:p14="http://schemas.microsoft.com/office/powerpoint/2010/main" val="1743547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0"/>
            <a:ext cx="8229600" cy="1143000"/>
          </a:xfrm>
        </p:spPr>
        <p:txBody>
          <a:bodyPr>
            <a:normAutofit fontScale="90000"/>
          </a:bodyPr>
          <a:lstStyle/>
          <a:p>
            <a:r>
              <a:rPr lang="en-CA" dirty="0" smtClean="0"/>
              <a:t>What Canada can learn from the </a:t>
            </a:r>
            <a:r>
              <a:rPr lang="en-CA" dirty="0"/>
              <a:t>R</a:t>
            </a:r>
            <a:r>
              <a:rPr lang="en-CA" dirty="0" smtClean="0"/>
              <a:t>egional Conference on </a:t>
            </a:r>
            <a:r>
              <a:rPr lang="en-CA" dirty="0"/>
              <a:t>M</a:t>
            </a:r>
            <a:r>
              <a:rPr lang="en-CA" dirty="0" smtClean="0"/>
              <a:t>igration</a:t>
            </a:r>
            <a:endParaRPr lang="en-CA" dirty="0"/>
          </a:p>
        </p:txBody>
      </p:sp>
      <p:sp>
        <p:nvSpPr>
          <p:cNvPr id="3" name="Slide Number Placeholder 2"/>
          <p:cNvSpPr>
            <a:spLocks noGrp="1"/>
          </p:cNvSpPr>
          <p:nvPr>
            <p:ph type="sldNum" sz="quarter" idx="12"/>
          </p:nvPr>
        </p:nvSpPr>
        <p:spPr/>
        <p:txBody>
          <a:bodyPr/>
          <a:lstStyle/>
          <a:p>
            <a:fld id="{B28FF02D-F5A3-0648-9CBB-623166A3287F}" type="slidenum">
              <a:rPr lang="en-US" smtClean="0"/>
              <a:pPr/>
              <a:t>13</a:t>
            </a:fld>
            <a:endParaRPr lang="en-US"/>
          </a:p>
        </p:txBody>
      </p:sp>
    </p:spTree>
    <p:extLst>
      <p:ext uri="{BB962C8B-B14F-4D97-AF65-F5344CB8AC3E}">
        <p14:creationId xmlns:p14="http://schemas.microsoft.com/office/powerpoint/2010/main" val="981408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Patterns of risk when dealing with communicable </a:t>
            </a:r>
            <a:r>
              <a:rPr lang="en-CA" dirty="0"/>
              <a:t>d</a:t>
            </a:r>
            <a:r>
              <a:rPr lang="en-CA" dirty="0" smtClean="0"/>
              <a:t>iseases</a:t>
            </a:r>
            <a:endParaRPr lang="en-CA" dirty="0"/>
          </a:p>
        </p:txBody>
      </p:sp>
      <p:sp>
        <p:nvSpPr>
          <p:cNvPr id="3" name="Content Placeholder 2"/>
          <p:cNvSpPr>
            <a:spLocks noGrp="1"/>
          </p:cNvSpPr>
          <p:nvPr>
            <p:ph idx="1"/>
          </p:nvPr>
        </p:nvSpPr>
        <p:spPr/>
        <p:txBody>
          <a:bodyPr/>
          <a:lstStyle/>
          <a:p>
            <a:r>
              <a:rPr lang="en-CA" dirty="0" smtClean="0"/>
              <a:t>Given that Canada looks to screening to prevent communicable disease outbreaks in Canada…</a:t>
            </a:r>
          </a:p>
          <a:p>
            <a:pPr lvl="1"/>
            <a:endParaRPr lang="en-CA" dirty="0" smtClean="0"/>
          </a:p>
          <a:p>
            <a:pPr lvl="1"/>
            <a:r>
              <a:rPr lang="en-CA" sz="2000" dirty="0" smtClean="0"/>
              <a:t>What are the patterns of risk of infectious diseases seen in the </a:t>
            </a:r>
            <a:r>
              <a:rPr lang="en-CA" sz="2000" dirty="0"/>
              <a:t>region? </a:t>
            </a:r>
            <a:endParaRPr lang="en-CA" sz="2000" dirty="0" smtClean="0"/>
          </a:p>
          <a:p>
            <a:pPr lvl="1"/>
            <a:endParaRPr lang="en-CA" sz="2000" dirty="0" smtClean="0"/>
          </a:p>
          <a:p>
            <a:pPr lvl="1"/>
            <a:r>
              <a:rPr lang="en-CA" sz="2000" dirty="0" smtClean="0"/>
              <a:t>What regionally </a:t>
            </a:r>
            <a:r>
              <a:rPr lang="en-CA" sz="2000" dirty="0"/>
              <a:t>specific (tropical) communicable </a:t>
            </a:r>
            <a:r>
              <a:rPr lang="en-CA" sz="2000" dirty="0" smtClean="0"/>
              <a:t>diseases does the region have?</a:t>
            </a:r>
            <a:endParaRPr lang="en-CA" sz="2000" dirty="0"/>
          </a:p>
          <a:p>
            <a:endParaRPr lang="en-CA" sz="2000" dirty="0" smtClean="0"/>
          </a:p>
          <a:p>
            <a:pPr lvl="1"/>
            <a:r>
              <a:rPr lang="en-CA" sz="2000" dirty="0" smtClean="0"/>
              <a:t>How should we adjust our screening so that we can address the risk(s) present?</a:t>
            </a:r>
          </a:p>
        </p:txBody>
      </p:sp>
      <p:sp>
        <p:nvSpPr>
          <p:cNvPr id="5" name="Slide Number Placeholder 4"/>
          <p:cNvSpPr>
            <a:spLocks noGrp="1"/>
          </p:cNvSpPr>
          <p:nvPr>
            <p:ph type="sldNum" sz="quarter" idx="12"/>
          </p:nvPr>
        </p:nvSpPr>
        <p:spPr/>
        <p:txBody>
          <a:bodyPr/>
          <a:lstStyle/>
          <a:p>
            <a:fld id="{B28FF02D-F5A3-0648-9CBB-623166A3287F}" type="slidenum">
              <a:rPr lang="en-US" smtClean="0"/>
              <a:pPr/>
              <a:t>14</a:t>
            </a:fld>
            <a:endParaRPr lang="en-US"/>
          </a:p>
        </p:txBody>
      </p:sp>
    </p:spTree>
    <p:extLst>
      <p:ext uri="{BB962C8B-B14F-4D97-AF65-F5344CB8AC3E}">
        <p14:creationId xmlns:p14="http://schemas.microsoft.com/office/powerpoint/2010/main" val="1616731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Patterns of risk </a:t>
            </a:r>
            <a:r>
              <a:rPr lang="en-CA" dirty="0"/>
              <a:t>w</a:t>
            </a:r>
            <a:r>
              <a:rPr lang="en-CA" dirty="0" smtClean="0"/>
              <a:t>hen </a:t>
            </a:r>
            <a:r>
              <a:rPr lang="en-CA" dirty="0"/>
              <a:t>l</a:t>
            </a:r>
            <a:r>
              <a:rPr lang="en-CA" dirty="0" smtClean="0"/>
              <a:t>ooking at specific </a:t>
            </a:r>
            <a:r>
              <a:rPr lang="en-CA" dirty="0"/>
              <a:t>p</a:t>
            </a:r>
            <a:r>
              <a:rPr lang="en-CA" dirty="0" smtClean="0"/>
              <a:t>opulations</a:t>
            </a:r>
            <a:endParaRPr lang="en-CA" dirty="0"/>
          </a:p>
        </p:txBody>
      </p:sp>
      <p:sp>
        <p:nvSpPr>
          <p:cNvPr id="3" name="Content Placeholder 2"/>
          <p:cNvSpPr>
            <a:spLocks noGrp="1"/>
          </p:cNvSpPr>
          <p:nvPr>
            <p:ph idx="1"/>
          </p:nvPr>
        </p:nvSpPr>
        <p:spPr>
          <a:xfrm>
            <a:off x="457200" y="1447800"/>
            <a:ext cx="8229600" cy="5293568"/>
          </a:xfrm>
        </p:spPr>
        <p:txBody>
          <a:bodyPr/>
          <a:lstStyle/>
          <a:p>
            <a:r>
              <a:rPr lang="en-CA" dirty="0" smtClean="0"/>
              <a:t>Given that we look to integrate people quickly into the Canadian health-care system</a:t>
            </a:r>
            <a:r>
              <a:rPr lang="en-CA" dirty="0" smtClean="0"/>
              <a:t>…</a:t>
            </a:r>
            <a:endParaRPr lang="en-CA" dirty="0" smtClean="0"/>
          </a:p>
          <a:p>
            <a:pPr lvl="1"/>
            <a:r>
              <a:rPr lang="en-CA" sz="2000" dirty="0" smtClean="0"/>
              <a:t>Are there region-specific precursor health conditions </a:t>
            </a:r>
            <a:r>
              <a:rPr lang="en-CA" sz="2000" dirty="0" smtClean="0"/>
              <a:t>that </a:t>
            </a:r>
            <a:r>
              <a:rPr lang="en-CA" sz="2000" dirty="0" smtClean="0"/>
              <a:t>Canadian health professionals should monitor in recent migrants?</a:t>
            </a:r>
          </a:p>
          <a:p>
            <a:pPr lvl="2"/>
            <a:endParaRPr lang="en-CA" sz="2000" dirty="0" smtClean="0"/>
          </a:p>
          <a:p>
            <a:pPr lvl="1"/>
            <a:r>
              <a:rPr lang="en-CA" sz="2000" dirty="0" smtClean="0"/>
              <a:t>Are there cultural/dietary concerns? </a:t>
            </a:r>
          </a:p>
          <a:p>
            <a:pPr lvl="2"/>
            <a:r>
              <a:rPr lang="en-CA" dirty="0"/>
              <a:t>e</a:t>
            </a:r>
            <a:r>
              <a:rPr lang="en-CA" dirty="0" smtClean="0"/>
              <a:t>.g. </a:t>
            </a:r>
            <a:r>
              <a:rPr lang="en-CA" dirty="0"/>
              <a:t>f</a:t>
            </a:r>
            <a:r>
              <a:rPr lang="en-CA" dirty="0" smtClean="0"/>
              <a:t>oods </a:t>
            </a:r>
            <a:r>
              <a:rPr lang="en-CA" dirty="0"/>
              <a:t>deficient in certain </a:t>
            </a:r>
            <a:r>
              <a:rPr lang="en-CA" dirty="0" smtClean="0"/>
              <a:t>vitamins/minerals; h</a:t>
            </a:r>
            <a:r>
              <a:rPr lang="en-CA" dirty="0" smtClean="0"/>
              <a:t>eavy </a:t>
            </a:r>
            <a:r>
              <a:rPr lang="en-CA" dirty="0" smtClean="0"/>
              <a:t>rich </a:t>
            </a:r>
            <a:r>
              <a:rPr lang="en-CA" dirty="0" smtClean="0"/>
              <a:t>foods that could lead to cardiovascular disease</a:t>
            </a:r>
            <a:endParaRPr lang="en-CA" dirty="0" smtClean="0"/>
          </a:p>
          <a:p>
            <a:pPr lvl="2"/>
            <a:endParaRPr lang="en-CA" dirty="0"/>
          </a:p>
          <a:p>
            <a:pPr lvl="1"/>
            <a:r>
              <a:rPr lang="en-CA" sz="2000" dirty="0" smtClean="0"/>
              <a:t>Are there specific genetic </a:t>
            </a:r>
            <a:r>
              <a:rPr lang="en-CA" sz="2000" dirty="0" smtClean="0"/>
              <a:t>predispositions?</a:t>
            </a:r>
            <a:r>
              <a:rPr lang="en-CA" sz="2000" baseline="30000" dirty="0" smtClean="0"/>
              <a:t>12</a:t>
            </a:r>
            <a:endParaRPr lang="en-CA" sz="2000" dirty="0" smtClean="0"/>
          </a:p>
          <a:p>
            <a:pPr lvl="2"/>
            <a:r>
              <a:rPr lang="en-CA" dirty="0"/>
              <a:t>Cardiovascular Disease</a:t>
            </a:r>
          </a:p>
          <a:p>
            <a:pPr lvl="2"/>
            <a:r>
              <a:rPr lang="en-CA" dirty="0"/>
              <a:t>Various types of Cancer</a:t>
            </a:r>
          </a:p>
          <a:p>
            <a:pPr lvl="2"/>
            <a:r>
              <a:rPr lang="en-CA" dirty="0" smtClean="0"/>
              <a:t>Diabetes </a:t>
            </a:r>
          </a:p>
          <a:p>
            <a:pPr lvl="2"/>
            <a:r>
              <a:rPr lang="en-CA" dirty="0" smtClean="0"/>
              <a:t>Asthma</a:t>
            </a:r>
            <a:endParaRPr lang="en-CA" dirty="0"/>
          </a:p>
        </p:txBody>
      </p:sp>
      <p:sp>
        <p:nvSpPr>
          <p:cNvPr id="5" name="Slide Number Placeholder 4"/>
          <p:cNvSpPr>
            <a:spLocks noGrp="1"/>
          </p:cNvSpPr>
          <p:nvPr>
            <p:ph type="sldNum" sz="quarter" idx="12"/>
          </p:nvPr>
        </p:nvSpPr>
        <p:spPr/>
        <p:txBody>
          <a:bodyPr/>
          <a:lstStyle/>
          <a:p>
            <a:fld id="{B28FF02D-F5A3-0648-9CBB-623166A3287F}" type="slidenum">
              <a:rPr lang="en-US" smtClean="0"/>
              <a:pPr/>
              <a:t>15</a:t>
            </a:fld>
            <a:endParaRPr lang="en-US"/>
          </a:p>
        </p:txBody>
      </p:sp>
    </p:spTree>
    <p:extLst>
      <p:ext uri="{BB962C8B-B14F-4D97-AF65-F5344CB8AC3E}">
        <p14:creationId xmlns:p14="http://schemas.microsoft.com/office/powerpoint/2010/main" val="371228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Patterns of risk in forced &amp; irregular </a:t>
            </a:r>
            <a:r>
              <a:rPr lang="en-CA" dirty="0"/>
              <a:t>m</a:t>
            </a:r>
            <a:r>
              <a:rPr lang="en-CA" dirty="0" smtClean="0"/>
              <a:t>igration</a:t>
            </a:r>
            <a:endParaRPr lang="en-CA" dirty="0"/>
          </a:p>
        </p:txBody>
      </p:sp>
      <p:sp>
        <p:nvSpPr>
          <p:cNvPr id="3" name="Content Placeholder 2"/>
          <p:cNvSpPr>
            <a:spLocks noGrp="1"/>
          </p:cNvSpPr>
          <p:nvPr>
            <p:ph idx="1"/>
          </p:nvPr>
        </p:nvSpPr>
        <p:spPr>
          <a:xfrm>
            <a:off x="457200" y="1447800"/>
            <a:ext cx="8229600" cy="4678363"/>
          </a:xfrm>
        </p:spPr>
        <p:txBody>
          <a:bodyPr>
            <a:normAutofit/>
          </a:bodyPr>
          <a:lstStyle/>
          <a:p>
            <a:r>
              <a:rPr lang="en-CA" sz="2000" dirty="0" smtClean="0"/>
              <a:t>We are aware of the types of risks currently being faced in the region…</a:t>
            </a:r>
          </a:p>
          <a:p>
            <a:pPr lvl="1"/>
            <a:r>
              <a:rPr lang="en-CA" sz="1800" dirty="0" smtClean="0"/>
              <a:t>Unexpected migrant flows impacting border communities; placing excessive demands on public services already stretched thin</a:t>
            </a:r>
          </a:p>
          <a:p>
            <a:pPr lvl="1"/>
            <a:r>
              <a:rPr lang="en-CA" sz="1800" dirty="0" smtClean="0"/>
              <a:t>Identifying and monitoring health risks and needs; with increased risks from migrant populations with low vaccination rates</a:t>
            </a:r>
          </a:p>
          <a:p>
            <a:pPr lvl="1"/>
            <a:r>
              <a:rPr lang="en-CA" sz="1800" dirty="0" smtClean="0"/>
              <a:t>Tracking and documenting of large influx of transitory migrants</a:t>
            </a:r>
          </a:p>
          <a:p>
            <a:pPr lvl="1"/>
            <a:r>
              <a:rPr lang="en-CA" sz="1800" dirty="0" smtClean="0"/>
              <a:t>Managing large numbers of returnees and deportees with diminished operational and financial capacities</a:t>
            </a:r>
          </a:p>
          <a:p>
            <a:pPr lvl="1"/>
            <a:r>
              <a:rPr lang="en-CA" sz="1800" dirty="0" smtClean="0"/>
              <a:t>Limited epidemiological surveillance and strained clinical capacity for dealing with natural disasters</a:t>
            </a:r>
            <a:endParaRPr lang="en-CA" dirty="0"/>
          </a:p>
          <a:p>
            <a:pPr marL="0" indent="0">
              <a:buNone/>
            </a:pPr>
            <a:r>
              <a:rPr lang="en-CA" dirty="0" smtClean="0"/>
              <a:t>But…</a:t>
            </a:r>
            <a:endParaRPr lang="en-CA" dirty="0" smtClean="0"/>
          </a:p>
          <a:p>
            <a:r>
              <a:rPr lang="en-CA" sz="2000" dirty="0" smtClean="0"/>
              <a:t>What can the RCM tell us about the impacts on their health, and how best to manage these? </a:t>
            </a:r>
            <a:endParaRPr lang="en-CA" sz="2000" dirty="0" smtClean="0"/>
          </a:p>
          <a:p>
            <a:endParaRPr lang="en-CA" dirty="0"/>
          </a:p>
        </p:txBody>
      </p:sp>
      <p:sp>
        <p:nvSpPr>
          <p:cNvPr id="5" name="Slide Number Placeholder 4"/>
          <p:cNvSpPr>
            <a:spLocks noGrp="1"/>
          </p:cNvSpPr>
          <p:nvPr>
            <p:ph type="sldNum" sz="quarter" idx="12"/>
          </p:nvPr>
        </p:nvSpPr>
        <p:spPr/>
        <p:txBody>
          <a:bodyPr/>
          <a:lstStyle/>
          <a:p>
            <a:fld id="{B28FF02D-F5A3-0648-9CBB-623166A3287F}" type="slidenum">
              <a:rPr lang="en-US" smtClean="0"/>
              <a:pPr/>
              <a:t>16</a:t>
            </a:fld>
            <a:endParaRPr lang="en-US"/>
          </a:p>
        </p:txBody>
      </p:sp>
    </p:spTree>
    <p:extLst>
      <p:ext uri="{BB962C8B-B14F-4D97-AF65-F5344CB8AC3E}">
        <p14:creationId xmlns:p14="http://schemas.microsoft.com/office/powerpoint/2010/main" val="5818401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
            </a:r>
            <a:br>
              <a:rPr lang="en-CA" dirty="0" smtClean="0"/>
            </a:br>
            <a:r>
              <a:rPr lang="en-CA" dirty="0" smtClean="0"/>
              <a:t>There is more Canada can learn…</a:t>
            </a:r>
            <a:endParaRPr lang="en-CA" dirty="0"/>
          </a:p>
        </p:txBody>
      </p:sp>
      <p:sp>
        <p:nvSpPr>
          <p:cNvPr id="3" name="Content Placeholder 2"/>
          <p:cNvSpPr>
            <a:spLocks noGrp="1"/>
          </p:cNvSpPr>
          <p:nvPr>
            <p:ph idx="1"/>
          </p:nvPr>
        </p:nvSpPr>
        <p:spPr/>
        <p:txBody>
          <a:bodyPr>
            <a:normAutofit/>
          </a:bodyPr>
          <a:lstStyle/>
          <a:p>
            <a:r>
              <a:rPr lang="en-CA" dirty="0"/>
              <a:t>How can we better recognize risks specific to this region</a:t>
            </a:r>
            <a:r>
              <a:rPr lang="en-CA" dirty="0" smtClean="0"/>
              <a:t>?</a:t>
            </a:r>
          </a:p>
          <a:p>
            <a:endParaRPr lang="en-CA" dirty="0"/>
          </a:p>
          <a:p>
            <a:r>
              <a:rPr lang="en-CA" dirty="0" smtClean="0"/>
              <a:t>What factors prior to migration could become barriers to migrants’ integration?</a:t>
            </a:r>
          </a:p>
          <a:p>
            <a:endParaRPr lang="en-CA" dirty="0" smtClean="0"/>
          </a:p>
          <a:p>
            <a:r>
              <a:rPr lang="en-CA" dirty="0"/>
              <a:t>How can we better </a:t>
            </a:r>
            <a:r>
              <a:rPr lang="en-CA" dirty="0" smtClean="0"/>
              <a:t>maintain the </a:t>
            </a:r>
            <a:r>
              <a:rPr lang="en-CA" dirty="0"/>
              <a:t>healthy immigrant advantage once people arrive in Canada</a:t>
            </a:r>
            <a:r>
              <a:rPr lang="en-CA" dirty="0" smtClean="0"/>
              <a:t>?</a:t>
            </a:r>
          </a:p>
          <a:p>
            <a:endParaRPr lang="en-CA" dirty="0" smtClean="0"/>
          </a:p>
          <a:p>
            <a:r>
              <a:rPr lang="en-CA" dirty="0" smtClean="0"/>
              <a:t>What have been some success stories?</a:t>
            </a:r>
            <a:endParaRPr lang="en-CA" dirty="0"/>
          </a:p>
        </p:txBody>
      </p:sp>
      <p:sp>
        <p:nvSpPr>
          <p:cNvPr id="5" name="Slide Number Placeholder 4"/>
          <p:cNvSpPr>
            <a:spLocks noGrp="1"/>
          </p:cNvSpPr>
          <p:nvPr>
            <p:ph type="sldNum" sz="quarter" idx="12"/>
          </p:nvPr>
        </p:nvSpPr>
        <p:spPr/>
        <p:txBody>
          <a:bodyPr/>
          <a:lstStyle/>
          <a:p>
            <a:fld id="{B28FF02D-F5A3-0648-9CBB-623166A3287F}" type="slidenum">
              <a:rPr lang="en-US" smtClean="0"/>
              <a:pPr/>
              <a:t>17</a:t>
            </a:fld>
            <a:endParaRPr lang="en-US"/>
          </a:p>
        </p:txBody>
      </p:sp>
    </p:spTree>
    <p:extLst>
      <p:ext uri="{BB962C8B-B14F-4D97-AF65-F5344CB8AC3E}">
        <p14:creationId xmlns:p14="http://schemas.microsoft.com/office/powerpoint/2010/main" val="8200310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4800" dirty="0" smtClean="0"/>
              <a:t>References</a:t>
            </a:r>
            <a:endParaRPr lang="en-CA" sz="4800" dirty="0"/>
          </a:p>
        </p:txBody>
      </p:sp>
      <p:sp>
        <p:nvSpPr>
          <p:cNvPr id="13" name="Text Box 2"/>
          <p:cNvSpPr txBox="1">
            <a:spLocks noChangeArrowheads="1"/>
          </p:cNvSpPr>
          <p:nvPr/>
        </p:nvSpPr>
        <p:spPr bwMode="auto">
          <a:xfrm>
            <a:off x="323528" y="1196751"/>
            <a:ext cx="8640960" cy="5524723"/>
          </a:xfrm>
          <a:prstGeom prst="rect">
            <a:avLst/>
          </a:prstGeom>
          <a:noFill/>
          <a:ln w="9525">
            <a:noFill/>
            <a:miter lim="800000"/>
            <a:headEnd/>
            <a:tailEnd/>
          </a:ln>
        </p:spPr>
        <p:txBody>
          <a:bodyPr rot="0" vert="horz" wrap="square" lIns="91440" tIns="45720" rIns="91440" bIns="45720" anchor="t" anchorCtr="0">
            <a:noAutofit/>
          </a:body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CA" sz="1000" b="0" i="0" u="none" strike="noStrike" kern="0" cap="none" spc="0" normalizeH="0" baseline="0" noProof="0" dirty="0">
                <a:ln>
                  <a:noFill/>
                </a:ln>
                <a:solidFill>
                  <a:sysClr val="windowText" lastClr="000000"/>
                </a:solidFill>
                <a:effectLst/>
                <a:uLnTx/>
                <a:uFillTx/>
              </a:rPr>
              <a:t>"Health Status and Social Capital of Recent Immigrants in Canada: Evidence from the Longitudinal Survey of Immigrants to Canada." Government of Canada. May 11, 2010. Accessed July 26, 2016. </a:t>
            </a:r>
            <a:r>
              <a:rPr kumimoji="0" lang="en-CA" sz="1000" b="0" i="0" u="sng" strike="noStrike" kern="0" cap="none" spc="0" normalizeH="0" baseline="0" noProof="0" dirty="0">
                <a:ln>
                  <a:noFill/>
                </a:ln>
                <a:solidFill>
                  <a:srgbClr val="0563C1"/>
                </a:solidFill>
                <a:effectLst/>
                <a:uLnTx/>
                <a:uFillTx/>
                <a:hlinkClick r:id="rId3"/>
              </a:rPr>
              <a:t>http://www.cic.gc.ca/english/resources/research/immigrant-survey/section5.asp</a:t>
            </a:r>
            <a:r>
              <a:rPr kumimoji="0" lang="en-CA" sz="1000" b="0" i="0" u="none" strike="noStrike" kern="0" cap="none" spc="0" normalizeH="0" baseline="0" noProof="0" dirty="0" smtClean="0">
                <a:ln>
                  <a:noFill/>
                </a:ln>
                <a:solidFill>
                  <a:sysClr val="windowText" lastClr="000000"/>
                </a:solidFill>
                <a:effectLst/>
                <a:uLnTx/>
                <a:uFillTx/>
              </a:rPr>
              <a:t>.</a:t>
            </a:r>
            <a:endParaRPr lang="en-CA" kern="0" dirty="0">
              <a:solidFill>
                <a:sysClr val="windowText" lastClr="000000"/>
              </a:solidFill>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CA" sz="1000" b="0" i="0" u="none" strike="noStrike" kern="0" cap="none" spc="0" normalizeH="0" baseline="0" noProof="0" dirty="0">
              <a:ln>
                <a:noFill/>
              </a:ln>
              <a:solidFill>
                <a:sysClr val="windowText" lastClr="000000"/>
              </a:solidFill>
              <a:effectLst/>
              <a:uLnTx/>
              <a:uFillTx/>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CA" sz="1000" b="0" i="0" u="none" strike="noStrike" kern="0" cap="none" spc="0" normalizeH="0" baseline="0" noProof="0" dirty="0" smtClean="0">
                <a:ln>
                  <a:noFill/>
                </a:ln>
                <a:solidFill>
                  <a:sysClr val="windowText" lastClr="000000"/>
                </a:solidFill>
                <a:effectLst/>
                <a:uLnTx/>
                <a:uFillTx/>
              </a:rPr>
              <a:t>“</a:t>
            </a:r>
            <a:r>
              <a:rPr kumimoji="0" lang="en-CA" sz="1000" b="0" i="0" u="none" strike="noStrike" kern="0" cap="none" spc="0" normalizeH="0" baseline="0" noProof="0" dirty="0">
                <a:ln>
                  <a:noFill/>
                </a:ln>
                <a:solidFill>
                  <a:sysClr val="windowText" lastClr="000000"/>
                </a:solidFill>
                <a:effectLst/>
                <a:uLnTx/>
                <a:uFillTx/>
              </a:rPr>
              <a:t>Health Status and Social Capital of Recent Immigrants in Canada: Evidence from the Longitudinal Survey of Immigrants to Canada”, [2010] Jun Zhao, Li </a:t>
            </a:r>
            <a:r>
              <a:rPr kumimoji="0" lang="en-CA" sz="1000" b="0" i="0" u="none" strike="noStrike" kern="0" cap="none" spc="0" normalizeH="0" baseline="0" noProof="0" dirty="0" err="1">
                <a:ln>
                  <a:noFill/>
                </a:ln>
                <a:solidFill>
                  <a:sysClr val="windowText" lastClr="000000"/>
                </a:solidFill>
                <a:effectLst/>
                <a:uLnTx/>
                <a:uFillTx/>
              </a:rPr>
              <a:t>Xue</a:t>
            </a:r>
            <a:r>
              <a:rPr kumimoji="0" lang="en-CA" sz="1000" b="0" i="0" u="none" strike="noStrike" kern="0" cap="none" spc="0" normalizeH="0" baseline="0" noProof="0" dirty="0">
                <a:ln>
                  <a:noFill/>
                </a:ln>
                <a:solidFill>
                  <a:sysClr val="windowText" lastClr="000000"/>
                </a:solidFill>
                <a:effectLst/>
                <a:uLnTx/>
                <a:uFillTx/>
              </a:rPr>
              <a:t>, and Tara </a:t>
            </a:r>
            <a:r>
              <a:rPr kumimoji="0" lang="en-CA" sz="1000" b="0" i="0" u="none" strike="noStrike" kern="0" cap="none" spc="0" normalizeH="0" baseline="0" noProof="0" dirty="0" err="1" smtClean="0">
                <a:ln>
                  <a:noFill/>
                </a:ln>
                <a:solidFill>
                  <a:sysClr val="windowText" lastClr="000000"/>
                </a:solidFill>
                <a:effectLst/>
                <a:uLnTx/>
                <a:uFillTx/>
              </a:rPr>
              <a:t>Gilkinson</a:t>
            </a:r>
            <a:r>
              <a:rPr kumimoji="0" lang="en-CA" sz="1000" b="0" i="0" u="none" strike="noStrike" kern="0" cap="none" spc="0" normalizeH="0" baseline="0" noProof="0" dirty="0" smtClean="0">
                <a:ln>
                  <a:noFill/>
                </a:ln>
                <a:solidFill>
                  <a:sysClr val="windowText" lastClr="000000"/>
                </a:solidFill>
                <a:effectLst/>
                <a:uLnTx/>
                <a:uFillTx/>
              </a:rPr>
              <a:t>.</a:t>
            </a:r>
            <a:endParaRPr lang="en-CA" kern="0" dirty="0">
              <a:solidFill>
                <a:sysClr val="windowText" lastClr="000000"/>
              </a:solidFill>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CA" sz="1000" b="0" i="0" u="none" strike="noStrike" kern="0" cap="none" spc="0" normalizeH="0" baseline="0" noProof="0" dirty="0">
              <a:ln>
                <a:noFill/>
              </a:ln>
              <a:solidFill>
                <a:sysClr val="windowText" lastClr="000000"/>
              </a:solidFill>
              <a:effectLst/>
              <a:uLnTx/>
              <a:uFillTx/>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CA" sz="1000" b="0" i="0" u="none" strike="noStrike" kern="0" cap="none" spc="0" normalizeH="0" baseline="0" noProof="0" dirty="0" smtClean="0">
                <a:ln>
                  <a:noFill/>
                </a:ln>
                <a:solidFill>
                  <a:sysClr val="windowText" lastClr="000000"/>
                </a:solidFill>
                <a:effectLst/>
                <a:uLnTx/>
                <a:uFillTx/>
              </a:rPr>
              <a:t>Marmot</a:t>
            </a:r>
            <a:r>
              <a:rPr kumimoji="0" lang="en-CA" sz="1000" b="0" i="0" u="none" strike="noStrike" kern="0" cap="none" spc="0" normalizeH="0" baseline="0" noProof="0" dirty="0">
                <a:ln>
                  <a:noFill/>
                </a:ln>
                <a:solidFill>
                  <a:sysClr val="windowText" lastClr="000000"/>
                </a:solidFill>
                <a:effectLst/>
                <a:uLnTx/>
                <a:uFillTx/>
              </a:rPr>
              <a:t>, Michael. The Status Syndrome - How Social Standing Affects Our Health and Longevity. New York, New York: Henry Holt and Company, LLC, </a:t>
            </a:r>
            <a:r>
              <a:rPr kumimoji="0" lang="en-CA" sz="1000" b="0" i="0" u="none" strike="noStrike" kern="0" cap="none" spc="0" normalizeH="0" baseline="0" noProof="0" dirty="0" smtClean="0">
                <a:ln>
                  <a:noFill/>
                </a:ln>
                <a:solidFill>
                  <a:sysClr val="windowText" lastClr="000000"/>
                </a:solidFill>
                <a:effectLst/>
                <a:uLnTx/>
                <a:uFillTx/>
              </a:rPr>
              <a:t>2004.</a:t>
            </a:r>
            <a:endParaRPr lang="en-CA" kern="0" dirty="0">
              <a:solidFill>
                <a:sysClr val="windowText" lastClr="000000"/>
              </a:solidFill>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CA" sz="1000" b="0" i="0" u="none" strike="noStrike" kern="0" cap="none" spc="0" normalizeH="0" baseline="0" noProof="0" dirty="0">
              <a:ln>
                <a:noFill/>
              </a:ln>
              <a:solidFill>
                <a:sysClr val="windowText" lastClr="000000"/>
              </a:solidFill>
              <a:effectLst/>
              <a:uLnTx/>
              <a:uFillTx/>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CA" sz="1000" b="0" i="0" u="none" strike="noStrike" kern="0" cap="none" spc="0" normalizeH="0" baseline="0" noProof="0" dirty="0" err="1" smtClean="0">
                <a:ln>
                  <a:noFill/>
                </a:ln>
                <a:solidFill>
                  <a:sysClr val="windowText" lastClr="000000"/>
                </a:solidFill>
                <a:effectLst/>
                <a:uLnTx/>
                <a:uFillTx/>
              </a:rPr>
              <a:t>Aucoin</a:t>
            </a:r>
            <a:r>
              <a:rPr kumimoji="0" lang="en-CA" sz="1000" b="0" i="0" u="none" strike="noStrike" kern="0" cap="none" spc="0" normalizeH="0" baseline="0" noProof="0" dirty="0">
                <a:ln>
                  <a:noFill/>
                </a:ln>
                <a:solidFill>
                  <a:sysClr val="windowText" lastClr="000000"/>
                </a:solidFill>
                <a:effectLst/>
                <a:uLnTx/>
                <a:uFillTx/>
              </a:rPr>
              <a:t>, Michael, Rob Weaver, Roger Thomas, and </a:t>
            </a:r>
            <a:r>
              <a:rPr kumimoji="0" lang="en-CA" sz="1000" b="0" i="0" u="none" strike="noStrike" kern="0" cap="none" spc="0" normalizeH="0" baseline="0" noProof="0" dirty="0" err="1">
                <a:ln>
                  <a:noFill/>
                </a:ln>
                <a:solidFill>
                  <a:sysClr val="windowText" lastClr="000000"/>
                </a:solidFill>
                <a:effectLst/>
                <a:uLnTx/>
                <a:uFillTx/>
              </a:rPr>
              <a:t>Lanice</a:t>
            </a:r>
            <a:r>
              <a:rPr kumimoji="0" lang="en-CA" sz="1000" b="0" i="0" u="none" strike="noStrike" kern="0" cap="none" spc="0" normalizeH="0" baseline="0" noProof="0" dirty="0">
                <a:ln>
                  <a:noFill/>
                </a:ln>
                <a:solidFill>
                  <a:sysClr val="windowText" lastClr="000000"/>
                </a:solidFill>
                <a:effectLst/>
                <a:uLnTx/>
                <a:uFillTx/>
              </a:rPr>
              <a:t> Jones. "Vitamin D Status of Refugees Arriving in Canada." Canadian Family Physician 59, no. 4 (April 2013): 188-94. </a:t>
            </a:r>
            <a:r>
              <a:rPr kumimoji="0" lang="en-CA" sz="1000" b="0" i="0" u="sng" strike="noStrike" kern="0" cap="none" spc="0" normalizeH="0" baseline="0" noProof="0" dirty="0">
                <a:ln>
                  <a:noFill/>
                </a:ln>
                <a:solidFill>
                  <a:srgbClr val="0563C1"/>
                </a:solidFill>
                <a:effectLst/>
                <a:uLnTx/>
                <a:uFillTx/>
                <a:hlinkClick r:id="rId4"/>
              </a:rPr>
              <a:t>http://www.cfp.ca/content/59/4/e188.full.pdf.html</a:t>
            </a:r>
            <a:r>
              <a:rPr kumimoji="0" lang="en-CA" sz="1000" b="0" i="0" u="none" strike="noStrike" kern="0" cap="none" spc="0" normalizeH="0" baseline="0" noProof="0" dirty="0">
                <a:ln>
                  <a:noFill/>
                </a:ln>
                <a:solidFill>
                  <a:sysClr val="windowText" lastClr="000000"/>
                </a:solidFill>
                <a:effectLst/>
                <a:uLnTx/>
                <a:uFillTx/>
              </a:rPr>
              <a:t>. </a:t>
            </a:r>
            <a:endParaRPr lang="en-CA" kern="0" dirty="0">
              <a:solidFill>
                <a:sysClr val="windowText" lastClr="000000"/>
              </a:solidFill>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CA" sz="1000" b="0" i="0" u="none" strike="noStrike" kern="0" cap="none" spc="0" normalizeH="0" baseline="0" noProof="0" dirty="0">
              <a:ln>
                <a:noFill/>
              </a:ln>
              <a:solidFill>
                <a:sysClr val="windowText" lastClr="000000"/>
              </a:solidFill>
              <a:effectLst/>
              <a:uLnTx/>
              <a:uFillTx/>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CA" sz="1000" b="0" i="0" u="none" strike="noStrike" kern="0" cap="none" spc="0" normalizeH="0" baseline="0" noProof="0" dirty="0" smtClean="0">
                <a:ln>
                  <a:noFill/>
                </a:ln>
                <a:solidFill>
                  <a:sysClr val="windowText" lastClr="000000"/>
                </a:solidFill>
                <a:effectLst/>
                <a:uLnTx/>
                <a:uFillTx/>
              </a:rPr>
              <a:t>Taylor</a:t>
            </a:r>
            <a:r>
              <a:rPr kumimoji="0" lang="en-CA" sz="1000" b="0" i="0" u="none" strike="noStrike" kern="0" cap="none" spc="0" normalizeH="0" baseline="0" noProof="0" dirty="0">
                <a:ln>
                  <a:noFill/>
                </a:ln>
                <a:solidFill>
                  <a:sysClr val="windowText" lastClr="000000"/>
                </a:solidFill>
                <a:effectLst/>
                <a:uLnTx/>
                <a:uFillTx/>
              </a:rPr>
              <a:t>, Gregory, Dr. "The Chief Public Health Officer’s Report on the State of Public Health in Canada 2014: Public Health in the Future." Public Health Agency of Canada. September 2014. Accessed August 30, 2016. </a:t>
            </a:r>
            <a:r>
              <a:rPr kumimoji="0" lang="en-CA" sz="1000" b="0" i="0" u="sng" strike="noStrike" kern="0" cap="none" spc="0" normalizeH="0" baseline="0" noProof="0" dirty="0">
                <a:ln>
                  <a:noFill/>
                </a:ln>
                <a:solidFill>
                  <a:srgbClr val="0563C1"/>
                </a:solidFill>
                <a:effectLst/>
                <a:uLnTx/>
                <a:uFillTx/>
                <a:hlinkClick r:id="rId5"/>
              </a:rPr>
              <a:t>http://www.phac-aspc.gc.ca/cphorsphc-respcacsp/2014/index-eng.php</a:t>
            </a:r>
            <a:r>
              <a:rPr kumimoji="0" lang="en-CA" sz="1000" b="0" i="0" u="none" strike="noStrike" kern="0" cap="none" spc="0" normalizeH="0" baseline="0" noProof="0" dirty="0">
                <a:ln>
                  <a:noFill/>
                </a:ln>
                <a:solidFill>
                  <a:sysClr val="windowText" lastClr="000000"/>
                </a:solidFill>
                <a:effectLst/>
                <a:uLnTx/>
                <a:uFillTx/>
              </a:rPr>
              <a:t>. </a:t>
            </a:r>
            <a:endParaRPr lang="en-CA" kern="0" dirty="0">
              <a:solidFill>
                <a:sysClr val="windowText" lastClr="000000"/>
              </a:solidFill>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CA" sz="1000" b="0" i="0" u="none" strike="noStrike" kern="0" cap="none" spc="0" normalizeH="0" baseline="0" noProof="0" dirty="0">
              <a:ln>
                <a:noFill/>
              </a:ln>
              <a:solidFill>
                <a:sysClr val="windowText" lastClr="000000"/>
              </a:solidFill>
              <a:effectLst/>
              <a:uLnTx/>
              <a:uFillTx/>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CA" sz="1000" b="0" i="0" u="none" strike="noStrike" kern="0" cap="none" spc="0" normalizeH="0" baseline="0" noProof="0" dirty="0" smtClean="0">
                <a:ln>
                  <a:noFill/>
                </a:ln>
                <a:solidFill>
                  <a:sysClr val="windowText" lastClr="000000"/>
                </a:solidFill>
                <a:effectLst/>
                <a:uLnTx/>
                <a:uFillTx/>
              </a:rPr>
              <a:t>"</a:t>
            </a:r>
            <a:r>
              <a:rPr kumimoji="0" lang="en-CA" sz="1000" b="0" i="0" u="none" strike="noStrike" kern="0" cap="none" spc="0" normalizeH="0" baseline="0" noProof="0" dirty="0">
                <a:ln>
                  <a:noFill/>
                </a:ln>
                <a:solidFill>
                  <a:sysClr val="windowText" lastClr="000000"/>
                </a:solidFill>
                <a:effectLst/>
                <a:uLnTx/>
                <a:uFillTx/>
              </a:rPr>
              <a:t>Entry Criteria and the Comprehensive Ranking System." Government of Canada. May 28, 2015. Accessed August 2, 2016. </a:t>
            </a:r>
            <a:r>
              <a:rPr kumimoji="0" lang="en-CA" sz="1000" b="0" i="0" u="sng" strike="noStrike" kern="0" cap="none" spc="0" normalizeH="0" baseline="0" noProof="0" dirty="0">
                <a:ln>
                  <a:noFill/>
                </a:ln>
                <a:solidFill>
                  <a:srgbClr val="0563C1"/>
                </a:solidFill>
                <a:effectLst/>
                <a:uLnTx/>
                <a:uFillTx/>
                <a:hlinkClick r:id="rId6"/>
              </a:rPr>
              <a:t>http://www.cic.gc.ca/english/express-entry/criteria-crs.asp</a:t>
            </a:r>
            <a:r>
              <a:rPr kumimoji="0" lang="en-CA" sz="1000" b="0" i="0" u="none" strike="noStrike" kern="0" cap="none" spc="0" normalizeH="0" baseline="0" noProof="0" dirty="0">
                <a:ln>
                  <a:noFill/>
                </a:ln>
                <a:solidFill>
                  <a:sysClr val="windowText" lastClr="000000"/>
                </a:solidFill>
                <a:effectLst/>
                <a:uLnTx/>
                <a:uFillTx/>
              </a:rPr>
              <a:t>. </a:t>
            </a:r>
            <a:endParaRPr lang="en-CA" kern="0" dirty="0">
              <a:solidFill>
                <a:sysClr val="windowText" lastClr="000000"/>
              </a:solidFill>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CA" sz="1000" b="0" i="0" u="none" strike="noStrike" kern="0" cap="none" spc="0" normalizeH="0" baseline="0" noProof="0" dirty="0">
              <a:ln>
                <a:noFill/>
              </a:ln>
              <a:solidFill>
                <a:sysClr val="windowText" lastClr="000000"/>
              </a:solidFill>
              <a:effectLst/>
              <a:uLnTx/>
              <a:uFillTx/>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CA" sz="1000" b="0" i="0" u="none" strike="noStrike" kern="0" cap="none" spc="0" normalizeH="0" baseline="0" noProof="0" dirty="0" smtClean="0">
                <a:ln>
                  <a:noFill/>
                </a:ln>
                <a:solidFill>
                  <a:sysClr val="windowText" lastClr="000000"/>
                </a:solidFill>
                <a:effectLst/>
                <a:uLnTx/>
                <a:uFillTx/>
              </a:rPr>
              <a:t>"Immigration Medical Exam (IME)." Government of Canada. May 07, 2013. Accessed August 30, 2016. </a:t>
            </a:r>
            <a:r>
              <a:rPr kumimoji="0" lang="en-CA" sz="1000" b="0" i="0" u="sng" strike="noStrike" kern="0" cap="none" spc="0" normalizeH="0" baseline="0" noProof="0" dirty="0" smtClean="0">
                <a:ln>
                  <a:noFill/>
                </a:ln>
                <a:solidFill>
                  <a:srgbClr val="0563C1"/>
                </a:solidFill>
                <a:effectLst/>
                <a:uLnTx/>
                <a:uFillTx/>
                <a:hlinkClick r:id="rId7"/>
              </a:rPr>
              <a:t>http://www.cic.gc.ca/english/resources/tools/medic/exam/index.asp</a:t>
            </a:r>
            <a:r>
              <a:rPr kumimoji="0" lang="en-CA" sz="1000" b="0" i="0" u="none" strike="noStrike" kern="0" cap="none" spc="0" normalizeH="0" baseline="0" noProof="0" dirty="0" smtClean="0">
                <a:ln>
                  <a:noFill/>
                </a:ln>
                <a:solidFill>
                  <a:sysClr val="windowText" lastClr="000000"/>
                </a:solidFill>
                <a:effectLst/>
                <a:uLnTx/>
                <a:uFillTx/>
              </a:rPr>
              <a:t>. </a:t>
            </a:r>
            <a:endParaRPr lang="en-CA" kern="0" dirty="0" smtClean="0">
              <a:solidFill>
                <a:sysClr val="windowText" lastClr="000000"/>
              </a:solidFill>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CA" sz="1000" b="0" i="0" u="none" strike="noStrike" kern="0" cap="none" spc="0" normalizeH="0" baseline="0" noProof="0" dirty="0">
              <a:ln>
                <a:noFill/>
              </a:ln>
              <a:solidFill>
                <a:sysClr val="windowText" lastClr="000000"/>
              </a:solidFill>
              <a:effectLst/>
              <a:uLnTx/>
              <a:uFillTx/>
            </a:endParaRPr>
          </a:p>
          <a:p>
            <a:pPr marL="342900" indent="-342900" defTabSz="914400">
              <a:buFont typeface="+mj-lt"/>
              <a:buAutoNum type="arabicPeriod"/>
              <a:defRPr/>
            </a:pPr>
            <a:r>
              <a:rPr lang="en-CA" sz="1000" kern="0" dirty="0">
                <a:solidFill>
                  <a:sysClr val="windowText" lastClr="000000"/>
                </a:solidFill>
              </a:rPr>
              <a:t>"Canada's Universal Health-care System." Government of Canada. June 03, 2016. Accessed August 30, 2016. </a:t>
            </a:r>
            <a:r>
              <a:rPr lang="en-CA" sz="1000" u="sng" kern="0" dirty="0">
                <a:solidFill>
                  <a:srgbClr val="0563C1"/>
                </a:solidFill>
                <a:hlinkClick r:id="rId8"/>
              </a:rPr>
              <a:t>http://www.cic.gc.ca/english/newcomers/after-health.asp</a:t>
            </a:r>
            <a:r>
              <a:rPr lang="en-CA" sz="1000" kern="0" dirty="0">
                <a:solidFill>
                  <a:sysClr val="windowText" lastClr="000000"/>
                </a:solidFill>
              </a:rPr>
              <a:t>. </a:t>
            </a:r>
            <a:endParaRPr lang="en-CA" sz="1000" kern="0" dirty="0" smtClean="0">
              <a:solidFill>
                <a:sysClr val="windowText" lastClr="000000"/>
              </a:solidFill>
            </a:endParaRPr>
          </a:p>
          <a:p>
            <a:pPr marL="342900" indent="-342900" defTabSz="914400">
              <a:buFont typeface="+mj-lt"/>
              <a:buAutoNum type="arabicPeriod"/>
              <a:defRPr/>
            </a:pPr>
            <a:endParaRPr lang="en-CA" sz="1000" kern="0" dirty="0">
              <a:solidFill>
                <a:sysClr val="windowText" lastClr="000000"/>
              </a:solidFill>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CA" sz="1000" b="0" i="0" u="none" strike="noStrike" kern="0" cap="none" spc="0" normalizeH="0" baseline="0" noProof="0" dirty="0" smtClean="0">
                <a:ln>
                  <a:noFill/>
                </a:ln>
                <a:solidFill>
                  <a:sysClr val="windowText" lastClr="000000"/>
                </a:solidFill>
                <a:effectLst/>
                <a:uLnTx/>
                <a:uFillTx/>
              </a:rPr>
              <a:t>"Settlement Program and Resettlement Assistance Program (RAP)." Government of Canada. March 23, 2016. Accessed August 30, 2016. </a:t>
            </a:r>
            <a:r>
              <a:rPr kumimoji="0" lang="en-CA" sz="1000" b="0" i="0" u="sng" strike="noStrike" kern="0" cap="none" spc="0" normalizeH="0" baseline="0" noProof="0" dirty="0" smtClean="0">
                <a:ln>
                  <a:noFill/>
                </a:ln>
                <a:solidFill>
                  <a:srgbClr val="0563C1"/>
                </a:solidFill>
                <a:effectLst/>
                <a:uLnTx/>
                <a:uFillTx/>
                <a:hlinkClick r:id="rId9"/>
              </a:rPr>
              <a:t>http://www.cic.gc.ca/english/department/grants-contributions-funding/</a:t>
            </a:r>
            <a:r>
              <a:rPr kumimoji="0" lang="en-CA" sz="1000" b="0" i="0" u="none" strike="noStrike" kern="0" cap="none" spc="0" normalizeH="0" baseline="0" noProof="0" dirty="0" smtClean="0">
                <a:ln>
                  <a:noFill/>
                </a:ln>
                <a:solidFill>
                  <a:sysClr val="windowText" lastClr="000000"/>
                </a:solidFill>
                <a:effectLst/>
                <a:uLnTx/>
                <a:uFillTx/>
              </a:rPr>
              <a:t>. </a:t>
            </a:r>
            <a:endParaRPr lang="en-CA" kern="0" dirty="0" smtClean="0">
              <a:solidFill>
                <a:sysClr val="windowText" lastClr="000000"/>
              </a:solidFill>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CA" sz="1000" b="0" i="0" u="none" strike="noStrike" kern="0" cap="none" spc="0" normalizeH="0" baseline="0" noProof="0" dirty="0">
              <a:ln>
                <a:noFill/>
              </a:ln>
              <a:solidFill>
                <a:sysClr val="windowText" lastClr="000000"/>
              </a:solidFill>
              <a:effectLst/>
              <a:uLnTx/>
              <a:uFillTx/>
            </a:endParaRPr>
          </a:p>
          <a:p>
            <a:pPr marL="342900" indent="-342900" defTabSz="914400">
              <a:buFont typeface="+mj-lt"/>
              <a:buAutoNum type="arabicPeriod"/>
              <a:defRPr/>
            </a:pPr>
            <a:r>
              <a:rPr lang="en-CA" sz="1000" kern="0" dirty="0">
                <a:solidFill>
                  <a:sysClr val="windowText" lastClr="000000"/>
                </a:solidFill>
              </a:rPr>
              <a:t>"N.S. Launches Health Program for Young, Black Men." The Chronicle Herald, June 23, 2016. Accessed August 30, 2016. </a:t>
            </a:r>
            <a:r>
              <a:rPr lang="en-CA" sz="1000" u="sng" kern="0" dirty="0">
                <a:solidFill>
                  <a:srgbClr val="0563C1"/>
                </a:solidFill>
                <a:hlinkClick r:id="rId10"/>
              </a:rPr>
              <a:t>http://thechronicleherald.ca/novascotia/1374924-n.s.-launches-health-program-for-young-black-men</a:t>
            </a:r>
            <a:r>
              <a:rPr lang="en-CA" sz="1000" kern="0" dirty="0">
                <a:solidFill>
                  <a:sysClr val="windowText" lastClr="000000"/>
                </a:solidFill>
              </a:rPr>
              <a:t>. </a:t>
            </a:r>
            <a:endParaRPr lang="en-CA" sz="1000" kern="0" dirty="0" smtClean="0">
              <a:solidFill>
                <a:sysClr val="windowText" lastClr="000000"/>
              </a:solidFill>
            </a:endParaRPr>
          </a:p>
          <a:p>
            <a:pPr marL="342900" indent="-342900" defTabSz="914400">
              <a:buFont typeface="+mj-lt"/>
              <a:buAutoNum type="arabicPeriod"/>
              <a:defRPr/>
            </a:pPr>
            <a:endParaRPr lang="en-CA" sz="1000" kern="0" dirty="0">
              <a:solidFill>
                <a:sysClr val="windowText" lastClr="000000"/>
              </a:solidFill>
            </a:endParaRPr>
          </a:p>
          <a:p>
            <a:pPr marL="342900" lvl="0" indent="-342900" defTabSz="914400">
              <a:buFont typeface="+mj-lt"/>
              <a:buAutoNum type="arabicPeriod"/>
              <a:defRPr/>
            </a:pPr>
            <a:r>
              <a:rPr lang="en-CA" sz="1000" kern="0" dirty="0" err="1" smtClean="0">
                <a:solidFill>
                  <a:sysClr val="windowText" lastClr="000000"/>
                </a:solidFill>
              </a:rPr>
              <a:t>Pottie</a:t>
            </a:r>
            <a:r>
              <a:rPr lang="en-CA" sz="1000" kern="0" dirty="0">
                <a:solidFill>
                  <a:sysClr val="windowText" lastClr="000000"/>
                </a:solidFill>
              </a:rPr>
              <a:t>, Kevin, MD </a:t>
            </a:r>
            <a:r>
              <a:rPr lang="en-CA" sz="1000" kern="0" dirty="0" err="1">
                <a:solidFill>
                  <a:sysClr val="windowText" lastClr="000000"/>
                </a:solidFill>
              </a:rPr>
              <a:t>MCISc</a:t>
            </a:r>
            <a:r>
              <a:rPr lang="en-CA" sz="1000" kern="0" dirty="0">
                <a:solidFill>
                  <a:sysClr val="windowText" lastClr="000000"/>
                </a:solidFill>
              </a:rPr>
              <a:t>, Christina Greenaway, MD MSc, </a:t>
            </a:r>
            <a:r>
              <a:rPr lang="en-CA" sz="1000" kern="0" dirty="0" err="1">
                <a:solidFill>
                  <a:sysClr val="windowText" lastClr="000000"/>
                </a:solidFill>
              </a:rPr>
              <a:t>Ghayda</a:t>
            </a:r>
            <a:r>
              <a:rPr lang="en-CA" sz="1000" kern="0" dirty="0">
                <a:solidFill>
                  <a:sysClr val="windowText" lastClr="000000"/>
                </a:solidFill>
              </a:rPr>
              <a:t> Hassan, PhD, Charles Hui, MD, and Laurence J. </a:t>
            </a:r>
            <a:r>
              <a:rPr lang="en-CA" sz="1000" kern="0" dirty="0" err="1">
                <a:solidFill>
                  <a:sysClr val="windowText" lastClr="000000"/>
                </a:solidFill>
              </a:rPr>
              <a:t>Kirmayer</a:t>
            </a:r>
            <a:r>
              <a:rPr lang="en-CA" sz="1000" kern="0" dirty="0">
                <a:solidFill>
                  <a:sysClr val="windowText" lastClr="000000"/>
                </a:solidFill>
              </a:rPr>
              <a:t>, MD. "Caring for a Newly Arrived Syrian Refugee Family." Canadian Medical Association Journal 188, no. 3 (January 11, 2016): 207-011. Accessed September 20, 2016. doi:10.1503/cmaj.151422</a:t>
            </a:r>
            <a:r>
              <a:rPr lang="en-CA" sz="1000" kern="0" dirty="0" smtClean="0">
                <a:solidFill>
                  <a:sysClr val="windowText" lastClr="000000"/>
                </a:solidFill>
              </a:rPr>
              <a:t>.</a:t>
            </a:r>
            <a:endParaRPr kumimoji="0" lang="en-CA" sz="1000" b="0" i="0" u="none" strike="noStrike" kern="0" cap="none" spc="0" normalizeH="0" baseline="0" noProof="0" dirty="0">
              <a:ln>
                <a:noFill/>
              </a:ln>
              <a:solidFill>
                <a:sysClr val="windowText" lastClr="000000"/>
              </a:solidFill>
              <a:effectLst/>
              <a:uLnTx/>
              <a:uFillTx/>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CA" sz="1000" b="0" i="0" u="none" strike="noStrike" kern="0" cap="none" spc="0" normalizeH="0" baseline="0" noProof="0" dirty="0">
              <a:ln>
                <a:noFill/>
              </a:ln>
              <a:solidFill>
                <a:sysClr val="windowText" lastClr="000000"/>
              </a:solidFill>
              <a:effectLst/>
              <a:uLnTx/>
              <a:uFillTx/>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CA" sz="1000" b="0" i="0" u="none" strike="noStrike" kern="0" cap="none" spc="0" normalizeH="0" baseline="0" noProof="0" dirty="0" smtClean="0">
                <a:ln>
                  <a:noFill/>
                </a:ln>
                <a:solidFill>
                  <a:sysClr val="windowText" lastClr="000000"/>
                </a:solidFill>
                <a:effectLst/>
                <a:uLnTx/>
                <a:uFillTx/>
              </a:rPr>
              <a:t>"</a:t>
            </a:r>
            <a:r>
              <a:rPr kumimoji="0" lang="en-CA" sz="1000" b="0" i="0" u="none" strike="noStrike" kern="0" cap="none" spc="0" normalizeH="0" baseline="0" noProof="0" dirty="0">
                <a:ln>
                  <a:noFill/>
                </a:ln>
                <a:solidFill>
                  <a:sysClr val="windowText" lastClr="000000"/>
                </a:solidFill>
                <a:effectLst/>
                <a:uLnTx/>
                <a:uFillTx/>
              </a:rPr>
              <a:t>Genes and </a:t>
            </a:r>
            <a:r>
              <a:rPr kumimoji="0" lang="en-CA" sz="1000" b="0" i="0" u="none" strike="noStrike" kern="0" cap="none" spc="0" normalizeH="0" baseline="0" noProof="0" dirty="0" err="1">
                <a:ln>
                  <a:noFill/>
                </a:ln>
                <a:solidFill>
                  <a:sysClr val="windowText" lastClr="000000"/>
                </a:solidFill>
                <a:effectLst/>
                <a:uLnTx/>
                <a:uFillTx/>
              </a:rPr>
              <a:t>Noncommunical</a:t>
            </a:r>
            <a:r>
              <a:rPr kumimoji="0" lang="en-CA" sz="1000" b="0" i="0" u="none" strike="noStrike" kern="0" cap="none" spc="0" normalizeH="0" baseline="0" noProof="0" dirty="0">
                <a:ln>
                  <a:noFill/>
                </a:ln>
                <a:solidFill>
                  <a:sysClr val="windowText" lastClr="000000"/>
                </a:solidFill>
                <a:effectLst/>
                <a:uLnTx/>
                <a:uFillTx/>
              </a:rPr>
              <a:t> Diseases." World Health Organization. 2016. Accessed August 30, 2016. </a:t>
            </a:r>
            <a:r>
              <a:rPr kumimoji="0" lang="en-CA" sz="1000" b="0" i="0" u="sng" strike="noStrike" kern="0" cap="none" spc="0" normalizeH="0" baseline="0" noProof="0" dirty="0">
                <a:ln>
                  <a:noFill/>
                </a:ln>
                <a:solidFill>
                  <a:srgbClr val="0563C1"/>
                </a:solidFill>
                <a:effectLst/>
                <a:uLnTx/>
                <a:uFillTx/>
                <a:hlinkClick r:id="rId11"/>
              </a:rPr>
              <a:t>http://www.who.int/genomics/public/geneticdiseases/en/index3.html</a:t>
            </a:r>
            <a:r>
              <a:rPr kumimoji="0" lang="en-CA" sz="1000" b="0" i="0" u="none" strike="noStrike" kern="0" cap="none" spc="0" normalizeH="0" baseline="0" noProof="0" dirty="0">
                <a:ln>
                  <a:noFill/>
                </a:ln>
                <a:solidFill>
                  <a:sysClr val="windowText" lastClr="000000"/>
                </a:solidFill>
                <a:effectLst/>
                <a:uLnTx/>
                <a:uFillTx/>
              </a:rPr>
              <a:t>. </a:t>
            </a:r>
            <a:endParaRPr kumimoji="0" lang="en-CA" sz="18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7000"/>
              </a:lnSpc>
              <a:spcBef>
                <a:spcPts val="0"/>
              </a:spcBef>
              <a:spcAft>
                <a:spcPts val="800"/>
              </a:spcAft>
              <a:buClrTx/>
              <a:buSzTx/>
              <a:buFontTx/>
              <a:buNone/>
              <a:tabLst/>
              <a:defRPr/>
            </a:pPr>
            <a:r>
              <a:rPr kumimoji="0" lang="en-CA"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 </a:t>
            </a:r>
          </a:p>
        </p:txBody>
      </p:sp>
      <p:sp>
        <p:nvSpPr>
          <p:cNvPr id="3" name="Slide Number Placeholder 2"/>
          <p:cNvSpPr>
            <a:spLocks noGrp="1"/>
          </p:cNvSpPr>
          <p:nvPr>
            <p:ph type="sldNum" sz="quarter" idx="12"/>
          </p:nvPr>
        </p:nvSpPr>
        <p:spPr/>
        <p:txBody>
          <a:bodyPr/>
          <a:lstStyle/>
          <a:p>
            <a:fld id="{B28FF02D-F5A3-0648-9CBB-623166A3287F}" type="slidenum">
              <a:rPr lang="en-US" smtClean="0"/>
              <a:pPr/>
              <a:t>18</a:t>
            </a:fld>
            <a:endParaRPr lang="en-US"/>
          </a:p>
        </p:txBody>
      </p:sp>
    </p:spTree>
    <p:extLst>
      <p:ext uri="{BB962C8B-B14F-4D97-AF65-F5344CB8AC3E}">
        <p14:creationId xmlns:p14="http://schemas.microsoft.com/office/powerpoint/2010/main" val="3439250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Overview </a:t>
            </a:r>
            <a:endParaRPr lang="en-CA" dirty="0"/>
          </a:p>
        </p:txBody>
      </p:sp>
      <p:sp>
        <p:nvSpPr>
          <p:cNvPr id="3" name="Content Placeholder 2"/>
          <p:cNvSpPr>
            <a:spLocks noGrp="1"/>
          </p:cNvSpPr>
          <p:nvPr>
            <p:ph idx="1"/>
          </p:nvPr>
        </p:nvSpPr>
        <p:spPr/>
        <p:txBody>
          <a:bodyPr/>
          <a:lstStyle/>
          <a:p>
            <a:r>
              <a:rPr lang="en-CA" dirty="0" smtClean="0"/>
              <a:t>How Canada understands </a:t>
            </a:r>
            <a:r>
              <a:rPr lang="en-CA" dirty="0"/>
              <a:t>m</a:t>
            </a:r>
            <a:r>
              <a:rPr lang="en-CA" dirty="0" smtClean="0"/>
              <a:t>igration </a:t>
            </a:r>
            <a:r>
              <a:rPr lang="en-CA" dirty="0"/>
              <a:t>h</a:t>
            </a:r>
            <a:r>
              <a:rPr lang="en-CA" dirty="0" smtClean="0"/>
              <a:t>ealth</a:t>
            </a:r>
          </a:p>
          <a:p>
            <a:endParaRPr lang="en-CA" dirty="0" smtClean="0"/>
          </a:p>
          <a:p>
            <a:r>
              <a:rPr lang="en-CA" dirty="0" smtClean="0"/>
              <a:t>How Canada’s approach to immigration affects the health of migrants</a:t>
            </a:r>
          </a:p>
          <a:p>
            <a:endParaRPr lang="en-CA" dirty="0" smtClean="0"/>
          </a:p>
          <a:p>
            <a:r>
              <a:rPr lang="en-CA" dirty="0" smtClean="0"/>
              <a:t>What Canada can learn from the RCM </a:t>
            </a:r>
          </a:p>
        </p:txBody>
      </p:sp>
      <p:sp>
        <p:nvSpPr>
          <p:cNvPr id="5" name="Slide Number Placeholder 4"/>
          <p:cNvSpPr>
            <a:spLocks noGrp="1"/>
          </p:cNvSpPr>
          <p:nvPr>
            <p:ph type="sldNum" sz="quarter" idx="12"/>
          </p:nvPr>
        </p:nvSpPr>
        <p:spPr/>
        <p:txBody>
          <a:bodyPr/>
          <a:lstStyle/>
          <a:p>
            <a:fld id="{B28FF02D-F5A3-0648-9CBB-623166A3287F}" type="slidenum">
              <a:rPr lang="en-US" smtClean="0"/>
              <a:pPr/>
              <a:t>2</a:t>
            </a:fld>
            <a:endParaRPr lang="en-US"/>
          </a:p>
        </p:txBody>
      </p:sp>
    </p:spTree>
    <p:extLst>
      <p:ext uri="{BB962C8B-B14F-4D97-AF65-F5344CB8AC3E}">
        <p14:creationId xmlns:p14="http://schemas.microsoft.com/office/powerpoint/2010/main" val="41480247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857500"/>
            <a:ext cx="8229600" cy="1143000"/>
          </a:xfrm>
        </p:spPr>
        <p:txBody>
          <a:bodyPr>
            <a:normAutofit fontScale="90000"/>
          </a:bodyPr>
          <a:lstStyle/>
          <a:p>
            <a:r>
              <a:rPr lang="en-CA" dirty="0" smtClean="0"/>
              <a:t>How Canada understands </a:t>
            </a:r>
            <a:r>
              <a:rPr lang="en-CA" dirty="0"/>
              <a:t>m</a:t>
            </a:r>
            <a:r>
              <a:rPr lang="en-CA" dirty="0" smtClean="0"/>
              <a:t>igration </a:t>
            </a:r>
            <a:r>
              <a:rPr lang="en-CA" dirty="0"/>
              <a:t>h</a:t>
            </a:r>
            <a:r>
              <a:rPr lang="en-CA" dirty="0" smtClean="0"/>
              <a:t>ealth</a:t>
            </a:r>
            <a:endParaRPr lang="en-CA" dirty="0"/>
          </a:p>
        </p:txBody>
      </p:sp>
      <p:sp>
        <p:nvSpPr>
          <p:cNvPr id="2" name="Slide Number Placeholder 1"/>
          <p:cNvSpPr>
            <a:spLocks noGrp="1"/>
          </p:cNvSpPr>
          <p:nvPr>
            <p:ph type="sldNum" sz="quarter" idx="12"/>
          </p:nvPr>
        </p:nvSpPr>
        <p:spPr/>
        <p:txBody>
          <a:bodyPr/>
          <a:lstStyle/>
          <a:p>
            <a:fld id="{B28FF02D-F5A3-0648-9CBB-623166A3287F}" type="slidenum">
              <a:rPr lang="en-US" smtClean="0"/>
              <a:pPr/>
              <a:t>3</a:t>
            </a:fld>
            <a:endParaRPr lang="en-US"/>
          </a:p>
        </p:txBody>
      </p:sp>
    </p:spTree>
    <p:extLst>
      <p:ext uri="{BB962C8B-B14F-4D97-AF65-F5344CB8AC3E}">
        <p14:creationId xmlns:p14="http://schemas.microsoft.com/office/powerpoint/2010/main" val="572706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healthy </a:t>
            </a:r>
            <a:r>
              <a:rPr lang="en-US" dirty="0"/>
              <a:t>i</a:t>
            </a:r>
            <a:r>
              <a:rPr lang="en-US" dirty="0" smtClean="0"/>
              <a:t>mmigrant </a:t>
            </a:r>
            <a:r>
              <a:rPr lang="en-US" dirty="0"/>
              <a:t>e</a:t>
            </a:r>
            <a:r>
              <a:rPr lang="en-US" dirty="0" smtClean="0"/>
              <a:t>ffect?</a:t>
            </a:r>
            <a:endParaRPr lang="en-US" dirty="0"/>
          </a:p>
        </p:txBody>
      </p:sp>
      <p:sp>
        <p:nvSpPr>
          <p:cNvPr id="3" name="Content Placeholder 2"/>
          <p:cNvSpPr>
            <a:spLocks noGrp="1"/>
          </p:cNvSpPr>
          <p:nvPr>
            <p:ph idx="1"/>
          </p:nvPr>
        </p:nvSpPr>
        <p:spPr>
          <a:xfrm>
            <a:off x="457200" y="1447800"/>
            <a:ext cx="8229600" cy="5149552"/>
          </a:xfrm>
        </p:spPr>
        <p:txBody>
          <a:bodyPr>
            <a:normAutofit lnSpcReduction="10000"/>
          </a:bodyPr>
          <a:lstStyle/>
          <a:p>
            <a:r>
              <a:rPr lang="en-US" sz="2000" dirty="0" smtClean="0"/>
              <a:t>Migrant </a:t>
            </a:r>
            <a:r>
              <a:rPr lang="en-US" sz="2000" dirty="0" smtClean="0"/>
              <a:t>populations initially healthier than Canadian born </a:t>
            </a:r>
            <a:r>
              <a:rPr lang="en-US" sz="2000" dirty="0" smtClean="0"/>
              <a:t>but </a:t>
            </a:r>
            <a:r>
              <a:rPr lang="en-US" sz="2000" dirty="0" smtClean="0"/>
              <a:t>their health advantage diminishes over time</a:t>
            </a:r>
          </a:p>
          <a:p>
            <a:r>
              <a:rPr lang="en-US" sz="2000" dirty="0" smtClean="0"/>
              <a:t>Measures/evidence:</a:t>
            </a:r>
            <a:r>
              <a:rPr lang="en-US" sz="1800" b="1" dirty="0" smtClean="0"/>
              <a:t>							             </a:t>
            </a:r>
          </a:p>
          <a:p>
            <a:pPr marL="0" indent="0">
              <a:spcBef>
                <a:spcPts val="0"/>
              </a:spcBef>
              <a:buNone/>
            </a:pPr>
            <a:r>
              <a:rPr lang="en-US" sz="1800" b="1" dirty="0" smtClean="0"/>
              <a:t>                                               </a:t>
            </a:r>
            <a:endParaRPr lang="en-US" sz="2000" dirty="0" smtClean="0"/>
          </a:p>
          <a:p>
            <a:pPr lvl="1"/>
            <a:r>
              <a:rPr lang="en-US" sz="1800" dirty="0" smtClean="0"/>
              <a:t>Self </a:t>
            </a:r>
            <a:r>
              <a:rPr lang="en-US" sz="1800" dirty="0"/>
              <a:t>reported health</a:t>
            </a:r>
          </a:p>
          <a:p>
            <a:pPr lvl="1"/>
            <a:r>
              <a:rPr lang="en-US" sz="1800" dirty="0"/>
              <a:t>Rates of chronic diseases </a:t>
            </a:r>
          </a:p>
          <a:p>
            <a:pPr lvl="1"/>
            <a:r>
              <a:rPr lang="en-US" sz="1800" dirty="0"/>
              <a:t>Disability</a:t>
            </a:r>
          </a:p>
          <a:p>
            <a:pPr lvl="1"/>
            <a:r>
              <a:rPr lang="en-US" sz="1800" dirty="0"/>
              <a:t>Mental </a:t>
            </a:r>
            <a:r>
              <a:rPr lang="en-US" sz="1800" dirty="0" smtClean="0"/>
              <a:t>health</a:t>
            </a:r>
            <a:endParaRPr lang="en-US" sz="1800" dirty="0"/>
          </a:p>
          <a:p>
            <a:pPr lvl="1"/>
            <a:endParaRPr lang="en-US" dirty="0" smtClean="0"/>
          </a:p>
          <a:p>
            <a:pPr lvl="1"/>
            <a:endParaRPr lang="en-US" dirty="0" smtClean="0"/>
          </a:p>
          <a:p>
            <a:pPr lvl="1"/>
            <a:endParaRPr lang="en-US" dirty="0" smtClean="0"/>
          </a:p>
          <a:p>
            <a:pPr lvl="1"/>
            <a:endParaRPr lang="en-US" dirty="0" smtClean="0"/>
          </a:p>
          <a:p>
            <a:pPr marL="0" indent="0">
              <a:buNone/>
            </a:pPr>
            <a:endParaRPr lang="en-US" sz="2000" dirty="0" smtClean="0"/>
          </a:p>
          <a:p>
            <a:r>
              <a:rPr lang="en-US" sz="2000" dirty="0" smtClean="0"/>
              <a:t>Refugees at greater risk of having poor health compared to other migrant groups</a:t>
            </a:r>
            <a:endParaRPr lang="en-US" sz="2000" dirty="0"/>
          </a:p>
          <a:p>
            <a:pPr marL="457200" lvl="1" indent="0">
              <a:buNone/>
            </a:pPr>
            <a:endParaRPr lang="en-US" dirty="0" smtClean="0"/>
          </a:p>
          <a:p>
            <a:endParaRPr lang="en-US" dirty="0" smtClean="0"/>
          </a:p>
          <a:p>
            <a:endParaRPr lang="en-US" dirty="0"/>
          </a:p>
        </p:txBody>
      </p:sp>
      <p:grpSp>
        <p:nvGrpSpPr>
          <p:cNvPr id="9" name="Group 8"/>
          <p:cNvGrpSpPr/>
          <p:nvPr/>
        </p:nvGrpSpPr>
        <p:grpSpPr>
          <a:xfrm>
            <a:off x="3851920" y="2132221"/>
            <a:ext cx="4104456" cy="3146979"/>
            <a:chOff x="4499963" y="2617535"/>
            <a:chExt cx="3970784" cy="303820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56555" y="3288160"/>
              <a:ext cx="3538679" cy="2251887"/>
            </a:xfrm>
            <a:prstGeom prst="rect">
              <a:avLst/>
            </a:prstGeom>
          </p:spPr>
        </p:pic>
        <p:sp>
          <p:nvSpPr>
            <p:cNvPr id="6" name="Rectangle 5"/>
            <p:cNvSpPr/>
            <p:nvPr/>
          </p:nvSpPr>
          <p:spPr>
            <a:xfrm>
              <a:off x="4499963" y="2617535"/>
              <a:ext cx="3970784" cy="3038200"/>
            </a:xfrm>
            <a:prstGeom prst="rect">
              <a:avLst/>
            </a:prstGeom>
            <a:noFill/>
            <a:ln w="38100">
              <a:solidFill>
                <a:srgbClr val="92D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8" name="TextBox 7"/>
            <p:cNvSpPr txBox="1"/>
            <p:nvPr/>
          </p:nvSpPr>
          <p:spPr>
            <a:xfrm>
              <a:off x="4656555" y="2801143"/>
              <a:ext cx="3682695" cy="461665"/>
            </a:xfrm>
            <a:prstGeom prst="rect">
              <a:avLst/>
            </a:prstGeom>
            <a:noFill/>
          </p:spPr>
          <p:txBody>
            <a:bodyPr wrap="square" rtlCol="0">
              <a:spAutoFit/>
            </a:bodyPr>
            <a:lstStyle/>
            <a:p>
              <a:pPr algn="ctr"/>
              <a:r>
                <a:rPr lang="en-US" sz="1200" b="1" dirty="0"/>
                <a:t>Share of Immigrants and Canadian-Born Self-Reporting as </a:t>
              </a:r>
              <a:r>
                <a:rPr lang="en-US" sz="1200" b="1" dirty="0" smtClean="0"/>
                <a:t>Healthy</a:t>
              </a:r>
              <a:r>
                <a:rPr lang="en-US" sz="1200" b="1" baseline="30000" dirty="0"/>
                <a:t>1</a:t>
              </a:r>
              <a:endParaRPr lang="en-CA" sz="1200" dirty="0"/>
            </a:p>
          </p:txBody>
        </p:sp>
      </p:grpSp>
      <p:sp>
        <p:nvSpPr>
          <p:cNvPr id="7" name="Slide Number Placeholder 6"/>
          <p:cNvSpPr>
            <a:spLocks noGrp="1"/>
          </p:cNvSpPr>
          <p:nvPr>
            <p:ph type="sldNum" sz="quarter" idx="12"/>
          </p:nvPr>
        </p:nvSpPr>
        <p:spPr/>
        <p:txBody>
          <a:bodyPr/>
          <a:lstStyle/>
          <a:p>
            <a:fld id="{B28FF02D-F5A3-0648-9CBB-623166A3287F}"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Why are </a:t>
            </a:r>
            <a:r>
              <a:rPr lang="en-CA" dirty="0" smtClean="0"/>
              <a:t>immigrants healthier </a:t>
            </a:r>
            <a:r>
              <a:rPr lang="en-CA" dirty="0" smtClean="0"/>
              <a:t>when they come to Canada?</a:t>
            </a:r>
            <a:endParaRPr lang="en-CA" dirty="0"/>
          </a:p>
        </p:txBody>
      </p:sp>
      <p:sp>
        <p:nvSpPr>
          <p:cNvPr id="3" name="Content Placeholder 2"/>
          <p:cNvSpPr>
            <a:spLocks noGrp="1"/>
          </p:cNvSpPr>
          <p:nvPr>
            <p:ph idx="1"/>
          </p:nvPr>
        </p:nvSpPr>
        <p:spPr>
          <a:xfrm>
            <a:off x="457200" y="1340768"/>
            <a:ext cx="8229600" cy="5256584"/>
          </a:xfrm>
        </p:spPr>
        <p:txBody>
          <a:bodyPr>
            <a:normAutofit lnSpcReduction="10000"/>
          </a:bodyPr>
          <a:lstStyle/>
          <a:p>
            <a:r>
              <a:rPr lang="en-CA" sz="2000" dirty="0" smtClean="0"/>
              <a:t>Those </a:t>
            </a:r>
            <a:r>
              <a:rPr lang="en-CA" sz="2000" dirty="0"/>
              <a:t>who choose to </a:t>
            </a:r>
            <a:r>
              <a:rPr lang="en-CA" sz="2000" dirty="0" smtClean="0"/>
              <a:t>migrate, often posses a </a:t>
            </a:r>
            <a:r>
              <a:rPr lang="en-CA" sz="2000" dirty="0"/>
              <a:t>higher standard of living </a:t>
            </a:r>
            <a:r>
              <a:rPr lang="en-CA" sz="2000" dirty="0" smtClean="0"/>
              <a:t>in their </a:t>
            </a:r>
            <a:r>
              <a:rPr lang="en-CA" sz="2000" dirty="0"/>
              <a:t>country of origin </a:t>
            </a:r>
            <a:endParaRPr lang="en-CA" sz="2000" dirty="0" smtClean="0"/>
          </a:p>
          <a:p>
            <a:pPr lvl="1"/>
            <a:r>
              <a:rPr lang="en-CA" sz="1800" dirty="0" smtClean="0"/>
              <a:t>Access </a:t>
            </a:r>
            <a:r>
              <a:rPr lang="en-CA" sz="1800" dirty="0" smtClean="0"/>
              <a:t>to health-care</a:t>
            </a:r>
            <a:r>
              <a:rPr lang="en-CA" sz="1800" dirty="0" smtClean="0"/>
              <a:t>, water, and sanitation services</a:t>
            </a:r>
          </a:p>
          <a:p>
            <a:pPr lvl="1"/>
            <a:r>
              <a:rPr lang="en-CA" sz="1800" dirty="0" smtClean="0"/>
              <a:t>Are able to afford medication or a more balanced diet (avoiding vitamin and mineral </a:t>
            </a:r>
            <a:r>
              <a:rPr lang="en-CA" sz="1800" dirty="0" smtClean="0"/>
              <a:t>deficiencies)</a:t>
            </a:r>
          </a:p>
          <a:p>
            <a:pPr lvl="1"/>
            <a:r>
              <a:rPr lang="en-CA" sz="1800" dirty="0" smtClean="0"/>
              <a:t>They </a:t>
            </a:r>
            <a:r>
              <a:rPr lang="en-CA" sz="1800" dirty="0" smtClean="0"/>
              <a:t>typically have greater </a:t>
            </a:r>
            <a:r>
              <a:rPr lang="en-CA" sz="1800" dirty="0"/>
              <a:t>control over their lives and </a:t>
            </a:r>
            <a:r>
              <a:rPr lang="en-CA" sz="1800" dirty="0" smtClean="0"/>
              <a:t>environment than others in their country of origin</a:t>
            </a:r>
          </a:p>
          <a:p>
            <a:pPr lvl="1"/>
            <a:r>
              <a:rPr lang="en-CA" sz="1800" dirty="0" smtClean="0"/>
              <a:t>Less exposure to manual and risky employment; able to choose neighbourhood to live in; able to manage stress in lives</a:t>
            </a:r>
          </a:p>
          <a:p>
            <a:pPr marL="457200" lvl="1" indent="0">
              <a:buNone/>
            </a:pPr>
            <a:endParaRPr lang="en-CA" sz="1800" dirty="0" smtClean="0"/>
          </a:p>
          <a:p>
            <a:r>
              <a:rPr lang="en-CA" sz="2000" dirty="0" smtClean="0"/>
              <a:t>Even in the situation of forced migration, most often youngest/healthiest who </a:t>
            </a:r>
            <a:r>
              <a:rPr lang="en-CA" sz="2000" dirty="0" smtClean="0"/>
              <a:t>move</a:t>
            </a:r>
          </a:p>
          <a:p>
            <a:pPr lvl="1"/>
            <a:r>
              <a:rPr lang="en-CA" sz="1800" dirty="0" smtClean="0"/>
              <a:t>With the recent Syrian movement: Although greater dental health needs have been observed, overall cohort has had relatively low health care costs</a:t>
            </a:r>
          </a:p>
          <a:p>
            <a:pPr lvl="1"/>
            <a:endParaRPr lang="en-CA" sz="1700" dirty="0" smtClean="0"/>
          </a:p>
          <a:p>
            <a:pPr>
              <a:buFont typeface="Arial" panose="020B0604020202020204" pitchFamily="34" charset="0"/>
              <a:buChar char="•"/>
            </a:pPr>
            <a:r>
              <a:rPr lang="en-CA" sz="2000" dirty="0"/>
              <a:t>However, some say their health appears to be better due </a:t>
            </a:r>
            <a:r>
              <a:rPr lang="en-CA" sz="2000" dirty="0" smtClean="0"/>
              <a:t>to:</a:t>
            </a:r>
          </a:p>
          <a:p>
            <a:pPr lvl="1">
              <a:buFont typeface="Calibri" panose="020F0502020204030204" pitchFamily="34" charset="0"/>
              <a:buChar char="−"/>
            </a:pPr>
            <a:r>
              <a:rPr lang="en-CA" sz="1800" dirty="0" smtClean="0"/>
              <a:t>Under-utilization </a:t>
            </a:r>
            <a:r>
              <a:rPr lang="en-CA" sz="1800" dirty="0"/>
              <a:t>of medical </a:t>
            </a:r>
            <a:r>
              <a:rPr lang="en-CA" sz="1800" dirty="0" smtClean="0"/>
              <a:t>services due to lack of access, awareness, or cultural and linguistic barriers</a:t>
            </a:r>
            <a:endParaRPr lang="en-CA" sz="1800" dirty="0"/>
          </a:p>
          <a:p>
            <a:endParaRPr lang="en-CA" sz="2000" dirty="0" smtClean="0"/>
          </a:p>
          <a:p>
            <a:pPr marL="0" indent="0">
              <a:buNone/>
            </a:pPr>
            <a:endParaRPr lang="en-CA" sz="6200" dirty="0" smtClean="0"/>
          </a:p>
          <a:p>
            <a:pPr>
              <a:buFont typeface="Arial" panose="020B0604020202020204" pitchFamily="34" charset="0"/>
              <a:buChar char="•"/>
            </a:pPr>
            <a:endParaRPr lang="en-CA" dirty="0" smtClean="0"/>
          </a:p>
          <a:p>
            <a:pPr marL="0" indent="0">
              <a:buNone/>
            </a:pPr>
            <a:endParaRPr lang="en-CA" dirty="0"/>
          </a:p>
          <a:p>
            <a:pPr lvl="1"/>
            <a:endParaRPr lang="en-CA" dirty="0"/>
          </a:p>
        </p:txBody>
      </p:sp>
      <p:sp>
        <p:nvSpPr>
          <p:cNvPr id="5" name="Slide Number Placeholder 4"/>
          <p:cNvSpPr>
            <a:spLocks noGrp="1"/>
          </p:cNvSpPr>
          <p:nvPr>
            <p:ph type="sldNum" sz="quarter" idx="12"/>
          </p:nvPr>
        </p:nvSpPr>
        <p:spPr/>
        <p:txBody>
          <a:bodyPr/>
          <a:lstStyle/>
          <a:p>
            <a:fld id="{B28FF02D-F5A3-0648-9CBB-623166A3287F}" type="slidenum">
              <a:rPr lang="en-US" smtClean="0"/>
              <a:pPr/>
              <a:t>5</a:t>
            </a:fld>
            <a:endParaRPr lang="en-US"/>
          </a:p>
        </p:txBody>
      </p:sp>
    </p:spTree>
    <p:extLst>
      <p:ext uri="{BB962C8B-B14F-4D97-AF65-F5344CB8AC3E}">
        <p14:creationId xmlns:p14="http://schemas.microsoft.com/office/powerpoint/2010/main" val="7309825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And why does their </a:t>
            </a:r>
            <a:r>
              <a:rPr lang="en-CA" dirty="0"/>
              <a:t>health </a:t>
            </a:r>
            <a:r>
              <a:rPr lang="en-CA" dirty="0" smtClean="0"/>
              <a:t>decline over time while living in Canada?</a:t>
            </a:r>
            <a:r>
              <a:rPr lang="en-CA" dirty="0"/>
              <a:t/>
            </a:r>
            <a:br>
              <a:rPr lang="en-CA" dirty="0"/>
            </a:br>
            <a:endParaRPr lang="en-CA" dirty="0"/>
          </a:p>
        </p:txBody>
      </p:sp>
      <p:sp>
        <p:nvSpPr>
          <p:cNvPr id="3" name="Content Placeholder 2"/>
          <p:cNvSpPr>
            <a:spLocks noGrp="1"/>
          </p:cNvSpPr>
          <p:nvPr>
            <p:ph idx="1"/>
          </p:nvPr>
        </p:nvSpPr>
        <p:spPr>
          <a:xfrm>
            <a:off x="457200" y="1124744"/>
            <a:ext cx="8229600" cy="5400600"/>
          </a:xfrm>
        </p:spPr>
        <p:txBody>
          <a:bodyPr>
            <a:normAutofit/>
          </a:bodyPr>
          <a:lstStyle/>
          <a:p>
            <a:pPr marL="342900" lvl="1" indent="-342900">
              <a:buFont typeface="Arial"/>
              <a:buChar char="•"/>
            </a:pPr>
            <a:r>
              <a:rPr lang="en-CA" sz="2000" dirty="0" smtClean="0"/>
              <a:t>Reduced community </a:t>
            </a:r>
            <a:r>
              <a:rPr lang="en-CA" sz="2000" dirty="0"/>
              <a:t>or family based </a:t>
            </a:r>
            <a:r>
              <a:rPr lang="en-CA" sz="2000" dirty="0" smtClean="0"/>
              <a:t>supports </a:t>
            </a:r>
            <a:endParaRPr lang="en-CA" dirty="0" smtClean="0"/>
          </a:p>
          <a:p>
            <a:pPr marL="742950" lvl="2" indent="-342900"/>
            <a:endParaRPr lang="en-CA" dirty="0" smtClean="0"/>
          </a:p>
          <a:p>
            <a:pPr marL="742950" lvl="2" indent="-342900"/>
            <a:endParaRPr lang="en-CA" dirty="0"/>
          </a:p>
          <a:p>
            <a:pPr marL="742950" lvl="2" indent="-342900"/>
            <a:endParaRPr lang="en-CA" dirty="0"/>
          </a:p>
          <a:p>
            <a:pPr marL="342900" lvl="1" indent="-342900">
              <a:buFont typeface="Arial"/>
              <a:buChar char="•"/>
            </a:pPr>
            <a:endParaRPr lang="en-CA" sz="2000" dirty="0" smtClean="0"/>
          </a:p>
          <a:p>
            <a:pPr marL="0" lvl="1" indent="0">
              <a:buNone/>
            </a:pPr>
            <a:endParaRPr lang="en-CA" sz="2000" dirty="0" smtClean="0"/>
          </a:p>
          <a:p>
            <a:pPr marL="0" lvl="1" indent="0">
              <a:buNone/>
            </a:pPr>
            <a:endParaRPr lang="en-CA" sz="2000" dirty="0" smtClean="0"/>
          </a:p>
          <a:p>
            <a:pPr marL="0" lvl="1" indent="0">
              <a:buNone/>
            </a:pPr>
            <a:endParaRPr lang="en-CA" sz="2000" dirty="0"/>
          </a:p>
          <a:p>
            <a:pPr marL="0" lvl="1" indent="0">
              <a:buNone/>
            </a:pPr>
            <a:endParaRPr lang="en-CA" sz="2000" dirty="0" smtClean="0"/>
          </a:p>
          <a:p>
            <a:pPr marL="0" lvl="1" indent="0">
              <a:buNone/>
            </a:pPr>
            <a:endParaRPr lang="en-CA" sz="2000" dirty="0" smtClean="0"/>
          </a:p>
          <a:p>
            <a:pPr marL="342900" lvl="1" indent="-342900">
              <a:buFont typeface="Arial"/>
              <a:buChar char="•"/>
            </a:pPr>
            <a:r>
              <a:rPr lang="en-CA" sz="2000" dirty="0" smtClean="0"/>
              <a:t>Loss </a:t>
            </a:r>
            <a:r>
              <a:rPr lang="en-CA" sz="2000" dirty="0"/>
              <a:t>of socio-economic status </a:t>
            </a:r>
            <a:endParaRPr lang="en-CA" sz="1900" dirty="0" smtClean="0"/>
          </a:p>
          <a:p>
            <a:pPr marL="685800" lvl="2"/>
            <a:r>
              <a:rPr lang="en-CA" dirty="0" smtClean="0"/>
              <a:t>Often </a:t>
            </a:r>
            <a:r>
              <a:rPr lang="en-CA" dirty="0" smtClean="0"/>
              <a:t>means a reduction in capabilities to participate fully in society and to take full control over their </a:t>
            </a:r>
            <a:r>
              <a:rPr lang="en-CA" dirty="0" smtClean="0"/>
              <a:t>lives</a:t>
            </a:r>
            <a:endParaRPr lang="en-CA" dirty="0"/>
          </a:p>
          <a:p>
            <a:pPr marL="685800" lvl="2"/>
            <a:r>
              <a:rPr lang="en-CA" dirty="0" smtClean="0"/>
              <a:t>Can </a:t>
            </a:r>
            <a:r>
              <a:rPr lang="en-CA" dirty="0" smtClean="0"/>
              <a:t>lead </a:t>
            </a:r>
            <a:r>
              <a:rPr lang="en-CA" dirty="0" smtClean="0"/>
              <a:t>in turn to </a:t>
            </a:r>
            <a:r>
              <a:rPr lang="en-CA" dirty="0" smtClean="0"/>
              <a:t>chronic stress </a:t>
            </a:r>
            <a:r>
              <a:rPr lang="en-CA" dirty="0" smtClean="0"/>
              <a:t>and increase </a:t>
            </a:r>
            <a:r>
              <a:rPr lang="en-CA" dirty="0" smtClean="0"/>
              <a:t>risk of a number of diseases, in particular heart </a:t>
            </a:r>
            <a:r>
              <a:rPr lang="en-CA" dirty="0" smtClean="0"/>
              <a:t>disease</a:t>
            </a:r>
            <a:r>
              <a:rPr lang="en-CA" baseline="30000" dirty="0" smtClean="0"/>
              <a:t>3</a:t>
            </a:r>
            <a:endParaRPr lang="en-CA" dirty="0" smtClean="0"/>
          </a:p>
          <a:p>
            <a:pPr marL="742950" lvl="2" indent="-342900"/>
            <a:endParaRPr lang="en-CA" dirty="0" smtClean="0"/>
          </a:p>
          <a:p>
            <a:pPr marL="742950" lvl="2" indent="-342900"/>
            <a:endParaRPr lang="en-CA" dirty="0" smtClean="0"/>
          </a:p>
          <a:p>
            <a:pPr marL="342900" lvl="1" indent="-342900">
              <a:buFont typeface="Arial"/>
              <a:buChar char="•"/>
            </a:pPr>
            <a:endParaRPr lang="en-CA" dirty="0"/>
          </a:p>
          <a:p>
            <a:endParaRPr lang="en-CA" dirty="0"/>
          </a:p>
        </p:txBody>
      </p:sp>
      <p:grpSp>
        <p:nvGrpSpPr>
          <p:cNvPr id="10" name="Group 9"/>
          <p:cNvGrpSpPr/>
          <p:nvPr/>
        </p:nvGrpSpPr>
        <p:grpSpPr>
          <a:xfrm>
            <a:off x="899592" y="1554437"/>
            <a:ext cx="4265713" cy="2952328"/>
            <a:chOff x="1907705" y="1628800"/>
            <a:chExt cx="4265713" cy="2952328"/>
          </a:xfrm>
        </p:grpSpPr>
        <p:sp>
          <p:nvSpPr>
            <p:cNvPr id="7" name="Rectangle 6"/>
            <p:cNvSpPr/>
            <p:nvPr/>
          </p:nvSpPr>
          <p:spPr>
            <a:xfrm>
              <a:off x="1907705" y="1628800"/>
              <a:ext cx="4262671" cy="2952328"/>
            </a:xfrm>
            <a:prstGeom prst="rect">
              <a:avLst/>
            </a:prstGeom>
            <a:noFill/>
            <a:ln w="38100">
              <a:solidFill>
                <a:srgbClr val="FF99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grpSp>
          <p:nvGrpSpPr>
            <p:cNvPr id="9" name="Group 8"/>
            <p:cNvGrpSpPr/>
            <p:nvPr/>
          </p:nvGrpSpPr>
          <p:grpSpPr>
            <a:xfrm>
              <a:off x="1923427" y="1747385"/>
              <a:ext cx="4249991" cy="2728920"/>
              <a:chOff x="4475106" y="2802331"/>
              <a:chExt cx="3402106" cy="2003046"/>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5327" y="3214164"/>
                <a:ext cx="2717792" cy="1591213"/>
              </a:xfrm>
              <a:prstGeom prst="rect">
                <a:avLst/>
              </a:prstGeom>
            </p:spPr>
          </p:pic>
          <p:sp>
            <p:nvSpPr>
              <p:cNvPr id="8" name="TextBox 7"/>
              <p:cNvSpPr txBox="1"/>
              <p:nvPr/>
            </p:nvSpPr>
            <p:spPr>
              <a:xfrm>
                <a:off x="4475106" y="2802331"/>
                <a:ext cx="3402106" cy="461665"/>
              </a:xfrm>
              <a:prstGeom prst="rect">
                <a:avLst/>
              </a:prstGeom>
              <a:noFill/>
            </p:spPr>
            <p:txBody>
              <a:bodyPr wrap="square" rtlCol="0">
                <a:spAutoFit/>
              </a:bodyPr>
              <a:lstStyle/>
              <a:p>
                <a:r>
                  <a:rPr lang="en-US" sz="1200" b="1" dirty="0"/>
                  <a:t>Share of Immigrants Self-Reporting as “Healthy” by Participation in </a:t>
                </a:r>
                <a:r>
                  <a:rPr lang="en-US" sz="1200" b="1" dirty="0" smtClean="0"/>
                  <a:t>Organizations</a:t>
                </a:r>
                <a:r>
                  <a:rPr lang="en-US" sz="1200" b="1" baseline="30000" dirty="0" smtClean="0"/>
                  <a:t>2</a:t>
                </a:r>
                <a:endParaRPr lang="en-US" sz="1200" b="1" dirty="0"/>
              </a:p>
            </p:txBody>
          </p:sp>
        </p:grpSp>
      </p:grpSp>
      <p:sp>
        <p:nvSpPr>
          <p:cNvPr id="6" name="Slide Number Placeholder 5"/>
          <p:cNvSpPr>
            <a:spLocks noGrp="1"/>
          </p:cNvSpPr>
          <p:nvPr>
            <p:ph type="sldNum" sz="quarter" idx="12"/>
          </p:nvPr>
        </p:nvSpPr>
        <p:spPr/>
        <p:txBody>
          <a:bodyPr/>
          <a:lstStyle/>
          <a:p>
            <a:fld id="{B28FF02D-F5A3-0648-9CBB-623166A3287F}" type="slidenum">
              <a:rPr lang="en-US" smtClean="0"/>
              <a:pPr/>
              <a:t>6</a:t>
            </a:fld>
            <a:endParaRPr lang="en-US"/>
          </a:p>
        </p:txBody>
      </p:sp>
    </p:spTree>
    <p:extLst>
      <p:ext uri="{BB962C8B-B14F-4D97-AF65-F5344CB8AC3E}">
        <p14:creationId xmlns:p14="http://schemas.microsoft.com/office/powerpoint/2010/main" val="517407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363272" cy="990600"/>
          </a:xfrm>
        </p:spPr>
        <p:txBody>
          <a:bodyPr/>
          <a:lstStyle/>
          <a:p>
            <a:r>
              <a:rPr lang="en-CA" dirty="0"/>
              <a:t>And why does their health decline over </a:t>
            </a:r>
            <a:r>
              <a:rPr lang="en-CA" dirty="0" smtClean="0"/>
              <a:t>time while </a:t>
            </a:r>
            <a:r>
              <a:rPr lang="en-CA" dirty="0"/>
              <a:t>living in Canada</a:t>
            </a:r>
            <a:r>
              <a:rPr lang="en-CA" dirty="0" smtClean="0"/>
              <a:t>? (cont’d)</a:t>
            </a:r>
            <a:endParaRPr lang="en-CA" dirty="0"/>
          </a:p>
        </p:txBody>
      </p:sp>
      <p:sp>
        <p:nvSpPr>
          <p:cNvPr id="3" name="Content Placeholder 2"/>
          <p:cNvSpPr>
            <a:spLocks noGrp="1"/>
          </p:cNvSpPr>
          <p:nvPr>
            <p:ph idx="1"/>
          </p:nvPr>
        </p:nvSpPr>
        <p:spPr>
          <a:xfrm>
            <a:off x="457200" y="1628800"/>
            <a:ext cx="8229600" cy="5112568"/>
          </a:xfrm>
        </p:spPr>
        <p:txBody>
          <a:bodyPr>
            <a:normAutofit/>
          </a:bodyPr>
          <a:lstStyle/>
          <a:p>
            <a:pPr marL="342900" lvl="1" indent="-342900">
              <a:buFont typeface="Arial"/>
              <a:buChar char="•"/>
            </a:pPr>
            <a:r>
              <a:rPr lang="en-CA" sz="2000" dirty="0" smtClean="0"/>
              <a:t>Other factors that may be in play</a:t>
            </a:r>
          </a:p>
          <a:p>
            <a:pPr marL="342900" lvl="1" indent="-342900">
              <a:buFont typeface="Arial"/>
              <a:buChar char="•"/>
            </a:pPr>
            <a:endParaRPr lang="en-CA" sz="2000" dirty="0" smtClean="0"/>
          </a:p>
          <a:p>
            <a:pPr marL="342900" lvl="1" indent="-342900">
              <a:buFont typeface="Arial"/>
              <a:buChar char="•"/>
            </a:pPr>
            <a:r>
              <a:rPr lang="en-CA" sz="2000" dirty="0" smtClean="0"/>
              <a:t>Adverse </a:t>
            </a:r>
            <a:r>
              <a:rPr lang="en-CA" sz="2000" dirty="0"/>
              <a:t>affects from new </a:t>
            </a:r>
            <a:r>
              <a:rPr lang="en-CA" sz="2000" dirty="0" smtClean="0"/>
              <a:t>northern </a:t>
            </a:r>
            <a:r>
              <a:rPr lang="en-CA" sz="2000" dirty="0" smtClean="0"/>
              <a:t>climate</a:t>
            </a:r>
          </a:p>
          <a:p>
            <a:pPr marL="971550" lvl="2" indent="-571500">
              <a:buFont typeface="Calibri" panose="020F0502020204030204" pitchFamily="34" charset="0"/>
              <a:buChar char="−"/>
            </a:pPr>
            <a:r>
              <a:rPr lang="en-CA" dirty="0" smtClean="0"/>
              <a:t>Vitamin </a:t>
            </a:r>
            <a:r>
              <a:rPr lang="en-CA" dirty="0"/>
              <a:t>D Deficiency </a:t>
            </a:r>
            <a:r>
              <a:rPr lang="en-CA" dirty="0" smtClean="0"/>
              <a:t>study</a:t>
            </a:r>
            <a:r>
              <a:rPr lang="en-CA" baseline="30000" dirty="0" smtClean="0"/>
              <a:t>4</a:t>
            </a:r>
          </a:p>
          <a:p>
            <a:pPr marL="971550" lvl="2" indent="-571500">
              <a:buFont typeface="Calibri" panose="020F0502020204030204" pitchFamily="34" charset="0"/>
              <a:buChar char="−"/>
            </a:pPr>
            <a:endParaRPr lang="en-CA" dirty="0"/>
          </a:p>
          <a:p>
            <a:r>
              <a:rPr lang="en-CA" sz="2000" dirty="0"/>
              <a:t>Adoption of poor health </a:t>
            </a:r>
            <a:r>
              <a:rPr lang="en-CA" sz="2000" dirty="0" smtClean="0"/>
              <a:t>behaviours </a:t>
            </a:r>
            <a:r>
              <a:rPr lang="en-CA" sz="2000" dirty="0"/>
              <a:t>in destination country </a:t>
            </a:r>
            <a:endParaRPr lang="en-CA" sz="2000" dirty="0" smtClean="0"/>
          </a:p>
          <a:p>
            <a:endParaRPr lang="en-CA" sz="2000" dirty="0"/>
          </a:p>
          <a:p>
            <a:pPr marL="342900" lvl="1" indent="-342900">
              <a:buFont typeface="Arial"/>
              <a:buChar char="•"/>
            </a:pPr>
            <a:r>
              <a:rPr lang="en-CA" sz="2000" dirty="0"/>
              <a:t>High cost of housing in some Canadian cities, differences in built </a:t>
            </a:r>
            <a:r>
              <a:rPr lang="en-CA" sz="2000" dirty="0" smtClean="0"/>
              <a:t>environments</a:t>
            </a:r>
          </a:p>
          <a:p>
            <a:pPr marL="742950" lvl="2" indent="-342900">
              <a:buFont typeface="Calibri" panose="020F0502020204030204" pitchFamily="34" charset="0"/>
              <a:buChar char="−"/>
            </a:pPr>
            <a:r>
              <a:rPr lang="en-CA" dirty="0" smtClean="0"/>
              <a:t>Neighbourhoods with fewer resources and services</a:t>
            </a:r>
            <a:r>
              <a:rPr lang="en-CA" i="1" baseline="30000" dirty="0" smtClean="0"/>
              <a:t>5</a:t>
            </a:r>
            <a:endParaRPr lang="en-CA" i="1" dirty="0" smtClean="0"/>
          </a:p>
          <a:p>
            <a:pPr marL="742950" lvl="2" indent="-342900">
              <a:buFont typeface="Calibri" panose="020F0502020204030204" pitchFamily="34" charset="0"/>
              <a:buChar char="−"/>
            </a:pPr>
            <a:r>
              <a:rPr lang="en-CA" dirty="0" smtClean="0"/>
              <a:t>‘Walkability’ of neighbourhood or community</a:t>
            </a:r>
            <a:r>
              <a:rPr lang="en-CA" i="1" baseline="30000" dirty="0" smtClean="0"/>
              <a:t>5</a:t>
            </a:r>
          </a:p>
          <a:p>
            <a:pPr marL="742950" lvl="2" indent="-342900">
              <a:buFont typeface="Calibri" panose="020F0502020204030204" pitchFamily="34" charset="0"/>
              <a:buChar char="−"/>
            </a:pPr>
            <a:r>
              <a:rPr lang="en-CA" dirty="0" smtClean="0"/>
              <a:t>Availability and accessibility in neighbourhood/community of grocery stores (selling fresh produce) versus fast food places</a:t>
            </a:r>
            <a:r>
              <a:rPr lang="en-CA" baseline="30000" dirty="0" smtClean="0"/>
              <a:t>5</a:t>
            </a:r>
          </a:p>
          <a:p>
            <a:pPr marL="400050" lvl="2" indent="0">
              <a:buNone/>
            </a:pPr>
            <a:endParaRPr lang="en-CA" sz="3300" baseline="30000" dirty="0"/>
          </a:p>
          <a:p>
            <a:pPr marL="742950" lvl="2" indent="-342900"/>
            <a:endParaRPr lang="en-CA" sz="3300" baseline="30000" dirty="0" smtClean="0"/>
          </a:p>
          <a:p>
            <a:pPr marL="742950" lvl="2" indent="-342900"/>
            <a:endParaRPr lang="en-CA" sz="1900" i="1" dirty="0" smtClean="0"/>
          </a:p>
          <a:p>
            <a:pPr marL="0" lvl="1" indent="0" algn="ctr">
              <a:buNone/>
            </a:pPr>
            <a:endParaRPr lang="en-CA" sz="2400" i="1" dirty="0" smtClean="0"/>
          </a:p>
          <a:p>
            <a:pPr marL="342900" lvl="1" indent="-342900">
              <a:buFont typeface="Arial"/>
              <a:buChar char="•"/>
            </a:pPr>
            <a:endParaRPr lang="en-CA" dirty="0"/>
          </a:p>
          <a:p>
            <a:endParaRPr lang="en-CA" dirty="0"/>
          </a:p>
        </p:txBody>
      </p:sp>
      <p:sp>
        <p:nvSpPr>
          <p:cNvPr id="5" name="Slide Number Placeholder 4"/>
          <p:cNvSpPr>
            <a:spLocks noGrp="1"/>
          </p:cNvSpPr>
          <p:nvPr>
            <p:ph type="sldNum" sz="quarter" idx="12"/>
          </p:nvPr>
        </p:nvSpPr>
        <p:spPr/>
        <p:txBody>
          <a:bodyPr/>
          <a:lstStyle/>
          <a:p>
            <a:fld id="{B28FF02D-F5A3-0648-9CBB-623166A3287F}" type="slidenum">
              <a:rPr lang="en-US" smtClean="0"/>
              <a:pPr/>
              <a:t>7</a:t>
            </a:fld>
            <a:endParaRPr lang="en-US" dirty="0"/>
          </a:p>
        </p:txBody>
      </p:sp>
    </p:spTree>
    <p:extLst>
      <p:ext uri="{BB962C8B-B14F-4D97-AF65-F5344CB8AC3E}">
        <p14:creationId xmlns:p14="http://schemas.microsoft.com/office/powerpoint/2010/main" val="2267184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0"/>
            <a:ext cx="8229600" cy="1143000"/>
          </a:xfrm>
        </p:spPr>
        <p:txBody>
          <a:bodyPr>
            <a:normAutofit fontScale="90000"/>
          </a:bodyPr>
          <a:lstStyle/>
          <a:p>
            <a:r>
              <a:rPr lang="en-CA" dirty="0"/>
              <a:t>How Canada’s approach to immigration affects the health of migrants</a:t>
            </a:r>
          </a:p>
        </p:txBody>
      </p:sp>
      <p:sp>
        <p:nvSpPr>
          <p:cNvPr id="3" name="Slide Number Placeholder 2"/>
          <p:cNvSpPr>
            <a:spLocks noGrp="1"/>
          </p:cNvSpPr>
          <p:nvPr>
            <p:ph type="sldNum" sz="quarter" idx="12"/>
          </p:nvPr>
        </p:nvSpPr>
        <p:spPr/>
        <p:txBody>
          <a:bodyPr/>
          <a:lstStyle/>
          <a:p>
            <a:fld id="{B28FF02D-F5A3-0648-9CBB-623166A3287F}" type="slidenum">
              <a:rPr lang="en-US" smtClean="0"/>
              <a:pPr/>
              <a:t>8</a:t>
            </a:fld>
            <a:endParaRPr lang="en-US"/>
          </a:p>
        </p:txBody>
      </p:sp>
    </p:spTree>
    <p:extLst>
      <p:ext uri="{BB962C8B-B14F-4D97-AF65-F5344CB8AC3E}">
        <p14:creationId xmlns:p14="http://schemas.microsoft.com/office/powerpoint/2010/main" val="849764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Selection based on human </a:t>
            </a:r>
            <a:r>
              <a:rPr lang="en-CA" dirty="0"/>
              <a:t>c</a:t>
            </a:r>
            <a:r>
              <a:rPr lang="en-CA" dirty="0" smtClean="0"/>
              <a:t>apital</a:t>
            </a:r>
            <a:endParaRPr lang="en-CA" dirty="0"/>
          </a:p>
        </p:txBody>
      </p:sp>
      <p:sp>
        <p:nvSpPr>
          <p:cNvPr id="3" name="Content Placeholder 2"/>
          <p:cNvSpPr>
            <a:spLocks noGrp="1"/>
          </p:cNvSpPr>
          <p:nvPr>
            <p:ph idx="1"/>
          </p:nvPr>
        </p:nvSpPr>
        <p:spPr>
          <a:xfrm>
            <a:off x="457200" y="1196752"/>
            <a:ext cx="8229600" cy="5256584"/>
          </a:xfrm>
        </p:spPr>
        <p:txBody>
          <a:bodyPr>
            <a:normAutofit lnSpcReduction="10000"/>
          </a:bodyPr>
          <a:lstStyle/>
          <a:p>
            <a:pPr lvl="0"/>
            <a:r>
              <a:rPr lang="en-CA" sz="2000" dirty="0" smtClean="0"/>
              <a:t>Canadian economic </a:t>
            </a:r>
            <a:r>
              <a:rPr lang="en-CA" sz="2000" dirty="0"/>
              <a:t>immigration process emphasizes economic profiles that select individuals who are ‘best fit’ for </a:t>
            </a:r>
            <a:r>
              <a:rPr lang="en-CA" sz="2000" dirty="0" smtClean="0"/>
              <a:t>Canada </a:t>
            </a:r>
            <a:r>
              <a:rPr lang="en-US" sz="2000" dirty="0" smtClean="0"/>
              <a:t>- family </a:t>
            </a:r>
            <a:r>
              <a:rPr lang="en-US" sz="2000" dirty="0"/>
              <a:t>and humanitarian immigration to a much lesser extent</a:t>
            </a:r>
            <a:endParaRPr lang="es-CR" sz="2000" dirty="0"/>
          </a:p>
          <a:p>
            <a:endParaRPr lang="en-CA" sz="2000" dirty="0" smtClean="0"/>
          </a:p>
          <a:p>
            <a:r>
              <a:rPr lang="en-CA" sz="2000" dirty="0" smtClean="0"/>
              <a:t>A </a:t>
            </a:r>
            <a:r>
              <a:rPr lang="en-CA" sz="2000" dirty="0" smtClean="0"/>
              <a:t>portion </a:t>
            </a:r>
            <a:r>
              <a:rPr lang="en-CA" sz="2000" dirty="0" smtClean="0"/>
              <a:t>of individuals that come to Canada apply as skilled immigrants through the </a:t>
            </a:r>
            <a:r>
              <a:rPr lang="en-CA" sz="2000" b="1" dirty="0" smtClean="0"/>
              <a:t>Express Entry Category</a:t>
            </a:r>
          </a:p>
          <a:p>
            <a:r>
              <a:rPr lang="en-CA" sz="2000" dirty="0" smtClean="0"/>
              <a:t>This category </a:t>
            </a:r>
            <a:r>
              <a:rPr lang="en-US" sz="2000" dirty="0" smtClean="0"/>
              <a:t>uses the </a:t>
            </a:r>
            <a:r>
              <a:rPr lang="en-US" sz="2000" dirty="0"/>
              <a:t>Comprehensive Ranking System (</a:t>
            </a:r>
            <a:r>
              <a:rPr lang="en-US" sz="2000" dirty="0" smtClean="0"/>
              <a:t>CRS)</a:t>
            </a:r>
            <a:r>
              <a:rPr lang="en-US" sz="2000" baseline="30000" dirty="0" smtClean="0"/>
              <a:t>6</a:t>
            </a:r>
            <a:endParaRPr lang="en-US" sz="2000" dirty="0" smtClean="0"/>
          </a:p>
          <a:p>
            <a:pPr lvl="1"/>
            <a:r>
              <a:rPr lang="en-US" sz="1800" dirty="0" smtClean="0"/>
              <a:t>Items assed include:</a:t>
            </a:r>
            <a:endParaRPr lang="en-US" sz="1800" dirty="0"/>
          </a:p>
          <a:p>
            <a:pPr lvl="2"/>
            <a:r>
              <a:rPr lang="en-US" sz="1600" dirty="0" smtClean="0"/>
              <a:t>skills</a:t>
            </a:r>
            <a:endParaRPr lang="en-US" sz="1600" dirty="0"/>
          </a:p>
          <a:p>
            <a:pPr lvl="2"/>
            <a:r>
              <a:rPr lang="en-US" sz="1600" dirty="0"/>
              <a:t>work </a:t>
            </a:r>
            <a:r>
              <a:rPr lang="en-US" sz="1600" dirty="0" smtClean="0"/>
              <a:t>experience</a:t>
            </a:r>
            <a:endParaRPr lang="en-US" sz="1600" dirty="0"/>
          </a:p>
          <a:p>
            <a:pPr lvl="2"/>
            <a:r>
              <a:rPr lang="en-US" sz="1600" dirty="0"/>
              <a:t>language </a:t>
            </a:r>
            <a:r>
              <a:rPr lang="en-US" sz="1600" dirty="0" smtClean="0"/>
              <a:t>ability</a:t>
            </a:r>
            <a:endParaRPr lang="en-US" sz="1600" dirty="0"/>
          </a:p>
          <a:p>
            <a:pPr lvl="2"/>
            <a:r>
              <a:rPr lang="en-US" sz="1600" dirty="0"/>
              <a:t>education and other </a:t>
            </a:r>
            <a:r>
              <a:rPr lang="en-US" sz="1600" dirty="0" smtClean="0"/>
              <a:t>factors</a:t>
            </a:r>
          </a:p>
          <a:p>
            <a:pPr lvl="2"/>
            <a:r>
              <a:rPr lang="en-US" sz="1600" dirty="0"/>
              <a:t>Additional points </a:t>
            </a:r>
            <a:r>
              <a:rPr lang="en-US" sz="1600" dirty="0" smtClean="0"/>
              <a:t>awarded for having a</a:t>
            </a:r>
            <a:r>
              <a:rPr lang="en-US" sz="1600" dirty="0"/>
              <a:t> </a:t>
            </a:r>
            <a:r>
              <a:rPr lang="en-US" sz="1600" dirty="0" smtClean="0"/>
              <a:t>job offer or </a:t>
            </a:r>
            <a:r>
              <a:rPr lang="en-US" sz="1600" dirty="0"/>
              <a:t>a </a:t>
            </a:r>
            <a:r>
              <a:rPr lang="en-US" sz="1600" dirty="0" smtClean="0"/>
              <a:t>provincial nomination</a:t>
            </a:r>
          </a:p>
          <a:p>
            <a:pPr marL="457200" lvl="1" indent="0">
              <a:buNone/>
            </a:pPr>
            <a:endParaRPr lang="en-US" sz="2000" dirty="0"/>
          </a:p>
          <a:p>
            <a:r>
              <a:rPr lang="en-CA" sz="2000" dirty="0" smtClean="0"/>
              <a:t>Individuals in this category tend to have a higher standard of living in their country of origin, usually meaning better health indicators; this further skews the healthy immigrant effect</a:t>
            </a:r>
          </a:p>
          <a:p>
            <a:endParaRPr lang="en-CA" dirty="0" smtClean="0"/>
          </a:p>
        </p:txBody>
      </p:sp>
      <p:sp>
        <p:nvSpPr>
          <p:cNvPr id="5" name="Slide Number Placeholder 4"/>
          <p:cNvSpPr>
            <a:spLocks noGrp="1"/>
          </p:cNvSpPr>
          <p:nvPr>
            <p:ph type="sldNum" sz="quarter" idx="12"/>
          </p:nvPr>
        </p:nvSpPr>
        <p:spPr/>
        <p:txBody>
          <a:bodyPr/>
          <a:lstStyle/>
          <a:p>
            <a:fld id="{B28FF02D-F5A3-0648-9CBB-623166A3287F}" type="slidenum">
              <a:rPr lang="en-US" smtClean="0"/>
              <a:pPr/>
              <a:t>9</a:t>
            </a:fld>
            <a:endParaRPr lang="en-US"/>
          </a:p>
        </p:txBody>
      </p:sp>
    </p:spTree>
    <p:extLst>
      <p:ext uri="{BB962C8B-B14F-4D97-AF65-F5344CB8AC3E}">
        <p14:creationId xmlns:p14="http://schemas.microsoft.com/office/powerpoint/2010/main" val="14966460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9940</TotalTime>
  <Words>2103</Words>
  <Application>Microsoft Office PowerPoint</Application>
  <PresentationFormat>On-screen Show (4:3)</PresentationFormat>
  <Paragraphs>271</Paragraphs>
  <Slides>18</Slides>
  <Notes>18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Calibri</vt:lpstr>
      <vt:lpstr>Times New Roman</vt:lpstr>
      <vt:lpstr>Wingdings</vt:lpstr>
      <vt:lpstr>Office Theme</vt:lpstr>
      <vt:lpstr>1_Office Theme</vt:lpstr>
      <vt:lpstr>PowerPoint Presentation</vt:lpstr>
      <vt:lpstr>Overview </vt:lpstr>
      <vt:lpstr>How Canada understands migration health</vt:lpstr>
      <vt:lpstr>What is the healthy immigrant effect?</vt:lpstr>
      <vt:lpstr>Why are immigrants healthier when they come to Canada?</vt:lpstr>
      <vt:lpstr>And why does their health decline over time while living in Canada? </vt:lpstr>
      <vt:lpstr>And why does their health decline over time while living in Canada? (cont’d)</vt:lpstr>
      <vt:lpstr>How Canada’s approach to immigration affects the health of migrants</vt:lpstr>
      <vt:lpstr>Selection based on human capital</vt:lpstr>
      <vt:lpstr>Health screening prior to coming to Canada</vt:lpstr>
      <vt:lpstr>Integration and supports once in Canada</vt:lpstr>
      <vt:lpstr>… Including federal funding for supports at the community level</vt:lpstr>
      <vt:lpstr>What Canada can learn from the Regional Conference on Migration</vt:lpstr>
      <vt:lpstr>Patterns of risk when dealing with communicable diseases</vt:lpstr>
      <vt:lpstr>Patterns of risk when looking at specific populations</vt:lpstr>
      <vt:lpstr>Patterns of risk in forced &amp; irregular migration</vt:lpstr>
      <vt:lpstr> There is more Canada can learn…</vt:lpstr>
      <vt:lpstr>References</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IRCC</dc:creator>
  <cp:keywords/>
  <dc:description/>
  <cp:lastModifiedBy>Marquez.Mary</cp:lastModifiedBy>
  <cp:revision>201</cp:revision>
  <cp:lastPrinted>2016-09-20T20:13:11Z</cp:lastPrinted>
  <dcterms:created xsi:type="dcterms:W3CDTF">2015-12-04T14:21:12Z</dcterms:created>
  <dcterms:modified xsi:type="dcterms:W3CDTF">2016-09-20T22:05:45Z</dcterms:modified>
  <cp:category/>
</cp:coreProperties>
</file>