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9" r:id="rId1"/>
  </p:sldMasterIdLst>
  <p:notesMasterIdLst>
    <p:notesMasterId r:id="rId9"/>
  </p:notesMasterIdLst>
  <p:sldIdLst>
    <p:sldId id="265" r:id="rId2"/>
    <p:sldId id="272" r:id="rId3"/>
    <p:sldId id="281" r:id="rId4"/>
    <p:sldId id="282" r:id="rId5"/>
    <p:sldId id="283" r:id="rId6"/>
    <p:sldId id="284" r:id="rId7"/>
    <p:sldId id="285" r:id="rId8"/>
  </p:sldIdLst>
  <p:sldSz cx="9144000" cy="6858000" type="screen4x3"/>
  <p:notesSz cx="6858000" cy="9144000"/>
  <p:embeddedFontLst>
    <p:embeddedFont>
      <p:font typeface="Ubuntu Condensed" panose="020B0604020202020204" charset="0"/>
      <p:regular r:id="rId10"/>
    </p:embeddedFon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Cabin" panose="020B0604020202020204" charset="0"/>
      <p:regular r:id="rId15"/>
      <p:bold r:id="rId16"/>
      <p:italic r:id="rId17"/>
      <p:boldItalic r:id="rId18"/>
    </p:embeddedFont>
    <p:embeddedFont>
      <p:font typeface="Ubuntu" panose="020B060402020202020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4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190500" marR="0" lvl="1" indent="266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382587" marR="0" lvl="2" indent="5318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574675" marR="0" lvl="3" indent="796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766762" marR="0" lvl="4" indent="106203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958850" marR="0" lvl="5" indent="1327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1343025" marR="0" lvl="6" indent="18573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1919286" marR="0" lvl="7" indent="265271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2687637" marR="0" lvl="8" indent="37131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bi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5460585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8780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099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5131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4761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9642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70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Титульный слайд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/>
        <p:spPr>
          <a:xfrm>
            <a:off x="7315200" y="6172200"/>
            <a:ext cx="1647824" cy="52546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1" name="Shape 11"/>
          <p:cNvSpPr/>
          <p:nvPr/>
        </p:nvSpPr>
        <p:spPr>
          <a:xfrm rot="5400000">
            <a:off x="8629649" y="66675"/>
            <a:ext cx="228600" cy="4000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60000" y="0"/>
                </a:lnTo>
                <a:lnTo>
                  <a:pt x="120000" y="60000"/>
                </a:lnTo>
                <a:lnTo>
                  <a:pt x="6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rgbClr val="4192B5"/>
          </a:solidFill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8543925" y="152400"/>
            <a:ext cx="390524" cy="365125"/>
          </a:xfrm>
          <a:prstGeom prst="rect">
            <a:avLst/>
          </a:prstGeom>
          <a:noFill/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Calibri"/>
              <a:buNone/>
            </a:pPr>
            <a:fld id="{00000000-1234-1234-1234-123412341234}" type="slidenum">
              <a:rPr lang="en-US" sz="1000" b="0" i="0" u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000" b="0" i="0" u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Shape 1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81450" y="6051200"/>
            <a:ext cx="694525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Shape 137"/>
          <p:cNvSpPr txBox="1"/>
          <p:nvPr/>
        </p:nvSpPr>
        <p:spPr>
          <a:xfrm>
            <a:off x="0" y="5142600"/>
            <a:ext cx="9144000" cy="1715400"/>
          </a:xfrm>
          <a:prstGeom prst="rect">
            <a:avLst/>
          </a:prstGeom>
          <a:solidFill>
            <a:srgbClr val="0077C0"/>
          </a:solidFill>
          <a:ln>
            <a:noFill/>
          </a:ln>
        </p:spPr>
        <p:txBody>
          <a:bodyPr lIns="38400" tIns="19200" rIns="38400" bIns="19200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3500" b="1" dirty="0" err="1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Situacion</a:t>
            </a:r>
            <a:r>
              <a:rPr lang="en-U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 de personas </a:t>
            </a:r>
            <a:r>
              <a:rPr lang="en-US" sz="3500" b="1" dirty="0" err="1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migrantes</a:t>
            </a:r>
            <a:r>
              <a:rPr lang="en-U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 africanas y </a:t>
            </a:r>
            <a:r>
              <a:rPr lang="es-E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asiáticas </a:t>
            </a:r>
          </a:p>
          <a:p>
            <a:pPr lvl="0" algn="r" rt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s-E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y acceso a  lo</a:t>
            </a:r>
            <a:r>
              <a:rPr lang="en-U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s </a:t>
            </a:r>
            <a:r>
              <a:rPr lang="en-US" sz="3500" b="1" dirty="0" err="1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sistemas</a:t>
            </a:r>
            <a:r>
              <a:rPr lang="en-US" sz="3500" b="1" dirty="0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 de </a:t>
            </a:r>
            <a:r>
              <a:rPr lang="en-US" sz="3500" b="1" dirty="0" err="1" smtClean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asilo</a:t>
            </a:r>
            <a:endParaRPr sz="3500" b="1" dirty="0">
              <a:solidFill>
                <a:srgbClr val="FFFFFF"/>
              </a:solidFill>
              <a:latin typeface="Ubuntu Condensed"/>
              <a:ea typeface="Ubuntu Condensed"/>
              <a:cs typeface="Ubuntu Condensed"/>
              <a:sym typeface="Ubuntu Condensed"/>
            </a:endParaRPr>
          </a:p>
          <a:p>
            <a:pPr lvl="0" algn="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3500" b="1" dirty="0">
              <a:solidFill>
                <a:srgbClr val="FFFFFF"/>
              </a:solidFill>
              <a:latin typeface="Ubuntu Condensed"/>
              <a:ea typeface="Ubuntu Condensed"/>
              <a:cs typeface="Ubuntu Condensed"/>
              <a:sym typeface="Ubuntu Condensed"/>
            </a:endParaRPr>
          </a:p>
        </p:txBody>
      </p:sp>
      <p:pic>
        <p:nvPicPr>
          <p:cNvPr id="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78795" y="1335045"/>
            <a:ext cx="4208443" cy="279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/>
        </p:nvSpPr>
        <p:spPr>
          <a:xfrm>
            <a:off x="-131357" y="192079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0077C0"/>
                </a:solidFill>
                <a:latin typeface="Ubuntu Condensed"/>
                <a:ea typeface="Ubuntu Condensed"/>
                <a:cs typeface="Ubuntu Condensed"/>
                <a:sym typeface="Ubuntu Condensed"/>
              </a:rPr>
              <a:t>  CONTEXTO PREVIO A LA CRISIS CON PERSONAS VARADAS EN LAS FRONTERAS 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46" name="Shape 24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648" y="233359"/>
            <a:ext cx="902971" cy="88526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7" name="Shape 247"/>
          <p:cNvGrpSpPr/>
          <p:nvPr/>
        </p:nvGrpSpPr>
        <p:grpSpPr>
          <a:xfrm>
            <a:off x="12827" y="1350993"/>
            <a:ext cx="9075975" cy="1913497"/>
            <a:chOff x="0" y="0"/>
            <a:chExt cx="2064562862" cy="2147483646"/>
          </a:xfrm>
        </p:grpSpPr>
        <p:sp>
          <p:nvSpPr>
            <p:cNvPr id="248" name="Shape 248"/>
            <p:cNvSpPr/>
            <p:nvPr/>
          </p:nvSpPr>
          <p:spPr>
            <a:xfrm>
              <a:off x="0" y="78102080"/>
              <a:ext cx="2064562862" cy="20693815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83" y="0"/>
                  </a:lnTo>
                  <a:lnTo>
                    <a:pt x="119983" y="119910"/>
                  </a:lnTo>
                  <a:lnTo>
                    <a:pt x="16566" y="119910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50" name="Shape 250"/>
            <p:cNvSpPr txBox="1"/>
            <p:nvPr/>
          </p:nvSpPr>
          <p:spPr>
            <a:xfrm>
              <a:off x="190248210" y="0"/>
              <a:ext cx="1874314652" cy="1950258698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ct val="25000"/>
                <a:buFont typeface="Ubuntu Condensed"/>
                <a:buNone/>
              </a:pP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Personas de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nacionalidades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africanas y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asiaticas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han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sido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constantes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como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solicitantes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de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asilo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y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refugiadas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</a:t>
              </a:r>
              <a:r>
                <a:rPr lang="en-US" sz="3200" b="1" dirty="0" err="1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en</a:t>
              </a:r>
              <a:r>
                <a:rPr lang="en-US" sz="3200" b="1" dirty="0" smtClean="0">
                  <a:solidFill>
                    <a:srgbClr val="FFFFFF"/>
                  </a:solidFill>
                  <a:latin typeface="Ubuntu Condensed"/>
                  <a:ea typeface="Ubuntu Condensed"/>
                  <a:cs typeface="Ubuntu Condensed"/>
                  <a:sym typeface="Ubuntu Condensed"/>
                </a:rPr>
                <a:t> la region </a:t>
              </a:r>
              <a:endParaRPr lang="en-US" sz="3200" b="1" dirty="0">
                <a:solidFill>
                  <a:srgbClr val="FFFFFF"/>
                </a:solidFill>
                <a:latin typeface="Ubuntu Condensed"/>
                <a:ea typeface="Ubuntu Condensed"/>
                <a:cs typeface="Ubuntu Condensed"/>
                <a:sym typeface="Ubuntu Condensed"/>
              </a:endParaRPr>
            </a:p>
          </p:txBody>
        </p:sp>
      </p:grpSp>
      <p:sp>
        <p:nvSpPr>
          <p:cNvPr id="252" name="Shape 252"/>
          <p:cNvSpPr/>
          <p:nvPr/>
        </p:nvSpPr>
        <p:spPr>
          <a:xfrm>
            <a:off x="1495447" y="3297757"/>
            <a:ext cx="7585569" cy="113661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9983" y="119910"/>
                </a:moveTo>
                <a:lnTo>
                  <a:pt x="0" y="119910"/>
                </a:lnTo>
                <a:lnTo>
                  <a:pt x="0" y="0"/>
                </a:lnTo>
                <a:lnTo>
                  <a:pt x="103405" y="0"/>
                </a:lnTo>
                <a:lnTo>
                  <a:pt x="119983" y="119910"/>
                </a:lnTo>
              </a:path>
            </a:pathLst>
          </a:custGeom>
          <a:solidFill>
            <a:srgbClr val="3D72A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/>
            <a:endParaRPr lang="en-US" sz="2400" b="1" dirty="0" smtClean="0">
              <a:solidFill>
                <a:srgbClr val="FFFFFF"/>
              </a:solidFill>
              <a:latin typeface="Ubuntu Condensed"/>
              <a:ea typeface="Ubuntu Condensed"/>
              <a:cs typeface="Ubuntu Condensed"/>
              <a:sym typeface="Ubuntu Condensed"/>
            </a:endParaRPr>
          </a:p>
          <a:p>
            <a:pPr lvl="0"/>
            <a:r>
              <a:rPr lang="en-US" sz="24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        </a:t>
            </a:r>
          </a:p>
          <a:p>
            <a:pPr lvl="0"/>
            <a:r>
              <a:rPr lang="en-US" sz="24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 </a:t>
            </a:r>
          </a:p>
          <a:p>
            <a:pPr lvl="0"/>
            <a:r>
              <a:rPr lang="en-US" sz="3200" b="1" dirty="0" err="1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Casos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de </a:t>
            </a:r>
            <a:r>
              <a:rPr lang="es-E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persecución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</a:t>
            </a:r>
            <a:r>
              <a:rPr lang="es-E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política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, </a:t>
            </a:r>
            <a:r>
              <a:rPr lang="en-US" sz="3200" b="1" dirty="0" err="1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religiosa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, </a:t>
            </a:r>
            <a:r>
              <a:rPr lang="en-US" sz="3200" b="1" dirty="0" err="1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por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</a:t>
            </a:r>
          </a:p>
          <a:p>
            <a:pPr lvl="0"/>
            <a:r>
              <a:rPr lang="es-E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Orientación</a:t>
            </a:r>
            <a:r>
              <a:rPr lang="en-US" sz="3200" b="1" dirty="0" smtClean="0">
                <a:solidFill>
                  <a:srgbClr val="FFFFFF"/>
                </a:solidFill>
                <a:latin typeface="Ubuntu Condensed"/>
                <a:ea typeface="Cabin"/>
                <a:cs typeface="Cabin"/>
                <a:sym typeface="Ubuntu Condensed"/>
              </a:rPr>
              <a:t> sexual </a:t>
            </a:r>
            <a:endParaRPr sz="3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255" name="Shape 255"/>
          <p:cNvGrpSpPr/>
          <p:nvPr/>
        </p:nvGrpSpPr>
        <p:grpSpPr>
          <a:xfrm>
            <a:off x="940349" y="4541988"/>
            <a:ext cx="7245184" cy="946616"/>
            <a:chOff x="0" y="0"/>
            <a:chExt cx="2147483647" cy="2147483646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2147483647" cy="214748364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19984" y="0"/>
                  </a:lnTo>
                  <a:lnTo>
                    <a:pt x="119984" y="119912"/>
                  </a:lnTo>
                  <a:lnTo>
                    <a:pt x="16496" y="119912"/>
                  </a:lnTo>
                  <a:lnTo>
                    <a:pt x="0" y="0"/>
                  </a:lnTo>
                </a:path>
              </a:pathLst>
            </a:cu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 dirty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57" name="Shape 257"/>
            <p:cNvSpPr txBox="1"/>
            <p:nvPr/>
          </p:nvSpPr>
          <p:spPr>
            <a:xfrm>
              <a:off x="841276393" y="622307383"/>
              <a:ext cx="1291106650" cy="954605437"/>
            </a:xfrm>
            <a:prstGeom prst="rect">
              <a:avLst/>
            </a:prstGeom>
            <a:solidFill>
              <a:srgbClr val="0077C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BEDF3"/>
                </a:buClr>
                <a:buSzPct val="25000"/>
                <a:buFont typeface="Calibri"/>
                <a:buNone/>
              </a:pPr>
              <a:r>
                <a:rPr lang="en-US" sz="1000" b="0" i="0" u="none">
                  <a:solidFill>
                    <a:srgbClr val="DBEDF3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</a:p>
          </p:txBody>
        </p:sp>
      </p:grpSp>
      <p:grpSp>
        <p:nvGrpSpPr>
          <p:cNvPr id="259" name="Shape 259"/>
          <p:cNvGrpSpPr/>
          <p:nvPr/>
        </p:nvGrpSpPr>
        <p:grpSpPr>
          <a:xfrm>
            <a:off x="283861" y="5518279"/>
            <a:ext cx="7850726" cy="925377"/>
            <a:chOff x="0" y="0"/>
            <a:chExt cx="2147483646" cy="2147483647"/>
          </a:xfrm>
        </p:grpSpPr>
        <p:sp>
          <p:nvSpPr>
            <p:cNvPr id="260" name="Shape 260"/>
            <p:cNvSpPr/>
            <p:nvPr/>
          </p:nvSpPr>
          <p:spPr>
            <a:xfrm>
              <a:off x="0" y="0"/>
              <a:ext cx="2147483646" cy="214748364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83" y="119910"/>
                  </a:moveTo>
                  <a:lnTo>
                    <a:pt x="0" y="119910"/>
                  </a:lnTo>
                  <a:lnTo>
                    <a:pt x="0" y="0"/>
                  </a:lnTo>
                  <a:lnTo>
                    <a:pt x="103405" y="0"/>
                  </a:lnTo>
                  <a:lnTo>
                    <a:pt x="119983" y="119910"/>
                  </a:lnTo>
                </a:path>
              </a:pathLst>
            </a:custGeom>
            <a:solidFill>
              <a:srgbClr val="3D72A3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  <p:sp>
          <p:nvSpPr>
            <p:cNvPr id="261" name="Shape 261"/>
            <p:cNvSpPr txBox="1"/>
            <p:nvPr/>
          </p:nvSpPr>
          <p:spPr>
            <a:xfrm>
              <a:off x="112295769" y="557924754"/>
              <a:ext cx="1296441788" cy="976515566"/>
            </a:xfrm>
            <a:prstGeom prst="rect">
              <a:avLst/>
            </a:prstGeom>
            <a:solidFill>
              <a:srgbClr val="3D72A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lvl="0" algn="just" rtl="0">
                <a:spcBef>
                  <a:spcPts val="0"/>
                </a:spcBef>
                <a:buClr>
                  <a:srgbClr val="000000"/>
                </a:buClr>
                <a:buFont typeface="Arial"/>
                <a:buNone/>
              </a:pPr>
              <a:endParaRPr lang="en-US" sz="17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3" name="Shape 263"/>
          <p:cNvSpPr txBox="1"/>
          <p:nvPr/>
        </p:nvSpPr>
        <p:spPr>
          <a:xfrm>
            <a:off x="3382948" y="4717425"/>
            <a:ext cx="2566159" cy="420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BEDF3"/>
              </a:buClr>
              <a:buFont typeface="Calibri"/>
              <a:buNone/>
            </a:pPr>
            <a:endParaRPr sz="1600" dirty="0">
              <a:solidFill>
                <a:srgbClr val="DBEDF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89344" y="4402916"/>
            <a:ext cx="549695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rgbClr val="FFFFFF"/>
                </a:solidFill>
                <a:latin typeface="Ubuntu Condensed"/>
                <a:sym typeface="Ubuntu Condensed"/>
              </a:rPr>
              <a:t>  </a:t>
            </a:r>
            <a:r>
              <a:rPr lang="en-US" sz="30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Mismas</a:t>
            </a:r>
            <a:r>
              <a:rPr lang="en-US" sz="30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30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rutas</a:t>
            </a:r>
            <a:r>
              <a:rPr lang="en-US" sz="30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que </a:t>
            </a:r>
            <a:r>
              <a:rPr lang="en-US" sz="30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otras</a:t>
            </a:r>
            <a:r>
              <a:rPr lang="en-US" sz="30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personas </a:t>
            </a:r>
            <a:r>
              <a:rPr lang="en-US" sz="30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migrantes</a:t>
            </a:r>
            <a:r>
              <a:rPr lang="en-US" sz="30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endParaRPr lang="es-ES" sz="3000" dirty="0"/>
          </a:p>
        </p:txBody>
      </p:sp>
      <p:sp>
        <p:nvSpPr>
          <p:cNvPr id="3" name="Rectangle 2"/>
          <p:cNvSpPr/>
          <p:nvPr/>
        </p:nvSpPr>
        <p:spPr>
          <a:xfrm>
            <a:off x="396607" y="5550081"/>
            <a:ext cx="724631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Los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destinos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son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diversos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, y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muchos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si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se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quedan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en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paises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de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asilo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donde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han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sido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reconocidos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como</a:t>
            </a:r>
            <a:r>
              <a:rPr lang="en-US" sz="2500" b="1" dirty="0" smtClean="0">
                <a:solidFill>
                  <a:srgbClr val="FFFFFF"/>
                </a:solidFill>
                <a:latin typeface="Ubuntu Condensed"/>
                <a:sym typeface="Ubuntu Condensed"/>
              </a:rPr>
              <a:t> </a:t>
            </a:r>
            <a:r>
              <a:rPr lang="en-US" sz="2500" b="1" dirty="0" err="1" smtClean="0">
                <a:solidFill>
                  <a:srgbClr val="FFFFFF"/>
                </a:solidFill>
                <a:latin typeface="Ubuntu Condensed"/>
                <a:sym typeface="Ubuntu Condensed"/>
              </a:rPr>
              <a:t>refugiados</a:t>
            </a:r>
            <a:endParaRPr lang="es-ES" sz="2500"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/>
        </p:nvSpPr>
        <p:spPr>
          <a:xfrm>
            <a:off x="292307" y="3540179"/>
            <a:ext cx="3805967" cy="3237614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4677043" y="775889"/>
            <a:ext cx="3839475" cy="5498498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 txBox="1"/>
          <p:nvPr/>
        </p:nvSpPr>
        <p:spPr>
          <a:xfrm>
            <a:off x="-584309" y="36452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0077C0"/>
                </a:solidFill>
                <a:latin typeface="Ubuntu Condensed"/>
                <a:sym typeface="Ubuntu Condensed"/>
              </a:rPr>
              <a:t>ESQUEMA DE ACTUACION ORDINARIO</a:t>
            </a: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27" name="Shape 2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/>
          <p:nvPr/>
        </p:nvSpPr>
        <p:spPr>
          <a:xfrm>
            <a:off x="389471" y="907237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537392" y="140545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Personas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soliciantes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asilo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identificadas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frontera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el interior del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territorio</a:t>
            </a: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982480" y="906636"/>
            <a:ext cx="3398391" cy="834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Presentacion ante las autoridades que determinan la condicion de refugiado</a:t>
            </a:r>
          </a:p>
          <a:p>
            <a:pPr lvl="0">
              <a:buClr>
                <a:srgbClr val="000000"/>
              </a:buClr>
            </a:pP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Orientacion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7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Designacion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inteprete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caso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ser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necesario</a:t>
            </a: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7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Entrevista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individuliazada</a:t>
            </a: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7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Analisis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caso</a:t>
            </a: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7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Decision de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reconocer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 no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reconocer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buClr>
                <a:srgbClr val="000000"/>
              </a:buClr>
            </a:pP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Recurso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correspondiente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caso</a:t>
            </a:r>
            <a:r>
              <a:rPr lang="en-US" sz="17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7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rechazo</a:t>
            </a:r>
            <a:endParaRPr lang="en-US" sz="17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6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6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US" sz="2500" b="1" i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Debido</a:t>
            </a:r>
            <a:r>
              <a:rPr lang="en-US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1" i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r>
              <a:rPr lang="en-US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buClr>
                <a:srgbClr val="000000"/>
              </a:buClr>
            </a:pPr>
            <a:endParaRPr lang="en-US" sz="16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6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687492" y="3884478"/>
            <a:ext cx="2723899" cy="20426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devolucion al Estado de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origen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donde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alega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que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existe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riesgo</a:t>
            </a:r>
            <a:endParaRPr lang="en-US" sz="19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US" sz="19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sancion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ingreso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irregular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el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pais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asilo</a:t>
            </a:r>
            <a:endParaRPr lang="en-US" sz="19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lang="en-US" sz="1900" b="1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detencion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como</a:t>
            </a:r>
            <a:r>
              <a:rPr lang="en-US" sz="1900" b="1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900" b="1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regla</a:t>
            </a:r>
            <a:endParaRPr lang="en-US" sz="19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0738" y="2522047"/>
            <a:ext cx="693807" cy="81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4154059" y="5136952"/>
            <a:ext cx="475360" cy="22034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18270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22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hape 228"/>
          <p:cNvSpPr/>
          <p:nvPr/>
        </p:nvSpPr>
        <p:spPr>
          <a:xfrm>
            <a:off x="499640" y="819107"/>
            <a:ext cx="8765546" cy="341522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lvl="0"/>
            <a:endParaRPr lang="es-ES" sz="2400" dirty="0" smtClean="0"/>
          </a:p>
          <a:p>
            <a:pPr lvl="0"/>
            <a:endParaRPr lang="es-ES" sz="2400" dirty="0"/>
          </a:p>
          <a:p>
            <a:pPr lvl="0"/>
            <a:endParaRPr lang="es-ES" sz="2400" dirty="0" smtClean="0"/>
          </a:p>
          <a:p>
            <a:pPr lvl="0"/>
            <a:endParaRPr lang="es-ES" sz="2400" dirty="0">
              <a:solidFill>
                <a:schemeClr val="bg1"/>
              </a:solidFill>
            </a:endParaRPr>
          </a:p>
          <a:p>
            <a:pPr lvl="0"/>
            <a:r>
              <a:rPr lang="es-ES" sz="2400" dirty="0" smtClean="0">
                <a:solidFill>
                  <a:schemeClr val="bg1"/>
                </a:solidFill>
              </a:rPr>
              <a:t>     </a:t>
            </a:r>
          </a:p>
          <a:p>
            <a:pPr lvl="0"/>
            <a:r>
              <a:rPr lang="es-ES" sz="30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</a:t>
            </a:r>
          </a:p>
          <a:p>
            <a:pPr lvl="0"/>
            <a:r>
              <a:rPr lang="es-ES" sz="3000" b="1" dirty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s-ES" sz="30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</a:t>
            </a:r>
          </a:p>
          <a:p>
            <a:pPr lvl="0"/>
            <a:r>
              <a:rPr lang="es-ES" sz="3000" b="1" dirty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s-ES" sz="30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</a:t>
            </a:r>
          </a:p>
          <a:p>
            <a:pPr lvl="0"/>
            <a:r>
              <a:rPr lang="es-ES" sz="3000" b="1" dirty="0" smtClean="0">
                <a:solidFill>
                  <a:schemeClr val="bg1"/>
                </a:solidFill>
                <a:latin typeface="Ubuntu Condensed" panose="020B0604020202020204" charset="0"/>
              </a:rPr>
              <a:t>- </a:t>
            </a:r>
          </a:p>
          <a:p>
            <a:pPr lvl="0"/>
            <a:r>
              <a:rPr lang="es-ES" sz="3000" b="1" dirty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s-ES" sz="3000" b="1" dirty="0" smtClean="0">
                <a:solidFill>
                  <a:schemeClr val="bg1"/>
                </a:solidFill>
                <a:latin typeface="Ubuntu Condensed" panose="020B0604020202020204" charset="0"/>
              </a:rPr>
              <a:t> 1. Convención sobre el Estatuto de los Refugiados (1951)</a:t>
            </a:r>
            <a:endParaRPr lang="es-ES" sz="3000" b="1" dirty="0">
              <a:solidFill>
                <a:schemeClr val="bg1"/>
              </a:solidFill>
              <a:latin typeface="Ubuntu Condensed" panose="020B0604020202020204" charset="0"/>
            </a:endParaRPr>
          </a:p>
          <a:p>
            <a:pPr lvl="0"/>
            <a:endParaRPr lang="es-ES" sz="2600" b="1" dirty="0" smtClean="0">
              <a:solidFill>
                <a:schemeClr val="bg1"/>
              </a:solidFill>
              <a:latin typeface="Ubuntu Condensed" panose="020B0604020202020204" charset="0"/>
            </a:endParaRPr>
          </a:p>
          <a:p>
            <a:pPr lvl="0"/>
            <a:r>
              <a:rPr lang="es-ES" sz="2600" b="1" dirty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s-ES" sz="26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2. “Toda </a:t>
            </a:r>
            <a:r>
              <a:rPr lang="es-ES" sz="2600" b="1" dirty="0">
                <a:solidFill>
                  <a:schemeClr val="bg1"/>
                </a:solidFill>
                <a:latin typeface="Ubuntu Condensed" panose="020B0604020202020204" charset="0"/>
              </a:rPr>
              <a:t>persona tiene el derecho de buscar y recibir </a:t>
            </a:r>
            <a:endParaRPr lang="es-ES" sz="2600" b="1" dirty="0" smtClean="0">
              <a:solidFill>
                <a:schemeClr val="bg1"/>
              </a:solidFill>
              <a:latin typeface="Ubuntu Condensed" panose="020B0604020202020204" charset="0"/>
            </a:endParaRPr>
          </a:p>
          <a:p>
            <a:pPr lvl="0"/>
            <a:r>
              <a:rPr lang="es-ES" sz="2600" b="1" dirty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s-ES" sz="26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asilo en </a:t>
            </a:r>
            <a:r>
              <a:rPr lang="es-ES" sz="2600" b="1" dirty="0">
                <a:solidFill>
                  <a:schemeClr val="bg1"/>
                </a:solidFill>
                <a:latin typeface="Ubuntu Condensed" panose="020B0604020202020204" charset="0"/>
              </a:rPr>
              <a:t>territorio extranjero en caso de </a:t>
            </a:r>
            <a:r>
              <a:rPr lang="es-ES" sz="2600" b="1" dirty="0" smtClean="0">
                <a:solidFill>
                  <a:schemeClr val="bg1"/>
                </a:solidFill>
                <a:latin typeface="Ubuntu Condensed" panose="020B0604020202020204" charset="0"/>
              </a:rPr>
              <a:t>persecución, </a:t>
            </a:r>
          </a:p>
          <a:p>
            <a:pPr lvl="0" algn="ctr"/>
            <a:r>
              <a:rPr lang="es-ES" sz="26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                                                                                                     con base en la legislación y los convenios </a:t>
            </a:r>
          </a:p>
          <a:p>
            <a:pPr lvl="0"/>
            <a:r>
              <a:rPr lang="es-ES" sz="26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                                internacionales” </a:t>
            </a:r>
          </a:p>
          <a:p>
            <a:pPr lvl="0"/>
            <a:r>
              <a:rPr lang="es-ES" sz="25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               (Convención Americana. Art.22 y 14 de la </a:t>
            </a:r>
          </a:p>
          <a:p>
            <a:pPr lvl="0"/>
            <a:r>
              <a:rPr lang="es-ES" sz="2500" b="1" dirty="0" smtClean="0">
                <a:solidFill>
                  <a:schemeClr val="bg1"/>
                </a:solidFill>
                <a:latin typeface="Ubuntu Condensed" panose="020B0604020202020204" charset="0"/>
              </a:rPr>
              <a:t>                                      Declaración Americana)</a:t>
            </a:r>
            <a:endParaRPr sz="2500" b="1" u="none" dirty="0">
              <a:solidFill>
                <a:schemeClr val="bg1"/>
              </a:solidFill>
              <a:latin typeface="Ubuntu Condensed" panose="020B0604020202020204" charset="0"/>
              <a:ea typeface="Cabin"/>
              <a:cs typeface="Cabin"/>
              <a:sym typeface="Cabin"/>
            </a:endParaRPr>
          </a:p>
        </p:txBody>
      </p:sp>
      <p:sp>
        <p:nvSpPr>
          <p:cNvPr id="4" name="Shape 224"/>
          <p:cNvSpPr/>
          <p:nvPr/>
        </p:nvSpPr>
        <p:spPr>
          <a:xfrm>
            <a:off x="499640" y="4318612"/>
            <a:ext cx="3805967" cy="2506337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000" dirty="0" smtClean="0">
                <a:solidFill>
                  <a:schemeClr val="bg1"/>
                </a:solidFill>
                <a:latin typeface="Ubuntu Condensed" panose="020B0604020202020204" charset="0"/>
              </a:rPr>
              <a:t>No </a:t>
            </a:r>
            <a:r>
              <a:rPr lang="es-ES" sz="4000" dirty="0" smtClean="0">
                <a:solidFill>
                  <a:schemeClr val="bg1"/>
                </a:solidFill>
                <a:latin typeface="Ubuntu Condensed" panose="020B0604020202020204" charset="0"/>
              </a:rPr>
              <a:t>devolución</a:t>
            </a:r>
            <a:r>
              <a:rPr lang="en-US" sz="4000" dirty="0" smtClean="0">
                <a:solidFill>
                  <a:schemeClr val="bg1"/>
                </a:solidFill>
                <a:latin typeface="Ubuntu Condensed" panose="020B0604020202020204" charset="0"/>
              </a:rPr>
              <a:t> y </a:t>
            </a:r>
            <a:r>
              <a:rPr lang="en-US" sz="40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acceso</a:t>
            </a:r>
            <a:r>
              <a:rPr lang="en-US" sz="4000" b="1" dirty="0" smtClean="0">
                <a:solidFill>
                  <a:schemeClr val="bg1"/>
                </a:solidFill>
                <a:latin typeface="Ubuntu Condensed" panose="020B0604020202020204" charset="0"/>
              </a:rPr>
              <a:t> al </a:t>
            </a:r>
            <a:r>
              <a:rPr lang="en-US" sz="40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territorio</a:t>
            </a:r>
            <a:r>
              <a:rPr lang="en-US" sz="40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endParaRPr sz="4000" b="1" dirty="0">
              <a:solidFill>
                <a:schemeClr val="bg1"/>
              </a:solidFill>
              <a:latin typeface="Ubuntu Condensed" panose="020B0604020202020204" charset="0"/>
            </a:endParaRPr>
          </a:p>
        </p:txBody>
      </p:sp>
      <p:sp>
        <p:nvSpPr>
          <p:cNvPr id="5" name="Shape 224"/>
          <p:cNvSpPr/>
          <p:nvPr/>
        </p:nvSpPr>
        <p:spPr>
          <a:xfrm>
            <a:off x="4730269" y="4318612"/>
            <a:ext cx="3805967" cy="2517354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Acceso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efectivo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a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los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procedimientos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y a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ser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escuchados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con las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debidas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Ubuntu Condensed" panose="020B0604020202020204" charset="0"/>
              </a:rPr>
              <a:t>garantias</a:t>
            </a:r>
            <a:r>
              <a:rPr lang="en-US" sz="3200" b="1" dirty="0" smtClean="0">
                <a:solidFill>
                  <a:schemeClr val="bg1"/>
                </a:solidFill>
                <a:latin typeface="Ubuntu Condensed" panose="020B0604020202020204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Ubuntu Condense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809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075" y="182920"/>
            <a:ext cx="881578" cy="85266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319829" y="1612928"/>
            <a:ext cx="2027066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1</a:t>
            </a:r>
            <a:endParaRPr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393435" y="1600469"/>
            <a:ext cx="1980757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484218" y="1587156"/>
            <a:ext cx="1980882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478675" y="3334014"/>
            <a:ext cx="8117095" cy="11960907"/>
            <a:chOff x="0" y="31545414"/>
            <a:chExt cx="2122982127" cy="2115938232"/>
          </a:xfrm>
        </p:grpSpPr>
        <p:sp>
          <p:nvSpPr>
            <p:cNvPr id="104" name="Shape 104"/>
            <p:cNvSpPr txBox="1"/>
            <p:nvPr/>
          </p:nvSpPr>
          <p:spPr>
            <a:xfrm>
              <a:off x="466900475" y="31545414"/>
              <a:ext cx="585844930" cy="30240921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b="1" dirty="0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PERSONAS QUE 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b="1" dirty="0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   SOLICITAN ASILO AL LLEGAR A LA FRONTERA</a:t>
              </a: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r>
                <a:rPr lang="en-US" sz="1800" b="1" i="1" dirty="0" err="1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Procedimientos</a:t>
              </a:r>
              <a:r>
                <a:rPr lang="en-US" sz="1800" b="1" i="1" dirty="0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 </a:t>
              </a:r>
              <a:r>
                <a:rPr lang="en-US" sz="1800" b="1" i="1" dirty="0" err="1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ordinarios</a:t>
              </a:r>
              <a:r>
                <a:rPr lang="en-US" sz="1800" b="1" i="1" dirty="0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 de </a:t>
              </a:r>
              <a:r>
                <a:rPr lang="en-US" sz="1800" b="1" i="1" dirty="0" err="1" smtClean="0">
                  <a:solidFill>
                    <a:schemeClr val="bg2">
                      <a:lumMod val="50000"/>
                    </a:schemeClr>
                  </a:solidFill>
                  <a:latin typeface="Ubuntu"/>
                  <a:ea typeface="Ubuntu"/>
                  <a:cs typeface="Ubuntu"/>
                  <a:sym typeface="Ubuntu"/>
                </a:rPr>
                <a:t>asilo</a:t>
              </a:r>
              <a:endParaRPr lang="en-US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0" y="1929955022"/>
              <a:ext cx="447077744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Tiempo y medios adecuados para la preparación de la defensavi)  Derecho a la asistencia letrada</a:t>
              </a: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89203474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Deber de fundamentar las decisiones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sz="120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1127307536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 a recurrir las decisiones de las autoridades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sz="120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693499794" y="1929955022"/>
              <a:ext cx="429482333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Garantías mínimas en casos que puedan conllevar a la expulsión</a:t>
              </a:r>
              <a:r>
                <a:rPr lang="en-US" sz="1200" i="1"/>
                <a:t> </a:t>
              </a:r>
            </a:p>
          </p:txBody>
        </p:sp>
      </p:grpSp>
      <p:sp>
        <p:nvSpPr>
          <p:cNvPr id="112" name="Shape 112"/>
          <p:cNvSpPr txBox="1"/>
          <p:nvPr/>
        </p:nvSpPr>
        <p:spPr>
          <a:xfrm>
            <a:off x="561632" y="388597"/>
            <a:ext cx="8831100" cy="10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77C0"/>
                </a:solidFill>
              </a:rPr>
              <a:t>ELEMENTOS PARA UN ABORDAJE ADECUADO</a:t>
            </a:r>
            <a:endParaRPr dirty="0"/>
          </a:p>
        </p:txBody>
      </p:sp>
      <p:sp>
        <p:nvSpPr>
          <p:cNvPr id="22" name="Shape 104"/>
          <p:cNvSpPr txBox="1"/>
          <p:nvPr/>
        </p:nvSpPr>
        <p:spPr>
          <a:xfrm>
            <a:off x="0" y="3403120"/>
            <a:ext cx="2456921" cy="17338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5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PERSONAS QUE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5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NO MUESTRAN INTERES EN ACCEDER A SISTEMAS DE ASILO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i="1" dirty="0" err="1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Aplicacion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de </a:t>
            </a:r>
            <a:r>
              <a:rPr lang="es-E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regulación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800" b="1" i="1" dirty="0" err="1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migratoria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800" b="1" i="1" dirty="0" err="1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ordinaria</a:t>
            </a:r>
            <a:r>
              <a:rPr lang="en-US" sz="1800" b="1" i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3" name="Shape 104"/>
          <p:cNvSpPr txBox="1"/>
          <p:nvPr/>
        </p:nvSpPr>
        <p:spPr>
          <a:xfrm>
            <a:off x="4001150" y="3330574"/>
            <a:ext cx="2952520" cy="10008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PERSONAS QUE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SOLICITAN ASILO POSTERIORMENTE Y SE VINCULA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CON POSIBLES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NECESIDADES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DE PROTECCION INTERNACIONAL</a:t>
            </a:r>
          </a:p>
          <a:p>
            <a:pPr lvl="0" algn="ctr">
              <a:buClr>
                <a:srgbClr val="4192B5"/>
              </a:buClr>
              <a:buSzPct val="25000"/>
            </a:pPr>
            <a:endParaRPr lang="en-US" sz="2000" b="1" i="1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r>
              <a:rPr lang="en-US" sz="1800" b="1" i="1" dirty="0" err="1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Procedimientos</a:t>
            </a:r>
            <a:r>
              <a:rPr lang="en-US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 </a:t>
            </a:r>
            <a:r>
              <a:rPr lang="en-US" sz="1800" b="1" i="1" dirty="0" err="1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ordinarios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de </a:t>
            </a:r>
            <a:r>
              <a:rPr lang="en-US" sz="1800" b="1" i="1" dirty="0" err="1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asilo</a:t>
            </a: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" name="Shape 96"/>
          <p:cNvSpPr/>
          <p:nvPr/>
        </p:nvSpPr>
        <p:spPr>
          <a:xfrm>
            <a:off x="6575126" y="1571068"/>
            <a:ext cx="1980757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5" name="Shape 104"/>
          <p:cNvSpPr txBox="1"/>
          <p:nvPr/>
        </p:nvSpPr>
        <p:spPr>
          <a:xfrm>
            <a:off x="6298460" y="3162537"/>
            <a:ext cx="2952520" cy="10008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PERSONAS QUE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SOLICITAN ASILO POSTERIORMENTE CON INDICADORES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DE SER ABUSIVA O MANIFIESTAMENTE INFUNDADA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lvl="0" algn="ctr">
              <a:buClr>
                <a:srgbClr val="4192B5"/>
              </a:buClr>
              <a:buSzPct val="25000"/>
            </a:pPr>
            <a:r>
              <a:rPr lang="en-US" sz="1800" b="1" i="1" dirty="0" err="1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Procedimientos</a:t>
            </a:r>
            <a:r>
              <a:rPr lang="en-US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800" b="1" i="1" dirty="0" err="1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acelerados</a:t>
            </a:r>
            <a:r>
              <a:rPr lang="en-US" sz="18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 de </a:t>
            </a:r>
            <a:r>
              <a:rPr lang="en-US" sz="1800" b="1" i="1" dirty="0" err="1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rPr>
              <a:t>asilo</a:t>
            </a: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3907611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/>
        </p:nvSpPr>
        <p:spPr>
          <a:xfrm>
            <a:off x="4721110" y="927568"/>
            <a:ext cx="3839475" cy="5498498"/>
          </a:xfrm>
          <a:prstGeom prst="roundRect">
            <a:avLst>
              <a:gd name="adj" fmla="val 16667"/>
            </a:avLst>
          </a:prstGeom>
          <a:solidFill>
            <a:srgbClr val="0077C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 txBox="1"/>
          <p:nvPr/>
        </p:nvSpPr>
        <p:spPr>
          <a:xfrm>
            <a:off x="-1190237" y="165457"/>
            <a:ext cx="7991400" cy="9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3000" b="1" dirty="0" smtClean="0">
                <a:solidFill>
                  <a:srgbClr val="0077C0"/>
                </a:solidFill>
                <a:latin typeface="Ubuntu Condensed"/>
                <a:sym typeface="Ubuntu Condensed"/>
              </a:rPr>
              <a:t>PROCEDIMIENTOS ACELERADOS</a:t>
            </a: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27" name="Shape 2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88" y="124582"/>
            <a:ext cx="1021726" cy="6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/>
          <p:nvPr/>
        </p:nvSpPr>
        <p:spPr>
          <a:xfrm>
            <a:off x="389471" y="1029032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538854" y="121868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aplica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frente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 solicitudes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manifiestamente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infundadas</a:t>
            </a:r>
            <a:endParaRPr lang="en-US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fuera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definicion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refugiado)</a:t>
            </a: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5033423" y="1323812"/>
            <a:ext cx="3398391" cy="834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en-US" sz="18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Dirigidos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por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autoridad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competente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para la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determinacion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la condicion de refugiado</a:t>
            </a:r>
          </a:p>
          <a:p>
            <a:pPr lvl="0">
              <a:buClr>
                <a:srgbClr val="000000"/>
              </a:buClr>
            </a:pP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Entrevista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personal (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individualizada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lvl="0">
              <a:buClr>
                <a:srgbClr val="000000"/>
              </a:buClr>
            </a:pP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Posibilidad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presentar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solicitud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revision. </a:t>
            </a:r>
          </a:p>
          <a:p>
            <a:pPr lvl="0">
              <a:buClr>
                <a:srgbClr val="000000"/>
              </a:buClr>
            </a:pP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Plazos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puede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ser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mas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cortos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lvl="0">
              <a:buClr>
                <a:srgbClr val="000000"/>
              </a:buClr>
            </a:pP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endParaRPr lang="en-US" sz="16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6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  </a:t>
            </a:r>
            <a:r>
              <a:rPr lang="en-US" sz="2500" b="1" i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Debido</a:t>
            </a:r>
            <a:r>
              <a:rPr lang="en-US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500" b="1" i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proceso</a:t>
            </a:r>
            <a:r>
              <a:rPr lang="en-US" sz="2500" b="1" i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buClr>
                <a:srgbClr val="000000"/>
              </a:buClr>
            </a:pPr>
            <a:endParaRPr lang="en-US" sz="16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buClr>
                <a:srgbClr val="000000"/>
              </a:buClr>
            </a:pPr>
            <a:r>
              <a:rPr lang="en-US" sz="16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687492" y="3884478"/>
            <a:ext cx="2723899" cy="20426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</a:pPr>
            <a:endParaRPr sz="15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80738" y="2522047"/>
            <a:ext cx="693807" cy="81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7771" y="5217938"/>
            <a:ext cx="694060" cy="59142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hape 228"/>
          <p:cNvSpPr/>
          <p:nvPr/>
        </p:nvSpPr>
        <p:spPr>
          <a:xfrm>
            <a:off x="389471" y="3947766"/>
            <a:ext cx="3378300" cy="24783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3822" y="0"/>
                </a:moveTo>
                <a:lnTo>
                  <a:pt x="103822" y="0"/>
                </a:lnTo>
                <a:cubicBezTo>
                  <a:pt x="108873" y="0"/>
                  <a:pt x="110853" y="5379"/>
                  <a:pt x="110853" y="11893"/>
                </a:cubicBezTo>
                <a:cubicBezTo>
                  <a:pt x="110853" y="21591"/>
                  <a:pt x="110853" y="21591"/>
                  <a:pt x="110853" y="21591"/>
                </a:cubicBezTo>
                <a:cubicBezTo>
                  <a:pt x="119965" y="29167"/>
                  <a:pt x="119965" y="29167"/>
                  <a:pt x="119965" y="29167"/>
                </a:cubicBezTo>
                <a:cubicBezTo>
                  <a:pt x="110853" y="38902"/>
                  <a:pt x="110853" y="38902"/>
                  <a:pt x="110853" y="38902"/>
                </a:cubicBezTo>
                <a:cubicBezTo>
                  <a:pt x="110853" y="111326"/>
                  <a:pt x="110853" y="111326"/>
                  <a:pt x="110853" y="111326"/>
                </a:cubicBezTo>
                <a:cubicBezTo>
                  <a:pt x="110853" y="116706"/>
                  <a:pt x="108873" y="119963"/>
                  <a:pt x="103822" y="119963"/>
                </a:cubicBezTo>
                <a:cubicBezTo>
                  <a:pt x="10068" y="119963"/>
                  <a:pt x="10068" y="119963"/>
                  <a:pt x="10068" y="119963"/>
                </a:cubicBezTo>
                <a:cubicBezTo>
                  <a:pt x="5017" y="119963"/>
                  <a:pt x="0" y="116706"/>
                  <a:pt x="0" y="111326"/>
                </a:cubicBezTo>
                <a:cubicBezTo>
                  <a:pt x="0" y="11893"/>
                  <a:pt x="0" y="11893"/>
                  <a:pt x="0" y="11893"/>
                </a:cubicBezTo>
                <a:cubicBezTo>
                  <a:pt x="0" y="5379"/>
                  <a:pt x="5017" y="0"/>
                  <a:pt x="10068" y="0"/>
                </a:cubicBezTo>
                <a:lnTo>
                  <a:pt x="103822" y="0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6" name="Shape 229"/>
          <p:cNvSpPr txBox="1"/>
          <p:nvPr/>
        </p:nvSpPr>
        <p:spPr>
          <a:xfrm>
            <a:off x="538854" y="4127317"/>
            <a:ext cx="2752500" cy="17272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aplica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frente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a solicitudes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abusivas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o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fraudulentas</a:t>
            </a:r>
            <a:endParaRPr lang="en-US" sz="2000" b="1" dirty="0" smtClea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abuaso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sistemas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2000" b="1" dirty="0" err="1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asilo</a:t>
            </a:r>
            <a:r>
              <a:rPr lang="en-US" sz="20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20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19926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8075" y="182920"/>
            <a:ext cx="881578" cy="85266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319829" y="1612928"/>
            <a:ext cx="1585036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dirty="0" smtClean="0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1</a:t>
            </a:r>
            <a:endParaRPr sz="1200" b="0" i="0" u="none" dirty="0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512215" y="1612927"/>
            <a:ext cx="1497689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7" name="Shape 97"/>
          <p:cNvSpPr/>
          <p:nvPr/>
        </p:nvSpPr>
        <p:spPr>
          <a:xfrm>
            <a:off x="4617378" y="1548869"/>
            <a:ext cx="1563795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3" name="Shape 103"/>
          <p:cNvGrpSpPr/>
          <p:nvPr/>
        </p:nvGrpSpPr>
        <p:grpSpPr>
          <a:xfrm>
            <a:off x="478675" y="3457500"/>
            <a:ext cx="8117095" cy="11837421"/>
            <a:chOff x="0" y="53390643"/>
            <a:chExt cx="2122982127" cy="2094093003"/>
          </a:xfrm>
        </p:grpSpPr>
        <p:sp>
          <p:nvSpPr>
            <p:cNvPr id="104" name="Shape 104"/>
            <p:cNvSpPr txBox="1"/>
            <p:nvPr/>
          </p:nvSpPr>
          <p:spPr>
            <a:xfrm>
              <a:off x="466900475" y="53390643"/>
              <a:ext cx="585844930" cy="328024986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800" b="1" dirty="0" smtClean="0">
                  <a:solidFill>
                    <a:schemeClr val="tx1"/>
                  </a:solidFill>
                  <a:latin typeface="Ubuntu"/>
                  <a:ea typeface="Ubuntu"/>
                  <a:cs typeface="Ubuntu"/>
                  <a:sym typeface="Ubuntu"/>
                </a:rPr>
                <a:t>COLABORACION TECNICAS DE ENTREVISTAS Y TRATAMIENTO DE LAS SOLICITUDES</a:t>
              </a:r>
              <a:endParaRPr lang="en-US" sz="18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 smtClean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lvl="0" algn="ctr">
                <a:buClr>
                  <a:srgbClr val="4192B5"/>
                </a:buClr>
                <a:buSzPct val="25000"/>
              </a:pPr>
              <a:endParaRPr lang="en-US" sz="1500" b="1" i="1" dirty="0">
                <a:solidFill>
                  <a:schemeClr val="bg2">
                    <a:lumMod val="50000"/>
                  </a:schemeClr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endParaRPr lang="en-US" sz="1800" b="1" dirty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0" y="1929955022"/>
              <a:ext cx="447077744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Tiempo y medios adecuados para la preparación de la defensavi)  Derecho a la asistencia letrada</a:t>
              </a:r>
            </a:p>
          </p:txBody>
        </p:sp>
        <p:sp>
          <p:nvSpPr>
            <p:cNvPr id="109" name="Shape 109"/>
            <p:cNvSpPr txBox="1"/>
            <p:nvPr/>
          </p:nvSpPr>
          <p:spPr>
            <a:xfrm>
              <a:off x="589203474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Deber de fundamentar las decisiones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sz="120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0" name="Shape 110"/>
            <p:cNvSpPr txBox="1"/>
            <p:nvPr/>
          </p:nvSpPr>
          <p:spPr>
            <a:xfrm>
              <a:off x="1127307536" y="1929955022"/>
              <a:ext cx="395985017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Derecho a recurrir las decisiones de las autoridades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Font typeface="Ubuntu"/>
                <a:buNone/>
              </a:pPr>
              <a:endParaRPr sz="1200">
                <a:solidFill>
                  <a:srgbClr val="4192B5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11" name="Shape 111"/>
            <p:cNvSpPr txBox="1"/>
            <p:nvPr/>
          </p:nvSpPr>
          <p:spPr>
            <a:xfrm>
              <a:off x="1693499794" y="1929955022"/>
              <a:ext cx="429482333" cy="217528624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192B5"/>
                </a:buClr>
                <a:buSzPct val="25000"/>
                <a:buFont typeface="Ubuntu"/>
                <a:buNone/>
              </a:pPr>
              <a:r>
                <a:rPr lang="en-US" sz="1200">
                  <a:solidFill>
                    <a:srgbClr val="4192B5"/>
                  </a:solidFill>
                  <a:latin typeface="Ubuntu"/>
                  <a:ea typeface="Ubuntu"/>
                  <a:cs typeface="Ubuntu"/>
                  <a:sym typeface="Ubuntu"/>
                </a:rPr>
                <a:t>Garantías mínimas en casos que puedan conllevar a la expulsión</a:t>
              </a:r>
              <a:r>
                <a:rPr lang="en-US" sz="1200" i="1"/>
                <a:t> </a:t>
              </a:r>
            </a:p>
          </p:txBody>
        </p:sp>
      </p:grpSp>
      <p:sp>
        <p:nvSpPr>
          <p:cNvPr id="112" name="Shape 112"/>
          <p:cNvSpPr txBox="1"/>
          <p:nvPr/>
        </p:nvSpPr>
        <p:spPr>
          <a:xfrm>
            <a:off x="561632" y="388597"/>
            <a:ext cx="8831100" cy="1031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77C0"/>
                </a:solidFill>
              </a:rPr>
              <a:t>OPORTUNIDADES DE TRABAJO CONJUNTO</a:t>
            </a:r>
            <a:endParaRPr dirty="0"/>
          </a:p>
        </p:txBody>
      </p:sp>
      <p:sp>
        <p:nvSpPr>
          <p:cNvPr id="22" name="Shape 104"/>
          <p:cNvSpPr txBox="1"/>
          <p:nvPr/>
        </p:nvSpPr>
        <p:spPr>
          <a:xfrm>
            <a:off x="-36040" y="3400329"/>
            <a:ext cx="2456921" cy="21700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INTERCAMBIO DE INFORMACION, BUENAS PRACTICAS Y APOYO SOBRE LA GESTION MANEJO DE LOS SISTEMAS DE ASILO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s-E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Búsqueda</a:t>
            </a: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 de </a:t>
            </a:r>
            <a:r>
              <a:rPr lang="es-E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homologación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i="1" dirty="0" smtClean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5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3" name="Shape 104"/>
          <p:cNvSpPr txBox="1"/>
          <p:nvPr/>
        </p:nvSpPr>
        <p:spPr>
          <a:xfrm>
            <a:off x="4434711" y="3457499"/>
            <a:ext cx="2222338" cy="29433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COOPERACION EN RECOPILACION Y ANALISIS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DE INFORMACION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DE PAISES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DE ORIGEN/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CAPACITACION CONTINUA </a:t>
            </a:r>
            <a:endParaRPr lang="en-US" sz="1800" b="1" i="1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" name="Shape 96"/>
          <p:cNvSpPr/>
          <p:nvPr/>
        </p:nvSpPr>
        <p:spPr>
          <a:xfrm>
            <a:off x="7008964" y="1587155"/>
            <a:ext cx="1665491" cy="190863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35921"/>
                </a:moveTo>
                <a:lnTo>
                  <a:pt x="0" y="35921"/>
                </a:lnTo>
                <a:cubicBezTo>
                  <a:pt x="0" y="32334"/>
                  <a:pt x="2389" y="27297"/>
                  <a:pt x="6355" y="25871"/>
                </a:cubicBezTo>
                <a:cubicBezTo>
                  <a:pt x="52449" y="1425"/>
                  <a:pt x="52449" y="1425"/>
                  <a:pt x="52449" y="1425"/>
                </a:cubicBezTo>
                <a:cubicBezTo>
                  <a:pt x="55627" y="0"/>
                  <a:pt x="61983" y="0"/>
                  <a:pt x="65949" y="1425"/>
                </a:cubicBezTo>
                <a:cubicBezTo>
                  <a:pt x="112016" y="25871"/>
                  <a:pt x="112016" y="25871"/>
                  <a:pt x="112016" y="25871"/>
                </a:cubicBezTo>
                <a:cubicBezTo>
                  <a:pt x="116008" y="27297"/>
                  <a:pt x="119974" y="32334"/>
                  <a:pt x="119974" y="35921"/>
                </a:cubicBezTo>
                <a:cubicBezTo>
                  <a:pt x="119974" y="84032"/>
                  <a:pt x="119974" y="84032"/>
                  <a:pt x="119974" y="84032"/>
                </a:cubicBezTo>
                <a:cubicBezTo>
                  <a:pt x="119974" y="87619"/>
                  <a:pt x="116008" y="92656"/>
                  <a:pt x="112016" y="94105"/>
                </a:cubicBezTo>
                <a:cubicBezTo>
                  <a:pt x="65949" y="118528"/>
                  <a:pt x="65949" y="118528"/>
                  <a:pt x="65949" y="118528"/>
                </a:cubicBezTo>
                <a:cubicBezTo>
                  <a:pt x="61983" y="119977"/>
                  <a:pt x="55627" y="119977"/>
                  <a:pt x="52449" y="118528"/>
                </a:cubicBezTo>
                <a:cubicBezTo>
                  <a:pt x="6355" y="94105"/>
                  <a:pt x="6355" y="94105"/>
                  <a:pt x="6355" y="94105"/>
                </a:cubicBezTo>
                <a:cubicBezTo>
                  <a:pt x="2389" y="92656"/>
                  <a:pt x="0" y="87619"/>
                  <a:pt x="0" y="84032"/>
                </a:cubicBezTo>
                <a:lnTo>
                  <a:pt x="0" y="35921"/>
                </a:lnTo>
              </a:path>
            </a:pathLst>
          </a:custGeom>
          <a:solidFill>
            <a:srgbClr val="0077C0"/>
          </a:solidFill>
          <a:ln>
            <a:noFill/>
          </a:ln>
        </p:spPr>
        <p:txBody>
          <a:bodyPr lIns="38400" tIns="19200" rIns="38400" bIns="192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5" name="Shape 104"/>
          <p:cNvSpPr txBox="1"/>
          <p:nvPr/>
        </p:nvSpPr>
        <p:spPr>
          <a:xfrm>
            <a:off x="6442732" y="2979448"/>
            <a:ext cx="2894576" cy="24835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1800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b="1" dirty="0" smtClean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Ubuntu"/>
              <a:ea typeface="Ubuntu"/>
              <a:cs typeface="Ubuntu"/>
              <a:sym typeface="Ubuntu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APOYO DEL ACNUR,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192B5"/>
              </a:buClr>
              <a:buSzPct val="25000"/>
              <a:buFont typeface="Ubuntu"/>
              <a:buNone/>
            </a:pPr>
            <a:r>
              <a:rPr lang="en-US" sz="1800" b="1" dirty="0" smtClean="0">
                <a:solidFill>
                  <a:schemeClr val="tx1"/>
                </a:solidFill>
                <a:latin typeface="Ubuntu"/>
                <a:ea typeface="Ubuntu"/>
                <a:cs typeface="Ubuntu"/>
                <a:sym typeface="Ubuntu"/>
              </a:rPr>
              <a:t>OTRAS OIs Y DE ORGANIZACIONES DE LA SOCIEDAD CIVIL (ATENCION HUMANITARIA)</a:t>
            </a:r>
            <a:endParaRPr lang="en-US" sz="1800" b="1" dirty="0">
              <a:solidFill>
                <a:schemeClr val="tx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4119568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uron ">
  <a:themeElements>
    <a:clrScheme name="neuron">
      <a:dk1>
        <a:srgbClr val="4C4C4C"/>
      </a:dk1>
      <a:lt1>
        <a:srgbClr val="FFFFFF"/>
      </a:lt1>
      <a:dk2>
        <a:srgbClr val="4BA4C4"/>
      </a:dk2>
      <a:lt2>
        <a:srgbClr val="808080"/>
      </a:lt2>
      <a:accent1>
        <a:srgbClr val="79C7E2"/>
      </a:accent1>
      <a:accent2>
        <a:srgbClr val="4BA4C4"/>
      </a:accent2>
      <a:accent3>
        <a:srgbClr val="4C97C1"/>
      </a:accent3>
      <a:accent4>
        <a:srgbClr val="3D72A3"/>
      </a:accent4>
      <a:accent5>
        <a:srgbClr val="4192B5"/>
      </a:accent5>
      <a:accent6>
        <a:srgbClr val="65B0BF"/>
      </a:accent6>
      <a:hlink>
        <a:srgbClr val="79C7E2"/>
      </a:hlink>
      <a:folHlink>
        <a:srgbClr val="3D72A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544</Words>
  <Application>Microsoft Office PowerPoint</Application>
  <PresentationFormat>On-screen Show (4:3)</PresentationFormat>
  <Paragraphs>146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Ubuntu Condensed</vt:lpstr>
      <vt:lpstr>Calibri</vt:lpstr>
      <vt:lpstr>Cabin</vt:lpstr>
      <vt:lpstr>Arial</vt:lpstr>
      <vt:lpstr>Ubuntu</vt:lpstr>
      <vt:lpstr>1_Neuron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Diego Obando</dc:creator>
  <cp:lastModifiedBy>Luis Diego Obando</cp:lastModifiedBy>
  <cp:revision>39</cp:revision>
  <dcterms:modified xsi:type="dcterms:W3CDTF">2016-07-13T16:05:35Z</dcterms:modified>
</cp:coreProperties>
</file>