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handoutMasterIdLst>
    <p:handoutMasterId r:id="rId45"/>
  </p:handoutMasterIdLst>
  <p:sldIdLst>
    <p:sldId id="257" r:id="rId2"/>
    <p:sldId id="293" r:id="rId3"/>
    <p:sldId id="268" r:id="rId4"/>
    <p:sldId id="269" r:id="rId5"/>
    <p:sldId id="270" r:id="rId6"/>
    <p:sldId id="271" r:id="rId7"/>
    <p:sldId id="272" r:id="rId8"/>
    <p:sldId id="273" r:id="rId9"/>
    <p:sldId id="274" r:id="rId10"/>
    <p:sldId id="275" r:id="rId11"/>
    <p:sldId id="276" r:id="rId12"/>
    <p:sldId id="294" r:id="rId13"/>
    <p:sldId id="281" r:id="rId14"/>
    <p:sldId id="282" r:id="rId15"/>
    <p:sldId id="283" r:id="rId16"/>
    <p:sldId id="284" r:id="rId17"/>
    <p:sldId id="285" r:id="rId18"/>
    <p:sldId id="296" r:id="rId19"/>
    <p:sldId id="286" r:id="rId20"/>
    <p:sldId id="287" r:id="rId21"/>
    <p:sldId id="295" r:id="rId22"/>
    <p:sldId id="307" r:id="rId23"/>
    <p:sldId id="288" r:id="rId24"/>
    <p:sldId id="289" r:id="rId25"/>
    <p:sldId id="290" r:id="rId26"/>
    <p:sldId id="291" r:id="rId27"/>
    <p:sldId id="308" r:id="rId28"/>
    <p:sldId id="277" r:id="rId29"/>
    <p:sldId id="309" r:id="rId30"/>
    <p:sldId id="278" r:id="rId31"/>
    <p:sldId id="279" r:id="rId32"/>
    <p:sldId id="280" r:id="rId33"/>
    <p:sldId id="298" r:id="rId34"/>
    <p:sldId id="299" r:id="rId35"/>
    <p:sldId id="300" r:id="rId36"/>
    <p:sldId id="301" r:id="rId37"/>
    <p:sldId id="302" r:id="rId38"/>
    <p:sldId id="303" r:id="rId39"/>
    <p:sldId id="304" r:id="rId40"/>
    <p:sldId id="305" r:id="rId41"/>
    <p:sldId id="306" r:id="rId42"/>
    <p:sldId id="29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83333" autoAdjust="0"/>
  </p:normalViewPr>
  <p:slideViewPr>
    <p:cSldViewPr snapToGrid="0">
      <p:cViewPr varScale="1">
        <p:scale>
          <a:sx n="56" d="100"/>
          <a:sy n="56" d="100"/>
        </p:scale>
        <p:origin x="-376"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png"/></Relationships>
</file>

<file path=ppt/diagrams/_rels/data4.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s>
</file>

<file path=ppt/diagrams/_rels/data5.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E0108C-A871-42FD-BECF-E3E3E566273C}" type="doc">
      <dgm:prSet loTypeId="urn:microsoft.com/office/officeart/2005/8/layout/equation1" loCatId="process" qsTypeId="urn:microsoft.com/office/officeart/2005/8/quickstyle/simple1" qsCatId="simple" csTypeId="urn:microsoft.com/office/officeart/2005/8/colors/colorful4" csCatId="colorful" phldr="1"/>
      <dgm:spPr/>
    </dgm:pt>
    <dgm:pt modelId="{6119FC31-CF64-4F77-8026-B85D0DDA9016}">
      <dgm:prSet phldrT="[Text]"/>
      <dgm:spPr/>
      <dgm:t>
        <a:bodyPr/>
        <a:lstStyle/>
        <a:p>
          <a:r>
            <a:rPr lang="es-ES_tradnl" noProof="0" dirty="0" smtClean="0"/>
            <a:t>Amenazas naturales</a:t>
          </a:r>
          <a:endParaRPr lang="es-ES_tradnl" noProof="0" dirty="0"/>
        </a:p>
      </dgm:t>
    </dgm:pt>
    <dgm:pt modelId="{57C5AADC-400E-4FEF-BE3B-6462FE72EF82}" type="parTrans" cxnId="{7B92407B-BC88-442B-AC60-FFCD9CB7DBC8}">
      <dgm:prSet/>
      <dgm:spPr/>
      <dgm:t>
        <a:bodyPr/>
        <a:lstStyle/>
        <a:p>
          <a:endParaRPr lang="en-US"/>
        </a:p>
      </dgm:t>
    </dgm:pt>
    <dgm:pt modelId="{B9AB77BE-7C23-4ED9-8BA7-540944B3210C}" type="sibTrans" cxnId="{7B92407B-BC88-442B-AC60-FFCD9CB7DBC8}">
      <dgm:prSet/>
      <dgm:spPr/>
      <dgm:t>
        <a:bodyPr/>
        <a:lstStyle/>
        <a:p>
          <a:endParaRPr lang="en-US" dirty="0"/>
        </a:p>
      </dgm:t>
    </dgm:pt>
    <dgm:pt modelId="{9056F62C-9BDB-4564-B9EB-D60AB6D43E59}">
      <dgm:prSet phldrT="[Text]"/>
      <dgm:spPr/>
      <dgm:t>
        <a:bodyPr/>
        <a:lstStyle/>
        <a:p>
          <a:r>
            <a:rPr lang="es-ES_tradnl" b="1" noProof="0" dirty="0" smtClean="0"/>
            <a:t>Exposición a riesgos y vulnerabilidades</a:t>
          </a:r>
          <a:endParaRPr lang="es-ES_tradnl" b="1" noProof="0" dirty="0"/>
        </a:p>
      </dgm:t>
    </dgm:pt>
    <dgm:pt modelId="{80DC24BD-F90A-4414-B4F0-EF05B1BF1E45}" type="parTrans" cxnId="{62E11110-FE8E-4FA8-A9D7-AA8916608640}">
      <dgm:prSet/>
      <dgm:spPr/>
      <dgm:t>
        <a:bodyPr/>
        <a:lstStyle/>
        <a:p>
          <a:endParaRPr lang="en-US"/>
        </a:p>
      </dgm:t>
    </dgm:pt>
    <dgm:pt modelId="{1A72F30A-A48C-4BB5-9507-889C42FAA318}" type="sibTrans" cxnId="{62E11110-FE8E-4FA8-A9D7-AA8916608640}">
      <dgm:prSet/>
      <dgm:spPr/>
      <dgm:t>
        <a:bodyPr/>
        <a:lstStyle/>
        <a:p>
          <a:endParaRPr lang="en-US" dirty="0"/>
        </a:p>
      </dgm:t>
    </dgm:pt>
    <dgm:pt modelId="{64A533F5-5005-4D8B-9F6B-36965DC62322}">
      <dgm:prSet phldrT="[Text]"/>
      <dgm:spPr/>
      <dgm:t>
        <a:bodyPr/>
        <a:lstStyle/>
        <a:p>
          <a:r>
            <a:rPr lang="es-ES_tradnl" noProof="0" dirty="0" smtClean="0"/>
            <a:t>Riesgo de desplazamiento provocado por desastres</a:t>
          </a:r>
          <a:endParaRPr lang="es-ES_tradnl" noProof="0" dirty="0"/>
        </a:p>
      </dgm:t>
    </dgm:pt>
    <dgm:pt modelId="{194DB8A4-EF02-4E4E-96BB-32E464DBAB86}" type="parTrans" cxnId="{EBD5B5C0-995F-4BEE-954E-B4A0B6CC4520}">
      <dgm:prSet/>
      <dgm:spPr/>
      <dgm:t>
        <a:bodyPr/>
        <a:lstStyle/>
        <a:p>
          <a:endParaRPr lang="en-US"/>
        </a:p>
      </dgm:t>
    </dgm:pt>
    <dgm:pt modelId="{91AF365A-A4BD-45DC-8E20-EBD26270AFB5}" type="sibTrans" cxnId="{EBD5B5C0-995F-4BEE-954E-B4A0B6CC4520}">
      <dgm:prSet/>
      <dgm:spPr/>
      <dgm:t>
        <a:bodyPr/>
        <a:lstStyle/>
        <a:p>
          <a:endParaRPr lang="en-US"/>
        </a:p>
      </dgm:t>
    </dgm:pt>
    <dgm:pt modelId="{15E2843F-02CE-4D6C-9397-972C05F3B0B6}" type="pres">
      <dgm:prSet presAssocID="{75E0108C-A871-42FD-BECF-E3E3E566273C}" presName="linearFlow" presStyleCnt="0">
        <dgm:presLayoutVars>
          <dgm:dir/>
          <dgm:resizeHandles val="exact"/>
        </dgm:presLayoutVars>
      </dgm:prSet>
      <dgm:spPr/>
    </dgm:pt>
    <dgm:pt modelId="{95E81A26-ACC9-420D-A739-C9C3691B102E}" type="pres">
      <dgm:prSet presAssocID="{6119FC31-CF64-4F77-8026-B85D0DDA9016}" presName="node" presStyleLbl="node1" presStyleIdx="0" presStyleCnt="3">
        <dgm:presLayoutVars>
          <dgm:bulletEnabled val="1"/>
        </dgm:presLayoutVars>
      </dgm:prSet>
      <dgm:spPr/>
      <dgm:t>
        <a:bodyPr/>
        <a:lstStyle/>
        <a:p>
          <a:endParaRPr lang="en-US"/>
        </a:p>
      </dgm:t>
    </dgm:pt>
    <dgm:pt modelId="{829025E4-3D5B-4649-8FB3-CC95B597C811}" type="pres">
      <dgm:prSet presAssocID="{B9AB77BE-7C23-4ED9-8BA7-540944B3210C}" presName="spacerL" presStyleCnt="0"/>
      <dgm:spPr/>
    </dgm:pt>
    <dgm:pt modelId="{DB21F78F-E944-42B7-A57F-8F254D5F54D2}" type="pres">
      <dgm:prSet presAssocID="{B9AB77BE-7C23-4ED9-8BA7-540944B3210C}" presName="sibTrans" presStyleLbl="sibTrans2D1" presStyleIdx="0" presStyleCnt="2"/>
      <dgm:spPr/>
      <dgm:t>
        <a:bodyPr/>
        <a:lstStyle/>
        <a:p>
          <a:endParaRPr lang="en-US"/>
        </a:p>
      </dgm:t>
    </dgm:pt>
    <dgm:pt modelId="{3E6E5118-E963-4EFA-B5EE-2800DF4C13B3}" type="pres">
      <dgm:prSet presAssocID="{B9AB77BE-7C23-4ED9-8BA7-540944B3210C}" presName="spacerR" presStyleCnt="0"/>
      <dgm:spPr/>
    </dgm:pt>
    <dgm:pt modelId="{557D4640-4FDA-4E3C-B315-774944106EAA}" type="pres">
      <dgm:prSet presAssocID="{9056F62C-9BDB-4564-B9EB-D60AB6D43E59}" presName="node" presStyleLbl="node1" presStyleIdx="1" presStyleCnt="3">
        <dgm:presLayoutVars>
          <dgm:bulletEnabled val="1"/>
        </dgm:presLayoutVars>
      </dgm:prSet>
      <dgm:spPr/>
      <dgm:t>
        <a:bodyPr/>
        <a:lstStyle/>
        <a:p>
          <a:endParaRPr lang="en-US"/>
        </a:p>
      </dgm:t>
    </dgm:pt>
    <dgm:pt modelId="{2ACB5486-77C7-4EB1-BEF0-E55F9E00CDE5}" type="pres">
      <dgm:prSet presAssocID="{1A72F30A-A48C-4BB5-9507-889C42FAA318}" presName="spacerL" presStyleCnt="0"/>
      <dgm:spPr/>
    </dgm:pt>
    <dgm:pt modelId="{7933D5FF-5566-4871-B5C2-167A9C4448EB}" type="pres">
      <dgm:prSet presAssocID="{1A72F30A-A48C-4BB5-9507-889C42FAA318}" presName="sibTrans" presStyleLbl="sibTrans2D1" presStyleIdx="1" presStyleCnt="2"/>
      <dgm:spPr/>
      <dgm:t>
        <a:bodyPr/>
        <a:lstStyle/>
        <a:p>
          <a:endParaRPr lang="en-US"/>
        </a:p>
      </dgm:t>
    </dgm:pt>
    <dgm:pt modelId="{27104113-CAAF-4D25-8912-147887A1FE41}" type="pres">
      <dgm:prSet presAssocID="{1A72F30A-A48C-4BB5-9507-889C42FAA318}" presName="spacerR" presStyleCnt="0"/>
      <dgm:spPr/>
    </dgm:pt>
    <dgm:pt modelId="{88B3074E-2896-41E4-B813-7CAED1553BE9}" type="pres">
      <dgm:prSet presAssocID="{64A533F5-5005-4D8B-9F6B-36965DC62322}" presName="node" presStyleLbl="node1" presStyleIdx="2" presStyleCnt="3">
        <dgm:presLayoutVars>
          <dgm:bulletEnabled val="1"/>
        </dgm:presLayoutVars>
      </dgm:prSet>
      <dgm:spPr/>
      <dgm:t>
        <a:bodyPr/>
        <a:lstStyle/>
        <a:p>
          <a:endParaRPr lang="en-US"/>
        </a:p>
      </dgm:t>
    </dgm:pt>
  </dgm:ptLst>
  <dgm:cxnLst>
    <dgm:cxn modelId="{EBD5B5C0-995F-4BEE-954E-B4A0B6CC4520}" srcId="{75E0108C-A871-42FD-BECF-E3E3E566273C}" destId="{64A533F5-5005-4D8B-9F6B-36965DC62322}" srcOrd="2" destOrd="0" parTransId="{194DB8A4-EF02-4E4E-96BB-32E464DBAB86}" sibTransId="{91AF365A-A4BD-45DC-8E20-EBD26270AFB5}"/>
    <dgm:cxn modelId="{62E11110-FE8E-4FA8-A9D7-AA8916608640}" srcId="{75E0108C-A871-42FD-BECF-E3E3E566273C}" destId="{9056F62C-9BDB-4564-B9EB-D60AB6D43E59}" srcOrd="1" destOrd="0" parTransId="{80DC24BD-F90A-4414-B4F0-EF05B1BF1E45}" sibTransId="{1A72F30A-A48C-4BB5-9507-889C42FAA318}"/>
    <dgm:cxn modelId="{F06C41E4-9947-48E6-82F4-EB35382BF814}" type="presOf" srcId="{9056F62C-9BDB-4564-B9EB-D60AB6D43E59}" destId="{557D4640-4FDA-4E3C-B315-774944106EAA}" srcOrd="0" destOrd="0" presId="urn:microsoft.com/office/officeart/2005/8/layout/equation1"/>
    <dgm:cxn modelId="{64014CC6-3821-422E-BF9E-BD7B2F1C4344}" type="presOf" srcId="{6119FC31-CF64-4F77-8026-B85D0DDA9016}" destId="{95E81A26-ACC9-420D-A739-C9C3691B102E}" srcOrd="0" destOrd="0" presId="urn:microsoft.com/office/officeart/2005/8/layout/equation1"/>
    <dgm:cxn modelId="{A68E1B7D-F0C0-4FB8-8F58-46A37CAEB55D}" type="presOf" srcId="{1A72F30A-A48C-4BB5-9507-889C42FAA318}" destId="{7933D5FF-5566-4871-B5C2-167A9C4448EB}" srcOrd="0" destOrd="0" presId="urn:microsoft.com/office/officeart/2005/8/layout/equation1"/>
    <dgm:cxn modelId="{5A566E83-85FB-4336-99CA-51B2DD8320F0}" type="presOf" srcId="{64A533F5-5005-4D8B-9F6B-36965DC62322}" destId="{88B3074E-2896-41E4-B813-7CAED1553BE9}" srcOrd="0" destOrd="0" presId="urn:microsoft.com/office/officeart/2005/8/layout/equation1"/>
    <dgm:cxn modelId="{88786BB0-7957-4B4A-AABC-06E66E591881}" type="presOf" srcId="{B9AB77BE-7C23-4ED9-8BA7-540944B3210C}" destId="{DB21F78F-E944-42B7-A57F-8F254D5F54D2}" srcOrd="0" destOrd="0" presId="urn:microsoft.com/office/officeart/2005/8/layout/equation1"/>
    <dgm:cxn modelId="{7B92407B-BC88-442B-AC60-FFCD9CB7DBC8}" srcId="{75E0108C-A871-42FD-BECF-E3E3E566273C}" destId="{6119FC31-CF64-4F77-8026-B85D0DDA9016}" srcOrd="0" destOrd="0" parTransId="{57C5AADC-400E-4FEF-BE3B-6462FE72EF82}" sibTransId="{B9AB77BE-7C23-4ED9-8BA7-540944B3210C}"/>
    <dgm:cxn modelId="{02B43ECE-2BFE-4CF7-BDA5-293C8FFD4395}" type="presOf" srcId="{75E0108C-A871-42FD-BECF-E3E3E566273C}" destId="{15E2843F-02CE-4D6C-9397-972C05F3B0B6}" srcOrd="0" destOrd="0" presId="urn:microsoft.com/office/officeart/2005/8/layout/equation1"/>
    <dgm:cxn modelId="{1A90FDEA-B61C-41CB-9BC0-F9646475F1BF}" type="presParOf" srcId="{15E2843F-02CE-4D6C-9397-972C05F3B0B6}" destId="{95E81A26-ACC9-420D-A739-C9C3691B102E}" srcOrd="0" destOrd="0" presId="urn:microsoft.com/office/officeart/2005/8/layout/equation1"/>
    <dgm:cxn modelId="{1BA3C414-D5FF-49E6-B56F-3D42555253CE}" type="presParOf" srcId="{15E2843F-02CE-4D6C-9397-972C05F3B0B6}" destId="{829025E4-3D5B-4649-8FB3-CC95B597C811}" srcOrd="1" destOrd="0" presId="urn:microsoft.com/office/officeart/2005/8/layout/equation1"/>
    <dgm:cxn modelId="{E051E064-0E98-4479-9E8D-A8B9484E8726}" type="presParOf" srcId="{15E2843F-02CE-4D6C-9397-972C05F3B0B6}" destId="{DB21F78F-E944-42B7-A57F-8F254D5F54D2}" srcOrd="2" destOrd="0" presId="urn:microsoft.com/office/officeart/2005/8/layout/equation1"/>
    <dgm:cxn modelId="{1673520B-8C70-4BFA-BE4B-8EEB8E0AAFD2}" type="presParOf" srcId="{15E2843F-02CE-4D6C-9397-972C05F3B0B6}" destId="{3E6E5118-E963-4EFA-B5EE-2800DF4C13B3}" srcOrd="3" destOrd="0" presId="urn:microsoft.com/office/officeart/2005/8/layout/equation1"/>
    <dgm:cxn modelId="{1C586D42-F954-4F2D-A509-4D59B60F1B8F}" type="presParOf" srcId="{15E2843F-02CE-4D6C-9397-972C05F3B0B6}" destId="{557D4640-4FDA-4E3C-B315-774944106EAA}" srcOrd="4" destOrd="0" presId="urn:microsoft.com/office/officeart/2005/8/layout/equation1"/>
    <dgm:cxn modelId="{476C5419-AB4E-4D9D-BE25-E12A49700116}" type="presParOf" srcId="{15E2843F-02CE-4D6C-9397-972C05F3B0B6}" destId="{2ACB5486-77C7-4EB1-BEF0-E55F9E00CDE5}" srcOrd="5" destOrd="0" presId="urn:microsoft.com/office/officeart/2005/8/layout/equation1"/>
    <dgm:cxn modelId="{36656F5B-294F-4CA6-9A36-96CF16A8F1A3}" type="presParOf" srcId="{15E2843F-02CE-4D6C-9397-972C05F3B0B6}" destId="{7933D5FF-5566-4871-B5C2-167A9C4448EB}" srcOrd="6" destOrd="0" presId="urn:microsoft.com/office/officeart/2005/8/layout/equation1"/>
    <dgm:cxn modelId="{979974D0-EE4C-44C5-B2F1-DD5BB2335303}" type="presParOf" srcId="{15E2843F-02CE-4D6C-9397-972C05F3B0B6}" destId="{27104113-CAAF-4D25-8912-147887A1FE41}" srcOrd="7" destOrd="0" presId="urn:microsoft.com/office/officeart/2005/8/layout/equation1"/>
    <dgm:cxn modelId="{59A3AA8A-C8D6-48EC-91B5-8501558456CA}" type="presParOf" srcId="{15E2843F-02CE-4D6C-9397-972C05F3B0B6}" destId="{88B3074E-2896-41E4-B813-7CAED1553BE9}"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4069D4-81F9-435A-AEF3-A2BCFFB515AE}" type="doc">
      <dgm:prSet loTypeId="urn:microsoft.com/office/officeart/2011/layout/RadialPictureList" loCatId="picture" qsTypeId="urn:microsoft.com/office/officeart/2005/8/quickstyle/simple1" qsCatId="simple" csTypeId="urn:microsoft.com/office/officeart/2005/8/colors/colorful2" csCatId="colorful" phldr="1"/>
      <dgm:spPr/>
      <dgm:t>
        <a:bodyPr/>
        <a:lstStyle/>
        <a:p>
          <a:endParaRPr lang="en-US"/>
        </a:p>
      </dgm:t>
    </dgm:pt>
    <dgm:pt modelId="{A0DA4E74-5950-468C-825E-2CB1599A828E}">
      <dgm:prSet phldrT="[Text]"/>
      <dgm:spPr/>
      <dgm:t>
        <a:bodyPr/>
        <a:lstStyle/>
        <a:p>
          <a:r>
            <a:rPr lang="es-ES_tradnl" noProof="0" dirty="0" smtClean="0"/>
            <a:t>Migración</a:t>
          </a:r>
          <a:endParaRPr lang="es-ES_tradnl" noProof="0" dirty="0"/>
        </a:p>
      </dgm:t>
    </dgm:pt>
    <dgm:pt modelId="{7DD18281-ED6D-4CB4-B586-5F86840AC39C}" type="parTrans" cxnId="{977DF553-1657-4A78-B621-267885F2714C}">
      <dgm:prSet/>
      <dgm:spPr/>
      <dgm:t>
        <a:bodyPr/>
        <a:lstStyle/>
        <a:p>
          <a:endParaRPr lang="en-US"/>
        </a:p>
      </dgm:t>
    </dgm:pt>
    <dgm:pt modelId="{5DB64487-BDB5-4F26-9408-BBE70153A7A4}" type="sibTrans" cxnId="{977DF553-1657-4A78-B621-267885F2714C}">
      <dgm:prSet/>
      <dgm:spPr/>
      <dgm:t>
        <a:bodyPr/>
        <a:lstStyle/>
        <a:p>
          <a:endParaRPr lang="en-US"/>
        </a:p>
      </dgm:t>
    </dgm:pt>
    <dgm:pt modelId="{5DB6E7D1-A818-468F-AA4C-F19381D1A68A}">
      <dgm:prSet phldrT="[Text]"/>
      <dgm:spPr/>
      <dgm:t>
        <a:bodyPr/>
        <a:lstStyle/>
        <a:p>
          <a:r>
            <a:rPr lang="es-ES_tradnl" noProof="0" dirty="0" smtClean="0"/>
            <a:t>Climáticos </a:t>
          </a:r>
          <a:endParaRPr lang="es-ES_tradnl" noProof="0" dirty="0"/>
        </a:p>
      </dgm:t>
    </dgm:pt>
    <dgm:pt modelId="{5D294A23-AE33-4312-85D1-9110AFBEDC69}" type="parTrans" cxnId="{9FB95247-AA62-416C-9E51-AFBFCCF6A498}">
      <dgm:prSet/>
      <dgm:spPr/>
      <dgm:t>
        <a:bodyPr/>
        <a:lstStyle/>
        <a:p>
          <a:endParaRPr lang="en-US"/>
        </a:p>
      </dgm:t>
    </dgm:pt>
    <dgm:pt modelId="{FC382B0D-D322-4ADF-A8BD-A9769E99CCE4}" type="sibTrans" cxnId="{9FB95247-AA62-416C-9E51-AFBFCCF6A498}">
      <dgm:prSet/>
      <dgm:spPr/>
      <dgm:t>
        <a:bodyPr/>
        <a:lstStyle/>
        <a:p>
          <a:endParaRPr lang="en-US"/>
        </a:p>
      </dgm:t>
    </dgm:pt>
    <dgm:pt modelId="{2CB7F722-3F24-4F71-A225-1EC5899E50AF}">
      <dgm:prSet phldrT="[Text]"/>
      <dgm:spPr/>
      <dgm:t>
        <a:bodyPr/>
        <a:lstStyle/>
        <a:p>
          <a:r>
            <a:rPr lang="es-ES_tradnl" noProof="0" dirty="0" smtClean="0"/>
            <a:t>No climáticos</a:t>
          </a:r>
          <a:endParaRPr lang="es-ES_tradnl" noProof="0" dirty="0"/>
        </a:p>
      </dgm:t>
    </dgm:pt>
    <dgm:pt modelId="{62D2B33F-CEDD-4564-AAFB-1F46E9538290}" type="parTrans" cxnId="{ACBA9062-10A2-4C85-ADA1-DEAA8869B208}">
      <dgm:prSet/>
      <dgm:spPr/>
      <dgm:t>
        <a:bodyPr/>
        <a:lstStyle/>
        <a:p>
          <a:endParaRPr lang="en-US"/>
        </a:p>
      </dgm:t>
    </dgm:pt>
    <dgm:pt modelId="{DB4783AF-4992-4162-99B8-6073CB27FE31}" type="sibTrans" cxnId="{ACBA9062-10A2-4C85-ADA1-DEAA8869B208}">
      <dgm:prSet/>
      <dgm:spPr/>
      <dgm:t>
        <a:bodyPr/>
        <a:lstStyle/>
        <a:p>
          <a:endParaRPr lang="en-US"/>
        </a:p>
      </dgm:t>
    </dgm:pt>
    <dgm:pt modelId="{6696F42D-851A-4902-A08A-0535DB55F278}" type="pres">
      <dgm:prSet presAssocID="{AB4069D4-81F9-435A-AEF3-A2BCFFB515AE}" presName="Name0" presStyleCnt="0">
        <dgm:presLayoutVars>
          <dgm:chMax val="1"/>
          <dgm:chPref val="1"/>
          <dgm:dir/>
          <dgm:resizeHandles/>
        </dgm:presLayoutVars>
      </dgm:prSet>
      <dgm:spPr/>
      <dgm:t>
        <a:bodyPr/>
        <a:lstStyle/>
        <a:p>
          <a:endParaRPr lang="en-US"/>
        </a:p>
      </dgm:t>
    </dgm:pt>
    <dgm:pt modelId="{856F5718-8535-475C-B21F-FD483F5D0278}" type="pres">
      <dgm:prSet presAssocID="{A0DA4E74-5950-468C-825E-2CB1599A828E}" presName="Parent" presStyleLbl="node1" presStyleIdx="0" presStyleCnt="2">
        <dgm:presLayoutVars>
          <dgm:chMax val="4"/>
          <dgm:chPref val="3"/>
        </dgm:presLayoutVars>
      </dgm:prSet>
      <dgm:spPr/>
      <dgm:t>
        <a:bodyPr/>
        <a:lstStyle/>
        <a:p>
          <a:endParaRPr lang="en-US"/>
        </a:p>
      </dgm:t>
    </dgm:pt>
    <dgm:pt modelId="{34AE6BA4-2880-416B-A651-DE0A99A58AAF}" type="pres">
      <dgm:prSet presAssocID="{5DB6E7D1-A818-468F-AA4C-F19381D1A68A}" presName="Accent" presStyleLbl="node1" presStyleIdx="1" presStyleCnt="2"/>
      <dgm:spPr/>
    </dgm:pt>
    <dgm:pt modelId="{900C3FEF-78EF-4EFF-BBF6-314BB7229134}" type="pres">
      <dgm:prSet presAssocID="{5DB6E7D1-A818-468F-AA4C-F19381D1A68A}" presName="Image1" presStyleLbl="fgImgPlace1" presStyleIdx="0" presStyleCnt="2"/>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ru-RU"/>
        </a:p>
      </dgm:t>
    </dgm:pt>
    <dgm:pt modelId="{9A9601CE-C9BA-422A-953B-E572D33D1733}" type="pres">
      <dgm:prSet presAssocID="{5DB6E7D1-A818-468F-AA4C-F19381D1A68A}" presName="Child1" presStyleLbl="revTx" presStyleIdx="0" presStyleCnt="2">
        <dgm:presLayoutVars>
          <dgm:chMax val="0"/>
          <dgm:chPref val="0"/>
          <dgm:bulletEnabled val="1"/>
        </dgm:presLayoutVars>
      </dgm:prSet>
      <dgm:spPr/>
      <dgm:t>
        <a:bodyPr/>
        <a:lstStyle/>
        <a:p>
          <a:endParaRPr lang="en-US"/>
        </a:p>
      </dgm:t>
    </dgm:pt>
    <dgm:pt modelId="{99FEB594-7D11-457B-B911-00E2E6CA96DA}" type="pres">
      <dgm:prSet presAssocID="{2CB7F722-3F24-4F71-A225-1EC5899E50AF}" presName="Image2" presStyleCnt="0"/>
      <dgm:spPr/>
    </dgm:pt>
    <dgm:pt modelId="{3742207F-281B-45E3-A7D3-82461115CBA5}" type="pres">
      <dgm:prSet presAssocID="{2CB7F722-3F24-4F71-A225-1EC5899E50AF}" presName="Image" presStyleLbl="fgImgPlace1" presStyleIdx="1" presStyleCnt="2"/>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ru-RU"/>
        </a:p>
      </dgm:t>
    </dgm:pt>
    <dgm:pt modelId="{26BC7C75-EB33-490F-BA4D-9ED7CEB83E2C}" type="pres">
      <dgm:prSet presAssocID="{2CB7F722-3F24-4F71-A225-1EC5899E50AF}" presName="Child2" presStyleLbl="revTx" presStyleIdx="1" presStyleCnt="2">
        <dgm:presLayoutVars>
          <dgm:chMax val="0"/>
          <dgm:chPref val="0"/>
          <dgm:bulletEnabled val="1"/>
        </dgm:presLayoutVars>
      </dgm:prSet>
      <dgm:spPr/>
      <dgm:t>
        <a:bodyPr/>
        <a:lstStyle/>
        <a:p>
          <a:endParaRPr lang="en-US"/>
        </a:p>
      </dgm:t>
    </dgm:pt>
  </dgm:ptLst>
  <dgm:cxnLst>
    <dgm:cxn modelId="{89645BD5-6A10-46A6-B939-C1B097CF0950}" type="presOf" srcId="{A0DA4E74-5950-468C-825E-2CB1599A828E}" destId="{856F5718-8535-475C-B21F-FD483F5D0278}" srcOrd="0" destOrd="0" presId="urn:microsoft.com/office/officeart/2011/layout/RadialPictureList"/>
    <dgm:cxn modelId="{0BC86F49-BDEB-481B-8E80-6EB1FA1526CC}" type="presOf" srcId="{5DB6E7D1-A818-468F-AA4C-F19381D1A68A}" destId="{9A9601CE-C9BA-422A-953B-E572D33D1733}" srcOrd="0" destOrd="0" presId="urn:microsoft.com/office/officeart/2011/layout/RadialPictureList"/>
    <dgm:cxn modelId="{9FB95247-AA62-416C-9E51-AFBFCCF6A498}" srcId="{A0DA4E74-5950-468C-825E-2CB1599A828E}" destId="{5DB6E7D1-A818-468F-AA4C-F19381D1A68A}" srcOrd="0" destOrd="0" parTransId="{5D294A23-AE33-4312-85D1-9110AFBEDC69}" sibTransId="{FC382B0D-D322-4ADF-A8BD-A9769E99CCE4}"/>
    <dgm:cxn modelId="{ACBA9062-10A2-4C85-ADA1-DEAA8869B208}" srcId="{A0DA4E74-5950-468C-825E-2CB1599A828E}" destId="{2CB7F722-3F24-4F71-A225-1EC5899E50AF}" srcOrd="1" destOrd="0" parTransId="{62D2B33F-CEDD-4564-AAFB-1F46E9538290}" sibTransId="{DB4783AF-4992-4162-99B8-6073CB27FE31}"/>
    <dgm:cxn modelId="{977DF553-1657-4A78-B621-267885F2714C}" srcId="{AB4069D4-81F9-435A-AEF3-A2BCFFB515AE}" destId="{A0DA4E74-5950-468C-825E-2CB1599A828E}" srcOrd="0" destOrd="0" parTransId="{7DD18281-ED6D-4CB4-B586-5F86840AC39C}" sibTransId="{5DB64487-BDB5-4F26-9408-BBE70153A7A4}"/>
    <dgm:cxn modelId="{17338BA9-9774-415C-9B7F-A2CFE7F457B6}" type="presOf" srcId="{2CB7F722-3F24-4F71-A225-1EC5899E50AF}" destId="{26BC7C75-EB33-490F-BA4D-9ED7CEB83E2C}" srcOrd="0" destOrd="0" presId="urn:microsoft.com/office/officeart/2011/layout/RadialPictureList"/>
    <dgm:cxn modelId="{A14F5EE5-0655-49CF-B5C5-13E7694EC0C6}" type="presOf" srcId="{AB4069D4-81F9-435A-AEF3-A2BCFFB515AE}" destId="{6696F42D-851A-4902-A08A-0535DB55F278}" srcOrd="0" destOrd="0" presId="urn:microsoft.com/office/officeart/2011/layout/RadialPictureList"/>
    <dgm:cxn modelId="{B296863F-750B-4C0C-BC51-9746C006FED7}" type="presParOf" srcId="{6696F42D-851A-4902-A08A-0535DB55F278}" destId="{856F5718-8535-475C-B21F-FD483F5D0278}" srcOrd="0" destOrd="0" presId="urn:microsoft.com/office/officeart/2011/layout/RadialPictureList"/>
    <dgm:cxn modelId="{B98A2722-EA7C-4D4D-9AB5-5AE151328AB7}" type="presParOf" srcId="{6696F42D-851A-4902-A08A-0535DB55F278}" destId="{34AE6BA4-2880-416B-A651-DE0A99A58AAF}" srcOrd="1" destOrd="0" presId="urn:microsoft.com/office/officeart/2011/layout/RadialPictureList"/>
    <dgm:cxn modelId="{7A8E2711-581D-4F76-8443-4E86FE87A76A}" type="presParOf" srcId="{6696F42D-851A-4902-A08A-0535DB55F278}" destId="{900C3FEF-78EF-4EFF-BBF6-314BB7229134}" srcOrd="2" destOrd="0" presId="urn:microsoft.com/office/officeart/2011/layout/RadialPictureList"/>
    <dgm:cxn modelId="{52498DAF-AFD9-4B95-9C81-2265539D9E18}" type="presParOf" srcId="{6696F42D-851A-4902-A08A-0535DB55F278}" destId="{9A9601CE-C9BA-422A-953B-E572D33D1733}" srcOrd="3" destOrd="0" presId="urn:microsoft.com/office/officeart/2011/layout/RadialPictureList"/>
    <dgm:cxn modelId="{A9AC8B71-F430-454A-A57D-D08BC70C9543}" type="presParOf" srcId="{6696F42D-851A-4902-A08A-0535DB55F278}" destId="{99FEB594-7D11-457B-B911-00E2E6CA96DA}" srcOrd="4" destOrd="0" presId="urn:microsoft.com/office/officeart/2011/layout/RadialPictureList"/>
    <dgm:cxn modelId="{D8C79021-4EFE-4A0E-BB77-919FFF6A9A35}" type="presParOf" srcId="{99FEB594-7D11-457B-B911-00E2E6CA96DA}" destId="{3742207F-281B-45E3-A7D3-82461115CBA5}" srcOrd="0" destOrd="0" presId="urn:microsoft.com/office/officeart/2011/layout/RadialPictureList"/>
    <dgm:cxn modelId="{2CFC0C1D-7E58-4453-9981-12CB8B36628A}" type="presParOf" srcId="{6696F42D-851A-4902-A08A-0535DB55F278}" destId="{26BC7C75-EB33-490F-BA4D-9ED7CEB83E2C}" srcOrd="5"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515819-9910-4D32-AFCE-2B302F6A9A1B}" type="doc">
      <dgm:prSet loTypeId="urn:microsoft.com/office/officeart/2005/8/layout/hProcess11" loCatId="process" qsTypeId="urn:microsoft.com/office/officeart/2005/8/quickstyle/3d2" qsCatId="3D" csTypeId="urn:microsoft.com/office/officeart/2005/8/colors/accent1_3" csCatId="accent1" phldr="1"/>
      <dgm:spPr/>
    </dgm:pt>
    <dgm:pt modelId="{52BABDCB-E87A-4EC6-A152-DD6B769BE327}">
      <dgm:prSet phldrT="[Texte]" custT="1"/>
      <dgm:spPr/>
      <dgm:t>
        <a:bodyPr/>
        <a:lstStyle/>
        <a:p>
          <a:pPr algn="ctr"/>
          <a:r>
            <a:rPr lang="es-ES_tradnl" sz="1800" b="0" noProof="0" dirty="0" smtClean="0"/>
            <a:t>MIGRACIÓN</a:t>
          </a:r>
          <a:r>
            <a:rPr lang="es-ES_tradnl" sz="1800" b="1" noProof="0" dirty="0" smtClean="0"/>
            <a:t> </a:t>
          </a:r>
        </a:p>
        <a:p>
          <a:pPr algn="ctr"/>
          <a:r>
            <a:rPr lang="es-ES_tradnl" sz="1800" b="1" noProof="0" dirty="0" smtClean="0"/>
            <a:t>ESTACIONAL</a:t>
          </a:r>
          <a:endParaRPr lang="es-ES_tradnl" sz="1800" noProof="0" dirty="0"/>
        </a:p>
      </dgm:t>
    </dgm:pt>
    <dgm:pt modelId="{F68D1EAA-A088-47F9-A77B-C3EF12E88421}" type="parTrans" cxnId="{11C717B3-0BFD-4CFB-AE2F-D7A34410C784}">
      <dgm:prSet/>
      <dgm:spPr/>
      <dgm:t>
        <a:bodyPr/>
        <a:lstStyle/>
        <a:p>
          <a:pPr algn="ctr"/>
          <a:endParaRPr lang="fr-FR" sz="2400"/>
        </a:p>
      </dgm:t>
    </dgm:pt>
    <dgm:pt modelId="{87C9F876-D388-43B5-9451-CE5B012683E1}" type="sibTrans" cxnId="{11C717B3-0BFD-4CFB-AE2F-D7A34410C784}">
      <dgm:prSet/>
      <dgm:spPr/>
      <dgm:t>
        <a:bodyPr/>
        <a:lstStyle/>
        <a:p>
          <a:pPr algn="ctr"/>
          <a:endParaRPr lang="fr-FR" sz="2400"/>
        </a:p>
      </dgm:t>
    </dgm:pt>
    <dgm:pt modelId="{1DA445CE-5011-49DB-9895-392B34C676C0}">
      <dgm:prSet phldrT="[Texte]" custT="1"/>
      <dgm:spPr/>
      <dgm:t>
        <a:bodyPr/>
        <a:lstStyle/>
        <a:p>
          <a:pPr algn="ctr"/>
          <a:r>
            <a:rPr lang="es-ES_tradnl" sz="1800" b="0" noProof="0" dirty="0" smtClean="0"/>
            <a:t>MIGRACIÓN</a:t>
          </a:r>
          <a:r>
            <a:rPr lang="es-ES_tradnl" sz="1800" b="1" noProof="0" dirty="0" smtClean="0"/>
            <a:t> </a:t>
          </a:r>
        </a:p>
        <a:p>
          <a:pPr algn="ctr"/>
          <a:r>
            <a:rPr lang="es-ES_tradnl" sz="1800" b="1" noProof="0" dirty="0" smtClean="0"/>
            <a:t>TEMPORAL</a:t>
          </a:r>
          <a:endParaRPr lang="es-ES_tradnl" sz="1800" noProof="0" dirty="0"/>
        </a:p>
      </dgm:t>
    </dgm:pt>
    <dgm:pt modelId="{1AC225FA-C4BD-45EC-AAD9-12B0FCF21E88}" type="parTrans" cxnId="{B48A4D4D-18CA-4569-BAC3-017FB570E904}">
      <dgm:prSet/>
      <dgm:spPr/>
      <dgm:t>
        <a:bodyPr/>
        <a:lstStyle/>
        <a:p>
          <a:pPr algn="ctr"/>
          <a:endParaRPr lang="fr-FR" sz="2400"/>
        </a:p>
      </dgm:t>
    </dgm:pt>
    <dgm:pt modelId="{40E73500-FB20-4F44-9269-178DE705368C}" type="sibTrans" cxnId="{B48A4D4D-18CA-4569-BAC3-017FB570E904}">
      <dgm:prSet/>
      <dgm:spPr/>
      <dgm:t>
        <a:bodyPr/>
        <a:lstStyle/>
        <a:p>
          <a:pPr algn="ctr"/>
          <a:endParaRPr lang="fr-FR" sz="2400"/>
        </a:p>
      </dgm:t>
    </dgm:pt>
    <dgm:pt modelId="{46DE2B8A-6CBD-45EC-92C9-74407894CD2F}">
      <dgm:prSet phldrT="[Texte]" custT="1"/>
      <dgm:spPr/>
      <dgm:t>
        <a:bodyPr/>
        <a:lstStyle/>
        <a:p>
          <a:pPr algn="ctr"/>
          <a:r>
            <a:rPr lang="es-ES_tradnl" sz="1600" b="0" noProof="0" dirty="0" smtClean="0"/>
            <a:t>MIGRACIÓN</a:t>
          </a:r>
        </a:p>
        <a:p>
          <a:pPr algn="ctr"/>
          <a:r>
            <a:rPr lang="es-ES_tradnl" sz="1600" b="1" noProof="0" dirty="0" smtClean="0"/>
            <a:t>PERMANENTE</a:t>
          </a:r>
          <a:endParaRPr lang="es-ES_tradnl" sz="1600" noProof="0" dirty="0"/>
        </a:p>
      </dgm:t>
    </dgm:pt>
    <dgm:pt modelId="{B6DF8CDC-6F33-4146-B6F0-C263237E0EC8}" type="parTrans" cxnId="{76EA88B0-187B-4A45-9D3F-A6C18A4DF02B}">
      <dgm:prSet/>
      <dgm:spPr/>
      <dgm:t>
        <a:bodyPr/>
        <a:lstStyle/>
        <a:p>
          <a:pPr algn="ctr"/>
          <a:endParaRPr lang="fr-FR" sz="2400"/>
        </a:p>
      </dgm:t>
    </dgm:pt>
    <dgm:pt modelId="{271A1058-4353-45C5-8E39-04BF31607163}" type="sibTrans" cxnId="{76EA88B0-187B-4A45-9D3F-A6C18A4DF02B}">
      <dgm:prSet/>
      <dgm:spPr/>
      <dgm:t>
        <a:bodyPr/>
        <a:lstStyle/>
        <a:p>
          <a:pPr algn="ctr"/>
          <a:endParaRPr lang="fr-FR" sz="2400"/>
        </a:p>
      </dgm:t>
    </dgm:pt>
    <dgm:pt modelId="{E2D727D2-D75D-401D-8AAE-A8108AAD10C3}">
      <dgm:prSet phldrT="[Texte]" custT="1"/>
      <dgm:spPr/>
      <dgm:t>
        <a:bodyPr/>
        <a:lstStyle/>
        <a:p>
          <a:pPr algn="ctr"/>
          <a:r>
            <a:rPr lang="es-ES_tradnl" sz="1100" noProof="0" dirty="0" smtClean="0">
              <a:solidFill>
                <a:schemeClr val="bg1">
                  <a:lumMod val="65000"/>
                </a:schemeClr>
              </a:solidFill>
            </a:rPr>
            <a:t>Autónoma, emigración</a:t>
          </a:r>
          <a:endParaRPr lang="es-ES_tradnl" sz="1100" noProof="0" dirty="0">
            <a:solidFill>
              <a:schemeClr val="bg1">
                <a:lumMod val="65000"/>
              </a:schemeClr>
            </a:solidFill>
          </a:endParaRPr>
        </a:p>
      </dgm:t>
    </dgm:pt>
    <dgm:pt modelId="{D421169D-E77E-4EA2-BE0F-E8ADFCD6DA22}" type="parTrans" cxnId="{50EB09E0-2253-4CF9-86A7-F6EA47FF84E6}">
      <dgm:prSet/>
      <dgm:spPr/>
      <dgm:t>
        <a:bodyPr/>
        <a:lstStyle/>
        <a:p>
          <a:endParaRPr lang="fr-FR"/>
        </a:p>
      </dgm:t>
    </dgm:pt>
    <dgm:pt modelId="{3C4B00E1-DAF8-4951-95AF-0C5A02D711D1}" type="sibTrans" cxnId="{50EB09E0-2253-4CF9-86A7-F6EA47FF84E6}">
      <dgm:prSet/>
      <dgm:spPr/>
      <dgm:t>
        <a:bodyPr/>
        <a:lstStyle/>
        <a:p>
          <a:endParaRPr lang="fr-FR"/>
        </a:p>
      </dgm:t>
    </dgm:pt>
    <dgm:pt modelId="{E624B798-7208-433A-8A3C-89ED85A042F9}">
      <dgm:prSet phldrT="[Texte]" custT="1"/>
      <dgm:spPr/>
      <dgm:t>
        <a:bodyPr/>
        <a:lstStyle/>
        <a:p>
          <a:pPr algn="ctr"/>
          <a:r>
            <a:rPr lang="es-ES_tradnl" sz="1100" noProof="0" dirty="0" smtClean="0">
              <a:solidFill>
                <a:schemeClr val="bg1">
                  <a:lumMod val="65000"/>
                </a:schemeClr>
              </a:solidFill>
            </a:rPr>
            <a:t>Reubicación</a:t>
          </a:r>
          <a:endParaRPr lang="es-ES_tradnl" sz="1100" noProof="0" dirty="0">
            <a:solidFill>
              <a:schemeClr val="bg1">
                <a:lumMod val="65000"/>
              </a:schemeClr>
            </a:solidFill>
          </a:endParaRPr>
        </a:p>
      </dgm:t>
    </dgm:pt>
    <dgm:pt modelId="{00D4C384-0E01-478F-9A3B-D0850223AD8A}" type="parTrans" cxnId="{888CA900-4C0B-4396-B41F-82B7B539B4DA}">
      <dgm:prSet/>
      <dgm:spPr/>
      <dgm:t>
        <a:bodyPr/>
        <a:lstStyle/>
        <a:p>
          <a:endParaRPr lang="fr-FR"/>
        </a:p>
      </dgm:t>
    </dgm:pt>
    <dgm:pt modelId="{8BA0BDC4-6F6F-43F9-9E0C-179504103E64}" type="sibTrans" cxnId="{888CA900-4C0B-4396-B41F-82B7B539B4DA}">
      <dgm:prSet/>
      <dgm:spPr/>
      <dgm:t>
        <a:bodyPr/>
        <a:lstStyle/>
        <a:p>
          <a:endParaRPr lang="fr-FR"/>
        </a:p>
      </dgm:t>
    </dgm:pt>
    <dgm:pt modelId="{BF9D6DC4-DAA4-4CCF-A0D7-321213BBC91F}" type="pres">
      <dgm:prSet presAssocID="{71515819-9910-4D32-AFCE-2B302F6A9A1B}" presName="Name0" presStyleCnt="0">
        <dgm:presLayoutVars>
          <dgm:dir/>
          <dgm:resizeHandles val="exact"/>
        </dgm:presLayoutVars>
      </dgm:prSet>
      <dgm:spPr/>
    </dgm:pt>
    <dgm:pt modelId="{5EBC9456-39AF-4499-ACF2-E4201C3C3C17}" type="pres">
      <dgm:prSet presAssocID="{71515819-9910-4D32-AFCE-2B302F6A9A1B}" presName="arrow" presStyleLbl="bgShp" presStyleIdx="0" presStyleCnt="1"/>
      <dgm:spPr/>
    </dgm:pt>
    <dgm:pt modelId="{23095009-BD37-4565-BA7C-0920C438710E}" type="pres">
      <dgm:prSet presAssocID="{71515819-9910-4D32-AFCE-2B302F6A9A1B}" presName="points" presStyleCnt="0"/>
      <dgm:spPr/>
    </dgm:pt>
    <dgm:pt modelId="{81E7284B-C4E5-4CB9-A07B-507FD753D5CD}" type="pres">
      <dgm:prSet presAssocID="{52BABDCB-E87A-4EC6-A152-DD6B769BE327}" presName="compositeA" presStyleCnt="0"/>
      <dgm:spPr/>
    </dgm:pt>
    <dgm:pt modelId="{9AD9E94B-B520-4485-A45B-6EBE59F316D9}" type="pres">
      <dgm:prSet presAssocID="{52BABDCB-E87A-4EC6-A152-DD6B769BE327}" presName="textA" presStyleLbl="revTx" presStyleIdx="0" presStyleCnt="3">
        <dgm:presLayoutVars>
          <dgm:bulletEnabled val="1"/>
        </dgm:presLayoutVars>
      </dgm:prSet>
      <dgm:spPr/>
      <dgm:t>
        <a:bodyPr/>
        <a:lstStyle/>
        <a:p>
          <a:endParaRPr lang="en-US"/>
        </a:p>
      </dgm:t>
    </dgm:pt>
    <dgm:pt modelId="{9567287F-C6B7-4191-9741-72A516EAD258}" type="pres">
      <dgm:prSet presAssocID="{52BABDCB-E87A-4EC6-A152-DD6B769BE327}" presName="circleA" presStyleLbl="node1" presStyleIdx="0" presStyleCnt="3"/>
      <dgm:spPr/>
    </dgm:pt>
    <dgm:pt modelId="{D5DE96B0-1D21-4DFF-8B83-1E14E336DFD3}" type="pres">
      <dgm:prSet presAssocID="{52BABDCB-E87A-4EC6-A152-DD6B769BE327}" presName="spaceA" presStyleCnt="0"/>
      <dgm:spPr/>
    </dgm:pt>
    <dgm:pt modelId="{8BCBB616-A23E-4713-8012-A2D0A39CF59D}" type="pres">
      <dgm:prSet presAssocID="{87C9F876-D388-43B5-9451-CE5B012683E1}" presName="space" presStyleCnt="0"/>
      <dgm:spPr/>
    </dgm:pt>
    <dgm:pt modelId="{CE66AECB-9CA7-41A2-82E0-50B01D892829}" type="pres">
      <dgm:prSet presAssocID="{1DA445CE-5011-49DB-9895-392B34C676C0}" presName="compositeB" presStyleCnt="0"/>
      <dgm:spPr/>
    </dgm:pt>
    <dgm:pt modelId="{39CF5E75-C057-4791-9FCE-DF3722DCA071}" type="pres">
      <dgm:prSet presAssocID="{1DA445CE-5011-49DB-9895-392B34C676C0}" presName="textB" presStyleLbl="revTx" presStyleIdx="1" presStyleCnt="3">
        <dgm:presLayoutVars>
          <dgm:bulletEnabled val="1"/>
        </dgm:presLayoutVars>
      </dgm:prSet>
      <dgm:spPr/>
      <dgm:t>
        <a:bodyPr/>
        <a:lstStyle/>
        <a:p>
          <a:endParaRPr lang="en-US"/>
        </a:p>
      </dgm:t>
    </dgm:pt>
    <dgm:pt modelId="{D1954D2F-B9E0-424E-BF6A-9E6CF66CCDC9}" type="pres">
      <dgm:prSet presAssocID="{1DA445CE-5011-49DB-9895-392B34C676C0}" presName="circleB" presStyleLbl="node1" presStyleIdx="1" presStyleCnt="3"/>
      <dgm:spPr/>
    </dgm:pt>
    <dgm:pt modelId="{34213027-B697-4BCA-91BD-786E12560029}" type="pres">
      <dgm:prSet presAssocID="{1DA445CE-5011-49DB-9895-392B34C676C0}" presName="spaceB" presStyleCnt="0"/>
      <dgm:spPr/>
    </dgm:pt>
    <dgm:pt modelId="{8F80CD86-31FC-4427-99D5-38FB8CDAB460}" type="pres">
      <dgm:prSet presAssocID="{40E73500-FB20-4F44-9269-178DE705368C}" presName="space" presStyleCnt="0"/>
      <dgm:spPr/>
    </dgm:pt>
    <dgm:pt modelId="{A023E289-984E-465D-9F3A-09F7F7F61376}" type="pres">
      <dgm:prSet presAssocID="{46DE2B8A-6CBD-45EC-92C9-74407894CD2F}" presName="compositeA" presStyleCnt="0"/>
      <dgm:spPr/>
    </dgm:pt>
    <dgm:pt modelId="{686589DC-1BAF-4F69-99A1-AE42DC9D116F}" type="pres">
      <dgm:prSet presAssocID="{46DE2B8A-6CBD-45EC-92C9-74407894CD2F}" presName="textA" presStyleLbl="revTx" presStyleIdx="2" presStyleCnt="3" custLinFactNeighborX="42" custLinFactNeighborY="5357">
        <dgm:presLayoutVars>
          <dgm:bulletEnabled val="1"/>
        </dgm:presLayoutVars>
      </dgm:prSet>
      <dgm:spPr/>
      <dgm:t>
        <a:bodyPr/>
        <a:lstStyle/>
        <a:p>
          <a:endParaRPr lang="en-US"/>
        </a:p>
      </dgm:t>
    </dgm:pt>
    <dgm:pt modelId="{4379521B-1E4A-4452-A532-DC665D4A0D84}" type="pres">
      <dgm:prSet presAssocID="{46DE2B8A-6CBD-45EC-92C9-74407894CD2F}" presName="circleA" presStyleLbl="node1" presStyleIdx="2" presStyleCnt="3"/>
      <dgm:spPr/>
    </dgm:pt>
    <dgm:pt modelId="{48A4A076-D800-495B-BBE7-E7CDCA35E96F}" type="pres">
      <dgm:prSet presAssocID="{46DE2B8A-6CBD-45EC-92C9-74407894CD2F}" presName="spaceA" presStyleCnt="0"/>
      <dgm:spPr/>
    </dgm:pt>
  </dgm:ptLst>
  <dgm:cxnLst>
    <dgm:cxn modelId="{7C430C1C-8EAB-44D2-9F52-3815180F249A}" type="presOf" srcId="{E2D727D2-D75D-401D-8AAE-A8108AAD10C3}" destId="{686589DC-1BAF-4F69-99A1-AE42DC9D116F}" srcOrd="0" destOrd="1" presId="urn:microsoft.com/office/officeart/2005/8/layout/hProcess11"/>
    <dgm:cxn modelId="{64376DD1-D30E-492A-8D2F-098A35D6EE9C}" type="presOf" srcId="{1DA445CE-5011-49DB-9895-392B34C676C0}" destId="{39CF5E75-C057-4791-9FCE-DF3722DCA071}" srcOrd="0" destOrd="0" presId="urn:microsoft.com/office/officeart/2005/8/layout/hProcess11"/>
    <dgm:cxn modelId="{05F5337B-2926-46C9-B05A-03EE87506A63}" type="presOf" srcId="{52BABDCB-E87A-4EC6-A152-DD6B769BE327}" destId="{9AD9E94B-B520-4485-A45B-6EBE59F316D9}" srcOrd="0" destOrd="0" presId="urn:microsoft.com/office/officeart/2005/8/layout/hProcess11"/>
    <dgm:cxn modelId="{11C717B3-0BFD-4CFB-AE2F-D7A34410C784}" srcId="{71515819-9910-4D32-AFCE-2B302F6A9A1B}" destId="{52BABDCB-E87A-4EC6-A152-DD6B769BE327}" srcOrd="0" destOrd="0" parTransId="{F68D1EAA-A088-47F9-A77B-C3EF12E88421}" sibTransId="{87C9F876-D388-43B5-9451-CE5B012683E1}"/>
    <dgm:cxn modelId="{BB78585F-BDC2-4E28-A84E-D6029F9D249E}" type="presOf" srcId="{E624B798-7208-433A-8A3C-89ED85A042F9}" destId="{686589DC-1BAF-4F69-99A1-AE42DC9D116F}" srcOrd="0" destOrd="2" presId="urn:microsoft.com/office/officeart/2005/8/layout/hProcess11"/>
    <dgm:cxn modelId="{B48A4D4D-18CA-4569-BAC3-017FB570E904}" srcId="{71515819-9910-4D32-AFCE-2B302F6A9A1B}" destId="{1DA445CE-5011-49DB-9895-392B34C676C0}" srcOrd="1" destOrd="0" parTransId="{1AC225FA-C4BD-45EC-AAD9-12B0FCF21E88}" sibTransId="{40E73500-FB20-4F44-9269-178DE705368C}"/>
    <dgm:cxn modelId="{76EA88B0-187B-4A45-9D3F-A6C18A4DF02B}" srcId="{71515819-9910-4D32-AFCE-2B302F6A9A1B}" destId="{46DE2B8A-6CBD-45EC-92C9-74407894CD2F}" srcOrd="2" destOrd="0" parTransId="{B6DF8CDC-6F33-4146-B6F0-C263237E0EC8}" sibTransId="{271A1058-4353-45C5-8E39-04BF31607163}"/>
    <dgm:cxn modelId="{C344F909-7EFC-4FD0-BE42-A7591CF8E7AC}" type="presOf" srcId="{71515819-9910-4D32-AFCE-2B302F6A9A1B}" destId="{BF9D6DC4-DAA4-4CCF-A0D7-321213BBC91F}" srcOrd="0" destOrd="0" presId="urn:microsoft.com/office/officeart/2005/8/layout/hProcess11"/>
    <dgm:cxn modelId="{50EB09E0-2253-4CF9-86A7-F6EA47FF84E6}" srcId="{46DE2B8A-6CBD-45EC-92C9-74407894CD2F}" destId="{E2D727D2-D75D-401D-8AAE-A8108AAD10C3}" srcOrd="0" destOrd="0" parTransId="{D421169D-E77E-4EA2-BE0F-E8ADFCD6DA22}" sibTransId="{3C4B00E1-DAF8-4951-95AF-0C5A02D711D1}"/>
    <dgm:cxn modelId="{6ACEAA8C-4518-4A82-8354-35BC80B802DB}" type="presOf" srcId="{46DE2B8A-6CBD-45EC-92C9-74407894CD2F}" destId="{686589DC-1BAF-4F69-99A1-AE42DC9D116F}" srcOrd="0" destOrd="0" presId="urn:microsoft.com/office/officeart/2005/8/layout/hProcess11"/>
    <dgm:cxn modelId="{888CA900-4C0B-4396-B41F-82B7B539B4DA}" srcId="{46DE2B8A-6CBD-45EC-92C9-74407894CD2F}" destId="{E624B798-7208-433A-8A3C-89ED85A042F9}" srcOrd="1" destOrd="0" parTransId="{00D4C384-0E01-478F-9A3B-D0850223AD8A}" sibTransId="{8BA0BDC4-6F6F-43F9-9E0C-179504103E64}"/>
    <dgm:cxn modelId="{5E5E23F8-D806-4F69-8E1B-84B595ED2877}" type="presParOf" srcId="{BF9D6DC4-DAA4-4CCF-A0D7-321213BBC91F}" destId="{5EBC9456-39AF-4499-ACF2-E4201C3C3C17}" srcOrd="0" destOrd="0" presId="urn:microsoft.com/office/officeart/2005/8/layout/hProcess11"/>
    <dgm:cxn modelId="{E6659EFC-5943-4780-91AD-CF31874DE015}" type="presParOf" srcId="{BF9D6DC4-DAA4-4CCF-A0D7-321213BBC91F}" destId="{23095009-BD37-4565-BA7C-0920C438710E}" srcOrd="1" destOrd="0" presId="urn:microsoft.com/office/officeart/2005/8/layout/hProcess11"/>
    <dgm:cxn modelId="{0612D354-A91A-4B10-9B9B-DBA876E178E4}" type="presParOf" srcId="{23095009-BD37-4565-BA7C-0920C438710E}" destId="{81E7284B-C4E5-4CB9-A07B-507FD753D5CD}" srcOrd="0" destOrd="0" presId="urn:microsoft.com/office/officeart/2005/8/layout/hProcess11"/>
    <dgm:cxn modelId="{8EEEF1CC-8BE5-46FB-9F22-CA1E33B0D835}" type="presParOf" srcId="{81E7284B-C4E5-4CB9-A07B-507FD753D5CD}" destId="{9AD9E94B-B520-4485-A45B-6EBE59F316D9}" srcOrd="0" destOrd="0" presId="urn:microsoft.com/office/officeart/2005/8/layout/hProcess11"/>
    <dgm:cxn modelId="{21C64759-6D12-4C57-BEB1-E13DB6B5A8DA}" type="presParOf" srcId="{81E7284B-C4E5-4CB9-A07B-507FD753D5CD}" destId="{9567287F-C6B7-4191-9741-72A516EAD258}" srcOrd="1" destOrd="0" presId="urn:microsoft.com/office/officeart/2005/8/layout/hProcess11"/>
    <dgm:cxn modelId="{F0C14A18-B19C-4A3D-B911-31ED039EF26E}" type="presParOf" srcId="{81E7284B-C4E5-4CB9-A07B-507FD753D5CD}" destId="{D5DE96B0-1D21-4DFF-8B83-1E14E336DFD3}" srcOrd="2" destOrd="0" presId="urn:microsoft.com/office/officeart/2005/8/layout/hProcess11"/>
    <dgm:cxn modelId="{AD52DB70-C05B-49C3-A42E-ADC64FDE8F1B}" type="presParOf" srcId="{23095009-BD37-4565-BA7C-0920C438710E}" destId="{8BCBB616-A23E-4713-8012-A2D0A39CF59D}" srcOrd="1" destOrd="0" presId="urn:microsoft.com/office/officeart/2005/8/layout/hProcess11"/>
    <dgm:cxn modelId="{6974A006-3F20-4A42-A84B-A4D2AB394554}" type="presParOf" srcId="{23095009-BD37-4565-BA7C-0920C438710E}" destId="{CE66AECB-9CA7-41A2-82E0-50B01D892829}" srcOrd="2" destOrd="0" presId="urn:microsoft.com/office/officeart/2005/8/layout/hProcess11"/>
    <dgm:cxn modelId="{A6431639-FB2E-4BAB-ACC3-BC289FBFDA3F}" type="presParOf" srcId="{CE66AECB-9CA7-41A2-82E0-50B01D892829}" destId="{39CF5E75-C057-4791-9FCE-DF3722DCA071}" srcOrd="0" destOrd="0" presId="urn:microsoft.com/office/officeart/2005/8/layout/hProcess11"/>
    <dgm:cxn modelId="{C9C957DF-8816-4805-B60F-DF0255E14688}" type="presParOf" srcId="{CE66AECB-9CA7-41A2-82E0-50B01D892829}" destId="{D1954D2F-B9E0-424E-BF6A-9E6CF66CCDC9}" srcOrd="1" destOrd="0" presId="urn:microsoft.com/office/officeart/2005/8/layout/hProcess11"/>
    <dgm:cxn modelId="{D39640DE-E420-44F7-9DBD-2D0CC4B654B9}" type="presParOf" srcId="{CE66AECB-9CA7-41A2-82E0-50B01D892829}" destId="{34213027-B697-4BCA-91BD-786E12560029}" srcOrd="2" destOrd="0" presId="urn:microsoft.com/office/officeart/2005/8/layout/hProcess11"/>
    <dgm:cxn modelId="{476675DF-C631-43F5-8B7C-A32711FFEB2E}" type="presParOf" srcId="{23095009-BD37-4565-BA7C-0920C438710E}" destId="{8F80CD86-31FC-4427-99D5-38FB8CDAB460}" srcOrd="3" destOrd="0" presId="urn:microsoft.com/office/officeart/2005/8/layout/hProcess11"/>
    <dgm:cxn modelId="{CA9A6C1C-0FC9-4734-A94B-F1DCF8AA8E43}" type="presParOf" srcId="{23095009-BD37-4565-BA7C-0920C438710E}" destId="{A023E289-984E-465D-9F3A-09F7F7F61376}" srcOrd="4" destOrd="0" presId="urn:microsoft.com/office/officeart/2005/8/layout/hProcess11"/>
    <dgm:cxn modelId="{736FB385-DED7-4E38-A12B-3BFA5D1A2195}" type="presParOf" srcId="{A023E289-984E-465D-9F3A-09F7F7F61376}" destId="{686589DC-1BAF-4F69-99A1-AE42DC9D116F}" srcOrd="0" destOrd="0" presId="urn:microsoft.com/office/officeart/2005/8/layout/hProcess11"/>
    <dgm:cxn modelId="{E7C3994F-757D-41B3-9AE0-2B3387BBB8FE}" type="presParOf" srcId="{A023E289-984E-465D-9F3A-09F7F7F61376}" destId="{4379521B-1E4A-4452-A532-DC665D4A0D84}" srcOrd="1" destOrd="0" presId="urn:microsoft.com/office/officeart/2005/8/layout/hProcess11"/>
    <dgm:cxn modelId="{3E6B7E0D-B066-43D4-A370-7652DA4C6F41}" type="presParOf" srcId="{A023E289-984E-465D-9F3A-09F7F7F61376}" destId="{48A4A076-D800-495B-BBE7-E7CDCA35E96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9657DF-5EC0-43C6-9329-38A5AEA23403}"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33EE8AEE-7F8B-46B7-AB89-144C4D59E76B}">
      <dgm:prSet phldrT="[Text]" custT="1"/>
      <dgm:spPr/>
      <dgm:t>
        <a:bodyPr/>
        <a:lstStyle/>
        <a:p>
          <a:r>
            <a:rPr lang="es-ES_tradnl" sz="2200" b="1" noProof="0" dirty="0" smtClean="0"/>
            <a:t>Ayudar a las personas a quedarse</a:t>
          </a:r>
        </a:p>
        <a:p>
          <a:r>
            <a:rPr lang="es-ES_tradnl" sz="1500" noProof="0" dirty="0" smtClean="0"/>
            <a:t>Minimizar la migración forzosa</a:t>
          </a:r>
          <a:endParaRPr lang="es-ES_tradnl" sz="1500" noProof="0" dirty="0"/>
        </a:p>
      </dgm:t>
    </dgm:pt>
    <dgm:pt modelId="{E7C030A5-3769-4C12-9E75-EE4B4B355DFE}" type="parTrans" cxnId="{8CEA87F5-EF09-45FC-B8A3-581042A671C2}">
      <dgm:prSet/>
      <dgm:spPr/>
      <dgm:t>
        <a:bodyPr/>
        <a:lstStyle/>
        <a:p>
          <a:endParaRPr lang="en-US"/>
        </a:p>
      </dgm:t>
    </dgm:pt>
    <dgm:pt modelId="{98E3C24C-03A4-45C2-8D85-7482782C28E0}" type="sibTrans" cxnId="{8CEA87F5-EF09-45FC-B8A3-581042A671C2}">
      <dgm:prSet/>
      <dgm:spPr/>
      <dgm:t>
        <a:bodyPr/>
        <a:lstStyle/>
        <a:p>
          <a:endParaRPr lang="en-US"/>
        </a:p>
      </dgm:t>
    </dgm:pt>
    <dgm:pt modelId="{6DD20D8D-BDCE-41FF-A202-D249DE5C17AB}">
      <dgm:prSet phldrT="[Text]" custT="1"/>
      <dgm:spPr/>
      <dgm:t>
        <a:bodyPr/>
        <a:lstStyle/>
        <a:p>
          <a:r>
            <a:rPr lang="es-ES_tradnl" sz="2200" b="1" noProof="0" dirty="0" smtClean="0"/>
            <a:t>Ayudar a las personas a migrar</a:t>
          </a:r>
        </a:p>
        <a:p>
          <a:r>
            <a:rPr lang="es-ES_tradnl" sz="1500" noProof="0" dirty="0" smtClean="0"/>
            <a:t>Facilitar la migración como medida de adaptación</a:t>
          </a:r>
          <a:endParaRPr lang="es-ES_tradnl" sz="1500" noProof="0" dirty="0"/>
        </a:p>
      </dgm:t>
    </dgm:pt>
    <dgm:pt modelId="{6465E050-4679-49F8-9F9D-1AB3E65F6D82}" type="parTrans" cxnId="{FA948C98-85D8-4386-A2E5-2E308F19140C}">
      <dgm:prSet/>
      <dgm:spPr/>
      <dgm:t>
        <a:bodyPr/>
        <a:lstStyle/>
        <a:p>
          <a:endParaRPr lang="en-US"/>
        </a:p>
      </dgm:t>
    </dgm:pt>
    <dgm:pt modelId="{1E775C2D-06A6-4CB0-8BDA-4C6C3548DBDC}" type="sibTrans" cxnId="{FA948C98-85D8-4386-A2E5-2E308F19140C}">
      <dgm:prSet/>
      <dgm:spPr/>
      <dgm:t>
        <a:bodyPr/>
        <a:lstStyle/>
        <a:p>
          <a:endParaRPr lang="en-US"/>
        </a:p>
      </dgm:t>
    </dgm:pt>
    <dgm:pt modelId="{508FF4FC-7DE4-4C85-AF39-27659C3D0F75}">
      <dgm:prSet phldrT="[Text]" custT="1"/>
      <dgm:spPr/>
      <dgm:t>
        <a:bodyPr/>
        <a:lstStyle/>
        <a:p>
          <a:r>
            <a:rPr lang="es-ES_tradnl" sz="2200" b="1" noProof="0" dirty="0" smtClean="0"/>
            <a:t>Ayudar a las personas durante la migración</a:t>
          </a:r>
        </a:p>
        <a:p>
          <a:r>
            <a:rPr lang="es-ES_tradnl" sz="1500" noProof="0" dirty="0" smtClean="0"/>
            <a:t>Ayudar a las personas en movimiento</a:t>
          </a:r>
          <a:endParaRPr lang="es-ES_tradnl" sz="1500" noProof="0" dirty="0"/>
        </a:p>
      </dgm:t>
    </dgm:pt>
    <dgm:pt modelId="{25282C9C-2A32-44D6-9072-D729637D3A68}" type="parTrans" cxnId="{16DDCB60-CB13-4227-B223-3BBC3D855BBA}">
      <dgm:prSet/>
      <dgm:spPr/>
      <dgm:t>
        <a:bodyPr/>
        <a:lstStyle/>
        <a:p>
          <a:endParaRPr lang="en-US"/>
        </a:p>
      </dgm:t>
    </dgm:pt>
    <dgm:pt modelId="{61B18FDF-8CFB-4DCB-A646-5B80FB00C8F6}" type="sibTrans" cxnId="{16DDCB60-CB13-4227-B223-3BBC3D855BBA}">
      <dgm:prSet/>
      <dgm:spPr/>
      <dgm:t>
        <a:bodyPr/>
        <a:lstStyle/>
        <a:p>
          <a:endParaRPr lang="en-US"/>
        </a:p>
      </dgm:t>
    </dgm:pt>
    <dgm:pt modelId="{E488CF54-5F70-49BE-BEC6-CB148B200D3C}" type="pres">
      <dgm:prSet presAssocID="{B99657DF-5EC0-43C6-9329-38A5AEA23403}" presName="Name0" presStyleCnt="0">
        <dgm:presLayoutVars>
          <dgm:dir/>
          <dgm:resizeHandles val="exact"/>
        </dgm:presLayoutVars>
      </dgm:prSet>
      <dgm:spPr/>
      <dgm:t>
        <a:bodyPr/>
        <a:lstStyle/>
        <a:p>
          <a:endParaRPr lang="en-US"/>
        </a:p>
      </dgm:t>
    </dgm:pt>
    <dgm:pt modelId="{201CB2FE-6686-49AC-A193-4788309E9BDA}" type="pres">
      <dgm:prSet presAssocID="{33EE8AEE-7F8B-46B7-AB89-144C4D59E76B}" presName="composite" presStyleCnt="0"/>
      <dgm:spPr/>
    </dgm:pt>
    <dgm:pt modelId="{D39E3AC8-50AD-4607-BD6B-2F6DFC430B96}" type="pres">
      <dgm:prSet presAssocID="{33EE8AEE-7F8B-46B7-AB89-144C4D59E76B}" presName="rect1" presStyleLbl="trAlignAcc1" presStyleIdx="0" presStyleCnt="3" custScaleX="104195" custLinFactNeighborX="14860" custLinFactNeighborY="3364">
        <dgm:presLayoutVars>
          <dgm:bulletEnabled val="1"/>
        </dgm:presLayoutVars>
      </dgm:prSet>
      <dgm:spPr/>
      <dgm:t>
        <a:bodyPr/>
        <a:lstStyle/>
        <a:p>
          <a:endParaRPr lang="en-US"/>
        </a:p>
      </dgm:t>
    </dgm:pt>
    <dgm:pt modelId="{8F680AF9-905E-4F45-B78E-36F25B9A83D6}" type="pres">
      <dgm:prSet presAssocID="{33EE8AEE-7F8B-46B7-AB89-144C4D59E76B}" presName="rect2" presStyleLbl="fgImgPlace1" presStyleIdx="0" presStyleCnt="3" custScaleX="152166" custScaleY="104028"/>
      <dgm:spPr>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dgm:spPr>
      <dgm:t>
        <a:bodyPr/>
        <a:lstStyle/>
        <a:p>
          <a:endParaRPr lang="ru-RU"/>
        </a:p>
      </dgm:t>
    </dgm:pt>
    <dgm:pt modelId="{9E5C4101-E9D9-4042-A8E7-603B9D21FF44}" type="pres">
      <dgm:prSet presAssocID="{98E3C24C-03A4-45C2-8D85-7482782C28E0}" presName="sibTrans" presStyleCnt="0"/>
      <dgm:spPr/>
    </dgm:pt>
    <dgm:pt modelId="{A7AF8FE5-B818-4C31-99FD-4D21E5E36107}" type="pres">
      <dgm:prSet presAssocID="{6DD20D8D-BDCE-41FF-A202-D249DE5C17AB}" presName="composite" presStyleCnt="0"/>
      <dgm:spPr/>
    </dgm:pt>
    <dgm:pt modelId="{DE1593B1-EE73-4CE9-BF62-5DD3761662A8}" type="pres">
      <dgm:prSet presAssocID="{6DD20D8D-BDCE-41FF-A202-D249DE5C17AB}" presName="rect1" presStyleLbl="trAlignAcc1" presStyleIdx="1" presStyleCnt="3" custScaleX="104195" custLinFactNeighborX="14860" custLinFactNeighborY="3364">
        <dgm:presLayoutVars>
          <dgm:bulletEnabled val="1"/>
        </dgm:presLayoutVars>
      </dgm:prSet>
      <dgm:spPr/>
      <dgm:t>
        <a:bodyPr/>
        <a:lstStyle/>
        <a:p>
          <a:endParaRPr lang="en-US"/>
        </a:p>
      </dgm:t>
    </dgm:pt>
    <dgm:pt modelId="{77B14EAA-5C1B-48F5-AAF8-C72643F56200}" type="pres">
      <dgm:prSet presAssocID="{6DD20D8D-BDCE-41FF-A202-D249DE5C17AB}" presName="rect2" presStyleLbl="fgImgPlace1" presStyleIdx="1" presStyleCnt="3" custScaleX="152166" custScaleY="104028"/>
      <dgm:spPr>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dgm:spPr>
      <dgm:t>
        <a:bodyPr/>
        <a:lstStyle/>
        <a:p>
          <a:endParaRPr lang="ru-RU"/>
        </a:p>
      </dgm:t>
    </dgm:pt>
    <dgm:pt modelId="{D35D5D86-070C-4F77-8244-4A0934DDED2C}" type="pres">
      <dgm:prSet presAssocID="{1E775C2D-06A6-4CB0-8BDA-4C6C3548DBDC}" presName="sibTrans" presStyleCnt="0"/>
      <dgm:spPr/>
    </dgm:pt>
    <dgm:pt modelId="{62D217D4-02E6-4983-85C0-D1100EF4A321}" type="pres">
      <dgm:prSet presAssocID="{508FF4FC-7DE4-4C85-AF39-27659C3D0F75}" presName="composite" presStyleCnt="0"/>
      <dgm:spPr/>
    </dgm:pt>
    <dgm:pt modelId="{BA0A695F-C289-4A93-A941-86F35B63F88A}" type="pres">
      <dgm:prSet presAssocID="{508FF4FC-7DE4-4C85-AF39-27659C3D0F75}" presName="rect1" presStyleLbl="trAlignAcc1" presStyleIdx="2" presStyleCnt="3" custScaleX="104195" custLinFactNeighborX="14860" custLinFactNeighborY="3364">
        <dgm:presLayoutVars>
          <dgm:bulletEnabled val="1"/>
        </dgm:presLayoutVars>
      </dgm:prSet>
      <dgm:spPr/>
      <dgm:t>
        <a:bodyPr/>
        <a:lstStyle/>
        <a:p>
          <a:endParaRPr lang="en-US"/>
        </a:p>
      </dgm:t>
    </dgm:pt>
    <dgm:pt modelId="{85E40355-AB8E-4FBA-A81E-819EE4AA518F}" type="pres">
      <dgm:prSet presAssocID="{508FF4FC-7DE4-4C85-AF39-27659C3D0F75}" presName="rect2" presStyleLbl="fgImgPlace1" presStyleIdx="2" presStyleCnt="3" custScaleX="152166" custScaleY="104028"/>
      <dgm:spPr>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dgm:spPr>
      <dgm:t>
        <a:bodyPr/>
        <a:lstStyle/>
        <a:p>
          <a:endParaRPr lang="ru-RU"/>
        </a:p>
      </dgm:t>
    </dgm:pt>
  </dgm:ptLst>
  <dgm:cxnLst>
    <dgm:cxn modelId="{1C36B093-B247-42BE-89B6-209741823C6F}" type="presOf" srcId="{508FF4FC-7DE4-4C85-AF39-27659C3D0F75}" destId="{BA0A695F-C289-4A93-A941-86F35B63F88A}" srcOrd="0" destOrd="0" presId="urn:microsoft.com/office/officeart/2008/layout/PictureStrips"/>
    <dgm:cxn modelId="{8CEA87F5-EF09-45FC-B8A3-581042A671C2}" srcId="{B99657DF-5EC0-43C6-9329-38A5AEA23403}" destId="{33EE8AEE-7F8B-46B7-AB89-144C4D59E76B}" srcOrd="0" destOrd="0" parTransId="{E7C030A5-3769-4C12-9E75-EE4B4B355DFE}" sibTransId="{98E3C24C-03A4-45C2-8D85-7482782C28E0}"/>
    <dgm:cxn modelId="{16DDCB60-CB13-4227-B223-3BBC3D855BBA}" srcId="{B99657DF-5EC0-43C6-9329-38A5AEA23403}" destId="{508FF4FC-7DE4-4C85-AF39-27659C3D0F75}" srcOrd="2" destOrd="0" parTransId="{25282C9C-2A32-44D6-9072-D729637D3A68}" sibTransId="{61B18FDF-8CFB-4DCB-A646-5B80FB00C8F6}"/>
    <dgm:cxn modelId="{FA948C98-85D8-4386-A2E5-2E308F19140C}" srcId="{B99657DF-5EC0-43C6-9329-38A5AEA23403}" destId="{6DD20D8D-BDCE-41FF-A202-D249DE5C17AB}" srcOrd="1" destOrd="0" parTransId="{6465E050-4679-49F8-9F9D-1AB3E65F6D82}" sibTransId="{1E775C2D-06A6-4CB0-8BDA-4C6C3548DBDC}"/>
    <dgm:cxn modelId="{C104F83A-0A0D-45D6-9F0B-7832FC6C20AA}" type="presOf" srcId="{6DD20D8D-BDCE-41FF-A202-D249DE5C17AB}" destId="{DE1593B1-EE73-4CE9-BF62-5DD3761662A8}" srcOrd="0" destOrd="0" presId="urn:microsoft.com/office/officeart/2008/layout/PictureStrips"/>
    <dgm:cxn modelId="{F301BF4C-5B38-4913-8DBB-520DC4EC878A}" type="presOf" srcId="{B99657DF-5EC0-43C6-9329-38A5AEA23403}" destId="{E488CF54-5F70-49BE-BEC6-CB148B200D3C}" srcOrd="0" destOrd="0" presId="urn:microsoft.com/office/officeart/2008/layout/PictureStrips"/>
    <dgm:cxn modelId="{E12B5D85-2B8D-4E58-AC1B-6A8CBECFF8AB}" type="presOf" srcId="{33EE8AEE-7F8B-46B7-AB89-144C4D59E76B}" destId="{D39E3AC8-50AD-4607-BD6B-2F6DFC430B96}" srcOrd="0" destOrd="0" presId="urn:microsoft.com/office/officeart/2008/layout/PictureStrips"/>
    <dgm:cxn modelId="{68CB4F0B-61CB-4824-8334-7ED84A5FE0CF}" type="presParOf" srcId="{E488CF54-5F70-49BE-BEC6-CB148B200D3C}" destId="{201CB2FE-6686-49AC-A193-4788309E9BDA}" srcOrd="0" destOrd="0" presId="urn:microsoft.com/office/officeart/2008/layout/PictureStrips"/>
    <dgm:cxn modelId="{5AC55F7A-6B27-4ACA-B3AB-126A5447F6A3}" type="presParOf" srcId="{201CB2FE-6686-49AC-A193-4788309E9BDA}" destId="{D39E3AC8-50AD-4607-BD6B-2F6DFC430B96}" srcOrd="0" destOrd="0" presId="urn:microsoft.com/office/officeart/2008/layout/PictureStrips"/>
    <dgm:cxn modelId="{F2DE7B96-AE4A-4E52-9262-CDC9D5C443F1}" type="presParOf" srcId="{201CB2FE-6686-49AC-A193-4788309E9BDA}" destId="{8F680AF9-905E-4F45-B78E-36F25B9A83D6}" srcOrd="1" destOrd="0" presId="urn:microsoft.com/office/officeart/2008/layout/PictureStrips"/>
    <dgm:cxn modelId="{450D6B91-6DC5-40F5-BF85-AE6966F183A1}" type="presParOf" srcId="{E488CF54-5F70-49BE-BEC6-CB148B200D3C}" destId="{9E5C4101-E9D9-4042-A8E7-603B9D21FF44}" srcOrd="1" destOrd="0" presId="urn:microsoft.com/office/officeart/2008/layout/PictureStrips"/>
    <dgm:cxn modelId="{A6079964-293F-492D-B8CB-4CC32F1F5903}" type="presParOf" srcId="{E488CF54-5F70-49BE-BEC6-CB148B200D3C}" destId="{A7AF8FE5-B818-4C31-99FD-4D21E5E36107}" srcOrd="2" destOrd="0" presId="urn:microsoft.com/office/officeart/2008/layout/PictureStrips"/>
    <dgm:cxn modelId="{B7BCAD1D-A729-464C-B1CE-138BD8FF71DB}" type="presParOf" srcId="{A7AF8FE5-B818-4C31-99FD-4D21E5E36107}" destId="{DE1593B1-EE73-4CE9-BF62-5DD3761662A8}" srcOrd="0" destOrd="0" presId="urn:microsoft.com/office/officeart/2008/layout/PictureStrips"/>
    <dgm:cxn modelId="{D2CE1DB7-CB02-43A2-96AF-E297873D5A02}" type="presParOf" srcId="{A7AF8FE5-B818-4C31-99FD-4D21E5E36107}" destId="{77B14EAA-5C1B-48F5-AAF8-C72643F56200}" srcOrd="1" destOrd="0" presId="urn:microsoft.com/office/officeart/2008/layout/PictureStrips"/>
    <dgm:cxn modelId="{6B6E47E9-98D0-4B29-A515-F42A757145E1}" type="presParOf" srcId="{E488CF54-5F70-49BE-BEC6-CB148B200D3C}" destId="{D35D5D86-070C-4F77-8244-4A0934DDED2C}" srcOrd="3" destOrd="0" presId="urn:microsoft.com/office/officeart/2008/layout/PictureStrips"/>
    <dgm:cxn modelId="{72D18666-2527-44BC-95B2-0A953872B267}" type="presParOf" srcId="{E488CF54-5F70-49BE-BEC6-CB148B200D3C}" destId="{62D217D4-02E6-4983-85C0-D1100EF4A321}" srcOrd="4" destOrd="0" presId="urn:microsoft.com/office/officeart/2008/layout/PictureStrips"/>
    <dgm:cxn modelId="{E1DF83F9-4AFC-4876-8930-925BC5131D02}" type="presParOf" srcId="{62D217D4-02E6-4983-85C0-D1100EF4A321}" destId="{BA0A695F-C289-4A93-A941-86F35B63F88A}" srcOrd="0" destOrd="0" presId="urn:microsoft.com/office/officeart/2008/layout/PictureStrips"/>
    <dgm:cxn modelId="{7048972A-A208-4652-BA1C-5FF581BB4DFC}" type="presParOf" srcId="{62D217D4-02E6-4983-85C0-D1100EF4A321}" destId="{85E40355-AB8E-4FBA-A81E-819EE4AA518F}"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9657DF-5EC0-43C6-9329-38A5AEA23403}"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33EE8AEE-7F8B-46B7-AB89-144C4D59E76B}">
      <dgm:prSet phldrT="[Text]" custT="1"/>
      <dgm:spPr/>
      <dgm:t>
        <a:bodyPr/>
        <a:lstStyle/>
        <a:p>
          <a:r>
            <a:rPr lang="es-ES_tradnl" sz="2200" b="1" noProof="0" dirty="0" smtClean="0"/>
            <a:t>Ayudar a las personas a quedarse</a:t>
          </a:r>
        </a:p>
        <a:p>
          <a:r>
            <a:rPr lang="es-ES_tradnl" sz="1500" noProof="0" dirty="0" smtClean="0"/>
            <a:t>Minimizar la migración forzosa</a:t>
          </a:r>
          <a:endParaRPr lang="es-ES_tradnl" sz="1500" noProof="0" dirty="0"/>
        </a:p>
      </dgm:t>
    </dgm:pt>
    <dgm:pt modelId="{E7C030A5-3769-4C12-9E75-EE4B4B355DFE}" type="parTrans" cxnId="{8CEA87F5-EF09-45FC-B8A3-581042A671C2}">
      <dgm:prSet/>
      <dgm:spPr/>
      <dgm:t>
        <a:bodyPr/>
        <a:lstStyle/>
        <a:p>
          <a:endParaRPr lang="en-US"/>
        </a:p>
      </dgm:t>
    </dgm:pt>
    <dgm:pt modelId="{98E3C24C-03A4-45C2-8D85-7482782C28E0}" type="sibTrans" cxnId="{8CEA87F5-EF09-45FC-B8A3-581042A671C2}">
      <dgm:prSet/>
      <dgm:spPr/>
      <dgm:t>
        <a:bodyPr/>
        <a:lstStyle/>
        <a:p>
          <a:endParaRPr lang="en-US"/>
        </a:p>
      </dgm:t>
    </dgm:pt>
    <dgm:pt modelId="{6DD20D8D-BDCE-41FF-A202-D249DE5C17AB}">
      <dgm:prSet phldrT="[Text]" custT="1"/>
      <dgm:spPr/>
      <dgm:t>
        <a:bodyPr/>
        <a:lstStyle/>
        <a:p>
          <a:r>
            <a:rPr lang="es-ES_tradnl" sz="2200" b="1" noProof="0" dirty="0" smtClean="0"/>
            <a:t>Ayudar a las personas a migrar</a:t>
          </a:r>
        </a:p>
        <a:p>
          <a:r>
            <a:rPr lang="es-ES_tradnl" sz="1500" noProof="0" dirty="0" smtClean="0"/>
            <a:t>Facilitar la migración como medida de adaptación</a:t>
          </a:r>
          <a:endParaRPr lang="es-ES_tradnl" sz="1500" noProof="0" dirty="0"/>
        </a:p>
      </dgm:t>
    </dgm:pt>
    <dgm:pt modelId="{6465E050-4679-49F8-9F9D-1AB3E65F6D82}" type="parTrans" cxnId="{FA948C98-85D8-4386-A2E5-2E308F19140C}">
      <dgm:prSet/>
      <dgm:spPr/>
      <dgm:t>
        <a:bodyPr/>
        <a:lstStyle/>
        <a:p>
          <a:endParaRPr lang="en-US"/>
        </a:p>
      </dgm:t>
    </dgm:pt>
    <dgm:pt modelId="{1E775C2D-06A6-4CB0-8BDA-4C6C3548DBDC}" type="sibTrans" cxnId="{FA948C98-85D8-4386-A2E5-2E308F19140C}">
      <dgm:prSet/>
      <dgm:spPr/>
      <dgm:t>
        <a:bodyPr/>
        <a:lstStyle/>
        <a:p>
          <a:endParaRPr lang="en-US"/>
        </a:p>
      </dgm:t>
    </dgm:pt>
    <dgm:pt modelId="{508FF4FC-7DE4-4C85-AF39-27659C3D0F75}">
      <dgm:prSet phldrT="[Text]" custT="1"/>
      <dgm:spPr/>
      <dgm:t>
        <a:bodyPr/>
        <a:lstStyle/>
        <a:p>
          <a:r>
            <a:rPr lang="es-ES_tradnl" sz="2200" b="1" noProof="0" dirty="0" smtClean="0"/>
            <a:t>Ayudar a las personas durante la migración</a:t>
          </a:r>
        </a:p>
        <a:p>
          <a:r>
            <a:rPr lang="es-ES_tradnl" sz="1500" noProof="0" dirty="0" smtClean="0"/>
            <a:t>Ayudar a las personas en movimiento</a:t>
          </a:r>
          <a:endParaRPr lang="es-ES_tradnl" sz="1500" noProof="0" dirty="0"/>
        </a:p>
      </dgm:t>
    </dgm:pt>
    <dgm:pt modelId="{25282C9C-2A32-44D6-9072-D729637D3A68}" type="parTrans" cxnId="{16DDCB60-CB13-4227-B223-3BBC3D855BBA}">
      <dgm:prSet/>
      <dgm:spPr/>
      <dgm:t>
        <a:bodyPr/>
        <a:lstStyle/>
        <a:p>
          <a:endParaRPr lang="en-US"/>
        </a:p>
      </dgm:t>
    </dgm:pt>
    <dgm:pt modelId="{61B18FDF-8CFB-4DCB-A646-5B80FB00C8F6}" type="sibTrans" cxnId="{16DDCB60-CB13-4227-B223-3BBC3D855BBA}">
      <dgm:prSet/>
      <dgm:spPr/>
      <dgm:t>
        <a:bodyPr/>
        <a:lstStyle/>
        <a:p>
          <a:endParaRPr lang="en-US"/>
        </a:p>
      </dgm:t>
    </dgm:pt>
    <dgm:pt modelId="{E488CF54-5F70-49BE-BEC6-CB148B200D3C}" type="pres">
      <dgm:prSet presAssocID="{B99657DF-5EC0-43C6-9329-38A5AEA23403}" presName="Name0" presStyleCnt="0">
        <dgm:presLayoutVars>
          <dgm:dir/>
          <dgm:resizeHandles val="exact"/>
        </dgm:presLayoutVars>
      </dgm:prSet>
      <dgm:spPr/>
      <dgm:t>
        <a:bodyPr/>
        <a:lstStyle/>
        <a:p>
          <a:endParaRPr lang="en-US"/>
        </a:p>
      </dgm:t>
    </dgm:pt>
    <dgm:pt modelId="{201CB2FE-6686-49AC-A193-4788309E9BDA}" type="pres">
      <dgm:prSet presAssocID="{33EE8AEE-7F8B-46B7-AB89-144C4D59E76B}" presName="composite" presStyleCnt="0"/>
      <dgm:spPr/>
    </dgm:pt>
    <dgm:pt modelId="{D39E3AC8-50AD-4607-BD6B-2F6DFC430B96}" type="pres">
      <dgm:prSet presAssocID="{33EE8AEE-7F8B-46B7-AB89-144C4D59E76B}" presName="rect1" presStyleLbl="trAlignAcc1" presStyleIdx="0" presStyleCnt="3" custScaleX="104195" custLinFactNeighborX="14860" custLinFactNeighborY="3364">
        <dgm:presLayoutVars>
          <dgm:bulletEnabled val="1"/>
        </dgm:presLayoutVars>
      </dgm:prSet>
      <dgm:spPr/>
      <dgm:t>
        <a:bodyPr/>
        <a:lstStyle/>
        <a:p>
          <a:endParaRPr lang="en-US"/>
        </a:p>
      </dgm:t>
    </dgm:pt>
    <dgm:pt modelId="{8F680AF9-905E-4F45-B78E-36F25B9A83D6}" type="pres">
      <dgm:prSet presAssocID="{33EE8AEE-7F8B-46B7-AB89-144C4D59E76B}" presName="rect2" presStyleLbl="fgImgPlace1" presStyleIdx="0" presStyleCnt="3" custScaleX="152166" custScaleY="104028"/>
      <dgm:spPr>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dgm:spPr>
      <dgm:t>
        <a:bodyPr/>
        <a:lstStyle/>
        <a:p>
          <a:endParaRPr lang="ru-RU"/>
        </a:p>
      </dgm:t>
    </dgm:pt>
    <dgm:pt modelId="{9E5C4101-E9D9-4042-A8E7-603B9D21FF44}" type="pres">
      <dgm:prSet presAssocID="{98E3C24C-03A4-45C2-8D85-7482782C28E0}" presName="sibTrans" presStyleCnt="0"/>
      <dgm:spPr/>
    </dgm:pt>
    <dgm:pt modelId="{A7AF8FE5-B818-4C31-99FD-4D21E5E36107}" type="pres">
      <dgm:prSet presAssocID="{6DD20D8D-BDCE-41FF-A202-D249DE5C17AB}" presName="composite" presStyleCnt="0"/>
      <dgm:spPr/>
    </dgm:pt>
    <dgm:pt modelId="{DE1593B1-EE73-4CE9-BF62-5DD3761662A8}" type="pres">
      <dgm:prSet presAssocID="{6DD20D8D-BDCE-41FF-A202-D249DE5C17AB}" presName="rect1" presStyleLbl="trAlignAcc1" presStyleIdx="1" presStyleCnt="3" custScaleX="104195" custLinFactNeighborX="14860" custLinFactNeighborY="3364">
        <dgm:presLayoutVars>
          <dgm:bulletEnabled val="1"/>
        </dgm:presLayoutVars>
      </dgm:prSet>
      <dgm:spPr/>
      <dgm:t>
        <a:bodyPr/>
        <a:lstStyle/>
        <a:p>
          <a:endParaRPr lang="en-US"/>
        </a:p>
      </dgm:t>
    </dgm:pt>
    <dgm:pt modelId="{77B14EAA-5C1B-48F5-AAF8-C72643F56200}" type="pres">
      <dgm:prSet presAssocID="{6DD20D8D-BDCE-41FF-A202-D249DE5C17AB}" presName="rect2" presStyleLbl="fgImgPlace1" presStyleIdx="1" presStyleCnt="3" custScaleX="152166" custScaleY="104028"/>
      <dgm:spPr>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dgm:spPr>
      <dgm:t>
        <a:bodyPr/>
        <a:lstStyle/>
        <a:p>
          <a:endParaRPr lang="ru-RU"/>
        </a:p>
      </dgm:t>
    </dgm:pt>
    <dgm:pt modelId="{D35D5D86-070C-4F77-8244-4A0934DDED2C}" type="pres">
      <dgm:prSet presAssocID="{1E775C2D-06A6-4CB0-8BDA-4C6C3548DBDC}" presName="sibTrans" presStyleCnt="0"/>
      <dgm:spPr/>
    </dgm:pt>
    <dgm:pt modelId="{62D217D4-02E6-4983-85C0-D1100EF4A321}" type="pres">
      <dgm:prSet presAssocID="{508FF4FC-7DE4-4C85-AF39-27659C3D0F75}" presName="composite" presStyleCnt="0"/>
      <dgm:spPr/>
    </dgm:pt>
    <dgm:pt modelId="{BA0A695F-C289-4A93-A941-86F35B63F88A}" type="pres">
      <dgm:prSet presAssocID="{508FF4FC-7DE4-4C85-AF39-27659C3D0F75}" presName="rect1" presStyleLbl="trAlignAcc1" presStyleIdx="2" presStyleCnt="3" custScaleX="104195" custLinFactNeighborX="14860" custLinFactNeighborY="3364">
        <dgm:presLayoutVars>
          <dgm:bulletEnabled val="1"/>
        </dgm:presLayoutVars>
      </dgm:prSet>
      <dgm:spPr/>
      <dgm:t>
        <a:bodyPr/>
        <a:lstStyle/>
        <a:p>
          <a:endParaRPr lang="en-US"/>
        </a:p>
      </dgm:t>
    </dgm:pt>
    <dgm:pt modelId="{85E40355-AB8E-4FBA-A81E-819EE4AA518F}" type="pres">
      <dgm:prSet presAssocID="{508FF4FC-7DE4-4C85-AF39-27659C3D0F75}" presName="rect2" presStyleLbl="fgImgPlace1" presStyleIdx="2" presStyleCnt="3" custScaleX="152166" custScaleY="104028"/>
      <dgm:spPr>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dgm:spPr>
      <dgm:t>
        <a:bodyPr/>
        <a:lstStyle/>
        <a:p>
          <a:endParaRPr lang="ru-RU"/>
        </a:p>
      </dgm:t>
    </dgm:pt>
  </dgm:ptLst>
  <dgm:cxnLst>
    <dgm:cxn modelId="{8CEA87F5-EF09-45FC-B8A3-581042A671C2}" srcId="{B99657DF-5EC0-43C6-9329-38A5AEA23403}" destId="{33EE8AEE-7F8B-46B7-AB89-144C4D59E76B}" srcOrd="0" destOrd="0" parTransId="{E7C030A5-3769-4C12-9E75-EE4B4B355DFE}" sibTransId="{98E3C24C-03A4-45C2-8D85-7482782C28E0}"/>
    <dgm:cxn modelId="{F208F7D5-8CF4-FE4E-84B9-09EED331BAE0}" type="presOf" srcId="{508FF4FC-7DE4-4C85-AF39-27659C3D0F75}" destId="{BA0A695F-C289-4A93-A941-86F35B63F88A}" srcOrd="0" destOrd="0" presId="urn:microsoft.com/office/officeart/2008/layout/PictureStrips"/>
    <dgm:cxn modelId="{16DDCB60-CB13-4227-B223-3BBC3D855BBA}" srcId="{B99657DF-5EC0-43C6-9329-38A5AEA23403}" destId="{508FF4FC-7DE4-4C85-AF39-27659C3D0F75}" srcOrd="2" destOrd="0" parTransId="{25282C9C-2A32-44D6-9072-D729637D3A68}" sibTransId="{61B18FDF-8CFB-4DCB-A646-5B80FB00C8F6}"/>
    <dgm:cxn modelId="{FA948C98-85D8-4386-A2E5-2E308F19140C}" srcId="{B99657DF-5EC0-43C6-9329-38A5AEA23403}" destId="{6DD20D8D-BDCE-41FF-A202-D249DE5C17AB}" srcOrd="1" destOrd="0" parTransId="{6465E050-4679-49F8-9F9D-1AB3E65F6D82}" sibTransId="{1E775C2D-06A6-4CB0-8BDA-4C6C3548DBDC}"/>
    <dgm:cxn modelId="{7C154A62-B438-EF49-90A6-1CD5B6F1FB20}" type="presOf" srcId="{33EE8AEE-7F8B-46B7-AB89-144C4D59E76B}" destId="{D39E3AC8-50AD-4607-BD6B-2F6DFC430B96}" srcOrd="0" destOrd="0" presId="urn:microsoft.com/office/officeart/2008/layout/PictureStrips"/>
    <dgm:cxn modelId="{82281F9C-DA45-5C4F-BC0E-1E85293F01CF}" type="presOf" srcId="{B99657DF-5EC0-43C6-9329-38A5AEA23403}" destId="{E488CF54-5F70-49BE-BEC6-CB148B200D3C}" srcOrd="0" destOrd="0" presId="urn:microsoft.com/office/officeart/2008/layout/PictureStrips"/>
    <dgm:cxn modelId="{693E72AB-BBA2-4745-ADF2-B7A8898FBB1C}" type="presOf" srcId="{6DD20D8D-BDCE-41FF-A202-D249DE5C17AB}" destId="{DE1593B1-EE73-4CE9-BF62-5DD3761662A8}" srcOrd="0" destOrd="0" presId="urn:microsoft.com/office/officeart/2008/layout/PictureStrips"/>
    <dgm:cxn modelId="{0F753E94-CB79-2046-9849-7C25D5F4B8C2}" type="presParOf" srcId="{E488CF54-5F70-49BE-BEC6-CB148B200D3C}" destId="{201CB2FE-6686-49AC-A193-4788309E9BDA}" srcOrd="0" destOrd="0" presId="urn:microsoft.com/office/officeart/2008/layout/PictureStrips"/>
    <dgm:cxn modelId="{56D6975F-1065-2C41-BE13-41484036CCF0}" type="presParOf" srcId="{201CB2FE-6686-49AC-A193-4788309E9BDA}" destId="{D39E3AC8-50AD-4607-BD6B-2F6DFC430B96}" srcOrd="0" destOrd="0" presId="urn:microsoft.com/office/officeart/2008/layout/PictureStrips"/>
    <dgm:cxn modelId="{C8BCCD1A-6115-DC46-9DB7-BC6F3D2949BB}" type="presParOf" srcId="{201CB2FE-6686-49AC-A193-4788309E9BDA}" destId="{8F680AF9-905E-4F45-B78E-36F25B9A83D6}" srcOrd="1" destOrd="0" presId="urn:microsoft.com/office/officeart/2008/layout/PictureStrips"/>
    <dgm:cxn modelId="{C5385D5E-23CB-7843-A3A6-64642BA7D37B}" type="presParOf" srcId="{E488CF54-5F70-49BE-BEC6-CB148B200D3C}" destId="{9E5C4101-E9D9-4042-A8E7-603B9D21FF44}" srcOrd="1" destOrd="0" presId="urn:microsoft.com/office/officeart/2008/layout/PictureStrips"/>
    <dgm:cxn modelId="{68F79ED4-C218-1C42-BAC2-149ADCB9AA6B}" type="presParOf" srcId="{E488CF54-5F70-49BE-BEC6-CB148B200D3C}" destId="{A7AF8FE5-B818-4C31-99FD-4D21E5E36107}" srcOrd="2" destOrd="0" presId="urn:microsoft.com/office/officeart/2008/layout/PictureStrips"/>
    <dgm:cxn modelId="{A0B073C2-C22E-8344-9CE0-32F28D58204C}" type="presParOf" srcId="{A7AF8FE5-B818-4C31-99FD-4D21E5E36107}" destId="{DE1593B1-EE73-4CE9-BF62-5DD3761662A8}" srcOrd="0" destOrd="0" presId="urn:microsoft.com/office/officeart/2008/layout/PictureStrips"/>
    <dgm:cxn modelId="{A7F0D079-5F3D-A64F-B425-C3026EB0504F}" type="presParOf" srcId="{A7AF8FE5-B818-4C31-99FD-4D21E5E36107}" destId="{77B14EAA-5C1B-48F5-AAF8-C72643F56200}" srcOrd="1" destOrd="0" presId="urn:microsoft.com/office/officeart/2008/layout/PictureStrips"/>
    <dgm:cxn modelId="{A6DECCB5-40B5-F445-98F0-68C9F2633AFF}" type="presParOf" srcId="{E488CF54-5F70-49BE-BEC6-CB148B200D3C}" destId="{D35D5D86-070C-4F77-8244-4A0934DDED2C}" srcOrd="3" destOrd="0" presId="urn:microsoft.com/office/officeart/2008/layout/PictureStrips"/>
    <dgm:cxn modelId="{7E135E93-EE43-D547-8B8D-CAA709AB562B}" type="presParOf" srcId="{E488CF54-5F70-49BE-BEC6-CB148B200D3C}" destId="{62D217D4-02E6-4983-85C0-D1100EF4A321}" srcOrd="4" destOrd="0" presId="urn:microsoft.com/office/officeart/2008/layout/PictureStrips"/>
    <dgm:cxn modelId="{63E852AE-157B-2647-BE68-7EB8403F5D71}" type="presParOf" srcId="{62D217D4-02E6-4983-85C0-D1100EF4A321}" destId="{BA0A695F-C289-4A93-A941-86F35B63F88A}" srcOrd="0" destOrd="0" presId="urn:microsoft.com/office/officeart/2008/layout/PictureStrips"/>
    <dgm:cxn modelId="{94DE604F-4A30-4145-997D-0771AE11727A}" type="presParOf" srcId="{62D217D4-02E6-4983-85C0-D1100EF4A321}" destId="{85E40355-AB8E-4FBA-A81E-819EE4AA518F}"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E26903-8105-428B-AC06-0B71CE5AA616}" type="doc">
      <dgm:prSet loTypeId="urn:microsoft.com/office/officeart/2005/8/layout/gear1" loCatId="cycle" qsTypeId="urn:microsoft.com/office/officeart/2005/8/quickstyle/simple3" qsCatId="simple" csTypeId="urn:microsoft.com/office/officeart/2005/8/colors/accent1_2" csCatId="accent1" phldr="1"/>
      <dgm:spPr/>
    </dgm:pt>
    <dgm:pt modelId="{9DCB17E7-2CA3-4541-8236-844527E2FF06}">
      <dgm:prSet phldrT="[Text]"/>
      <dgm:spPr/>
      <dgm:t>
        <a:bodyPr/>
        <a:lstStyle/>
        <a:p>
          <a:r>
            <a:rPr lang="es-ES_tradnl" noProof="0" dirty="0" smtClean="0"/>
            <a:t>Migración laboral</a:t>
          </a:r>
          <a:endParaRPr lang="es-ES_tradnl" noProof="0" dirty="0"/>
        </a:p>
      </dgm:t>
    </dgm:pt>
    <dgm:pt modelId="{608D1C61-6F76-4492-AC67-BE9D1D03B626}" type="parTrans" cxnId="{C2152B9C-D53D-4CF9-95DB-5BE8A863BC07}">
      <dgm:prSet/>
      <dgm:spPr/>
      <dgm:t>
        <a:bodyPr/>
        <a:lstStyle/>
        <a:p>
          <a:endParaRPr lang="en-US"/>
        </a:p>
      </dgm:t>
    </dgm:pt>
    <dgm:pt modelId="{C4C7FABE-C501-4831-B1A5-C1D1FF90CCB0}" type="sibTrans" cxnId="{C2152B9C-D53D-4CF9-95DB-5BE8A863BC07}">
      <dgm:prSet/>
      <dgm:spPr/>
      <dgm:t>
        <a:bodyPr/>
        <a:lstStyle/>
        <a:p>
          <a:endParaRPr lang="es-ES_tradnl" noProof="0"/>
        </a:p>
      </dgm:t>
    </dgm:pt>
    <dgm:pt modelId="{AE73A40C-14BE-4E1F-B524-6C32B5D2B8A2}">
      <dgm:prSet phldrT="[Text]"/>
      <dgm:spPr/>
      <dgm:t>
        <a:bodyPr/>
        <a:lstStyle/>
        <a:p>
          <a:r>
            <a:rPr lang="es-ES_tradnl" noProof="0" dirty="0" smtClean="0"/>
            <a:t>Envío de remesas para ayudarles a hacer frente a desastres en el lugar</a:t>
          </a:r>
          <a:endParaRPr lang="es-ES_tradnl" noProof="0" dirty="0"/>
        </a:p>
      </dgm:t>
    </dgm:pt>
    <dgm:pt modelId="{139058A9-B9F4-468D-88E3-FA16205B170B}" type="parTrans" cxnId="{D85FF0C7-5DBF-45BF-B7B8-21651BFCEC15}">
      <dgm:prSet/>
      <dgm:spPr/>
      <dgm:t>
        <a:bodyPr/>
        <a:lstStyle/>
        <a:p>
          <a:endParaRPr lang="en-US"/>
        </a:p>
      </dgm:t>
    </dgm:pt>
    <dgm:pt modelId="{57D85C15-6E54-4B84-B935-6640202E5DCC}" type="sibTrans" cxnId="{D85FF0C7-5DBF-45BF-B7B8-21651BFCEC15}">
      <dgm:prSet/>
      <dgm:spPr/>
      <dgm:t>
        <a:bodyPr/>
        <a:lstStyle/>
        <a:p>
          <a:endParaRPr lang="es-ES_tradnl" noProof="0"/>
        </a:p>
      </dgm:t>
    </dgm:pt>
    <dgm:pt modelId="{73ECC318-3278-4ACE-8F08-FE98A6A32D0D}">
      <dgm:prSet phldrT="[Text]"/>
      <dgm:spPr/>
      <dgm:t>
        <a:bodyPr/>
        <a:lstStyle/>
        <a:p>
          <a:r>
            <a:rPr lang="es-ES_tradnl" noProof="0" dirty="0" smtClean="0"/>
            <a:t>Envío de remesas para desarrollar la resiliencia en general</a:t>
          </a:r>
          <a:endParaRPr lang="es-ES_tradnl" noProof="0" dirty="0"/>
        </a:p>
      </dgm:t>
    </dgm:pt>
    <dgm:pt modelId="{D04D7D32-A548-46F7-80E0-2DE67CEBBDD4}" type="parTrans" cxnId="{0E752C63-47AF-419E-B26C-A82E9901B052}">
      <dgm:prSet/>
      <dgm:spPr/>
      <dgm:t>
        <a:bodyPr/>
        <a:lstStyle/>
        <a:p>
          <a:endParaRPr lang="en-US"/>
        </a:p>
      </dgm:t>
    </dgm:pt>
    <dgm:pt modelId="{71D9D2F9-7EBE-4531-85A8-4A87758FD48A}" type="sibTrans" cxnId="{0E752C63-47AF-419E-B26C-A82E9901B052}">
      <dgm:prSet/>
      <dgm:spPr/>
      <dgm:t>
        <a:bodyPr/>
        <a:lstStyle/>
        <a:p>
          <a:endParaRPr lang="es-ES_tradnl" noProof="0"/>
        </a:p>
      </dgm:t>
    </dgm:pt>
    <dgm:pt modelId="{587AE569-B8CE-41E8-AE0E-9BF36251BEC1}" type="pres">
      <dgm:prSet presAssocID="{E4E26903-8105-428B-AC06-0B71CE5AA616}" presName="composite" presStyleCnt="0">
        <dgm:presLayoutVars>
          <dgm:chMax val="3"/>
          <dgm:animLvl val="lvl"/>
          <dgm:resizeHandles val="exact"/>
        </dgm:presLayoutVars>
      </dgm:prSet>
      <dgm:spPr/>
    </dgm:pt>
    <dgm:pt modelId="{4F5C5B55-D386-47E5-9B3A-E2BF5ED5B65F}" type="pres">
      <dgm:prSet presAssocID="{9DCB17E7-2CA3-4541-8236-844527E2FF06}" presName="gear1" presStyleLbl="node1" presStyleIdx="0" presStyleCnt="3">
        <dgm:presLayoutVars>
          <dgm:chMax val="1"/>
          <dgm:bulletEnabled val="1"/>
        </dgm:presLayoutVars>
      </dgm:prSet>
      <dgm:spPr/>
      <dgm:t>
        <a:bodyPr/>
        <a:lstStyle/>
        <a:p>
          <a:endParaRPr lang="en-US"/>
        </a:p>
      </dgm:t>
    </dgm:pt>
    <dgm:pt modelId="{3D860151-E923-4E33-960A-34BBEFA5AAA0}" type="pres">
      <dgm:prSet presAssocID="{9DCB17E7-2CA3-4541-8236-844527E2FF06}" presName="gear1srcNode" presStyleLbl="node1" presStyleIdx="0" presStyleCnt="3"/>
      <dgm:spPr/>
      <dgm:t>
        <a:bodyPr/>
        <a:lstStyle/>
        <a:p>
          <a:endParaRPr lang="en-US"/>
        </a:p>
      </dgm:t>
    </dgm:pt>
    <dgm:pt modelId="{14D8A921-EB10-426A-8A50-B2DAFF30B402}" type="pres">
      <dgm:prSet presAssocID="{9DCB17E7-2CA3-4541-8236-844527E2FF06}" presName="gear1dstNode" presStyleLbl="node1" presStyleIdx="0" presStyleCnt="3"/>
      <dgm:spPr/>
      <dgm:t>
        <a:bodyPr/>
        <a:lstStyle/>
        <a:p>
          <a:endParaRPr lang="en-US"/>
        </a:p>
      </dgm:t>
    </dgm:pt>
    <dgm:pt modelId="{DF713C89-E2E1-4087-8A2A-B80F0877DFF5}" type="pres">
      <dgm:prSet presAssocID="{AE73A40C-14BE-4E1F-B524-6C32B5D2B8A2}" presName="gear2" presStyleLbl="node1" presStyleIdx="1" presStyleCnt="3">
        <dgm:presLayoutVars>
          <dgm:chMax val="1"/>
          <dgm:bulletEnabled val="1"/>
        </dgm:presLayoutVars>
      </dgm:prSet>
      <dgm:spPr/>
      <dgm:t>
        <a:bodyPr/>
        <a:lstStyle/>
        <a:p>
          <a:endParaRPr lang="en-US"/>
        </a:p>
      </dgm:t>
    </dgm:pt>
    <dgm:pt modelId="{933032BF-0F6E-487C-ABB3-11529B7CF057}" type="pres">
      <dgm:prSet presAssocID="{AE73A40C-14BE-4E1F-B524-6C32B5D2B8A2}" presName="gear2srcNode" presStyleLbl="node1" presStyleIdx="1" presStyleCnt="3"/>
      <dgm:spPr/>
      <dgm:t>
        <a:bodyPr/>
        <a:lstStyle/>
        <a:p>
          <a:endParaRPr lang="en-US"/>
        </a:p>
      </dgm:t>
    </dgm:pt>
    <dgm:pt modelId="{97F03A07-7731-49D9-A4D1-539AE67B504F}" type="pres">
      <dgm:prSet presAssocID="{AE73A40C-14BE-4E1F-B524-6C32B5D2B8A2}" presName="gear2dstNode" presStyleLbl="node1" presStyleIdx="1" presStyleCnt="3"/>
      <dgm:spPr/>
      <dgm:t>
        <a:bodyPr/>
        <a:lstStyle/>
        <a:p>
          <a:endParaRPr lang="en-US"/>
        </a:p>
      </dgm:t>
    </dgm:pt>
    <dgm:pt modelId="{E0E54573-FA5B-4AF4-AC5A-A9A63D044AC9}" type="pres">
      <dgm:prSet presAssocID="{73ECC318-3278-4ACE-8F08-FE98A6A32D0D}" presName="gear3" presStyleLbl="node1" presStyleIdx="2" presStyleCnt="3"/>
      <dgm:spPr/>
      <dgm:t>
        <a:bodyPr/>
        <a:lstStyle/>
        <a:p>
          <a:endParaRPr lang="en-US"/>
        </a:p>
      </dgm:t>
    </dgm:pt>
    <dgm:pt modelId="{7573272A-9A49-4199-941F-6C26FF0953A2}" type="pres">
      <dgm:prSet presAssocID="{73ECC318-3278-4ACE-8F08-FE98A6A32D0D}" presName="gear3tx" presStyleLbl="node1" presStyleIdx="2" presStyleCnt="3">
        <dgm:presLayoutVars>
          <dgm:chMax val="1"/>
          <dgm:bulletEnabled val="1"/>
        </dgm:presLayoutVars>
      </dgm:prSet>
      <dgm:spPr/>
      <dgm:t>
        <a:bodyPr/>
        <a:lstStyle/>
        <a:p>
          <a:endParaRPr lang="en-US"/>
        </a:p>
      </dgm:t>
    </dgm:pt>
    <dgm:pt modelId="{3659A51A-8CFA-46E2-B719-E7C2EAAC08CA}" type="pres">
      <dgm:prSet presAssocID="{73ECC318-3278-4ACE-8F08-FE98A6A32D0D}" presName="gear3srcNode" presStyleLbl="node1" presStyleIdx="2" presStyleCnt="3"/>
      <dgm:spPr/>
      <dgm:t>
        <a:bodyPr/>
        <a:lstStyle/>
        <a:p>
          <a:endParaRPr lang="en-US"/>
        </a:p>
      </dgm:t>
    </dgm:pt>
    <dgm:pt modelId="{D1D56CF5-6024-49BC-A89B-64F1EB6DF94F}" type="pres">
      <dgm:prSet presAssocID="{73ECC318-3278-4ACE-8F08-FE98A6A32D0D}" presName="gear3dstNode" presStyleLbl="node1" presStyleIdx="2" presStyleCnt="3"/>
      <dgm:spPr/>
      <dgm:t>
        <a:bodyPr/>
        <a:lstStyle/>
        <a:p>
          <a:endParaRPr lang="en-US"/>
        </a:p>
      </dgm:t>
    </dgm:pt>
    <dgm:pt modelId="{84019DFC-BE41-437C-A8E1-7AA093840A20}" type="pres">
      <dgm:prSet presAssocID="{C4C7FABE-C501-4831-B1A5-C1D1FF90CCB0}" presName="connector1" presStyleLbl="sibTrans2D1" presStyleIdx="0" presStyleCnt="3"/>
      <dgm:spPr/>
      <dgm:t>
        <a:bodyPr/>
        <a:lstStyle/>
        <a:p>
          <a:endParaRPr lang="en-US"/>
        </a:p>
      </dgm:t>
    </dgm:pt>
    <dgm:pt modelId="{AAE457A1-3EE9-41B2-B8EF-B270629FFE60}" type="pres">
      <dgm:prSet presAssocID="{57D85C15-6E54-4B84-B935-6640202E5DCC}" presName="connector2" presStyleLbl="sibTrans2D1" presStyleIdx="1" presStyleCnt="3"/>
      <dgm:spPr/>
      <dgm:t>
        <a:bodyPr/>
        <a:lstStyle/>
        <a:p>
          <a:endParaRPr lang="en-US"/>
        </a:p>
      </dgm:t>
    </dgm:pt>
    <dgm:pt modelId="{2895CCD1-B45A-4282-97CF-BFD542DDD2F9}" type="pres">
      <dgm:prSet presAssocID="{71D9D2F9-7EBE-4531-85A8-4A87758FD48A}" presName="connector3" presStyleLbl="sibTrans2D1" presStyleIdx="2" presStyleCnt="3"/>
      <dgm:spPr/>
      <dgm:t>
        <a:bodyPr/>
        <a:lstStyle/>
        <a:p>
          <a:endParaRPr lang="en-US"/>
        </a:p>
      </dgm:t>
    </dgm:pt>
  </dgm:ptLst>
  <dgm:cxnLst>
    <dgm:cxn modelId="{D85FF0C7-5DBF-45BF-B7B8-21651BFCEC15}" srcId="{E4E26903-8105-428B-AC06-0B71CE5AA616}" destId="{AE73A40C-14BE-4E1F-B524-6C32B5D2B8A2}" srcOrd="1" destOrd="0" parTransId="{139058A9-B9F4-468D-88E3-FA16205B170B}" sibTransId="{57D85C15-6E54-4B84-B935-6640202E5DCC}"/>
    <dgm:cxn modelId="{9094F016-FBD3-451A-A4BF-7E1FDA02B236}" type="presOf" srcId="{57D85C15-6E54-4B84-B935-6640202E5DCC}" destId="{AAE457A1-3EE9-41B2-B8EF-B270629FFE60}" srcOrd="0" destOrd="0" presId="urn:microsoft.com/office/officeart/2005/8/layout/gear1"/>
    <dgm:cxn modelId="{0CA142CA-B32B-4760-A4CC-F7260FAB223A}" type="presOf" srcId="{71D9D2F9-7EBE-4531-85A8-4A87758FD48A}" destId="{2895CCD1-B45A-4282-97CF-BFD542DDD2F9}" srcOrd="0" destOrd="0" presId="urn:microsoft.com/office/officeart/2005/8/layout/gear1"/>
    <dgm:cxn modelId="{D12A0672-A4A1-4527-9C2E-482114B7FBC8}" type="presOf" srcId="{73ECC318-3278-4ACE-8F08-FE98A6A32D0D}" destId="{D1D56CF5-6024-49BC-A89B-64F1EB6DF94F}" srcOrd="3" destOrd="0" presId="urn:microsoft.com/office/officeart/2005/8/layout/gear1"/>
    <dgm:cxn modelId="{E65024EC-A9C6-4884-BD84-DB6C8036DF27}" type="presOf" srcId="{AE73A40C-14BE-4E1F-B524-6C32B5D2B8A2}" destId="{97F03A07-7731-49D9-A4D1-539AE67B504F}" srcOrd="2" destOrd="0" presId="urn:microsoft.com/office/officeart/2005/8/layout/gear1"/>
    <dgm:cxn modelId="{C2152B9C-D53D-4CF9-95DB-5BE8A863BC07}" srcId="{E4E26903-8105-428B-AC06-0B71CE5AA616}" destId="{9DCB17E7-2CA3-4541-8236-844527E2FF06}" srcOrd="0" destOrd="0" parTransId="{608D1C61-6F76-4492-AC67-BE9D1D03B626}" sibTransId="{C4C7FABE-C501-4831-B1A5-C1D1FF90CCB0}"/>
    <dgm:cxn modelId="{0E752C63-47AF-419E-B26C-A82E9901B052}" srcId="{E4E26903-8105-428B-AC06-0B71CE5AA616}" destId="{73ECC318-3278-4ACE-8F08-FE98A6A32D0D}" srcOrd="2" destOrd="0" parTransId="{D04D7D32-A548-46F7-80E0-2DE67CEBBDD4}" sibTransId="{71D9D2F9-7EBE-4531-85A8-4A87758FD48A}"/>
    <dgm:cxn modelId="{373D7E82-0490-437D-AB45-9B5C64E46943}" type="presOf" srcId="{AE73A40C-14BE-4E1F-B524-6C32B5D2B8A2}" destId="{933032BF-0F6E-487C-ABB3-11529B7CF057}" srcOrd="1" destOrd="0" presId="urn:microsoft.com/office/officeart/2005/8/layout/gear1"/>
    <dgm:cxn modelId="{F3FAE509-9D62-471B-BCCA-12E4EADD0086}" type="presOf" srcId="{73ECC318-3278-4ACE-8F08-FE98A6A32D0D}" destId="{7573272A-9A49-4199-941F-6C26FF0953A2}" srcOrd="1" destOrd="0" presId="urn:microsoft.com/office/officeart/2005/8/layout/gear1"/>
    <dgm:cxn modelId="{6E7294BF-5DD5-4B4B-B0BD-0FDA84240E97}" type="presOf" srcId="{AE73A40C-14BE-4E1F-B524-6C32B5D2B8A2}" destId="{DF713C89-E2E1-4087-8A2A-B80F0877DFF5}" srcOrd="0" destOrd="0" presId="urn:microsoft.com/office/officeart/2005/8/layout/gear1"/>
    <dgm:cxn modelId="{99A1E4FA-0928-476A-A1D8-8D24A8C3569A}" type="presOf" srcId="{9DCB17E7-2CA3-4541-8236-844527E2FF06}" destId="{3D860151-E923-4E33-960A-34BBEFA5AAA0}" srcOrd="1" destOrd="0" presId="urn:microsoft.com/office/officeart/2005/8/layout/gear1"/>
    <dgm:cxn modelId="{634293D2-3D90-4F25-BC27-F6A70F77A923}" type="presOf" srcId="{73ECC318-3278-4ACE-8F08-FE98A6A32D0D}" destId="{E0E54573-FA5B-4AF4-AC5A-A9A63D044AC9}" srcOrd="0" destOrd="0" presId="urn:microsoft.com/office/officeart/2005/8/layout/gear1"/>
    <dgm:cxn modelId="{7D4657C4-589D-47C0-A03A-306EBFDD9656}" type="presOf" srcId="{9DCB17E7-2CA3-4541-8236-844527E2FF06}" destId="{14D8A921-EB10-426A-8A50-B2DAFF30B402}" srcOrd="2" destOrd="0" presId="urn:microsoft.com/office/officeart/2005/8/layout/gear1"/>
    <dgm:cxn modelId="{6F26743A-A71C-42D7-992E-BDCC3AAAD37C}" type="presOf" srcId="{73ECC318-3278-4ACE-8F08-FE98A6A32D0D}" destId="{3659A51A-8CFA-46E2-B719-E7C2EAAC08CA}" srcOrd="2" destOrd="0" presId="urn:microsoft.com/office/officeart/2005/8/layout/gear1"/>
    <dgm:cxn modelId="{0D676C4B-9D6B-4662-A5ED-69D29517A32F}" type="presOf" srcId="{9DCB17E7-2CA3-4541-8236-844527E2FF06}" destId="{4F5C5B55-D386-47E5-9B3A-E2BF5ED5B65F}" srcOrd="0" destOrd="0" presId="urn:microsoft.com/office/officeart/2005/8/layout/gear1"/>
    <dgm:cxn modelId="{A1FA7D3F-365F-43E9-AF92-A152F5346C86}" type="presOf" srcId="{E4E26903-8105-428B-AC06-0B71CE5AA616}" destId="{587AE569-B8CE-41E8-AE0E-9BF36251BEC1}" srcOrd="0" destOrd="0" presId="urn:microsoft.com/office/officeart/2005/8/layout/gear1"/>
    <dgm:cxn modelId="{2F59BA85-142F-4576-9B5E-5CFB87CDB81C}" type="presOf" srcId="{C4C7FABE-C501-4831-B1A5-C1D1FF90CCB0}" destId="{84019DFC-BE41-437C-A8E1-7AA093840A20}" srcOrd="0" destOrd="0" presId="urn:microsoft.com/office/officeart/2005/8/layout/gear1"/>
    <dgm:cxn modelId="{56DEEF46-26CA-4532-B4B4-4304BAEDBA55}" type="presParOf" srcId="{587AE569-B8CE-41E8-AE0E-9BF36251BEC1}" destId="{4F5C5B55-D386-47E5-9B3A-E2BF5ED5B65F}" srcOrd="0" destOrd="0" presId="urn:microsoft.com/office/officeart/2005/8/layout/gear1"/>
    <dgm:cxn modelId="{E72A2021-E5BB-4C59-AB67-291E91406CD5}" type="presParOf" srcId="{587AE569-B8CE-41E8-AE0E-9BF36251BEC1}" destId="{3D860151-E923-4E33-960A-34BBEFA5AAA0}" srcOrd="1" destOrd="0" presId="urn:microsoft.com/office/officeart/2005/8/layout/gear1"/>
    <dgm:cxn modelId="{726B0B46-F898-4D81-ACB1-3519EF194837}" type="presParOf" srcId="{587AE569-B8CE-41E8-AE0E-9BF36251BEC1}" destId="{14D8A921-EB10-426A-8A50-B2DAFF30B402}" srcOrd="2" destOrd="0" presId="urn:microsoft.com/office/officeart/2005/8/layout/gear1"/>
    <dgm:cxn modelId="{E0A7B13F-17B4-46F8-BB3D-EFF9EA82CD37}" type="presParOf" srcId="{587AE569-B8CE-41E8-AE0E-9BF36251BEC1}" destId="{DF713C89-E2E1-4087-8A2A-B80F0877DFF5}" srcOrd="3" destOrd="0" presId="urn:microsoft.com/office/officeart/2005/8/layout/gear1"/>
    <dgm:cxn modelId="{9C11F39B-1C49-44E4-8899-F70BC1EECD5C}" type="presParOf" srcId="{587AE569-B8CE-41E8-AE0E-9BF36251BEC1}" destId="{933032BF-0F6E-487C-ABB3-11529B7CF057}" srcOrd="4" destOrd="0" presId="urn:microsoft.com/office/officeart/2005/8/layout/gear1"/>
    <dgm:cxn modelId="{3CEA0A9E-58F7-4A43-95EA-8611B8FDB12C}" type="presParOf" srcId="{587AE569-B8CE-41E8-AE0E-9BF36251BEC1}" destId="{97F03A07-7731-49D9-A4D1-539AE67B504F}" srcOrd="5" destOrd="0" presId="urn:microsoft.com/office/officeart/2005/8/layout/gear1"/>
    <dgm:cxn modelId="{905484DF-0CA3-4995-9C6F-AF4E323A05E7}" type="presParOf" srcId="{587AE569-B8CE-41E8-AE0E-9BF36251BEC1}" destId="{E0E54573-FA5B-4AF4-AC5A-A9A63D044AC9}" srcOrd="6" destOrd="0" presId="urn:microsoft.com/office/officeart/2005/8/layout/gear1"/>
    <dgm:cxn modelId="{913EDCC3-7FC4-4D49-A359-67A285472F42}" type="presParOf" srcId="{587AE569-B8CE-41E8-AE0E-9BF36251BEC1}" destId="{7573272A-9A49-4199-941F-6C26FF0953A2}" srcOrd="7" destOrd="0" presId="urn:microsoft.com/office/officeart/2005/8/layout/gear1"/>
    <dgm:cxn modelId="{BCACD64E-B793-421A-A89B-A31C6DCE59A0}" type="presParOf" srcId="{587AE569-B8CE-41E8-AE0E-9BF36251BEC1}" destId="{3659A51A-8CFA-46E2-B719-E7C2EAAC08CA}" srcOrd="8" destOrd="0" presId="urn:microsoft.com/office/officeart/2005/8/layout/gear1"/>
    <dgm:cxn modelId="{A55416F5-B1D1-46B4-928C-68F3EAA98827}" type="presParOf" srcId="{587AE569-B8CE-41E8-AE0E-9BF36251BEC1}" destId="{D1D56CF5-6024-49BC-A89B-64F1EB6DF94F}" srcOrd="9" destOrd="0" presId="urn:microsoft.com/office/officeart/2005/8/layout/gear1"/>
    <dgm:cxn modelId="{DCC2AC0C-6BD3-41DF-9D1E-4C81AC418998}" type="presParOf" srcId="{587AE569-B8CE-41E8-AE0E-9BF36251BEC1}" destId="{84019DFC-BE41-437C-A8E1-7AA093840A20}" srcOrd="10" destOrd="0" presId="urn:microsoft.com/office/officeart/2005/8/layout/gear1"/>
    <dgm:cxn modelId="{27584128-B3E4-4387-806E-9254C0227493}" type="presParOf" srcId="{587AE569-B8CE-41E8-AE0E-9BF36251BEC1}" destId="{AAE457A1-3EE9-41B2-B8EF-B270629FFE60}" srcOrd="11" destOrd="0" presId="urn:microsoft.com/office/officeart/2005/8/layout/gear1"/>
    <dgm:cxn modelId="{BD19ED35-5952-4652-89DD-AE67098AAB4D}" type="presParOf" srcId="{587AE569-B8CE-41E8-AE0E-9BF36251BEC1}" destId="{2895CCD1-B45A-4282-97CF-BFD542DDD2F9}"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81A26-ACC9-420D-A739-C9C3691B102E}">
      <dsp:nvSpPr>
        <dsp:cNvPr id="0" name=""/>
        <dsp:cNvSpPr/>
      </dsp:nvSpPr>
      <dsp:spPr>
        <a:xfrm>
          <a:off x="1366" y="451878"/>
          <a:ext cx="1811734" cy="18117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_tradnl" sz="1400" kern="1200" noProof="0" dirty="0" smtClean="0"/>
            <a:t>Amenazas naturales</a:t>
          </a:r>
          <a:endParaRPr lang="es-ES_tradnl" sz="1400" kern="1200" noProof="0" dirty="0"/>
        </a:p>
      </dsp:txBody>
      <dsp:txXfrm>
        <a:off x="266688" y="717200"/>
        <a:ext cx="1281090" cy="1281090"/>
      </dsp:txXfrm>
    </dsp:sp>
    <dsp:sp modelId="{DB21F78F-E944-42B7-A57F-8F254D5F54D2}">
      <dsp:nvSpPr>
        <dsp:cNvPr id="0" name=""/>
        <dsp:cNvSpPr/>
      </dsp:nvSpPr>
      <dsp:spPr>
        <a:xfrm>
          <a:off x="1960214" y="832342"/>
          <a:ext cx="1050805" cy="1050805"/>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2099498" y="1234170"/>
        <a:ext cx="772237" cy="247149"/>
      </dsp:txXfrm>
    </dsp:sp>
    <dsp:sp modelId="{557D4640-4FDA-4E3C-B315-774944106EAA}">
      <dsp:nvSpPr>
        <dsp:cNvPr id="0" name=""/>
        <dsp:cNvSpPr/>
      </dsp:nvSpPr>
      <dsp:spPr>
        <a:xfrm>
          <a:off x="3158132" y="451878"/>
          <a:ext cx="1811734" cy="1811734"/>
        </a:xfrm>
        <a:prstGeom prst="ellips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_tradnl" sz="1400" b="1" kern="1200" noProof="0" dirty="0" smtClean="0"/>
            <a:t>Exposición a riesgos y vulnerabilidades</a:t>
          </a:r>
          <a:endParaRPr lang="es-ES_tradnl" sz="1400" b="1" kern="1200" noProof="0" dirty="0"/>
        </a:p>
      </dsp:txBody>
      <dsp:txXfrm>
        <a:off x="3423454" y="717200"/>
        <a:ext cx="1281090" cy="1281090"/>
      </dsp:txXfrm>
    </dsp:sp>
    <dsp:sp modelId="{7933D5FF-5566-4871-B5C2-167A9C4448EB}">
      <dsp:nvSpPr>
        <dsp:cNvPr id="0" name=""/>
        <dsp:cNvSpPr/>
      </dsp:nvSpPr>
      <dsp:spPr>
        <a:xfrm>
          <a:off x="5116980" y="832342"/>
          <a:ext cx="1050805" cy="1050805"/>
        </a:xfrm>
        <a:prstGeom prst="mathEqual">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5256264" y="1048808"/>
        <a:ext cx="772237" cy="617873"/>
      </dsp:txXfrm>
    </dsp:sp>
    <dsp:sp modelId="{88B3074E-2896-41E4-B813-7CAED1553BE9}">
      <dsp:nvSpPr>
        <dsp:cNvPr id="0" name=""/>
        <dsp:cNvSpPr/>
      </dsp:nvSpPr>
      <dsp:spPr>
        <a:xfrm>
          <a:off x="6314898" y="451878"/>
          <a:ext cx="1811734" cy="1811734"/>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_tradnl" sz="1400" kern="1200" noProof="0" dirty="0" smtClean="0"/>
            <a:t>Riesgo de desplazamiento provocado por desastres</a:t>
          </a:r>
          <a:endParaRPr lang="es-ES_tradnl" sz="1400" kern="1200" noProof="0" dirty="0"/>
        </a:p>
      </dsp:txBody>
      <dsp:txXfrm>
        <a:off x="6580220" y="717200"/>
        <a:ext cx="1281090" cy="12810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F5718-8535-475C-B21F-FD483F5D0278}">
      <dsp:nvSpPr>
        <dsp:cNvPr id="0" name=""/>
        <dsp:cNvSpPr/>
      </dsp:nvSpPr>
      <dsp:spPr>
        <a:xfrm>
          <a:off x="2253138" y="1310563"/>
          <a:ext cx="2357096" cy="235713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s-ES_tradnl" sz="3000" kern="1200" noProof="0" dirty="0" smtClean="0"/>
            <a:t>Migración</a:t>
          </a:r>
          <a:endParaRPr lang="es-ES_tradnl" sz="3000" kern="1200" noProof="0" dirty="0"/>
        </a:p>
      </dsp:txBody>
      <dsp:txXfrm>
        <a:off x="2598327" y="1655757"/>
        <a:ext cx="1666718" cy="1666744"/>
      </dsp:txXfrm>
    </dsp:sp>
    <dsp:sp modelId="{34AE6BA4-2880-416B-A651-DE0A99A58AAF}">
      <dsp:nvSpPr>
        <dsp:cNvPr id="0" name=""/>
        <dsp:cNvSpPr/>
      </dsp:nvSpPr>
      <dsp:spPr>
        <a:xfrm>
          <a:off x="1037653" y="0"/>
          <a:ext cx="4751128" cy="4953000"/>
        </a:xfrm>
        <a:prstGeom prst="blockArc">
          <a:avLst>
            <a:gd name="adj1" fmla="val 17747832"/>
            <a:gd name="adj2" fmla="val 3872736"/>
            <a:gd name="adj3" fmla="val 558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0C3FEF-78EF-4EFF-BBF6-314BB7229134}">
      <dsp:nvSpPr>
        <dsp:cNvPr id="0" name=""/>
        <dsp:cNvSpPr/>
      </dsp:nvSpPr>
      <dsp:spPr>
        <a:xfrm>
          <a:off x="4820908" y="785050"/>
          <a:ext cx="1262681" cy="1263015"/>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9601CE-C9BA-422A-953B-E572D33D1733}">
      <dsp:nvSpPr>
        <dsp:cNvPr id="0" name=""/>
        <dsp:cNvSpPr/>
      </dsp:nvSpPr>
      <dsp:spPr>
        <a:xfrm>
          <a:off x="6187559" y="801395"/>
          <a:ext cx="1690186" cy="122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1333500">
            <a:lnSpc>
              <a:spcPct val="90000"/>
            </a:lnSpc>
            <a:spcBef>
              <a:spcPct val="0"/>
            </a:spcBef>
            <a:spcAft>
              <a:spcPct val="10000"/>
            </a:spcAft>
          </a:pPr>
          <a:r>
            <a:rPr lang="es-ES_tradnl" sz="3000" kern="1200" noProof="0" dirty="0" smtClean="0"/>
            <a:t>Climáticos </a:t>
          </a:r>
          <a:endParaRPr lang="es-ES_tradnl" sz="3000" kern="1200" noProof="0" dirty="0"/>
        </a:p>
      </dsp:txBody>
      <dsp:txXfrm>
        <a:off x="6187559" y="801395"/>
        <a:ext cx="1690186" cy="1222400"/>
      </dsp:txXfrm>
    </dsp:sp>
    <dsp:sp modelId="{3742207F-281B-45E3-A7D3-82461115CBA5}">
      <dsp:nvSpPr>
        <dsp:cNvPr id="0" name=""/>
        <dsp:cNvSpPr/>
      </dsp:nvSpPr>
      <dsp:spPr>
        <a:xfrm>
          <a:off x="4820908" y="2785567"/>
          <a:ext cx="1262681" cy="1263015"/>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BC7C75-EB33-490F-BA4D-9ED7CEB83E2C}">
      <dsp:nvSpPr>
        <dsp:cNvPr id="0" name=""/>
        <dsp:cNvSpPr/>
      </dsp:nvSpPr>
      <dsp:spPr>
        <a:xfrm>
          <a:off x="6187559" y="2801912"/>
          <a:ext cx="1690186" cy="122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1333500">
            <a:lnSpc>
              <a:spcPct val="90000"/>
            </a:lnSpc>
            <a:spcBef>
              <a:spcPct val="0"/>
            </a:spcBef>
            <a:spcAft>
              <a:spcPct val="10000"/>
            </a:spcAft>
          </a:pPr>
          <a:r>
            <a:rPr lang="es-ES_tradnl" sz="3000" kern="1200" noProof="0" dirty="0" smtClean="0"/>
            <a:t>No climáticos</a:t>
          </a:r>
          <a:endParaRPr lang="es-ES_tradnl" sz="3000" kern="1200" noProof="0" dirty="0"/>
        </a:p>
      </dsp:txBody>
      <dsp:txXfrm>
        <a:off x="6187559" y="2801912"/>
        <a:ext cx="1690186" cy="1222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C9456-39AF-4499-ACF2-E4201C3C3C17}">
      <dsp:nvSpPr>
        <dsp:cNvPr id="0" name=""/>
        <dsp:cNvSpPr/>
      </dsp:nvSpPr>
      <dsp:spPr>
        <a:xfrm>
          <a:off x="0" y="746760"/>
          <a:ext cx="9621520" cy="995680"/>
        </a:xfrm>
        <a:prstGeom prst="notched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AD9E94B-B520-4485-A45B-6EBE59F316D9}">
      <dsp:nvSpPr>
        <dsp:cNvPr id="0" name=""/>
        <dsp:cNvSpPr/>
      </dsp:nvSpPr>
      <dsp:spPr>
        <a:xfrm>
          <a:off x="4228" y="0"/>
          <a:ext cx="2790616" cy="99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s-ES_tradnl" sz="1800" b="0" kern="1200" noProof="0" dirty="0" smtClean="0"/>
            <a:t>MIGRACIÓN</a:t>
          </a:r>
          <a:r>
            <a:rPr lang="es-ES_tradnl" sz="1800" b="1" kern="1200" noProof="0" dirty="0" smtClean="0"/>
            <a:t> </a:t>
          </a:r>
        </a:p>
        <a:p>
          <a:pPr lvl="0" algn="ctr" defTabSz="800100">
            <a:lnSpc>
              <a:spcPct val="90000"/>
            </a:lnSpc>
            <a:spcBef>
              <a:spcPct val="0"/>
            </a:spcBef>
            <a:spcAft>
              <a:spcPct val="35000"/>
            </a:spcAft>
          </a:pPr>
          <a:r>
            <a:rPr lang="es-ES_tradnl" sz="1800" b="1" kern="1200" noProof="0" dirty="0" smtClean="0"/>
            <a:t>ESTACIONAL</a:t>
          </a:r>
          <a:endParaRPr lang="es-ES_tradnl" sz="1800" kern="1200" noProof="0" dirty="0"/>
        </a:p>
      </dsp:txBody>
      <dsp:txXfrm>
        <a:off x="4228" y="0"/>
        <a:ext cx="2790616" cy="995680"/>
      </dsp:txXfrm>
    </dsp:sp>
    <dsp:sp modelId="{9567287F-C6B7-4191-9741-72A516EAD258}">
      <dsp:nvSpPr>
        <dsp:cNvPr id="0" name=""/>
        <dsp:cNvSpPr/>
      </dsp:nvSpPr>
      <dsp:spPr>
        <a:xfrm>
          <a:off x="1275076" y="1120140"/>
          <a:ext cx="248920" cy="248920"/>
        </a:xfrm>
        <a:prstGeom prst="ellipse">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9CF5E75-C057-4791-9FCE-DF3722DCA071}">
      <dsp:nvSpPr>
        <dsp:cNvPr id="0" name=""/>
        <dsp:cNvSpPr/>
      </dsp:nvSpPr>
      <dsp:spPr>
        <a:xfrm>
          <a:off x="2934375" y="1493520"/>
          <a:ext cx="2790616" cy="99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ES_tradnl" sz="1800" b="0" kern="1200" noProof="0" dirty="0" smtClean="0"/>
            <a:t>MIGRACIÓN</a:t>
          </a:r>
          <a:r>
            <a:rPr lang="es-ES_tradnl" sz="1800" b="1" kern="1200" noProof="0" dirty="0" smtClean="0"/>
            <a:t> </a:t>
          </a:r>
        </a:p>
        <a:p>
          <a:pPr lvl="0" algn="ctr" defTabSz="800100">
            <a:lnSpc>
              <a:spcPct val="90000"/>
            </a:lnSpc>
            <a:spcBef>
              <a:spcPct val="0"/>
            </a:spcBef>
            <a:spcAft>
              <a:spcPct val="35000"/>
            </a:spcAft>
          </a:pPr>
          <a:r>
            <a:rPr lang="es-ES_tradnl" sz="1800" b="1" kern="1200" noProof="0" dirty="0" smtClean="0"/>
            <a:t>TEMPORAL</a:t>
          </a:r>
          <a:endParaRPr lang="es-ES_tradnl" sz="1800" kern="1200" noProof="0" dirty="0"/>
        </a:p>
      </dsp:txBody>
      <dsp:txXfrm>
        <a:off x="2934375" y="1493520"/>
        <a:ext cx="2790616" cy="995680"/>
      </dsp:txXfrm>
    </dsp:sp>
    <dsp:sp modelId="{D1954D2F-B9E0-424E-BF6A-9E6CF66CCDC9}">
      <dsp:nvSpPr>
        <dsp:cNvPr id="0" name=""/>
        <dsp:cNvSpPr/>
      </dsp:nvSpPr>
      <dsp:spPr>
        <a:xfrm>
          <a:off x="4205224" y="1120140"/>
          <a:ext cx="248920" cy="248920"/>
        </a:xfrm>
        <a:prstGeom prst="ellipse">
          <a:avLst/>
        </a:prstGeom>
        <a:gradFill rotWithShape="0">
          <a:gsLst>
            <a:gs pos="0">
              <a:schemeClr val="accent1">
                <a:shade val="80000"/>
                <a:hueOff val="135633"/>
                <a:satOff val="2588"/>
                <a:lumOff val="11428"/>
                <a:alphaOff val="0"/>
                <a:satMod val="103000"/>
                <a:lumMod val="102000"/>
                <a:tint val="94000"/>
              </a:schemeClr>
            </a:gs>
            <a:gs pos="50000">
              <a:schemeClr val="accent1">
                <a:shade val="80000"/>
                <a:hueOff val="135633"/>
                <a:satOff val="2588"/>
                <a:lumOff val="11428"/>
                <a:alphaOff val="0"/>
                <a:satMod val="110000"/>
                <a:lumMod val="100000"/>
                <a:shade val="100000"/>
              </a:schemeClr>
            </a:gs>
            <a:gs pos="100000">
              <a:schemeClr val="accent1">
                <a:shade val="80000"/>
                <a:hueOff val="135633"/>
                <a:satOff val="2588"/>
                <a:lumOff val="114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86589DC-1BAF-4F69-99A1-AE42DC9D116F}">
      <dsp:nvSpPr>
        <dsp:cNvPr id="0" name=""/>
        <dsp:cNvSpPr/>
      </dsp:nvSpPr>
      <dsp:spPr>
        <a:xfrm>
          <a:off x="5865695" y="53338"/>
          <a:ext cx="2790616" cy="99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1">
          <a:noAutofit/>
        </a:bodyPr>
        <a:lstStyle/>
        <a:p>
          <a:pPr lvl="0" algn="ctr" defTabSz="711200">
            <a:lnSpc>
              <a:spcPct val="90000"/>
            </a:lnSpc>
            <a:spcBef>
              <a:spcPct val="0"/>
            </a:spcBef>
            <a:spcAft>
              <a:spcPct val="35000"/>
            </a:spcAft>
          </a:pPr>
          <a:r>
            <a:rPr lang="es-ES_tradnl" sz="1600" b="0" kern="1200" noProof="0" dirty="0" smtClean="0"/>
            <a:t>MIGRACIÓN</a:t>
          </a:r>
        </a:p>
        <a:p>
          <a:pPr lvl="0" algn="ctr" defTabSz="711200">
            <a:lnSpc>
              <a:spcPct val="90000"/>
            </a:lnSpc>
            <a:spcBef>
              <a:spcPct val="0"/>
            </a:spcBef>
            <a:spcAft>
              <a:spcPct val="35000"/>
            </a:spcAft>
          </a:pPr>
          <a:r>
            <a:rPr lang="es-ES_tradnl" sz="1600" b="1" kern="1200" noProof="0" dirty="0" smtClean="0"/>
            <a:t>PERMANENTE</a:t>
          </a:r>
          <a:endParaRPr lang="es-ES_tradnl" sz="1600" kern="1200" noProof="0" dirty="0"/>
        </a:p>
        <a:p>
          <a:pPr marL="57150" lvl="1" indent="-57150" algn="ctr" defTabSz="488950">
            <a:lnSpc>
              <a:spcPct val="90000"/>
            </a:lnSpc>
            <a:spcBef>
              <a:spcPct val="0"/>
            </a:spcBef>
            <a:spcAft>
              <a:spcPct val="15000"/>
            </a:spcAft>
            <a:buChar char="••"/>
          </a:pPr>
          <a:r>
            <a:rPr lang="es-ES_tradnl" sz="1100" kern="1200" noProof="0" dirty="0" smtClean="0">
              <a:solidFill>
                <a:schemeClr val="bg1">
                  <a:lumMod val="65000"/>
                </a:schemeClr>
              </a:solidFill>
            </a:rPr>
            <a:t>Autónoma, emigración</a:t>
          </a:r>
          <a:endParaRPr lang="es-ES_tradnl" sz="1100" kern="1200" noProof="0" dirty="0">
            <a:solidFill>
              <a:schemeClr val="bg1">
                <a:lumMod val="65000"/>
              </a:schemeClr>
            </a:solidFill>
          </a:endParaRPr>
        </a:p>
        <a:p>
          <a:pPr marL="57150" lvl="1" indent="-57150" algn="ctr" defTabSz="488950">
            <a:lnSpc>
              <a:spcPct val="90000"/>
            </a:lnSpc>
            <a:spcBef>
              <a:spcPct val="0"/>
            </a:spcBef>
            <a:spcAft>
              <a:spcPct val="15000"/>
            </a:spcAft>
            <a:buChar char="••"/>
          </a:pPr>
          <a:r>
            <a:rPr lang="es-ES_tradnl" sz="1100" kern="1200" noProof="0" dirty="0" smtClean="0">
              <a:solidFill>
                <a:schemeClr val="bg1">
                  <a:lumMod val="65000"/>
                </a:schemeClr>
              </a:solidFill>
            </a:rPr>
            <a:t>Reubicación</a:t>
          </a:r>
          <a:endParaRPr lang="es-ES_tradnl" sz="1100" kern="1200" noProof="0" dirty="0">
            <a:solidFill>
              <a:schemeClr val="bg1">
                <a:lumMod val="65000"/>
              </a:schemeClr>
            </a:solidFill>
          </a:endParaRPr>
        </a:p>
      </dsp:txBody>
      <dsp:txXfrm>
        <a:off x="5865695" y="53338"/>
        <a:ext cx="2790616" cy="995680"/>
      </dsp:txXfrm>
    </dsp:sp>
    <dsp:sp modelId="{4379521B-1E4A-4452-A532-DC665D4A0D84}">
      <dsp:nvSpPr>
        <dsp:cNvPr id="0" name=""/>
        <dsp:cNvSpPr/>
      </dsp:nvSpPr>
      <dsp:spPr>
        <a:xfrm>
          <a:off x="7135371" y="1120140"/>
          <a:ext cx="248920" cy="248920"/>
        </a:xfrm>
        <a:prstGeom prst="ellipse">
          <a:avLst/>
        </a:prstGeom>
        <a:gradFill rotWithShape="0">
          <a:gsLst>
            <a:gs pos="0">
              <a:schemeClr val="accent1">
                <a:shade val="80000"/>
                <a:hueOff val="271265"/>
                <a:satOff val="5175"/>
                <a:lumOff val="22856"/>
                <a:alphaOff val="0"/>
                <a:satMod val="103000"/>
                <a:lumMod val="102000"/>
                <a:tint val="94000"/>
              </a:schemeClr>
            </a:gs>
            <a:gs pos="50000">
              <a:schemeClr val="accent1">
                <a:shade val="80000"/>
                <a:hueOff val="271265"/>
                <a:satOff val="5175"/>
                <a:lumOff val="22856"/>
                <a:alphaOff val="0"/>
                <a:satMod val="110000"/>
                <a:lumMod val="100000"/>
                <a:shade val="100000"/>
              </a:schemeClr>
            </a:gs>
            <a:gs pos="100000">
              <a:schemeClr val="accent1">
                <a:shade val="80000"/>
                <a:hueOff val="271265"/>
                <a:satOff val="5175"/>
                <a:lumOff val="2285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E3AC8-50AD-4607-BD6B-2F6DFC430B96}">
      <dsp:nvSpPr>
        <dsp:cNvPr id="0" name=""/>
        <dsp:cNvSpPr/>
      </dsp:nvSpPr>
      <dsp:spPr>
        <a:xfrm>
          <a:off x="2209815" y="381001"/>
          <a:ext cx="4047141" cy="121381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22156" tIns="83820" rIns="83820" bIns="83820" numCol="1" spcCol="1270" anchor="ctr" anchorCtr="0">
          <a:noAutofit/>
        </a:bodyPr>
        <a:lstStyle/>
        <a:p>
          <a:pPr lvl="0" algn="l" defTabSz="977900">
            <a:lnSpc>
              <a:spcPct val="90000"/>
            </a:lnSpc>
            <a:spcBef>
              <a:spcPct val="0"/>
            </a:spcBef>
            <a:spcAft>
              <a:spcPct val="35000"/>
            </a:spcAft>
          </a:pPr>
          <a:r>
            <a:rPr lang="es-ES_tradnl" sz="2200" b="1" kern="1200" noProof="0" dirty="0" smtClean="0"/>
            <a:t>Ayudar a las personas a quedarse</a:t>
          </a:r>
        </a:p>
        <a:p>
          <a:pPr lvl="0" algn="l" defTabSz="977900">
            <a:lnSpc>
              <a:spcPct val="90000"/>
            </a:lnSpc>
            <a:spcBef>
              <a:spcPct val="0"/>
            </a:spcBef>
            <a:spcAft>
              <a:spcPct val="35000"/>
            </a:spcAft>
          </a:pPr>
          <a:r>
            <a:rPr lang="es-ES_tradnl" sz="1500" kern="1200" noProof="0" dirty="0" smtClean="0"/>
            <a:t>Minimizar la migración forzosa</a:t>
          </a:r>
          <a:endParaRPr lang="es-ES_tradnl" sz="1500" kern="1200" noProof="0" dirty="0"/>
        </a:p>
      </dsp:txBody>
      <dsp:txXfrm>
        <a:off x="2209815" y="381001"/>
        <a:ext cx="4047141" cy="1213812"/>
      </dsp:txXfrm>
    </dsp:sp>
    <dsp:sp modelId="{8F680AF9-905E-4F45-B78E-36F25B9A83D6}">
      <dsp:nvSpPr>
        <dsp:cNvPr id="0" name=""/>
        <dsp:cNvSpPr/>
      </dsp:nvSpPr>
      <dsp:spPr>
        <a:xfrm>
          <a:off x="1330634" y="139171"/>
          <a:ext cx="1292906" cy="1325840"/>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1593B1-EE73-4CE9-BF62-5DD3761662A8}">
      <dsp:nvSpPr>
        <dsp:cNvPr id="0" name=""/>
        <dsp:cNvSpPr/>
      </dsp:nvSpPr>
      <dsp:spPr>
        <a:xfrm>
          <a:off x="2209815" y="1934724"/>
          <a:ext cx="4047141" cy="121381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22156" tIns="83820" rIns="83820" bIns="83820" numCol="1" spcCol="1270" anchor="ctr" anchorCtr="0">
          <a:noAutofit/>
        </a:bodyPr>
        <a:lstStyle/>
        <a:p>
          <a:pPr lvl="0" algn="l" defTabSz="977900">
            <a:lnSpc>
              <a:spcPct val="90000"/>
            </a:lnSpc>
            <a:spcBef>
              <a:spcPct val="0"/>
            </a:spcBef>
            <a:spcAft>
              <a:spcPct val="35000"/>
            </a:spcAft>
          </a:pPr>
          <a:r>
            <a:rPr lang="es-ES_tradnl" sz="2200" b="1" kern="1200" noProof="0" dirty="0" smtClean="0"/>
            <a:t>Ayudar a las personas a migrar</a:t>
          </a:r>
        </a:p>
        <a:p>
          <a:pPr lvl="0" algn="l" defTabSz="977900">
            <a:lnSpc>
              <a:spcPct val="90000"/>
            </a:lnSpc>
            <a:spcBef>
              <a:spcPct val="0"/>
            </a:spcBef>
            <a:spcAft>
              <a:spcPct val="35000"/>
            </a:spcAft>
          </a:pPr>
          <a:r>
            <a:rPr lang="es-ES_tradnl" sz="1500" kern="1200" noProof="0" dirty="0" smtClean="0"/>
            <a:t>Facilitar la migración como medida de adaptación</a:t>
          </a:r>
          <a:endParaRPr lang="es-ES_tradnl" sz="1500" kern="1200" noProof="0" dirty="0"/>
        </a:p>
      </dsp:txBody>
      <dsp:txXfrm>
        <a:off x="2209815" y="1934724"/>
        <a:ext cx="4047141" cy="1213812"/>
      </dsp:txXfrm>
    </dsp:sp>
    <dsp:sp modelId="{77B14EAA-5C1B-48F5-AAF8-C72643F56200}">
      <dsp:nvSpPr>
        <dsp:cNvPr id="0" name=""/>
        <dsp:cNvSpPr/>
      </dsp:nvSpPr>
      <dsp:spPr>
        <a:xfrm>
          <a:off x="1330634" y="1692895"/>
          <a:ext cx="1292906" cy="1325840"/>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0A695F-C289-4A93-A941-86F35B63F88A}">
      <dsp:nvSpPr>
        <dsp:cNvPr id="0" name=""/>
        <dsp:cNvSpPr/>
      </dsp:nvSpPr>
      <dsp:spPr>
        <a:xfrm>
          <a:off x="2209815" y="3488448"/>
          <a:ext cx="4047141" cy="121381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22156" tIns="83820" rIns="83820" bIns="83820" numCol="1" spcCol="1270" anchor="ctr" anchorCtr="0">
          <a:noAutofit/>
        </a:bodyPr>
        <a:lstStyle/>
        <a:p>
          <a:pPr lvl="0" algn="l" defTabSz="977900">
            <a:lnSpc>
              <a:spcPct val="90000"/>
            </a:lnSpc>
            <a:spcBef>
              <a:spcPct val="0"/>
            </a:spcBef>
            <a:spcAft>
              <a:spcPct val="35000"/>
            </a:spcAft>
          </a:pPr>
          <a:r>
            <a:rPr lang="es-ES_tradnl" sz="2200" b="1" kern="1200" noProof="0" dirty="0" smtClean="0"/>
            <a:t>Ayudar a las personas durante la migración</a:t>
          </a:r>
        </a:p>
        <a:p>
          <a:pPr lvl="0" algn="l" defTabSz="977900">
            <a:lnSpc>
              <a:spcPct val="90000"/>
            </a:lnSpc>
            <a:spcBef>
              <a:spcPct val="0"/>
            </a:spcBef>
            <a:spcAft>
              <a:spcPct val="35000"/>
            </a:spcAft>
          </a:pPr>
          <a:r>
            <a:rPr lang="es-ES_tradnl" sz="1500" kern="1200" noProof="0" dirty="0" smtClean="0"/>
            <a:t>Ayudar a las personas en movimiento</a:t>
          </a:r>
          <a:endParaRPr lang="es-ES_tradnl" sz="1500" kern="1200" noProof="0" dirty="0"/>
        </a:p>
      </dsp:txBody>
      <dsp:txXfrm>
        <a:off x="2209815" y="3488448"/>
        <a:ext cx="4047141" cy="1213812"/>
      </dsp:txXfrm>
    </dsp:sp>
    <dsp:sp modelId="{85E40355-AB8E-4FBA-A81E-819EE4AA518F}">
      <dsp:nvSpPr>
        <dsp:cNvPr id="0" name=""/>
        <dsp:cNvSpPr/>
      </dsp:nvSpPr>
      <dsp:spPr>
        <a:xfrm>
          <a:off x="1330634" y="3246618"/>
          <a:ext cx="1292906" cy="1325840"/>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E3AC8-50AD-4607-BD6B-2F6DFC430B96}">
      <dsp:nvSpPr>
        <dsp:cNvPr id="0" name=""/>
        <dsp:cNvSpPr/>
      </dsp:nvSpPr>
      <dsp:spPr>
        <a:xfrm>
          <a:off x="2209815" y="381001"/>
          <a:ext cx="4047141" cy="121381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22156" tIns="83820" rIns="83820" bIns="83820" numCol="1" spcCol="1270" anchor="ctr" anchorCtr="0">
          <a:noAutofit/>
        </a:bodyPr>
        <a:lstStyle/>
        <a:p>
          <a:pPr lvl="0" algn="l" defTabSz="977900">
            <a:lnSpc>
              <a:spcPct val="90000"/>
            </a:lnSpc>
            <a:spcBef>
              <a:spcPct val="0"/>
            </a:spcBef>
            <a:spcAft>
              <a:spcPct val="35000"/>
            </a:spcAft>
          </a:pPr>
          <a:r>
            <a:rPr lang="es-ES_tradnl" sz="2200" b="1" kern="1200" noProof="0" dirty="0" smtClean="0"/>
            <a:t>Ayudar a las personas a quedarse</a:t>
          </a:r>
        </a:p>
        <a:p>
          <a:pPr lvl="0" algn="l" defTabSz="977900">
            <a:lnSpc>
              <a:spcPct val="90000"/>
            </a:lnSpc>
            <a:spcBef>
              <a:spcPct val="0"/>
            </a:spcBef>
            <a:spcAft>
              <a:spcPct val="35000"/>
            </a:spcAft>
          </a:pPr>
          <a:r>
            <a:rPr lang="es-ES_tradnl" sz="1500" kern="1200" noProof="0" dirty="0" smtClean="0"/>
            <a:t>Minimizar la migración forzosa</a:t>
          </a:r>
          <a:endParaRPr lang="es-ES_tradnl" sz="1500" kern="1200" noProof="0" dirty="0"/>
        </a:p>
      </dsp:txBody>
      <dsp:txXfrm>
        <a:off x="2209815" y="381001"/>
        <a:ext cx="4047141" cy="1213812"/>
      </dsp:txXfrm>
    </dsp:sp>
    <dsp:sp modelId="{8F680AF9-905E-4F45-B78E-36F25B9A83D6}">
      <dsp:nvSpPr>
        <dsp:cNvPr id="0" name=""/>
        <dsp:cNvSpPr/>
      </dsp:nvSpPr>
      <dsp:spPr>
        <a:xfrm>
          <a:off x="1330634" y="139171"/>
          <a:ext cx="1292906" cy="1325840"/>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1593B1-EE73-4CE9-BF62-5DD3761662A8}">
      <dsp:nvSpPr>
        <dsp:cNvPr id="0" name=""/>
        <dsp:cNvSpPr/>
      </dsp:nvSpPr>
      <dsp:spPr>
        <a:xfrm>
          <a:off x="2209815" y="1934724"/>
          <a:ext cx="4047141" cy="121381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22156" tIns="83820" rIns="83820" bIns="83820" numCol="1" spcCol="1270" anchor="ctr" anchorCtr="0">
          <a:noAutofit/>
        </a:bodyPr>
        <a:lstStyle/>
        <a:p>
          <a:pPr lvl="0" algn="l" defTabSz="977900">
            <a:lnSpc>
              <a:spcPct val="90000"/>
            </a:lnSpc>
            <a:spcBef>
              <a:spcPct val="0"/>
            </a:spcBef>
            <a:spcAft>
              <a:spcPct val="35000"/>
            </a:spcAft>
          </a:pPr>
          <a:r>
            <a:rPr lang="es-ES_tradnl" sz="2200" b="1" kern="1200" noProof="0" dirty="0" smtClean="0"/>
            <a:t>Ayudar a las personas a migrar</a:t>
          </a:r>
        </a:p>
        <a:p>
          <a:pPr lvl="0" algn="l" defTabSz="977900">
            <a:lnSpc>
              <a:spcPct val="90000"/>
            </a:lnSpc>
            <a:spcBef>
              <a:spcPct val="0"/>
            </a:spcBef>
            <a:spcAft>
              <a:spcPct val="35000"/>
            </a:spcAft>
          </a:pPr>
          <a:r>
            <a:rPr lang="es-ES_tradnl" sz="1500" kern="1200" noProof="0" dirty="0" smtClean="0"/>
            <a:t>Facilitar la migración como medida de adaptación</a:t>
          </a:r>
          <a:endParaRPr lang="es-ES_tradnl" sz="1500" kern="1200" noProof="0" dirty="0"/>
        </a:p>
      </dsp:txBody>
      <dsp:txXfrm>
        <a:off x="2209815" y="1934724"/>
        <a:ext cx="4047141" cy="1213812"/>
      </dsp:txXfrm>
    </dsp:sp>
    <dsp:sp modelId="{77B14EAA-5C1B-48F5-AAF8-C72643F56200}">
      <dsp:nvSpPr>
        <dsp:cNvPr id="0" name=""/>
        <dsp:cNvSpPr/>
      </dsp:nvSpPr>
      <dsp:spPr>
        <a:xfrm>
          <a:off x="1330634" y="1692895"/>
          <a:ext cx="1292906" cy="1325840"/>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0A695F-C289-4A93-A941-86F35B63F88A}">
      <dsp:nvSpPr>
        <dsp:cNvPr id="0" name=""/>
        <dsp:cNvSpPr/>
      </dsp:nvSpPr>
      <dsp:spPr>
        <a:xfrm>
          <a:off x="2209815" y="3488448"/>
          <a:ext cx="4047141" cy="121381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22156" tIns="83820" rIns="83820" bIns="83820" numCol="1" spcCol="1270" anchor="ctr" anchorCtr="0">
          <a:noAutofit/>
        </a:bodyPr>
        <a:lstStyle/>
        <a:p>
          <a:pPr lvl="0" algn="l" defTabSz="977900">
            <a:lnSpc>
              <a:spcPct val="90000"/>
            </a:lnSpc>
            <a:spcBef>
              <a:spcPct val="0"/>
            </a:spcBef>
            <a:spcAft>
              <a:spcPct val="35000"/>
            </a:spcAft>
          </a:pPr>
          <a:r>
            <a:rPr lang="es-ES_tradnl" sz="2200" b="1" kern="1200" noProof="0" dirty="0" smtClean="0"/>
            <a:t>Ayudar a las personas durante la migración</a:t>
          </a:r>
        </a:p>
        <a:p>
          <a:pPr lvl="0" algn="l" defTabSz="977900">
            <a:lnSpc>
              <a:spcPct val="90000"/>
            </a:lnSpc>
            <a:spcBef>
              <a:spcPct val="0"/>
            </a:spcBef>
            <a:spcAft>
              <a:spcPct val="35000"/>
            </a:spcAft>
          </a:pPr>
          <a:r>
            <a:rPr lang="es-ES_tradnl" sz="1500" kern="1200" noProof="0" dirty="0" smtClean="0"/>
            <a:t>Ayudar a las personas en movimiento</a:t>
          </a:r>
          <a:endParaRPr lang="es-ES_tradnl" sz="1500" kern="1200" noProof="0" dirty="0"/>
        </a:p>
      </dsp:txBody>
      <dsp:txXfrm>
        <a:off x="2209815" y="3488448"/>
        <a:ext cx="4047141" cy="1213812"/>
      </dsp:txXfrm>
    </dsp:sp>
    <dsp:sp modelId="{85E40355-AB8E-4FBA-A81E-819EE4AA518F}">
      <dsp:nvSpPr>
        <dsp:cNvPr id="0" name=""/>
        <dsp:cNvSpPr/>
      </dsp:nvSpPr>
      <dsp:spPr>
        <a:xfrm>
          <a:off x="1330634" y="3246618"/>
          <a:ext cx="1292906" cy="1325840"/>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C5B55-D386-47E5-9B3A-E2BF5ED5B65F}">
      <dsp:nvSpPr>
        <dsp:cNvPr id="0" name=""/>
        <dsp:cNvSpPr/>
      </dsp:nvSpPr>
      <dsp:spPr>
        <a:xfrm>
          <a:off x="2976913" y="2011376"/>
          <a:ext cx="2458348" cy="2458348"/>
        </a:xfrm>
        <a:prstGeom prst="gear9">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_tradnl" sz="1000" kern="1200" noProof="0" dirty="0" smtClean="0"/>
            <a:t>Migración laboral</a:t>
          </a:r>
          <a:endParaRPr lang="es-ES_tradnl" sz="1000" kern="1200" noProof="0" dirty="0"/>
        </a:p>
      </dsp:txBody>
      <dsp:txXfrm>
        <a:off x="3471150" y="2587232"/>
        <a:ext cx="1469874" cy="1263642"/>
      </dsp:txXfrm>
    </dsp:sp>
    <dsp:sp modelId="{DF713C89-E2E1-4087-8A2A-B80F0877DFF5}">
      <dsp:nvSpPr>
        <dsp:cNvPr id="0" name=""/>
        <dsp:cNvSpPr/>
      </dsp:nvSpPr>
      <dsp:spPr>
        <a:xfrm>
          <a:off x="1546601" y="1430312"/>
          <a:ext cx="1787890" cy="1787890"/>
        </a:xfrm>
        <a:prstGeom prst="gear6">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_tradnl" sz="1000" kern="1200" noProof="0" dirty="0" smtClean="0"/>
            <a:t>Envío de remesas para ayudarles a hacer frente a desastres en el lugar</a:t>
          </a:r>
          <a:endParaRPr lang="es-ES_tradnl" sz="1000" kern="1200" noProof="0" dirty="0"/>
        </a:p>
      </dsp:txBody>
      <dsp:txXfrm>
        <a:off x="1996708" y="1883139"/>
        <a:ext cx="887676" cy="882236"/>
      </dsp:txXfrm>
    </dsp:sp>
    <dsp:sp modelId="{E0E54573-FA5B-4AF4-AC5A-A9A63D044AC9}">
      <dsp:nvSpPr>
        <dsp:cNvPr id="0" name=""/>
        <dsp:cNvSpPr/>
      </dsp:nvSpPr>
      <dsp:spPr>
        <a:xfrm rot="20700000">
          <a:off x="2548002" y="196850"/>
          <a:ext cx="1751767" cy="1751767"/>
        </a:xfrm>
        <a:prstGeom prst="gear6">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_tradnl" sz="1000" kern="1200" noProof="0" dirty="0" smtClean="0"/>
            <a:t>Envío de remesas para desarrollar la resiliencia en general</a:t>
          </a:r>
          <a:endParaRPr lang="es-ES_tradnl" sz="1000" kern="1200" noProof="0" dirty="0"/>
        </a:p>
      </dsp:txBody>
      <dsp:txXfrm rot="-20700000">
        <a:off x="2932216" y="581064"/>
        <a:ext cx="983339" cy="983339"/>
      </dsp:txXfrm>
    </dsp:sp>
    <dsp:sp modelId="{84019DFC-BE41-437C-A8E1-7AA093840A20}">
      <dsp:nvSpPr>
        <dsp:cNvPr id="0" name=""/>
        <dsp:cNvSpPr/>
      </dsp:nvSpPr>
      <dsp:spPr>
        <a:xfrm>
          <a:off x="2790914" y="1638690"/>
          <a:ext cx="3146686" cy="3146686"/>
        </a:xfrm>
        <a:prstGeom prst="circularArrow">
          <a:avLst>
            <a:gd name="adj1" fmla="val 4688"/>
            <a:gd name="adj2" fmla="val 299029"/>
            <a:gd name="adj3" fmla="val 2522397"/>
            <a:gd name="adj4" fmla="val 15847917"/>
            <a:gd name="adj5" fmla="val 5469"/>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AE457A1-3EE9-41B2-B8EF-B270629FFE60}">
      <dsp:nvSpPr>
        <dsp:cNvPr id="0" name=""/>
        <dsp:cNvSpPr/>
      </dsp:nvSpPr>
      <dsp:spPr>
        <a:xfrm>
          <a:off x="1229969" y="1033537"/>
          <a:ext cx="2286264" cy="2286264"/>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2895CCD1-B45A-4282-97CF-BFD542DDD2F9}">
      <dsp:nvSpPr>
        <dsp:cNvPr id="0" name=""/>
        <dsp:cNvSpPr/>
      </dsp:nvSpPr>
      <dsp:spPr>
        <a:xfrm>
          <a:off x="2142800" y="-188034"/>
          <a:ext cx="2465053" cy="2465053"/>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06E972-90A5-477D-B361-914477DE2FEB}" type="datetimeFigureOut">
              <a:rPr lang="en-US" smtClean="0"/>
              <a:t>08/08/17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191553-0730-4D64-91CD-C59E4B4DB704}" type="slidenum">
              <a:rPr lang="en-US" smtClean="0"/>
              <a:t>‹#›</a:t>
            </a:fld>
            <a:endParaRPr lang="en-US" dirty="0"/>
          </a:p>
        </p:txBody>
      </p:sp>
    </p:spTree>
    <p:extLst>
      <p:ext uri="{BB962C8B-B14F-4D97-AF65-F5344CB8AC3E}">
        <p14:creationId xmlns:p14="http://schemas.microsoft.com/office/powerpoint/2010/main" val="15133386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7130C0-4DCA-4E96-AA43-93707569799F}" type="datetimeFigureOut">
              <a:rPr lang="en-US" smtClean="0"/>
              <a:t>08/08/17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8EDA1-7D59-42CD-8D6A-7EFA0A3D50F4}" type="slidenum">
              <a:rPr lang="en-US" smtClean="0"/>
              <a:t>‹#›</a:t>
            </a:fld>
            <a:endParaRPr lang="en-US" dirty="0"/>
          </a:p>
        </p:txBody>
      </p:sp>
    </p:spTree>
    <p:extLst>
      <p:ext uri="{BB962C8B-B14F-4D97-AF65-F5344CB8AC3E}">
        <p14:creationId xmlns:p14="http://schemas.microsoft.com/office/powerpoint/2010/main" val="25970289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8EDA1-7D59-42CD-8D6A-7EFA0A3D50F4}" type="slidenum">
              <a:rPr lang="en-US" smtClean="0"/>
              <a:t>1</a:t>
            </a:fld>
            <a:endParaRPr lang="en-US" dirty="0"/>
          </a:p>
        </p:txBody>
      </p:sp>
    </p:spTree>
    <p:extLst>
      <p:ext uri="{BB962C8B-B14F-4D97-AF65-F5344CB8AC3E}">
        <p14:creationId xmlns:p14="http://schemas.microsoft.com/office/powerpoint/2010/main" val="1704667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050" baseline="0" dirty="0"/>
          </a:p>
        </p:txBody>
      </p:sp>
      <p:sp>
        <p:nvSpPr>
          <p:cNvPr id="4" name="Номер слайда 3"/>
          <p:cNvSpPr>
            <a:spLocks noGrp="1"/>
          </p:cNvSpPr>
          <p:nvPr>
            <p:ph type="sldNum" sz="quarter" idx="10"/>
          </p:nvPr>
        </p:nvSpPr>
        <p:spPr/>
        <p:txBody>
          <a:bodyPr/>
          <a:lstStyle/>
          <a:p>
            <a:fld id="{1B7430D7-01D0-4374-91E1-1C7B912D7850}" type="slidenum">
              <a:rPr lang="en-US" smtClean="0"/>
              <a:t>10</a:t>
            </a:fld>
            <a:endParaRPr lang="en-US" dirty="0"/>
          </a:p>
        </p:txBody>
      </p:sp>
    </p:spTree>
    <p:extLst>
      <p:ext uri="{BB962C8B-B14F-4D97-AF65-F5344CB8AC3E}">
        <p14:creationId xmlns:p14="http://schemas.microsoft.com/office/powerpoint/2010/main" val="744923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661E6623-2E7F-4978-B2EA-3C3789BF664B}" type="slidenum">
              <a:rPr lang="en-US" smtClean="0"/>
              <a:t>11</a:t>
            </a:fld>
            <a:endParaRPr lang="en-US" dirty="0"/>
          </a:p>
        </p:txBody>
      </p:sp>
    </p:spTree>
    <p:extLst>
      <p:ext uri="{BB962C8B-B14F-4D97-AF65-F5344CB8AC3E}">
        <p14:creationId xmlns:p14="http://schemas.microsoft.com/office/powerpoint/2010/main" val="1574596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1E6623-2E7F-4978-B2EA-3C3789BF664B}" type="slidenum">
              <a:rPr lang="en-US" smtClean="0"/>
              <a:t>12</a:t>
            </a:fld>
            <a:endParaRPr lang="en-US" dirty="0"/>
          </a:p>
        </p:txBody>
      </p:sp>
    </p:spTree>
    <p:extLst>
      <p:ext uri="{BB962C8B-B14F-4D97-AF65-F5344CB8AC3E}">
        <p14:creationId xmlns:p14="http://schemas.microsoft.com/office/powerpoint/2010/main" val="2163339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61E6623-2E7F-4978-B2EA-3C3789BF664B}" type="slidenum">
              <a:rPr lang="en-US" smtClean="0"/>
              <a:t>13</a:t>
            </a:fld>
            <a:endParaRPr lang="en-US" dirty="0"/>
          </a:p>
        </p:txBody>
      </p:sp>
    </p:spTree>
    <p:extLst>
      <p:ext uri="{BB962C8B-B14F-4D97-AF65-F5344CB8AC3E}">
        <p14:creationId xmlns:p14="http://schemas.microsoft.com/office/powerpoint/2010/main" val="3908906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F864A84E-C41B-4C07-8E2A-E8B67E4B8177}" type="slidenum">
              <a:rPr lang="es-ES_tradnl" smtClean="0"/>
              <a:t>14</a:t>
            </a:fld>
            <a:endParaRPr lang="es-ES_tradnl" dirty="0"/>
          </a:p>
        </p:txBody>
      </p:sp>
    </p:spTree>
    <p:extLst>
      <p:ext uri="{BB962C8B-B14F-4D97-AF65-F5344CB8AC3E}">
        <p14:creationId xmlns:p14="http://schemas.microsoft.com/office/powerpoint/2010/main" val="521794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1E6623-2E7F-4978-B2EA-3C3789BF664B}" type="slidenum">
              <a:rPr lang="en-US" smtClean="0"/>
              <a:t>15</a:t>
            </a:fld>
            <a:endParaRPr lang="en-US" dirty="0"/>
          </a:p>
        </p:txBody>
      </p:sp>
    </p:spTree>
    <p:extLst>
      <p:ext uri="{BB962C8B-B14F-4D97-AF65-F5344CB8AC3E}">
        <p14:creationId xmlns:p14="http://schemas.microsoft.com/office/powerpoint/2010/main" val="3125942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1E6623-2E7F-4978-B2EA-3C3789BF664B}" type="slidenum">
              <a:rPr lang="en-US" smtClean="0"/>
              <a:t>16</a:t>
            </a:fld>
            <a:endParaRPr lang="en-US" dirty="0"/>
          </a:p>
        </p:txBody>
      </p:sp>
    </p:spTree>
    <p:extLst>
      <p:ext uri="{BB962C8B-B14F-4D97-AF65-F5344CB8AC3E}">
        <p14:creationId xmlns:p14="http://schemas.microsoft.com/office/powerpoint/2010/main" val="1982890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1E6623-2E7F-4978-B2EA-3C3789BF664B}" type="slidenum">
              <a:rPr lang="en-US" smtClean="0"/>
              <a:t>17</a:t>
            </a:fld>
            <a:endParaRPr lang="en-US" dirty="0"/>
          </a:p>
        </p:txBody>
      </p:sp>
    </p:spTree>
    <p:extLst>
      <p:ext uri="{BB962C8B-B14F-4D97-AF65-F5344CB8AC3E}">
        <p14:creationId xmlns:p14="http://schemas.microsoft.com/office/powerpoint/2010/main" val="1439415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1E6623-2E7F-4978-B2EA-3C3789BF664B}" type="slidenum">
              <a:rPr lang="en-US" smtClean="0"/>
              <a:t>18</a:t>
            </a:fld>
            <a:endParaRPr lang="en-US" dirty="0"/>
          </a:p>
        </p:txBody>
      </p:sp>
    </p:spTree>
    <p:extLst>
      <p:ext uri="{BB962C8B-B14F-4D97-AF65-F5344CB8AC3E}">
        <p14:creationId xmlns:p14="http://schemas.microsoft.com/office/powerpoint/2010/main" val="1777710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1E6623-2E7F-4978-B2EA-3C3789BF664B}" type="slidenum">
              <a:rPr lang="en-US" smtClean="0"/>
              <a:t>19</a:t>
            </a:fld>
            <a:endParaRPr lang="en-US" dirty="0"/>
          </a:p>
        </p:txBody>
      </p:sp>
    </p:spTree>
    <p:extLst>
      <p:ext uri="{BB962C8B-B14F-4D97-AF65-F5344CB8AC3E}">
        <p14:creationId xmlns:p14="http://schemas.microsoft.com/office/powerpoint/2010/main" val="1792221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8EDA1-7D59-42CD-8D6A-7EFA0A3D50F4}" type="slidenum">
              <a:rPr lang="en-US" smtClean="0"/>
              <a:t>2</a:t>
            </a:fld>
            <a:endParaRPr lang="en-US" dirty="0"/>
          </a:p>
        </p:txBody>
      </p:sp>
    </p:spTree>
    <p:extLst>
      <p:ext uri="{BB962C8B-B14F-4D97-AF65-F5344CB8AC3E}">
        <p14:creationId xmlns:p14="http://schemas.microsoft.com/office/powerpoint/2010/main" val="3393956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661E6623-2E7F-4978-B2EA-3C3789BF664B}" type="slidenum">
              <a:rPr lang="en-US" smtClean="0"/>
              <a:t>20</a:t>
            </a:fld>
            <a:endParaRPr lang="en-US" dirty="0"/>
          </a:p>
        </p:txBody>
      </p:sp>
    </p:spTree>
    <p:extLst>
      <p:ext uri="{BB962C8B-B14F-4D97-AF65-F5344CB8AC3E}">
        <p14:creationId xmlns:p14="http://schemas.microsoft.com/office/powerpoint/2010/main" val="915997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661E6623-2E7F-4978-B2EA-3C3789BF664B}" type="slidenum">
              <a:rPr lang="en-US" smtClean="0"/>
              <a:t>21</a:t>
            </a:fld>
            <a:endParaRPr lang="en-US" dirty="0"/>
          </a:p>
        </p:txBody>
      </p:sp>
    </p:spTree>
    <p:extLst>
      <p:ext uri="{BB962C8B-B14F-4D97-AF65-F5344CB8AC3E}">
        <p14:creationId xmlns:p14="http://schemas.microsoft.com/office/powerpoint/2010/main" val="3989086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1E6623-2E7F-4978-B2EA-3C3789BF664B}" type="slidenum">
              <a:rPr lang="en-US" smtClean="0"/>
              <a:t>22</a:t>
            </a:fld>
            <a:endParaRPr lang="en-US" dirty="0"/>
          </a:p>
        </p:txBody>
      </p:sp>
    </p:spTree>
    <p:extLst>
      <p:ext uri="{BB962C8B-B14F-4D97-AF65-F5344CB8AC3E}">
        <p14:creationId xmlns:p14="http://schemas.microsoft.com/office/powerpoint/2010/main" val="2163339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A84E-C41B-4C07-8E2A-E8B67E4B8177}" type="slidenum">
              <a:rPr lang="es-ES_tradnl" smtClean="0"/>
              <a:t>23</a:t>
            </a:fld>
            <a:endParaRPr lang="es-ES_tradnl" dirty="0"/>
          </a:p>
        </p:txBody>
      </p:sp>
    </p:spTree>
    <p:extLst>
      <p:ext uri="{BB962C8B-B14F-4D97-AF65-F5344CB8AC3E}">
        <p14:creationId xmlns:p14="http://schemas.microsoft.com/office/powerpoint/2010/main" val="3707423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661E6623-2E7F-4978-B2EA-3C3789BF664B}" type="slidenum">
              <a:rPr lang="en-US" smtClean="0"/>
              <a:t>24</a:t>
            </a:fld>
            <a:endParaRPr lang="en-US" dirty="0"/>
          </a:p>
        </p:txBody>
      </p:sp>
    </p:spTree>
    <p:extLst>
      <p:ext uri="{BB962C8B-B14F-4D97-AF65-F5344CB8AC3E}">
        <p14:creationId xmlns:p14="http://schemas.microsoft.com/office/powerpoint/2010/main" val="392225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661E6623-2E7F-4978-B2EA-3C3789BF664B}" type="slidenum">
              <a:rPr lang="en-US" smtClean="0"/>
              <a:t>25</a:t>
            </a:fld>
            <a:endParaRPr lang="en-US" dirty="0"/>
          </a:p>
        </p:txBody>
      </p:sp>
    </p:spTree>
    <p:extLst>
      <p:ext uri="{BB962C8B-B14F-4D97-AF65-F5344CB8AC3E}">
        <p14:creationId xmlns:p14="http://schemas.microsoft.com/office/powerpoint/2010/main" val="2274224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1E6623-2E7F-4978-B2EA-3C3789BF664B}" type="slidenum">
              <a:rPr lang="en-US" smtClean="0"/>
              <a:t>26</a:t>
            </a:fld>
            <a:endParaRPr lang="en-US" dirty="0"/>
          </a:p>
        </p:txBody>
      </p:sp>
    </p:spTree>
    <p:extLst>
      <p:ext uri="{BB962C8B-B14F-4D97-AF65-F5344CB8AC3E}">
        <p14:creationId xmlns:p14="http://schemas.microsoft.com/office/powerpoint/2010/main" val="3266096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A84E-C41B-4C07-8E2A-E8B67E4B8177}" type="slidenum">
              <a:rPr lang="es-ES_tradnl" smtClean="0"/>
              <a:t>27</a:t>
            </a:fld>
            <a:endParaRPr lang="es-ES_tradnl" dirty="0"/>
          </a:p>
        </p:txBody>
      </p:sp>
    </p:spTree>
    <p:extLst>
      <p:ext uri="{BB962C8B-B14F-4D97-AF65-F5344CB8AC3E}">
        <p14:creationId xmlns:p14="http://schemas.microsoft.com/office/powerpoint/2010/main" val="3707423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baseline="0" dirty="0"/>
          </a:p>
        </p:txBody>
      </p:sp>
      <p:sp>
        <p:nvSpPr>
          <p:cNvPr id="4" name="Номер слайда 3"/>
          <p:cNvSpPr>
            <a:spLocks noGrp="1"/>
          </p:cNvSpPr>
          <p:nvPr>
            <p:ph type="sldNum" sz="quarter" idx="10"/>
          </p:nvPr>
        </p:nvSpPr>
        <p:spPr/>
        <p:txBody>
          <a:bodyPr/>
          <a:lstStyle/>
          <a:p>
            <a:fld id="{1B7430D7-01D0-4374-91E1-1C7B912D7850}" type="slidenum">
              <a:rPr lang="en-US" smtClean="0"/>
              <a:t>28</a:t>
            </a:fld>
            <a:endParaRPr lang="en-US" dirty="0"/>
          </a:p>
        </p:txBody>
      </p:sp>
    </p:spTree>
    <p:extLst>
      <p:ext uri="{BB962C8B-B14F-4D97-AF65-F5344CB8AC3E}">
        <p14:creationId xmlns:p14="http://schemas.microsoft.com/office/powerpoint/2010/main" val="2517140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baseline="0" dirty="0"/>
          </a:p>
        </p:txBody>
      </p:sp>
      <p:sp>
        <p:nvSpPr>
          <p:cNvPr id="4" name="Номер слайда 3"/>
          <p:cNvSpPr>
            <a:spLocks noGrp="1"/>
          </p:cNvSpPr>
          <p:nvPr>
            <p:ph type="sldNum" sz="quarter" idx="10"/>
          </p:nvPr>
        </p:nvSpPr>
        <p:spPr/>
        <p:txBody>
          <a:bodyPr/>
          <a:lstStyle/>
          <a:p>
            <a:fld id="{1B7430D7-01D0-4374-91E1-1C7B912D7850}" type="slidenum">
              <a:rPr lang="en-US" smtClean="0"/>
              <a:t>29</a:t>
            </a:fld>
            <a:endParaRPr lang="en-US" dirty="0"/>
          </a:p>
        </p:txBody>
      </p:sp>
    </p:spTree>
    <p:extLst>
      <p:ext uri="{BB962C8B-B14F-4D97-AF65-F5344CB8AC3E}">
        <p14:creationId xmlns:p14="http://schemas.microsoft.com/office/powerpoint/2010/main" val="2517140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7737F67-0987-4123-B638-99EBA0FD4D6D}" type="slidenum">
              <a:rPr lang="th-TH">
                <a:solidFill>
                  <a:prstClr val="black"/>
                </a:solidFill>
              </a:rPr>
              <a:pPr/>
              <a:t>3</a:t>
            </a:fld>
            <a:endParaRPr lang="th-TH">
              <a:solidFill>
                <a:prstClr val="black"/>
              </a:solidFill>
            </a:endParaRPr>
          </a:p>
        </p:txBody>
      </p:sp>
    </p:spTree>
    <p:extLst>
      <p:ext uri="{BB962C8B-B14F-4D97-AF65-F5344CB8AC3E}">
        <p14:creationId xmlns:p14="http://schemas.microsoft.com/office/powerpoint/2010/main" val="1530078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1E6623-2E7F-4978-B2EA-3C3789BF664B}" type="slidenum">
              <a:rPr lang="en-US" smtClean="0"/>
              <a:t>30</a:t>
            </a:fld>
            <a:endParaRPr lang="en-US" dirty="0"/>
          </a:p>
        </p:txBody>
      </p:sp>
    </p:spTree>
    <p:extLst>
      <p:ext uri="{BB962C8B-B14F-4D97-AF65-F5344CB8AC3E}">
        <p14:creationId xmlns:p14="http://schemas.microsoft.com/office/powerpoint/2010/main" val="807668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endParaRPr lang="en-US" baseline="0" dirty="0"/>
          </a:p>
        </p:txBody>
      </p:sp>
      <p:sp>
        <p:nvSpPr>
          <p:cNvPr id="4" name="Номер слайда 3"/>
          <p:cNvSpPr>
            <a:spLocks noGrp="1"/>
          </p:cNvSpPr>
          <p:nvPr>
            <p:ph type="sldNum" sz="quarter" idx="10"/>
          </p:nvPr>
        </p:nvSpPr>
        <p:spPr/>
        <p:txBody>
          <a:bodyPr/>
          <a:lstStyle/>
          <a:p>
            <a:fld id="{1B7430D7-01D0-4374-91E1-1C7B912D7850}" type="slidenum">
              <a:rPr lang="en-US" smtClean="0"/>
              <a:t>31</a:t>
            </a:fld>
            <a:endParaRPr lang="en-US" dirty="0"/>
          </a:p>
        </p:txBody>
      </p:sp>
    </p:spTree>
    <p:extLst>
      <p:ext uri="{BB962C8B-B14F-4D97-AF65-F5344CB8AC3E}">
        <p14:creationId xmlns:p14="http://schemas.microsoft.com/office/powerpoint/2010/main" val="2992068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endParaRPr lang="en-US" baseline="0" dirty="0"/>
          </a:p>
        </p:txBody>
      </p:sp>
      <p:sp>
        <p:nvSpPr>
          <p:cNvPr id="4" name="Номер слайда 3"/>
          <p:cNvSpPr>
            <a:spLocks noGrp="1"/>
          </p:cNvSpPr>
          <p:nvPr>
            <p:ph type="sldNum" sz="quarter" idx="10"/>
          </p:nvPr>
        </p:nvSpPr>
        <p:spPr/>
        <p:txBody>
          <a:bodyPr/>
          <a:lstStyle/>
          <a:p>
            <a:fld id="{1B7430D7-01D0-4374-91E1-1C7B912D7850}" type="slidenum">
              <a:rPr lang="en-US" smtClean="0"/>
              <a:t>32</a:t>
            </a:fld>
            <a:endParaRPr lang="en-US" dirty="0"/>
          </a:p>
        </p:txBody>
      </p:sp>
    </p:spTree>
    <p:extLst>
      <p:ext uri="{BB962C8B-B14F-4D97-AF65-F5344CB8AC3E}">
        <p14:creationId xmlns:p14="http://schemas.microsoft.com/office/powerpoint/2010/main" val="19479322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800">
                <a:solidFill>
                  <a:schemeClr val="tx1"/>
                </a:solidFill>
                <a:latin typeface="Tahoma" panose="020B0604030504040204" pitchFamily="34" charset="0"/>
                <a:cs typeface="Arial" panose="020B0604020202020204" pitchFamily="34" charset="0"/>
              </a:defRPr>
            </a:lvl1pPr>
            <a:lvl2pPr marL="727075" indent="-279400" defTabSz="923925">
              <a:defRPr sz="2800">
                <a:solidFill>
                  <a:schemeClr val="tx1"/>
                </a:solidFill>
                <a:latin typeface="Tahoma" panose="020B0604030504040204" pitchFamily="34" charset="0"/>
                <a:cs typeface="Arial" panose="020B0604020202020204" pitchFamily="34" charset="0"/>
              </a:defRPr>
            </a:lvl2pPr>
            <a:lvl3pPr marL="1119188" indent="-223838" defTabSz="923925">
              <a:defRPr sz="2800">
                <a:solidFill>
                  <a:schemeClr val="tx1"/>
                </a:solidFill>
                <a:latin typeface="Tahoma" panose="020B0604030504040204" pitchFamily="34" charset="0"/>
                <a:cs typeface="Arial" panose="020B0604020202020204" pitchFamily="34" charset="0"/>
              </a:defRPr>
            </a:lvl3pPr>
            <a:lvl4pPr marL="1566863" indent="-223838" defTabSz="923925">
              <a:defRPr sz="2800">
                <a:solidFill>
                  <a:schemeClr val="tx1"/>
                </a:solidFill>
                <a:latin typeface="Tahoma" panose="020B0604030504040204" pitchFamily="34" charset="0"/>
                <a:cs typeface="Arial" panose="020B0604020202020204" pitchFamily="34" charset="0"/>
              </a:defRPr>
            </a:lvl4pPr>
            <a:lvl5pPr marL="2014538" indent="-223838" defTabSz="923925">
              <a:defRPr sz="2800">
                <a:solidFill>
                  <a:schemeClr val="tx1"/>
                </a:solidFill>
                <a:latin typeface="Tahoma" panose="020B0604030504040204" pitchFamily="34" charset="0"/>
                <a:cs typeface="Arial" panose="020B0604020202020204" pitchFamily="34" charset="0"/>
              </a:defRPr>
            </a:lvl5pPr>
            <a:lvl6pPr marL="2471738" indent="-223838" defTabSz="923925"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28938" indent="-223838" defTabSz="923925"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386138" indent="-223838" defTabSz="923925"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43338" indent="-223838" defTabSz="923925"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fld id="{9E6B3EF0-3218-4D4D-8516-DB7CAA6F363E}" type="slidenum">
              <a:rPr lang="en-US" altLang="en-US" sz="1200" smtClean="0">
                <a:latin typeface="Arial" panose="020B0604020202020204" pitchFamily="34" charset="0"/>
                <a:ea typeface="ＭＳ Ｐゴシック" panose="020B0600070205080204" pitchFamily="34" charset="-128"/>
              </a:rPr>
              <a:pPr/>
              <a:t>34</a:t>
            </a:fld>
            <a:endParaRPr lang="en-US" altLang="en-US" sz="12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784519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R" dirty="0" smtClean="0"/>
              <a:t>A</a:t>
            </a:r>
            <a:r>
              <a:rPr lang="es-CR" baseline="0" dirty="0" smtClean="0"/>
              <a:t> julio 2017 la DTM le ha dado un seguimiento a 14 761 630 personas</a:t>
            </a:r>
          </a:p>
          <a:p>
            <a:endParaRPr lang="es-CR" baseline="0" dirty="0" smtClean="0"/>
          </a:p>
          <a:p>
            <a:r>
              <a:rPr lang="es-CR" baseline="0" dirty="0" smtClean="0"/>
              <a:t>A diciembre del 2016 se estimaba una población desplazada de 37 622 551 por el Centro de Monitoreo de Desplazamientos Internos (IDMC)</a:t>
            </a:r>
            <a:endParaRPr lang="es-CR" dirty="0" smtClean="0"/>
          </a:p>
          <a:p>
            <a:endParaRPr lang="es-CR" dirty="0" smtClean="0"/>
          </a:p>
          <a:p>
            <a:r>
              <a:rPr lang="es-CR" dirty="0" smtClean="0"/>
              <a:t>Actualmente</a:t>
            </a:r>
            <a:r>
              <a:rPr lang="es-CR" baseline="0" dirty="0" smtClean="0"/>
              <a:t> la DTM está a</a:t>
            </a:r>
            <a:r>
              <a:rPr lang="es-CR" dirty="0" smtClean="0"/>
              <a:t>ctiva en más de 40 países</a:t>
            </a:r>
            <a:endParaRPr lang="es-CR" dirty="0"/>
          </a:p>
        </p:txBody>
      </p:sp>
      <p:sp>
        <p:nvSpPr>
          <p:cNvPr id="4" name="Slide Number Placeholder 3"/>
          <p:cNvSpPr>
            <a:spLocks noGrp="1"/>
          </p:cNvSpPr>
          <p:nvPr>
            <p:ph type="sldNum" sz="quarter" idx="10"/>
          </p:nvPr>
        </p:nvSpPr>
        <p:spPr/>
        <p:txBody>
          <a:bodyPr/>
          <a:lstStyle/>
          <a:p>
            <a:fld id="{9065D1B4-7CCA-4681-973A-FFAFE8D3E17E}" type="slidenum">
              <a:rPr lang="es-PE" smtClean="0"/>
              <a:t>35</a:t>
            </a:fld>
            <a:endParaRPr lang="es-PE"/>
          </a:p>
        </p:txBody>
      </p:sp>
    </p:spTree>
    <p:extLst>
      <p:ext uri="{BB962C8B-B14F-4D97-AF65-F5344CB8AC3E}">
        <p14:creationId xmlns:p14="http://schemas.microsoft.com/office/powerpoint/2010/main" val="25440571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dirty="0" smtClean="0">
                <a:latin typeface="Calibri" panose="020F0502020204030204" pitchFamily="34" charset="0"/>
                <a:ea typeface="Calibri" panose="020F0502020204030204" pitchFamily="34" charset="0"/>
                <a:cs typeface="Times New Roman" panose="02020603050405020304" pitchFamily="18" charset="0"/>
              </a:rPr>
              <a:t>A </a:t>
            </a:r>
            <a:r>
              <a:rPr lang="en-GB" dirty="0" err="1" smtClean="0">
                <a:latin typeface="Calibri" panose="020F0502020204030204" pitchFamily="34" charset="0"/>
                <a:ea typeface="Calibri" panose="020F0502020204030204" pitchFamily="34" charset="0"/>
                <a:cs typeface="Times New Roman" panose="02020603050405020304" pitchFamily="18" charset="0"/>
              </a:rPr>
              <a:t>nivel</a:t>
            </a:r>
            <a:r>
              <a:rPr lang="en-GB" dirty="0" smtClean="0">
                <a:latin typeface="Calibri" panose="020F0502020204030204" pitchFamily="34" charset="0"/>
                <a:ea typeface="Calibri" panose="020F0502020204030204" pitchFamily="34" charset="0"/>
                <a:cs typeface="Times New Roman" panose="02020603050405020304" pitchFamily="18" charset="0"/>
              </a:rPr>
              <a:t> global</a:t>
            </a:r>
          </a:p>
          <a:p>
            <a:pPr marL="285750" indent="-285750">
              <a:buFont typeface="Arial" panose="020B0604020202020204" pitchFamily="34" charset="0"/>
              <a:buChar char="•"/>
            </a:pPr>
            <a:r>
              <a:rPr lang="en-GB" b="1" dirty="0" smtClean="0"/>
              <a:t>Fiji (</a:t>
            </a:r>
            <a:r>
              <a:rPr lang="en-GB" b="1" dirty="0" err="1" smtClean="0"/>
              <a:t>Ciclón</a:t>
            </a:r>
            <a:r>
              <a:rPr lang="en-GB" b="1" dirty="0" smtClean="0"/>
              <a:t> Tropical Winston):</a:t>
            </a:r>
            <a:r>
              <a:rPr lang="en-GB" b="1" baseline="0" dirty="0" smtClean="0"/>
              <a:t> </a:t>
            </a:r>
            <a:r>
              <a:rPr lang="en-GB" baseline="0" dirty="0" err="1" smtClean="0"/>
              <a:t>más</a:t>
            </a:r>
            <a:r>
              <a:rPr lang="en-GB" baseline="0" dirty="0" smtClean="0"/>
              <a:t> de 54 mil personas </a:t>
            </a:r>
            <a:r>
              <a:rPr lang="en-GB" baseline="0" dirty="0" err="1" smtClean="0"/>
              <a:t>evacuadas</a:t>
            </a:r>
            <a:r>
              <a:rPr lang="en-GB" baseline="0" dirty="0" smtClean="0"/>
              <a:t>, 700 </a:t>
            </a:r>
            <a:r>
              <a:rPr lang="en-GB" baseline="0" dirty="0" err="1" smtClean="0"/>
              <a:t>centros</a:t>
            </a:r>
            <a:r>
              <a:rPr lang="en-GB" baseline="0" dirty="0" smtClean="0"/>
              <a:t> de </a:t>
            </a:r>
            <a:r>
              <a:rPr lang="en-GB" baseline="0" dirty="0" err="1" smtClean="0"/>
              <a:t>evacuación</a:t>
            </a:r>
            <a:r>
              <a:rPr lang="en-GB" baseline="0" dirty="0" smtClean="0"/>
              <a:t>, </a:t>
            </a:r>
            <a:r>
              <a:rPr lang="en-GB" baseline="0" dirty="0" err="1" smtClean="0"/>
              <a:t>en</a:t>
            </a:r>
            <a:r>
              <a:rPr lang="en-GB" baseline="0" dirty="0" smtClean="0"/>
              <a:t> </a:t>
            </a:r>
            <a:r>
              <a:rPr lang="en-GB" baseline="0" dirty="0" err="1" smtClean="0"/>
              <a:t>respuesta</a:t>
            </a:r>
            <a:r>
              <a:rPr lang="en-GB" baseline="0" dirty="0" smtClean="0"/>
              <a:t> a la </a:t>
            </a:r>
            <a:r>
              <a:rPr lang="en-GB" baseline="0" dirty="0" err="1" smtClean="0"/>
              <a:t>solicitud</a:t>
            </a:r>
            <a:r>
              <a:rPr lang="en-GB" baseline="0" dirty="0" smtClean="0"/>
              <a:t> del </a:t>
            </a:r>
            <a:r>
              <a:rPr lang="en-GB" baseline="0" dirty="0" err="1" smtClean="0"/>
              <a:t>gobierdo</a:t>
            </a:r>
            <a:r>
              <a:rPr lang="en-GB" baseline="0" dirty="0" smtClean="0"/>
              <a:t> de Fiji, OIM </a:t>
            </a:r>
            <a:r>
              <a:rPr lang="en-GB" baseline="0" dirty="0" err="1" smtClean="0"/>
              <a:t>estableció</a:t>
            </a:r>
            <a:r>
              <a:rPr lang="en-GB" baseline="0" dirty="0" smtClean="0"/>
              <a:t> un Sistema de </a:t>
            </a:r>
            <a:r>
              <a:rPr lang="en-GB" baseline="0" dirty="0" err="1" smtClean="0"/>
              <a:t>seguimiento</a:t>
            </a:r>
            <a:r>
              <a:rPr lang="en-GB" baseline="0" dirty="0" smtClean="0"/>
              <a:t> y </a:t>
            </a:r>
            <a:r>
              <a:rPr lang="en-GB" baseline="0" dirty="0" err="1" smtClean="0"/>
              <a:t>Monitoreo</a:t>
            </a:r>
            <a:r>
              <a:rPr lang="en-GB" baseline="0" dirty="0" smtClean="0"/>
              <a:t> de la </a:t>
            </a:r>
            <a:r>
              <a:rPr lang="en-GB" baseline="0" dirty="0" err="1" smtClean="0"/>
              <a:t>Evacuación</a:t>
            </a:r>
            <a:r>
              <a:rPr lang="en-GB" baseline="0" dirty="0" smtClean="0"/>
              <a:t> (ETM </a:t>
            </a:r>
            <a:r>
              <a:rPr lang="en-GB" baseline="0" dirty="0" err="1" smtClean="0"/>
              <a:t>por</a:t>
            </a:r>
            <a:r>
              <a:rPr lang="en-GB" baseline="0" dirty="0" smtClean="0"/>
              <a:t> sus </a:t>
            </a:r>
            <a:r>
              <a:rPr lang="en-GB" baseline="0" dirty="0" err="1" smtClean="0"/>
              <a:t>siglas</a:t>
            </a:r>
            <a:r>
              <a:rPr lang="en-GB" baseline="0" dirty="0" smtClean="0"/>
              <a:t> </a:t>
            </a:r>
            <a:r>
              <a:rPr lang="en-GB" baseline="0" dirty="0" err="1" smtClean="0"/>
              <a:t>en</a:t>
            </a:r>
            <a:r>
              <a:rPr lang="en-GB" baseline="0" dirty="0" smtClean="0"/>
              <a:t> </a:t>
            </a:r>
            <a:r>
              <a:rPr lang="en-GB" baseline="0" dirty="0" err="1" smtClean="0"/>
              <a:t>inglés</a:t>
            </a:r>
            <a:r>
              <a:rPr lang="en-GB" baseline="0" dirty="0" smtClean="0"/>
              <a:t>). Con el fin de </a:t>
            </a:r>
            <a:r>
              <a:rPr lang="en-GB" baseline="0" dirty="0" err="1" smtClean="0"/>
              <a:t>de</a:t>
            </a:r>
            <a:r>
              <a:rPr lang="en-GB" baseline="0" dirty="0" smtClean="0"/>
              <a:t> capturer </a:t>
            </a:r>
            <a:r>
              <a:rPr lang="en-GB" baseline="0" dirty="0" err="1" smtClean="0"/>
              <a:t>datos</a:t>
            </a:r>
            <a:r>
              <a:rPr lang="en-GB" baseline="0" dirty="0" smtClean="0"/>
              <a:t> e </a:t>
            </a:r>
            <a:r>
              <a:rPr lang="en-GB" baseline="0" dirty="0" err="1" smtClean="0"/>
              <a:t>información</a:t>
            </a:r>
            <a:r>
              <a:rPr lang="en-GB" baseline="0" dirty="0" smtClean="0"/>
              <a:t> </a:t>
            </a:r>
            <a:r>
              <a:rPr lang="en-GB" baseline="0" dirty="0" err="1" smtClean="0"/>
              <a:t>comprensible</a:t>
            </a:r>
            <a:r>
              <a:rPr lang="en-GB" baseline="0" dirty="0" smtClean="0"/>
              <a:t>, </a:t>
            </a:r>
            <a:r>
              <a:rPr lang="en-GB" baseline="0" dirty="0" err="1" smtClean="0"/>
              <a:t>acerca</a:t>
            </a:r>
            <a:r>
              <a:rPr lang="en-GB" baseline="0" dirty="0" smtClean="0"/>
              <a:t> de las </a:t>
            </a:r>
            <a:r>
              <a:rPr lang="en-GB" baseline="0" dirty="0" err="1" smtClean="0"/>
              <a:t>condiciones</a:t>
            </a:r>
            <a:r>
              <a:rPr lang="en-GB" baseline="0" dirty="0" smtClean="0"/>
              <a:t> de la </a:t>
            </a:r>
            <a:r>
              <a:rPr lang="en-GB" baseline="0" dirty="0" err="1" smtClean="0"/>
              <a:t>pobación</a:t>
            </a:r>
            <a:r>
              <a:rPr lang="en-GB" baseline="0" dirty="0" smtClean="0"/>
              <a:t> </a:t>
            </a:r>
            <a:r>
              <a:rPr lang="en-GB" baseline="0" dirty="0" err="1" smtClean="0"/>
              <a:t>directamente</a:t>
            </a:r>
            <a:r>
              <a:rPr lang="en-GB" baseline="0" dirty="0" smtClean="0"/>
              <a:t> </a:t>
            </a:r>
            <a:r>
              <a:rPr lang="en-GB" baseline="0" dirty="0" err="1" smtClean="0"/>
              <a:t>afectada</a:t>
            </a:r>
            <a:r>
              <a:rPr lang="en-GB" baseline="0" dirty="0" smtClean="0"/>
              <a:t>. </a:t>
            </a:r>
            <a:endParaRPr lang="en-GB" dirty="0" smtClean="0"/>
          </a:p>
          <a:p>
            <a:pPr marL="285750" indent="-285750">
              <a:buFont typeface="Arial" panose="020B0604020202020204" pitchFamily="34" charset="0"/>
              <a:buChar char="•"/>
            </a:pPr>
            <a:r>
              <a:rPr lang="en-GB" b="1" dirty="0" smtClean="0"/>
              <a:t>Madagascar (</a:t>
            </a:r>
            <a:r>
              <a:rPr lang="en-GB" b="1" dirty="0" err="1" smtClean="0"/>
              <a:t>Ciclón</a:t>
            </a:r>
            <a:r>
              <a:rPr lang="en-GB" b="1" dirty="0" smtClean="0"/>
              <a:t> </a:t>
            </a:r>
            <a:r>
              <a:rPr lang="en-GB" b="1" dirty="0" err="1" smtClean="0"/>
              <a:t>Enawo</a:t>
            </a:r>
            <a:r>
              <a:rPr lang="en-GB" b="1" dirty="0" smtClean="0"/>
              <a:t>), </a:t>
            </a:r>
            <a:r>
              <a:rPr lang="en-GB" dirty="0" err="1" smtClean="0"/>
              <a:t>afectó</a:t>
            </a:r>
            <a:r>
              <a:rPr lang="en-GB" baseline="0" dirty="0" smtClean="0"/>
              <a:t> el 07 de </a:t>
            </a:r>
            <a:r>
              <a:rPr lang="en-GB" baseline="0" dirty="0" err="1" smtClean="0"/>
              <a:t>marzo</a:t>
            </a:r>
            <a:r>
              <a:rPr lang="en-GB" baseline="0" dirty="0" smtClean="0"/>
              <a:t> la Isla de Madagascar, </a:t>
            </a:r>
            <a:r>
              <a:rPr lang="en-GB" baseline="0" dirty="0" err="1" smtClean="0"/>
              <a:t>desplazando</a:t>
            </a:r>
            <a:r>
              <a:rPr lang="en-GB" baseline="0" dirty="0" smtClean="0"/>
              <a:t> a </a:t>
            </a:r>
            <a:r>
              <a:rPr lang="en-GB" baseline="0" dirty="0" err="1" smtClean="0"/>
              <a:t>más</a:t>
            </a:r>
            <a:r>
              <a:rPr lang="en-GB" baseline="0" dirty="0" smtClean="0"/>
              <a:t> de 250 mil personas. A</a:t>
            </a:r>
            <a:r>
              <a:rPr lang="en-GB" dirty="0" smtClean="0"/>
              <a:t>l 17 </a:t>
            </a:r>
            <a:r>
              <a:rPr lang="en-GB" dirty="0" err="1" smtClean="0"/>
              <a:t>marzo</a:t>
            </a:r>
            <a:r>
              <a:rPr lang="en-GB" dirty="0" smtClean="0"/>
              <a:t>, 2017</a:t>
            </a:r>
            <a:r>
              <a:rPr lang="en-GB" baseline="0" dirty="0" smtClean="0"/>
              <a:t> con la DTM se </a:t>
            </a:r>
            <a:r>
              <a:rPr lang="en-GB" baseline="0" dirty="0" err="1" smtClean="0"/>
              <a:t>contabilizó</a:t>
            </a:r>
            <a:r>
              <a:rPr lang="en-GB" baseline="0" dirty="0" smtClean="0"/>
              <a:t> 126 </a:t>
            </a:r>
            <a:r>
              <a:rPr lang="en-GB" baseline="0" dirty="0" err="1" smtClean="0"/>
              <a:t>sitios</a:t>
            </a:r>
            <a:r>
              <a:rPr lang="en-GB" baseline="0" dirty="0" smtClean="0"/>
              <a:t> para personas </a:t>
            </a:r>
            <a:r>
              <a:rPr lang="en-GB" baseline="0" dirty="0" err="1" smtClean="0"/>
              <a:t>desplazadas</a:t>
            </a:r>
            <a:r>
              <a:rPr lang="en-GB" baseline="0" dirty="0" smtClean="0"/>
              <a:t>, </a:t>
            </a:r>
            <a:r>
              <a:rPr lang="en-GB" baseline="0" dirty="0" err="1" smtClean="0"/>
              <a:t>en</a:t>
            </a:r>
            <a:r>
              <a:rPr lang="en-GB" baseline="0" dirty="0" smtClean="0"/>
              <a:t> 15 de las regions </a:t>
            </a:r>
            <a:r>
              <a:rPr lang="en-GB" baseline="0" dirty="0" err="1" smtClean="0"/>
              <a:t>afectadas</a:t>
            </a:r>
            <a:r>
              <a:rPr lang="en-GB" baseline="0" dirty="0" smtClean="0"/>
              <a:t>. </a:t>
            </a:r>
          </a:p>
          <a:p>
            <a:pPr marL="285750" indent="-285750">
              <a:buFont typeface="Arial" panose="020B0604020202020204" pitchFamily="34" charset="0"/>
              <a:buChar char="•"/>
            </a:pPr>
            <a:r>
              <a:rPr lang="en-GB" b="1" dirty="0" smtClean="0"/>
              <a:t>Mozambique (</a:t>
            </a:r>
            <a:r>
              <a:rPr lang="en-GB" b="1" dirty="0" err="1" smtClean="0"/>
              <a:t>Inundaciones</a:t>
            </a:r>
            <a:r>
              <a:rPr lang="en-GB" b="1" dirty="0" smtClean="0"/>
              <a:t>), </a:t>
            </a:r>
            <a:r>
              <a:rPr lang="en-GB" b="0" dirty="0" smtClean="0"/>
              <a:t>OIM junto con el</a:t>
            </a:r>
            <a:r>
              <a:rPr lang="en-GB" b="0" baseline="0" dirty="0" smtClean="0"/>
              <a:t> </a:t>
            </a:r>
            <a:r>
              <a:rPr lang="en-GB" b="0" baseline="0" dirty="0" err="1" smtClean="0"/>
              <a:t>Instituto</a:t>
            </a:r>
            <a:r>
              <a:rPr lang="en-GB" b="0" baseline="0" dirty="0" smtClean="0"/>
              <a:t> Nacional de </a:t>
            </a:r>
            <a:r>
              <a:rPr lang="en-GB" b="0" baseline="0" dirty="0" err="1" smtClean="0"/>
              <a:t>Gestión</a:t>
            </a:r>
            <a:r>
              <a:rPr lang="en-GB" b="0" baseline="0" dirty="0" smtClean="0"/>
              <a:t> de </a:t>
            </a:r>
            <a:r>
              <a:rPr lang="en-GB" b="0" baseline="0" dirty="0" err="1" smtClean="0"/>
              <a:t>Desastres</a:t>
            </a:r>
            <a:r>
              <a:rPr lang="en-GB" b="0" baseline="0" dirty="0" smtClean="0"/>
              <a:t>, y </a:t>
            </a:r>
            <a:r>
              <a:rPr lang="en-GB" b="0" baseline="0" dirty="0" err="1" smtClean="0"/>
              <a:t>otros</a:t>
            </a:r>
            <a:r>
              <a:rPr lang="en-GB" b="0" baseline="0" dirty="0" smtClean="0"/>
              <a:t> </a:t>
            </a:r>
            <a:r>
              <a:rPr lang="en-GB" b="0" baseline="0" dirty="0" err="1" smtClean="0"/>
              <a:t>socios</a:t>
            </a:r>
            <a:r>
              <a:rPr lang="en-GB" b="0" baseline="0" dirty="0" smtClean="0"/>
              <a:t>, se </a:t>
            </a:r>
            <a:r>
              <a:rPr lang="en-GB" b="0" baseline="0" dirty="0" err="1" smtClean="0"/>
              <a:t>activó</a:t>
            </a:r>
            <a:r>
              <a:rPr lang="en-GB" b="0" baseline="0" dirty="0" smtClean="0"/>
              <a:t> la </a:t>
            </a:r>
            <a:r>
              <a:rPr lang="en-GB" b="0" baseline="0" dirty="0" err="1" smtClean="0"/>
              <a:t>Matriz</a:t>
            </a:r>
            <a:r>
              <a:rPr lang="en-GB" b="0" baseline="0" dirty="0" smtClean="0"/>
              <a:t> de </a:t>
            </a:r>
            <a:r>
              <a:rPr lang="en-GB" b="0" baseline="0" dirty="0" err="1" smtClean="0"/>
              <a:t>Monitoreo</a:t>
            </a:r>
            <a:r>
              <a:rPr lang="en-GB" b="0" baseline="0" dirty="0" smtClean="0"/>
              <a:t> de </a:t>
            </a:r>
            <a:r>
              <a:rPr lang="en-GB" b="0" baseline="0" dirty="0" err="1" smtClean="0"/>
              <a:t>Desplazamiento</a:t>
            </a:r>
            <a:r>
              <a:rPr lang="en-GB" b="0" baseline="0" dirty="0" smtClean="0"/>
              <a:t> </a:t>
            </a:r>
            <a:r>
              <a:rPr lang="en-GB" b="0" baseline="0" dirty="0" err="1" smtClean="0"/>
              <a:t>en</a:t>
            </a:r>
            <a:r>
              <a:rPr lang="en-GB" b="0" baseline="0" dirty="0" smtClean="0"/>
              <a:t> la </a:t>
            </a:r>
            <a:r>
              <a:rPr lang="en-GB" b="0" baseline="0" dirty="0" err="1" smtClean="0"/>
              <a:t>Provincia</a:t>
            </a:r>
            <a:r>
              <a:rPr lang="en-GB" b="0" baseline="0" dirty="0" smtClean="0"/>
              <a:t> de </a:t>
            </a:r>
            <a:r>
              <a:rPr lang="en-GB" b="0" baseline="0" dirty="0" err="1" smtClean="0"/>
              <a:t>Zambezia</a:t>
            </a:r>
            <a:r>
              <a:rPr lang="en-GB" b="0" baseline="0" dirty="0" smtClean="0"/>
              <a:t>, con el fin de </a:t>
            </a:r>
            <a:r>
              <a:rPr lang="en-GB" b="0" baseline="0" dirty="0" err="1" smtClean="0"/>
              <a:t>brindar</a:t>
            </a:r>
            <a:r>
              <a:rPr lang="en-GB" b="0" baseline="0" dirty="0" smtClean="0"/>
              <a:t> </a:t>
            </a:r>
            <a:r>
              <a:rPr lang="en-GB" b="0" baseline="0" dirty="0" err="1" smtClean="0"/>
              <a:t>información</a:t>
            </a:r>
            <a:r>
              <a:rPr lang="en-GB" b="0" baseline="0" dirty="0" smtClean="0"/>
              <a:t> al </a:t>
            </a:r>
            <a:r>
              <a:rPr lang="en-GB" b="0" baseline="0" dirty="0" err="1" smtClean="0"/>
              <a:t>gobierno</a:t>
            </a:r>
            <a:r>
              <a:rPr lang="en-GB" b="0" baseline="0" dirty="0" smtClean="0"/>
              <a:t> y </a:t>
            </a:r>
            <a:r>
              <a:rPr lang="en-GB" b="0" baseline="0" dirty="0" err="1" smtClean="0"/>
              <a:t>socios</a:t>
            </a:r>
            <a:r>
              <a:rPr lang="en-GB" b="0" baseline="0" dirty="0" smtClean="0"/>
              <a:t> </a:t>
            </a:r>
            <a:r>
              <a:rPr lang="en-GB" b="0" baseline="0" dirty="0" err="1" smtClean="0"/>
              <a:t>humanitarios</a:t>
            </a:r>
            <a:r>
              <a:rPr lang="en-GB" b="0" baseline="0" dirty="0" smtClean="0"/>
              <a:t> </a:t>
            </a:r>
            <a:r>
              <a:rPr lang="en-GB" b="0" baseline="0" dirty="0" err="1" smtClean="0"/>
              <a:t>sobre</a:t>
            </a:r>
            <a:r>
              <a:rPr lang="en-GB" b="0" baseline="0" dirty="0" smtClean="0"/>
              <a:t> la </a:t>
            </a:r>
            <a:r>
              <a:rPr lang="en-GB" b="0" baseline="0" dirty="0" err="1" smtClean="0"/>
              <a:t>población</a:t>
            </a:r>
            <a:r>
              <a:rPr lang="en-GB" b="0" baseline="0" dirty="0" smtClean="0"/>
              <a:t> </a:t>
            </a:r>
            <a:r>
              <a:rPr lang="en-GB" b="0" baseline="0" dirty="0" err="1" smtClean="0"/>
              <a:t>desplazada</a:t>
            </a:r>
            <a:r>
              <a:rPr lang="en-GB" b="0" baseline="0" dirty="0" smtClean="0"/>
              <a:t> y </a:t>
            </a:r>
            <a:r>
              <a:rPr lang="en-GB" b="0" baseline="0" dirty="0" err="1" smtClean="0"/>
              <a:t>su</a:t>
            </a:r>
            <a:r>
              <a:rPr lang="en-GB" b="0" baseline="0" dirty="0" smtClean="0"/>
              <a:t> </a:t>
            </a:r>
            <a:r>
              <a:rPr lang="en-GB" b="0" baseline="0" dirty="0" err="1" smtClean="0"/>
              <a:t>reubicación</a:t>
            </a:r>
            <a:r>
              <a:rPr lang="en-GB" b="0" baseline="0" dirty="0" smtClean="0"/>
              <a:t>. Se </a:t>
            </a:r>
            <a:r>
              <a:rPr lang="en-GB" b="0" baseline="0" dirty="0" err="1" smtClean="0"/>
              <a:t>identificaron</a:t>
            </a:r>
            <a:r>
              <a:rPr lang="en-GB" b="0" baseline="0" dirty="0" smtClean="0"/>
              <a:t> 12 396 </a:t>
            </a:r>
            <a:r>
              <a:rPr lang="en-GB" b="0" baseline="0" dirty="0" err="1" smtClean="0"/>
              <a:t>familias</a:t>
            </a:r>
            <a:r>
              <a:rPr lang="en-GB" b="0" baseline="0" dirty="0" smtClean="0"/>
              <a:t> y 61 602 personas. </a:t>
            </a:r>
            <a:endParaRPr lang="en-GB" b="0" dirty="0" smtClean="0"/>
          </a:p>
          <a:p>
            <a:pPr marL="285750" indent="-285750">
              <a:buFont typeface="Arial" panose="020B0604020202020204" pitchFamily="34" charset="0"/>
              <a:buChar char="•"/>
            </a:pPr>
            <a:r>
              <a:rPr lang="en-GB" b="1" dirty="0" smtClean="0"/>
              <a:t>Nepal (</a:t>
            </a:r>
            <a:r>
              <a:rPr lang="en-GB" b="1" dirty="0" err="1" smtClean="0"/>
              <a:t>Terremoto</a:t>
            </a:r>
            <a:r>
              <a:rPr lang="en-GB" b="1" dirty="0" smtClean="0"/>
              <a:t> 2015), </a:t>
            </a:r>
            <a:r>
              <a:rPr lang="en-GB" b="0" dirty="0" smtClean="0"/>
              <a:t>el 25 de </a:t>
            </a:r>
            <a:r>
              <a:rPr lang="en-GB" b="0" dirty="0" err="1" smtClean="0"/>
              <a:t>abril</a:t>
            </a:r>
            <a:r>
              <a:rPr lang="en-GB" b="0" dirty="0" smtClean="0"/>
              <a:t> 2015 Nepal experiment</a:t>
            </a:r>
            <a:r>
              <a:rPr lang="en-GB" b="0" baseline="0" dirty="0" smtClean="0"/>
              <a:t> un </a:t>
            </a:r>
            <a:r>
              <a:rPr lang="en-GB" b="0" baseline="0" dirty="0" err="1" smtClean="0"/>
              <a:t>terremoto</a:t>
            </a:r>
            <a:r>
              <a:rPr lang="en-GB" b="0" baseline="0" dirty="0" smtClean="0"/>
              <a:t> con </a:t>
            </a:r>
            <a:r>
              <a:rPr lang="en-GB" b="0" baseline="0" dirty="0" err="1" smtClean="0"/>
              <a:t>una</a:t>
            </a:r>
            <a:r>
              <a:rPr lang="en-GB" b="0" baseline="0" dirty="0" smtClean="0"/>
              <a:t> magnitude de 7.8. La DTM se active con el fin de </a:t>
            </a:r>
            <a:r>
              <a:rPr lang="en-GB" b="0" baseline="0" dirty="0" err="1" smtClean="0"/>
              <a:t>identificar</a:t>
            </a:r>
            <a:r>
              <a:rPr lang="en-GB" b="0" baseline="0" dirty="0" smtClean="0"/>
              <a:t> y </a:t>
            </a:r>
            <a:r>
              <a:rPr lang="en-GB" b="0" baseline="0" dirty="0" err="1" smtClean="0"/>
              <a:t>verificar</a:t>
            </a:r>
            <a:r>
              <a:rPr lang="en-GB" b="0" baseline="0" dirty="0" smtClean="0"/>
              <a:t> la </a:t>
            </a:r>
            <a:r>
              <a:rPr lang="en-GB" b="0" baseline="0" dirty="0" err="1" smtClean="0"/>
              <a:t>ubicación</a:t>
            </a:r>
            <a:r>
              <a:rPr lang="en-GB" b="0" baseline="0" dirty="0" smtClean="0"/>
              <a:t> de las personas </a:t>
            </a:r>
            <a:r>
              <a:rPr lang="en-GB" b="0" baseline="0" dirty="0" err="1" smtClean="0"/>
              <a:t>desplazadas</a:t>
            </a:r>
            <a:r>
              <a:rPr lang="en-GB" b="0" baseline="0" dirty="0" smtClean="0"/>
              <a:t>, y </a:t>
            </a:r>
            <a:r>
              <a:rPr lang="en-GB" b="0" baseline="0" dirty="0" err="1" smtClean="0"/>
              <a:t>otros</a:t>
            </a:r>
            <a:r>
              <a:rPr lang="en-GB" b="0" baseline="0" dirty="0" smtClean="0"/>
              <a:t> </a:t>
            </a:r>
            <a:r>
              <a:rPr lang="en-GB" b="0" baseline="0" dirty="0" err="1" smtClean="0"/>
              <a:t>factores</a:t>
            </a:r>
            <a:r>
              <a:rPr lang="en-GB" b="0" baseline="0" dirty="0" smtClean="0"/>
              <a:t> </a:t>
            </a:r>
            <a:r>
              <a:rPr lang="en-GB" b="0" baseline="0" dirty="0" err="1" smtClean="0"/>
              <a:t>como</a:t>
            </a:r>
            <a:r>
              <a:rPr lang="en-GB" b="0" baseline="0" dirty="0" smtClean="0"/>
              <a:t> </a:t>
            </a:r>
            <a:r>
              <a:rPr lang="en-GB" b="0" baseline="0" dirty="0" err="1" smtClean="0"/>
              <a:t>sexo</a:t>
            </a:r>
            <a:r>
              <a:rPr lang="en-GB" b="0" baseline="0" dirty="0" smtClean="0"/>
              <a:t>, la </a:t>
            </a:r>
            <a:r>
              <a:rPr lang="en-GB" b="0" baseline="0" dirty="0" err="1" smtClean="0"/>
              <a:t>mobilidad</a:t>
            </a:r>
            <a:r>
              <a:rPr lang="en-GB" b="0" baseline="0" dirty="0" smtClean="0"/>
              <a:t> de la </a:t>
            </a:r>
            <a:r>
              <a:rPr lang="en-GB" b="0" baseline="0" dirty="0" err="1" smtClean="0"/>
              <a:t>población</a:t>
            </a:r>
            <a:r>
              <a:rPr lang="en-GB" b="0" baseline="0" dirty="0" smtClean="0"/>
              <a:t>, </a:t>
            </a:r>
            <a:r>
              <a:rPr lang="en-GB" b="0" baseline="0" dirty="0" err="1" smtClean="0"/>
              <a:t>vulnerabilidades</a:t>
            </a:r>
            <a:r>
              <a:rPr lang="en-GB" b="0" baseline="0" dirty="0" smtClean="0"/>
              <a:t>, </a:t>
            </a:r>
            <a:r>
              <a:rPr lang="en-GB" b="0" baseline="0" dirty="0" err="1" smtClean="0"/>
              <a:t>necesidades</a:t>
            </a:r>
            <a:r>
              <a:rPr lang="en-GB" b="0" baseline="0" dirty="0" smtClean="0"/>
              <a:t> y </a:t>
            </a:r>
            <a:r>
              <a:rPr lang="en-GB" b="0" baseline="0" dirty="0" err="1" smtClean="0"/>
              <a:t>acceso</a:t>
            </a:r>
            <a:r>
              <a:rPr lang="en-GB" b="0" baseline="0" dirty="0" smtClean="0"/>
              <a:t> a </a:t>
            </a:r>
            <a:r>
              <a:rPr lang="en-GB" b="0" baseline="0" dirty="0" err="1" smtClean="0"/>
              <a:t>los</a:t>
            </a:r>
            <a:r>
              <a:rPr lang="en-GB" b="0" baseline="0" dirty="0" smtClean="0"/>
              <a:t> </a:t>
            </a:r>
            <a:r>
              <a:rPr lang="en-GB" b="0" baseline="0" dirty="0" err="1" smtClean="0"/>
              <a:t>servicios</a:t>
            </a:r>
            <a:r>
              <a:rPr lang="en-GB" b="0" baseline="0" dirty="0" smtClean="0"/>
              <a:t>. Con el </a:t>
            </a:r>
            <a:r>
              <a:rPr lang="en-GB" b="0" baseline="0" dirty="0" err="1" smtClean="0"/>
              <a:t>reto</a:t>
            </a:r>
            <a:r>
              <a:rPr lang="en-GB" b="0" baseline="0" dirty="0" smtClean="0"/>
              <a:t> de que </a:t>
            </a:r>
            <a:r>
              <a:rPr lang="en-GB" b="0" baseline="0" dirty="0" err="1" smtClean="0"/>
              <a:t>algunas</a:t>
            </a:r>
            <a:r>
              <a:rPr lang="en-GB" b="0" baseline="0" dirty="0" smtClean="0"/>
              <a:t> de las </a:t>
            </a:r>
            <a:r>
              <a:rPr lang="en-GB" b="0" baseline="0" dirty="0" err="1" smtClean="0"/>
              <a:t>áreas</a:t>
            </a:r>
            <a:r>
              <a:rPr lang="en-GB" b="0" baseline="0" dirty="0" smtClean="0"/>
              <a:t> </a:t>
            </a:r>
            <a:r>
              <a:rPr lang="en-GB" b="0" baseline="0" dirty="0" err="1" smtClean="0"/>
              <a:t>afectadas</a:t>
            </a:r>
            <a:r>
              <a:rPr lang="en-GB" b="0" baseline="0" dirty="0" smtClean="0"/>
              <a:t> </a:t>
            </a:r>
            <a:r>
              <a:rPr lang="en-GB" b="0" baseline="0" dirty="0" err="1" smtClean="0"/>
              <a:t>eran</a:t>
            </a:r>
            <a:r>
              <a:rPr lang="en-GB" b="0" baseline="0" dirty="0" smtClean="0"/>
              <a:t> de </a:t>
            </a:r>
            <a:r>
              <a:rPr lang="en-GB" b="0" baseline="0" dirty="0" err="1" smtClean="0"/>
              <a:t>difícil</a:t>
            </a:r>
            <a:r>
              <a:rPr lang="en-GB" b="0" baseline="0" dirty="0" smtClean="0"/>
              <a:t> </a:t>
            </a:r>
            <a:r>
              <a:rPr lang="en-GB" b="0" baseline="0" dirty="0" err="1" smtClean="0"/>
              <a:t>acceso</a:t>
            </a:r>
            <a:r>
              <a:rPr lang="en-GB" b="0" baseline="0" dirty="0" smtClean="0"/>
              <a:t>, </a:t>
            </a:r>
            <a:r>
              <a:rPr lang="en-GB" b="0" baseline="0" dirty="0" err="1" smtClean="0"/>
              <a:t>donde</a:t>
            </a:r>
            <a:r>
              <a:rPr lang="en-GB" b="0" baseline="0" dirty="0" smtClean="0"/>
              <a:t> </a:t>
            </a:r>
            <a:r>
              <a:rPr lang="en-GB" b="0" baseline="0" dirty="0" err="1" smtClean="0"/>
              <a:t>los</a:t>
            </a:r>
            <a:r>
              <a:rPr lang="en-GB" b="0" baseline="0" dirty="0" smtClean="0"/>
              <a:t> </a:t>
            </a:r>
            <a:r>
              <a:rPr lang="en-GB" b="0" baseline="0" dirty="0" err="1" smtClean="0"/>
              <a:t>socios</a:t>
            </a:r>
            <a:r>
              <a:rPr lang="en-GB" b="0" baseline="0" dirty="0" smtClean="0"/>
              <a:t> a </a:t>
            </a:r>
            <a:r>
              <a:rPr lang="en-GB" b="0" baseline="0" dirty="0" err="1" smtClean="0"/>
              <a:t>nivel</a:t>
            </a:r>
            <a:r>
              <a:rPr lang="en-GB" b="0" baseline="0" dirty="0" smtClean="0"/>
              <a:t> local </a:t>
            </a:r>
            <a:r>
              <a:rPr lang="en-GB" b="0" baseline="0" dirty="0" err="1" smtClean="0"/>
              <a:t>fueron</a:t>
            </a:r>
            <a:r>
              <a:rPr lang="en-GB" b="0" baseline="0" dirty="0" smtClean="0"/>
              <a:t> clave. </a:t>
            </a:r>
            <a:endParaRPr lang="en-GB" b="1" dirty="0" smtClean="0"/>
          </a:p>
          <a:p>
            <a:pPr marL="285750" indent="-285750">
              <a:buFont typeface="Arial" panose="020B0604020202020204" pitchFamily="34" charset="0"/>
              <a:buChar char="•"/>
            </a:pPr>
            <a:r>
              <a:rPr lang="en-GB" b="1" dirty="0" smtClean="0"/>
              <a:t>Somalia (</a:t>
            </a:r>
            <a:r>
              <a:rPr lang="en-GB" b="1" dirty="0" err="1" smtClean="0"/>
              <a:t>Sequía</a:t>
            </a:r>
            <a:r>
              <a:rPr lang="en-GB" b="1" dirty="0" smtClean="0"/>
              <a:t> 2016-2017):</a:t>
            </a:r>
            <a:r>
              <a:rPr lang="en-GB" b="1" baseline="0" dirty="0" smtClean="0"/>
              <a:t> </a:t>
            </a:r>
            <a:r>
              <a:rPr lang="es-CR" sz="1200" b="1" i="0" kern="1200" dirty="0" smtClean="0">
                <a:solidFill>
                  <a:schemeClr val="tx1"/>
                </a:solidFill>
                <a:effectLst/>
                <a:latin typeface="+mn-lt"/>
                <a:ea typeface="+mn-ea"/>
                <a:cs typeface="+mn-cs"/>
              </a:rPr>
              <a:t>1,400,000 </a:t>
            </a:r>
            <a:r>
              <a:rPr lang="es-CR" sz="1200" b="1" i="0" kern="1200" dirty="0" err="1" smtClean="0">
                <a:solidFill>
                  <a:schemeClr val="tx1"/>
                </a:solidFill>
                <a:effectLst/>
                <a:latin typeface="+mn-lt"/>
                <a:ea typeface="+mn-ea"/>
                <a:cs typeface="+mn-cs"/>
              </a:rPr>
              <a:t>IDPs</a:t>
            </a:r>
            <a:r>
              <a:rPr lang="es-CR" sz="1200" b="0" i="0" kern="1200" dirty="0" smtClean="0">
                <a:solidFill>
                  <a:schemeClr val="tx1"/>
                </a:solidFill>
                <a:effectLst/>
                <a:latin typeface="+mn-lt"/>
                <a:ea typeface="+mn-ea"/>
                <a:cs typeface="+mn-cs"/>
              </a:rPr>
              <a:t> en</a:t>
            </a:r>
            <a:r>
              <a:rPr lang="es-CR" sz="1200" b="1" i="0" kern="1200" dirty="0" smtClean="0">
                <a:solidFill>
                  <a:schemeClr val="tx1"/>
                </a:solidFill>
                <a:effectLst/>
                <a:latin typeface="+mn-lt"/>
                <a:ea typeface="+mn-ea"/>
                <a:cs typeface="+mn-cs"/>
              </a:rPr>
              <a:t> 1,549 Sitios.</a:t>
            </a:r>
            <a:r>
              <a:rPr lang="es-CR" sz="1200" b="1" i="0" kern="1200" baseline="0" dirty="0" smtClean="0">
                <a:solidFill>
                  <a:schemeClr val="tx1"/>
                </a:solidFill>
                <a:effectLst/>
                <a:latin typeface="+mn-lt"/>
                <a:ea typeface="+mn-ea"/>
                <a:cs typeface="+mn-cs"/>
              </a:rPr>
              <a:t> </a:t>
            </a:r>
            <a:r>
              <a:rPr lang="es-CR" sz="1200" b="0" i="0" kern="1200" baseline="0" dirty="0" smtClean="0">
                <a:solidFill>
                  <a:schemeClr val="tx1"/>
                </a:solidFill>
                <a:effectLst/>
                <a:latin typeface="+mn-lt"/>
                <a:ea typeface="+mn-ea"/>
                <a:cs typeface="+mn-cs"/>
              </a:rPr>
              <a:t>Se encuentra activada la herramienta para el Seguimiento de la Emergencia (</a:t>
            </a:r>
            <a:r>
              <a:rPr lang="es-CR" sz="1200" b="0" i="0" kern="1200" baseline="0" dirty="0" err="1" smtClean="0">
                <a:solidFill>
                  <a:schemeClr val="tx1"/>
                </a:solidFill>
                <a:effectLst/>
                <a:latin typeface="+mn-lt"/>
                <a:ea typeface="+mn-ea"/>
                <a:cs typeface="+mn-cs"/>
              </a:rPr>
              <a:t>Emergency</a:t>
            </a:r>
            <a:r>
              <a:rPr lang="es-CR" sz="1200" b="0" i="0" kern="1200" baseline="0" dirty="0" smtClean="0">
                <a:solidFill>
                  <a:schemeClr val="tx1"/>
                </a:solidFill>
                <a:effectLst/>
                <a:latin typeface="+mn-lt"/>
                <a:ea typeface="+mn-ea"/>
                <a:cs typeface="+mn-cs"/>
              </a:rPr>
              <a:t> Tracking </a:t>
            </a:r>
            <a:r>
              <a:rPr lang="es-CR" sz="1200" b="0" i="0" kern="1200" baseline="0" dirty="0" err="1" smtClean="0">
                <a:solidFill>
                  <a:schemeClr val="tx1"/>
                </a:solidFill>
                <a:effectLst/>
                <a:latin typeface="+mn-lt"/>
                <a:ea typeface="+mn-ea"/>
                <a:cs typeface="+mn-cs"/>
              </a:rPr>
              <a:t>Toll</a:t>
            </a:r>
            <a:r>
              <a:rPr lang="es-CR" sz="1200" b="0" i="0" kern="1200" baseline="0" dirty="0" smtClean="0">
                <a:solidFill>
                  <a:schemeClr val="tx1"/>
                </a:solidFill>
                <a:effectLst/>
                <a:latin typeface="+mn-lt"/>
                <a:ea typeface="+mn-ea"/>
                <a:cs typeface="+mn-cs"/>
              </a:rPr>
              <a:t> ETT) y  el Monitoreo de Flujos en pasos fronterizos dando seguimiento a las entradas y salidas del país (Etiopia y Kenia)</a:t>
            </a:r>
          </a:p>
          <a:p>
            <a:pPr marL="285750" indent="-285750">
              <a:buFont typeface="Arial" panose="020B0604020202020204" pitchFamily="34" charset="0"/>
              <a:buChar char="•"/>
            </a:pPr>
            <a:r>
              <a:rPr lang="en-GB" b="1" dirty="0" smtClean="0"/>
              <a:t>Vanuatu (</a:t>
            </a:r>
            <a:r>
              <a:rPr lang="en-GB" b="1" dirty="0" err="1" smtClean="0"/>
              <a:t>Ciclón</a:t>
            </a:r>
            <a:r>
              <a:rPr lang="en-GB" b="1" dirty="0" smtClean="0"/>
              <a:t> Pam y Cook), </a:t>
            </a:r>
          </a:p>
          <a:p>
            <a:pPr marL="285750" indent="-285750">
              <a:buFont typeface="Arial" panose="020B0604020202020204" pitchFamily="34" charset="0"/>
              <a:buChar char="•"/>
            </a:pPr>
            <a:r>
              <a:rPr lang="en-GB" b="1" dirty="0" smtClean="0"/>
              <a:t>Yemen (</a:t>
            </a:r>
            <a:r>
              <a:rPr lang="en-GB" b="1" dirty="0" err="1" smtClean="0"/>
              <a:t>Cyclon</a:t>
            </a:r>
            <a:r>
              <a:rPr lang="en-GB" b="1" dirty="0" smtClean="0"/>
              <a:t> Chapala)</a:t>
            </a:r>
            <a:endParaRPr lang="es-CR" b="1" dirty="0" smtClean="0"/>
          </a:p>
          <a:p>
            <a:endParaRPr lang="es-CR" dirty="0"/>
          </a:p>
        </p:txBody>
      </p:sp>
      <p:sp>
        <p:nvSpPr>
          <p:cNvPr id="4" name="Slide Number Placeholder 3"/>
          <p:cNvSpPr>
            <a:spLocks noGrp="1"/>
          </p:cNvSpPr>
          <p:nvPr>
            <p:ph type="sldNum" sz="quarter" idx="10"/>
          </p:nvPr>
        </p:nvSpPr>
        <p:spPr/>
        <p:txBody>
          <a:bodyPr/>
          <a:lstStyle/>
          <a:p>
            <a:fld id="{9065D1B4-7CCA-4681-973A-FFAFE8D3E17E}" type="slidenum">
              <a:rPr lang="es-PE" smtClean="0"/>
              <a:t>38</a:t>
            </a:fld>
            <a:endParaRPr lang="es-PE"/>
          </a:p>
        </p:txBody>
      </p:sp>
    </p:spTree>
    <p:extLst>
      <p:ext uri="{BB962C8B-B14F-4D97-AF65-F5344CB8AC3E}">
        <p14:creationId xmlns:p14="http://schemas.microsoft.com/office/powerpoint/2010/main" val="20942168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dirty="0" err="1" smtClean="0">
                <a:latin typeface="Calibri" panose="020F0502020204030204" pitchFamily="34" charset="0"/>
                <a:ea typeface="Calibri" panose="020F0502020204030204" pitchFamily="34" charset="0"/>
                <a:cs typeface="Times New Roman" panose="02020603050405020304" pitchFamily="18" charset="0"/>
              </a:rPr>
              <a:t>En</a:t>
            </a:r>
            <a:r>
              <a:rPr lang="en-GB" dirty="0" smtClean="0">
                <a:latin typeface="Calibri" panose="020F0502020204030204" pitchFamily="34" charset="0"/>
                <a:ea typeface="Calibri" panose="020F0502020204030204" pitchFamily="34" charset="0"/>
                <a:cs typeface="Times New Roman" panose="02020603050405020304" pitchFamily="18" charset="0"/>
              </a:rPr>
              <a:t> la </a:t>
            </a:r>
            <a:r>
              <a:rPr lang="en-GB" dirty="0" err="1" smtClean="0">
                <a:latin typeface="Calibri" panose="020F0502020204030204" pitchFamily="34" charset="0"/>
                <a:ea typeface="Calibri" panose="020F0502020204030204" pitchFamily="34" charset="0"/>
                <a:cs typeface="Times New Roman" panose="02020603050405020304" pitchFamily="18" charset="0"/>
              </a:rPr>
              <a:t>región</a:t>
            </a:r>
            <a:r>
              <a:rPr lang="en-GB" dirty="0" smtClean="0">
                <a:latin typeface="Calibri" panose="020F0502020204030204" pitchFamily="34" charset="0"/>
                <a:ea typeface="Calibri" panose="020F0502020204030204" pitchFamily="34" charset="0"/>
                <a:cs typeface="Times New Roman" panose="02020603050405020304" pitchFamily="18" charset="0"/>
              </a:rPr>
              <a:t> se </a:t>
            </a:r>
            <a:r>
              <a:rPr lang="en-GB" dirty="0" err="1" smtClean="0">
                <a:latin typeface="Calibri" panose="020F0502020204030204" pitchFamily="34" charset="0"/>
                <a:ea typeface="Calibri" panose="020F0502020204030204" pitchFamily="34" charset="0"/>
                <a:cs typeface="Times New Roman" panose="02020603050405020304" pitchFamily="18" charset="0"/>
              </a:rPr>
              <a:t>han</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err="1" smtClean="0">
                <a:latin typeface="Calibri" panose="020F0502020204030204" pitchFamily="34" charset="0"/>
                <a:ea typeface="Calibri" panose="020F0502020204030204" pitchFamily="34" charset="0"/>
                <a:cs typeface="Times New Roman" panose="02020603050405020304" pitchFamily="18" charset="0"/>
              </a:rPr>
              <a:t>respondido</a:t>
            </a:r>
            <a:r>
              <a:rPr lang="en-GB" dirty="0" smtClean="0">
                <a:latin typeface="Calibri" panose="020F0502020204030204" pitchFamily="34" charset="0"/>
                <a:ea typeface="Calibri" panose="020F0502020204030204" pitchFamily="34" charset="0"/>
                <a:cs typeface="Times New Roman" panose="02020603050405020304" pitchFamily="18" charset="0"/>
              </a:rPr>
              <a:t> a las </a:t>
            </a:r>
            <a:r>
              <a:rPr lang="en-GB" dirty="0" err="1" smtClean="0">
                <a:latin typeface="Calibri" panose="020F0502020204030204" pitchFamily="34" charset="0"/>
                <a:ea typeface="Calibri" panose="020F0502020204030204" pitchFamily="34" charset="0"/>
                <a:cs typeface="Times New Roman" panose="02020603050405020304" pitchFamily="18" charset="0"/>
              </a:rPr>
              <a:t>emergencias</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err="1" smtClean="0">
                <a:latin typeface="Calibri" panose="020F0502020204030204" pitchFamily="34" charset="0"/>
                <a:ea typeface="Calibri" panose="020F0502020204030204" pitchFamily="34" charset="0"/>
                <a:cs typeface="Times New Roman" panose="02020603050405020304" pitchFamily="18" charset="0"/>
              </a:rPr>
              <a:t>por</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err="1" smtClean="0">
                <a:latin typeface="Calibri" panose="020F0502020204030204" pitchFamily="34" charset="0"/>
                <a:ea typeface="Calibri" panose="020F0502020204030204" pitchFamily="34" charset="0"/>
                <a:cs typeface="Times New Roman" panose="02020603050405020304" pitchFamily="18" charset="0"/>
              </a:rPr>
              <a:t>desastres</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err="1" smtClean="0">
                <a:latin typeface="Calibri" panose="020F0502020204030204" pitchFamily="34" charset="0"/>
                <a:ea typeface="Calibri" panose="020F0502020204030204" pitchFamily="34" charset="0"/>
                <a:cs typeface="Times New Roman" panose="02020603050405020304" pitchFamily="18" charset="0"/>
              </a:rPr>
              <a:t>provocados</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err="1" smtClean="0">
                <a:latin typeface="Calibri" panose="020F0502020204030204" pitchFamily="34" charset="0"/>
                <a:ea typeface="Calibri" panose="020F0502020204030204" pitchFamily="34" charset="0"/>
                <a:cs typeface="Times New Roman" panose="02020603050405020304" pitchFamily="18" charset="0"/>
              </a:rPr>
              <a:t>por</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err="1" smtClean="0">
                <a:latin typeface="Calibri" panose="020F0502020204030204" pitchFamily="34" charset="0"/>
                <a:ea typeface="Calibri" panose="020F0502020204030204" pitchFamily="34" charset="0"/>
                <a:cs typeface="Times New Roman" panose="02020603050405020304" pitchFamily="18" charset="0"/>
              </a:rPr>
              <a:t>fenómenos</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err="1" smtClean="0">
                <a:latin typeface="Calibri" panose="020F0502020204030204" pitchFamily="34" charset="0"/>
                <a:ea typeface="Calibri" panose="020F0502020204030204" pitchFamily="34" charset="0"/>
                <a:cs typeface="Times New Roman" panose="02020603050405020304" pitchFamily="18" charset="0"/>
              </a:rPr>
              <a:t>naturales</a:t>
            </a:r>
            <a:r>
              <a:rPr lang="en-GB" dirty="0" smtClean="0">
                <a:latin typeface="Calibri" panose="020F0502020204030204" pitchFamily="34" charset="0"/>
                <a:ea typeface="Calibri" panose="020F0502020204030204" pitchFamily="34" charset="0"/>
                <a:cs typeface="Times New Roman" panose="02020603050405020304" pitchFamily="18" charset="0"/>
              </a:rPr>
              <a:t> de: </a:t>
            </a:r>
          </a:p>
          <a:p>
            <a:pPr marL="285750" indent="-285750">
              <a:spcAft>
                <a:spcPts val="0"/>
              </a:spcAft>
              <a:buFont typeface="Arial" panose="020B0604020202020204" pitchFamily="34" charset="0"/>
              <a:buChar char="•"/>
            </a:pPr>
            <a:r>
              <a:rPr lang="en-GB" dirty="0" err="1" smtClean="0">
                <a:latin typeface="Calibri" panose="020F0502020204030204" pitchFamily="34" charset="0"/>
                <a:ea typeface="Calibri" panose="020F0502020204030204" pitchFamily="34" charset="0"/>
                <a:cs typeface="Times New Roman" panose="02020603050405020304" pitchFamily="18" charset="0"/>
              </a:rPr>
              <a:t>Perú</a:t>
            </a:r>
            <a:r>
              <a:rPr lang="en-GB" dirty="0" smtClean="0">
                <a:latin typeface="Calibri" panose="020F0502020204030204" pitchFamily="34" charset="0"/>
                <a:ea typeface="Calibri" panose="020F0502020204030204" pitchFamily="34" charset="0"/>
                <a:cs typeface="Times New Roman" panose="02020603050405020304" pitchFamily="18" charset="0"/>
              </a:rPr>
              <a:t> (el </a:t>
            </a:r>
            <a:r>
              <a:rPr lang="en-GB" dirty="0" err="1" smtClean="0">
                <a:latin typeface="Calibri" panose="020F0502020204030204" pitchFamily="34" charset="0"/>
                <a:ea typeface="Calibri" panose="020F0502020204030204" pitchFamily="34" charset="0"/>
                <a:cs typeface="Times New Roman" panose="02020603050405020304" pitchFamily="18" charset="0"/>
              </a:rPr>
              <a:t>niño</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err="1" smtClean="0">
                <a:latin typeface="Calibri" panose="020F0502020204030204" pitchFamily="34" charset="0"/>
                <a:ea typeface="Calibri" panose="020F0502020204030204" pitchFamily="34" charset="0"/>
                <a:cs typeface="Times New Roman" panose="02020603050405020304" pitchFamily="18" charset="0"/>
              </a:rPr>
              <a:t>Costero</a:t>
            </a:r>
            <a:r>
              <a:rPr lang="en-GB" dirty="0" smtClean="0">
                <a:latin typeface="Calibri" panose="020F0502020204030204" pitchFamily="34" charset="0"/>
                <a:ea typeface="Calibri" panose="020F0502020204030204" pitchFamily="34" charset="0"/>
                <a:cs typeface="Times New Roman" panose="02020603050405020304" pitchFamily="18" charset="0"/>
              </a:rPr>
              <a:t> 2017), </a:t>
            </a:r>
          </a:p>
          <a:p>
            <a:pPr marL="285750" indent="-285750">
              <a:spcAft>
                <a:spcPts val="0"/>
              </a:spcAft>
              <a:buFont typeface="Arial" panose="020B0604020202020204" pitchFamily="34" charset="0"/>
              <a:buChar char="•"/>
            </a:pPr>
            <a:r>
              <a:rPr lang="en-GB" dirty="0" smtClean="0">
                <a:latin typeface="Calibri" panose="020F0502020204030204" pitchFamily="34" charset="0"/>
                <a:ea typeface="Calibri" panose="020F0502020204030204" pitchFamily="34" charset="0"/>
                <a:cs typeface="Times New Roman" panose="02020603050405020304" pitchFamily="18" charset="0"/>
              </a:rPr>
              <a:t>Ecuador (</a:t>
            </a:r>
            <a:r>
              <a:rPr lang="en-GB" dirty="0" err="1" smtClean="0">
                <a:latin typeface="Calibri" panose="020F0502020204030204" pitchFamily="34" charset="0"/>
                <a:ea typeface="Calibri" panose="020F0502020204030204" pitchFamily="34" charset="0"/>
                <a:cs typeface="Times New Roman" panose="02020603050405020304" pitchFamily="18" charset="0"/>
              </a:rPr>
              <a:t>Terremoto</a:t>
            </a:r>
            <a:r>
              <a:rPr lang="en-GB" dirty="0" smtClean="0">
                <a:latin typeface="Calibri" panose="020F0502020204030204" pitchFamily="34" charset="0"/>
                <a:ea typeface="Calibri" panose="020F0502020204030204" pitchFamily="34" charset="0"/>
                <a:cs typeface="Times New Roman" panose="02020603050405020304" pitchFamily="18" charset="0"/>
              </a:rPr>
              <a:t> 2016):</a:t>
            </a:r>
            <a:r>
              <a:rPr lang="en-GB" baseline="0" dirty="0" smtClean="0">
                <a:latin typeface="Calibri" panose="020F0502020204030204" pitchFamily="34" charset="0"/>
                <a:ea typeface="Calibri" panose="020F0502020204030204" pitchFamily="34" charset="0"/>
                <a:cs typeface="Times New Roman" panose="02020603050405020304" pitchFamily="18" charset="0"/>
              </a:rPr>
              <a:t> </a:t>
            </a:r>
            <a:r>
              <a:rPr lang="es-EC" dirty="0" smtClean="0"/>
              <a:t>16 de abril de 2016 hubo un terremoto de 7.8 de magnitud en la escala de Richter que azotó la costa de Ecuador, </a:t>
            </a:r>
          </a:p>
          <a:p>
            <a:pPr>
              <a:spcAft>
                <a:spcPts val="600"/>
              </a:spcAft>
            </a:pPr>
            <a:r>
              <a:rPr lang="es-EC" dirty="0" smtClean="0"/>
              <a:t>	Las provincias más afectadas fueron Manabí y Esmeraldas</a:t>
            </a:r>
          </a:p>
          <a:p>
            <a:pPr>
              <a:spcAft>
                <a:spcPts val="600"/>
              </a:spcAft>
            </a:pPr>
            <a:r>
              <a:rPr lang="es-EC" dirty="0" smtClean="0"/>
              <a:t>	660 muertos y al menos 4,600 heridos. </a:t>
            </a:r>
          </a:p>
          <a:p>
            <a:pPr>
              <a:spcAft>
                <a:spcPts val="600"/>
              </a:spcAft>
            </a:pPr>
            <a:r>
              <a:rPr lang="es-EC" dirty="0" smtClean="0"/>
              <a:t>	Aproximadamente 218,000 personas requerían de ayuda humanitaria. </a:t>
            </a:r>
          </a:p>
          <a:p>
            <a:pPr>
              <a:spcAft>
                <a:spcPts val="600"/>
              </a:spcAft>
            </a:pPr>
            <a:r>
              <a:rPr lang="es-EC" dirty="0" smtClean="0"/>
              <a:t>	Aproximadamente 80,000 personas fueron desplazadas internamente a raíz de la pérdida total o afectación en sus viviendas.</a:t>
            </a:r>
            <a:endParaRPr lang="es-EC" sz="1100" dirty="0" smtClean="0"/>
          </a:p>
          <a:p>
            <a:pPr>
              <a:spcAft>
                <a:spcPts val="600"/>
              </a:spcAft>
            </a:pPr>
            <a:r>
              <a:rPr lang="es-EC" sz="1100" dirty="0" smtClean="0"/>
              <a:t>	Como respuesta de mas de 25,000 PDI en refugios espontáneos, el </a:t>
            </a:r>
            <a:r>
              <a:rPr lang="es-EC" sz="1100" dirty="0" err="1" smtClean="0"/>
              <a:t>GdE</a:t>
            </a:r>
            <a:r>
              <a:rPr lang="es-EC" sz="1100" dirty="0" smtClean="0"/>
              <a:t> estableció 27 albergues planeados en las áreas afectadas. </a:t>
            </a:r>
          </a:p>
          <a:p>
            <a:pPr marL="285750" indent="-285750">
              <a:spcAft>
                <a:spcPts val="0"/>
              </a:spcAft>
              <a:buFont typeface="Arial" panose="020B0604020202020204" pitchFamily="34" charset="0"/>
              <a:buChar char="•"/>
            </a:pPr>
            <a:r>
              <a:rPr lang="en-GB" dirty="0" smtClean="0">
                <a:latin typeface="Calibri" panose="020F0502020204030204" pitchFamily="34" charset="0"/>
                <a:ea typeface="Calibri" panose="020F0502020204030204" pitchFamily="34" charset="0"/>
                <a:cs typeface="Times New Roman" panose="02020603050405020304" pitchFamily="18" charset="0"/>
              </a:rPr>
              <a:t>Haiti (</a:t>
            </a:r>
            <a:r>
              <a:rPr lang="en-GB" dirty="0" err="1" smtClean="0">
                <a:latin typeface="Calibri" panose="020F0502020204030204" pitchFamily="34" charset="0"/>
                <a:ea typeface="Calibri" panose="020F0502020204030204" pitchFamily="34" charset="0"/>
                <a:cs typeface="Times New Roman" panose="02020603050405020304" pitchFamily="18" charset="0"/>
              </a:rPr>
              <a:t>Huracan</a:t>
            </a:r>
            <a:r>
              <a:rPr lang="en-GB" dirty="0" smtClean="0">
                <a:latin typeface="Calibri" panose="020F0502020204030204" pitchFamily="34" charset="0"/>
                <a:ea typeface="Calibri" panose="020F0502020204030204" pitchFamily="34" charset="0"/>
                <a:cs typeface="Times New Roman" panose="02020603050405020304" pitchFamily="18" charset="0"/>
              </a:rPr>
              <a:t> Matthew y </a:t>
            </a:r>
            <a:r>
              <a:rPr lang="en-GB" dirty="0" err="1" smtClean="0">
                <a:latin typeface="Calibri" panose="020F0502020204030204" pitchFamily="34" charset="0"/>
                <a:ea typeface="Calibri" panose="020F0502020204030204" pitchFamily="34" charset="0"/>
                <a:cs typeface="Times New Roman" panose="02020603050405020304" pitchFamily="18" charset="0"/>
              </a:rPr>
              <a:t>Terremoto</a:t>
            </a:r>
            <a:r>
              <a:rPr lang="en-GB" dirty="0" smtClean="0">
                <a:latin typeface="Calibri" panose="020F0502020204030204" pitchFamily="34" charset="0"/>
                <a:ea typeface="Calibri" panose="020F0502020204030204" pitchFamily="34" charset="0"/>
                <a:cs typeface="Times New Roman" panose="02020603050405020304" pitchFamily="18" charset="0"/>
              </a:rPr>
              <a:t> 2011)</a:t>
            </a:r>
            <a:r>
              <a:rPr lang="en-GB" baseline="0" dirty="0" smtClean="0">
                <a:latin typeface="Calibri" panose="020F0502020204030204" pitchFamily="34" charset="0"/>
                <a:ea typeface="Calibri" panose="020F0502020204030204" pitchFamily="34" charset="0"/>
                <a:cs typeface="Times New Roman" panose="02020603050405020304" pitchFamily="18" charset="0"/>
              </a:rPr>
              <a:t> y el </a:t>
            </a:r>
            <a:r>
              <a:rPr lang="en-GB" sz="1200" kern="1200" dirty="0" err="1" smtClean="0">
                <a:solidFill>
                  <a:schemeClr val="tx1"/>
                </a:solidFill>
                <a:effectLst/>
                <a:latin typeface="+mn-lt"/>
                <a:ea typeface="+mn-ea"/>
                <a:cs typeface="+mn-cs"/>
              </a:rPr>
              <a:t>monitoreo</a:t>
            </a:r>
            <a:r>
              <a:rPr lang="en-GB" sz="1200" kern="1200" dirty="0" smtClean="0">
                <a:solidFill>
                  <a:schemeClr val="tx1"/>
                </a:solidFill>
                <a:effectLst/>
                <a:latin typeface="+mn-lt"/>
                <a:ea typeface="+mn-ea"/>
                <a:cs typeface="+mn-cs"/>
              </a:rPr>
              <a:t> de </a:t>
            </a:r>
            <a:r>
              <a:rPr lang="en-GB" sz="1200" kern="1200" dirty="0" err="1" smtClean="0">
                <a:solidFill>
                  <a:schemeClr val="tx1"/>
                </a:solidFill>
                <a:effectLst/>
                <a:latin typeface="+mn-lt"/>
                <a:ea typeface="+mn-ea"/>
                <a:cs typeface="+mn-cs"/>
              </a:rPr>
              <a:t>flujos</a:t>
            </a:r>
            <a:r>
              <a:rPr lang="en-GB" sz="1200" kern="1200" dirty="0" smtClean="0">
                <a:solidFill>
                  <a:schemeClr val="tx1"/>
                </a:solidFill>
                <a:effectLst/>
                <a:latin typeface="+mn-lt"/>
                <a:ea typeface="+mn-ea"/>
                <a:cs typeface="+mn-cs"/>
              </a:rPr>
              <a:t> para </a:t>
            </a:r>
            <a:r>
              <a:rPr lang="en-GB" sz="1200" kern="1200" dirty="0" err="1" smtClean="0">
                <a:solidFill>
                  <a:schemeClr val="tx1"/>
                </a:solidFill>
                <a:effectLst/>
                <a:latin typeface="+mn-lt"/>
                <a:ea typeface="+mn-ea"/>
                <a:cs typeface="+mn-cs"/>
              </a:rPr>
              <a:t>retornos</a:t>
            </a:r>
            <a:r>
              <a:rPr lang="en-GB" sz="1200" kern="1200" dirty="0" smtClean="0">
                <a:solidFill>
                  <a:schemeClr val="tx1"/>
                </a:solidFill>
                <a:effectLst/>
                <a:latin typeface="+mn-lt"/>
                <a:ea typeface="+mn-ea"/>
                <a:cs typeface="+mn-cs"/>
              </a:rPr>
              <a:t> de </a:t>
            </a:r>
            <a:r>
              <a:rPr lang="en-GB" sz="1200" kern="1200" dirty="0" err="1" smtClean="0">
                <a:solidFill>
                  <a:schemeClr val="tx1"/>
                </a:solidFill>
                <a:effectLst/>
                <a:latin typeface="+mn-lt"/>
                <a:ea typeface="+mn-ea"/>
                <a:cs typeface="+mn-cs"/>
              </a:rPr>
              <a:t>haitianos</a:t>
            </a:r>
            <a:r>
              <a:rPr lang="en-GB" sz="1200" kern="1200" dirty="0" smtClean="0">
                <a:solidFill>
                  <a:schemeClr val="tx1"/>
                </a:solidFill>
                <a:effectLst/>
                <a:latin typeface="+mn-lt"/>
                <a:ea typeface="+mn-ea"/>
                <a:cs typeface="+mn-cs"/>
              </a:rPr>
              <a:t> de </a:t>
            </a:r>
            <a:r>
              <a:rPr lang="en-GB" sz="1200" kern="1200" dirty="0" err="1" smtClean="0">
                <a:solidFill>
                  <a:schemeClr val="tx1"/>
                </a:solidFill>
                <a:effectLst/>
                <a:latin typeface="+mn-lt"/>
                <a:ea typeface="+mn-ea"/>
                <a:cs typeface="+mn-cs"/>
              </a:rPr>
              <a:t>República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Domicana</a:t>
            </a:r>
            <a:endParaRPr lang="en-GB" baseline="0" dirty="0" smtClean="0">
              <a:latin typeface="Calibri" panose="020F0502020204030204" pitchFamily="34" charset="0"/>
              <a:ea typeface="Calibri" panose="020F0502020204030204" pitchFamily="34" charset="0"/>
              <a:cs typeface="Times New Roman" panose="02020603050405020304" pitchFamily="18" charset="0"/>
            </a:endParaRPr>
          </a:p>
          <a:p>
            <a:r>
              <a:rPr lang="es-CO" sz="1200" dirty="0" smtClean="0"/>
              <a:t>	</a:t>
            </a:r>
            <a:r>
              <a:rPr lang="es-CO" sz="1200" b="1" dirty="0" smtClean="0"/>
              <a:t>El terremoto </a:t>
            </a:r>
            <a:r>
              <a:rPr lang="es-CO" sz="1200" dirty="0" smtClean="0"/>
              <a:t>ocurrido en </a:t>
            </a:r>
            <a:r>
              <a:rPr lang="es-CO" sz="1200" dirty="0" err="1" smtClean="0"/>
              <a:t>Haiti</a:t>
            </a:r>
            <a:r>
              <a:rPr lang="es-CO" sz="1200" dirty="0" smtClean="0"/>
              <a:t> el 12 de Enero de 2010 afectó 3.5 millones de personas, incluido los 2.8 millones que </a:t>
            </a:r>
            <a:r>
              <a:rPr lang="es-CO" sz="1200" dirty="0" err="1" smtClean="0"/>
              <a:t>vivian</a:t>
            </a:r>
            <a:r>
              <a:rPr lang="es-CO" sz="1200" dirty="0" smtClean="0"/>
              <a:t> en la capital, Port-</a:t>
            </a:r>
            <a:r>
              <a:rPr lang="es-CO" sz="1200" dirty="0" err="1" smtClean="0"/>
              <a:t>au</a:t>
            </a:r>
            <a:r>
              <a:rPr lang="es-CO" sz="1200" dirty="0" smtClean="0"/>
              <a:t>-Prince.</a:t>
            </a:r>
          </a:p>
          <a:p>
            <a:r>
              <a:rPr lang="es-CO" sz="1200" dirty="0" smtClean="0"/>
              <a:t>	El Gobierno de </a:t>
            </a:r>
            <a:r>
              <a:rPr lang="es-CO" sz="1200" dirty="0" err="1" smtClean="0"/>
              <a:t>Haiti</a:t>
            </a:r>
            <a:r>
              <a:rPr lang="es-CO" sz="1200" dirty="0" smtClean="0"/>
              <a:t> estima que el terremoto mató 222.570 personas e hirió 300.572.</a:t>
            </a:r>
          </a:p>
          <a:p>
            <a:r>
              <a:rPr lang="es-CO" sz="1200" dirty="0" smtClean="0"/>
              <a:t>	Al menos 188.383 casas fueron severamente dañadas y 105.000 fueron destruidas.</a:t>
            </a:r>
          </a:p>
          <a:p>
            <a:r>
              <a:rPr lang="es-CO" sz="1200" dirty="0" smtClean="0"/>
              <a:t>	L</a:t>
            </a:r>
            <a:r>
              <a:rPr lang="es-CO" sz="1200" baseline="0" dirty="0" smtClean="0"/>
              <a:t>a DTM aplicó el registro, encuestas, así como el monitoreo de la población desplazada, seguimiento a la movilidad (reubicación, retorno, reintegración)</a:t>
            </a:r>
            <a:endParaRPr lang="es-CO" sz="1200" dirty="0" smtClean="0"/>
          </a:p>
          <a:p>
            <a:pPr marL="171450" indent="-171450">
              <a:buFont typeface="Arial" panose="020B0604020202020204" pitchFamily="34" charset="0"/>
              <a:buChar char="•"/>
            </a:pPr>
            <a:r>
              <a:rPr lang="en-GB" dirty="0" smtClean="0">
                <a:latin typeface="Calibri" panose="020F0502020204030204" pitchFamily="34" charset="0"/>
                <a:ea typeface="Calibri" panose="020F0502020204030204" pitchFamily="34" charset="0"/>
                <a:cs typeface="Times New Roman" panose="02020603050405020304" pitchFamily="18" charset="0"/>
              </a:rPr>
              <a:t>Haiti </a:t>
            </a:r>
            <a:r>
              <a:rPr lang="en-GB" dirty="0" err="1" smtClean="0">
                <a:latin typeface="Calibri" panose="020F0502020204030204" pitchFamily="34" charset="0"/>
                <a:ea typeface="Calibri" panose="020F0502020204030204" pitchFamily="34" charset="0"/>
                <a:cs typeface="Times New Roman" panose="02020603050405020304" pitchFamily="18" charset="0"/>
              </a:rPr>
              <a:t>Huracan</a:t>
            </a:r>
            <a:r>
              <a:rPr lang="en-GB" dirty="0" smtClean="0">
                <a:latin typeface="Calibri" panose="020F0502020204030204" pitchFamily="34" charset="0"/>
                <a:ea typeface="Calibri" panose="020F0502020204030204" pitchFamily="34" charset="0"/>
                <a:cs typeface="Times New Roman" panose="02020603050405020304" pitchFamily="18" charset="0"/>
              </a:rPr>
              <a:t> Matthew:</a:t>
            </a:r>
            <a:r>
              <a:rPr lang="en-GB" baseline="0" dirty="0" smtClean="0">
                <a:latin typeface="Calibri" panose="020F0502020204030204" pitchFamily="34" charset="0"/>
                <a:ea typeface="Calibri" panose="020F0502020204030204" pitchFamily="34" charset="0"/>
                <a:cs typeface="Times New Roman" panose="02020603050405020304" pitchFamily="18" charset="0"/>
              </a:rPr>
              <a:t> </a:t>
            </a:r>
          </a:p>
          <a:p>
            <a:r>
              <a:rPr lang="es-CO" dirty="0" smtClean="0"/>
              <a:t>	En la mañana del Jueves 4 de Octubre de 2016, el Huracán Matthew tocó tierra al Oeste de </a:t>
            </a:r>
            <a:r>
              <a:rPr lang="es-CO" dirty="0" err="1" smtClean="0"/>
              <a:t>Haiti</a:t>
            </a:r>
            <a:r>
              <a:rPr lang="es-CO" dirty="0" smtClean="0"/>
              <a:t>.</a:t>
            </a:r>
          </a:p>
          <a:p>
            <a:r>
              <a:rPr lang="es-CO" dirty="0" smtClean="0"/>
              <a:t>	En ese momento Categoría 4 con fuertes lluvias, vientos e inundación</a:t>
            </a:r>
          </a:p>
          <a:p>
            <a:r>
              <a:rPr lang="es-CO" dirty="0" smtClean="0">
                <a:latin typeface="Calibri" panose="020F0502020204030204" pitchFamily="34" charset="0"/>
                <a:ea typeface="Calibri" panose="020F0502020204030204" pitchFamily="34" charset="0"/>
                <a:cs typeface="Times New Roman" panose="02020603050405020304" pitchFamily="18" charset="0"/>
              </a:rPr>
              <a:t>	La</a:t>
            </a:r>
            <a:r>
              <a:rPr lang="es-CO" baseline="0" dirty="0" smtClean="0">
                <a:latin typeface="Calibri" panose="020F0502020204030204" pitchFamily="34" charset="0"/>
                <a:ea typeface="Calibri" panose="020F0502020204030204" pitchFamily="34" charset="0"/>
                <a:cs typeface="Times New Roman" panose="02020603050405020304" pitchFamily="18" charset="0"/>
              </a:rPr>
              <a:t> DTM se activó para 3 módulos: </a:t>
            </a:r>
          </a:p>
          <a:p>
            <a:r>
              <a:rPr lang="es-CO" baseline="0" dirty="0" smtClean="0">
                <a:latin typeface="Calibri" panose="020F0502020204030204" pitchFamily="34" charset="0"/>
                <a:ea typeface="Calibri" panose="020F0502020204030204" pitchFamily="34" charset="0"/>
                <a:cs typeface="Times New Roman" panose="02020603050405020304" pitchFamily="18" charset="0"/>
              </a:rPr>
              <a:t>	1. Seguimiento del desplazamiento:</a:t>
            </a:r>
          </a:p>
          <a:p>
            <a:r>
              <a:rPr lang="es-CO" baseline="0" dirty="0" smtClean="0">
                <a:latin typeface="Calibri" panose="020F0502020204030204" pitchFamily="34" charset="0"/>
                <a:ea typeface="Calibri" panose="020F0502020204030204" pitchFamily="34" charset="0"/>
                <a:cs typeface="Times New Roman" panose="02020603050405020304" pitchFamily="18" charset="0"/>
              </a:rPr>
              <a:t>	2. Valoración en centros de evacuación:</a:t>
            </a:r>
          </a:p>
          <a:p>
            <a:r>
              <a:rPr lang="es-CO" baseline="0" dirty="0" smtClean="0">
                <a:latin typeface="Calibri" panose="020F0502020204030204" pitchFamily="34" charset="0"/>
                <a:ea typeface="Calibri" panose="020F0502020204030204" pitchFamily="34" charset="0"/>
                <a:cs typeface="Times New Roman" panose="02020603050405020304" pitchFamily="18" charset="0"/>
              </a:rPr>
              <a:t>	3. Inventarios de infraestructura</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
        <p:nvSpPr>
          <p:cNvPr id="4" name="Slide Number Placeholder 3"/>
          <p:cNvSpPr>
            <a:spLocks noGrp="1"/>
          </p:cNvSpPr>
          <p:nvPr>
            <p:ph type="sldNum" sz="quarter" idx="10"/>
          </p:nvPr>
        </p:nvSpPr>
        <p:spPr/>
        <p:txBody>
          <a:bodyPr/>
          <a:lstStyle/>
          <a:p>
            <a:fld id="{9065D1B4-7CCA-4681-973A-FFAFE8D3E17E}" type="slidenum">
              <a:rPr lang="es-PE" smtClean="0"/>
              <a:t>39</a:t>
            </a:fld>
            <a:endParaRPr lang="es-PE"/>
          </a:p>
        </p:txBody>
      </p:sp>
    </p:spTree>
    <p:extLst>
      <p:ext uri="{BB962C8B-B14F-4D97-AF65-F5344CB8AC3E}">
        <p14:creationId xmlns:p14="http://schemas.microsoft.com/office/powerpoint/2010/main" val="21494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dirty="0" err="1" smtClean="0">
                <a:latin typeface="Calibri" panose="020F0502020204030204" pitchFamily="34" charset="0"/>
                <a:ea typeface="Calibri" panose="020F0502020204030204" pitchFamily="34" charset="0"/>
                <a:cs typeface="Times New Roman" panose="02020603050405020304" pitchFamily="18" charset="0"/>
              </a:rPr>
              <a:t>Actividades</a:t>
            </a:r>
            <a:r>
              <a:rPr lang="en-GB" dirty="0" smtClean="0">
                <a:latin typeface="Calibri" panose="020F0502020204030204" pitchFamily="34" charset="0"/>
                <a:ea typeface="Calibri" panose="020F0502020204030204" pitchFamily="34" charset="0"/>
                <a:cs typeface="Times New Roman" panose="02020603050405020304" pitchFamily="18" charset="0"/>
              </a:rPr>
              <a:t> de </a:t>
            </a:r>
            <a:r>
              <a:rPr lang="en-GB" dirty="0" err="1" smtClean="0">
                <a:latin typeface="Calibri" panose="020F0502020204030204" pitchFamily="34" charset="0"/>
                <a:ea typeface="Calibri" panose="020F0502020204030204" pitchFamily="34" charset="0"/>
                <a:cs typeface="Times New Roman" panose="02020603050405020304" pitchFamily="18" charset="0"/>
              </a:rPr>
              <a:t>monitoreo</a:t>
            </a:r>
            <a:r>
              <a:rPr lang="en-GB" dirty="0" smtClean="0">
                <a:latin typeface="Calibri" panose="020F0502020204030204" pitchFamily="34" charset="0"/>
                <a:ea typeface="Calibri" panose="020F0502020204030204" pitchFamily="34" charset="0"/>
                <a:cs typeface="Times New Roman" panose="02020603050405020304" pitchFamily="18" charset="0"/>
              </a:rPr>
              <a:t> de </a:t>
            </a:r>
            <a:r>
              <a:rPr lang="en-GB" dirty="0" err="1" smtClean="0">
                <a:latin typeface="Calibri" panose="020F0502020204030204" pitchFamily="34" charset="0"/>
                <a:ea typeface="Calibri" panose="020F0502020204030204" pitchFamily="34" charset="0"/>
                <a:cs typeface="Times New Roman" panose="02020603050405020304" pitchFamily="18" charset="0"/>
              </a:rPr>
              <a:t>flujos</a:t>
            </a:r>
            <a:r>
              <a:rPr lang="en-GB" dirty="0" smtClean="0">
                <a:latin typeface="Calibri" panose="020F0502020204030204" pitchFamily="34" charset="0"/>
                <a:ea typeface="Calibri" panose="020F0502020204030204" pitchFamily="34" charset="0"/>
                <a:cs typeface="Times New Roman" panose="02020603050405020304" pitchFamily="18" charset="0"/>
              </a:rPr>
              <a:t> </a:t>
            </a:r>
          </a:p>
          <a:p>
            <a:pPr marL="285750" indent="-285750">
              <a:spcAft>
                <a:spcPts val="0"/>
              </a:spcAft>
              <a:buFont typeface="Arial" panose="020B0604020202020204" pitchFamily="34" charset="0"/>
              <a:buChar char="•"/>
            </a:pPr>
            <a:r>
              <a:rPr lang="en-GB" dirty="0" err="1" smtClean="0">
                <a:latin typeface="Calibri" panose="020F0502020204030204" pitchFamily="34" charset="0"/>
                <a:ea typeface="Calibri" panose="020F0502020204030204" pitchFamily="34" charset="0"/>
                <a:cs typeface="Times New Roman" panose="02020603050405020304" pitchFamily="18" charset="0"/>
              </a:rPr>
              <a:t>Retornos</a:t>
            </a:r>
            <a:r>
              <a:rPr lang="en-GB" dirty="0" smtClean="0">
                <a:latin typeface="Calibri" panose="020F0502020204030204" pitchFamily="34" charset="0"/>
                <a:ea typeface="Calibri" panose="020F0502020204030204" pitchFamily="34" charset="0"/>
                <a:cs typeface="Times New Roman" panose="02020603050405020304" pitchFamily="18" charset="0"/>
              </a:rPr>
              <a:t> de </a:t>
            </a:r>
            <a:r>
              <a:rPr lang="en-GB" dirty="0" err="1" smtClean="0">
                <a:latin typeface="Calibri" panose="020F0502020204030204" pitchFamily="34" charset="0"/>
                <a:ea typeface="Calibri" panose="020F0502020204030204" pitchFamily="34" charset="0"/>
                <a:cs typeface="Times New Roman" panose="02020603050405020304" pitchFamily="18" charset="0"/>
              </a:rPr>
              <a:t>haitianos</a:t>
            </a:r>
            <a:r>
              <a:rPr lang="en-GB" dirty="0" smtClean="0">
                <a:latin typeface="Calibri" panose="020F0502020204030204" pitchFamily="34" charset="0"/>
                <a:ea typeface="Calibri" panose="020F0502020204030204" pitchFamily="34" charset="0"/>
                <a:cs typeface="Times New Roman" panose="02020603050405020304" pitchFamily="18" charset="0"/>
              </a:rPr>
              <a:t> de </a:t>
            </a:r>
            <a:r>
              <a:rPr lang="en-GB" dirty="0" err="1" smtClean="0">
                <a:latin typeface="Calibri" panose="020F0502020204030204" pitchFamily="34" charset="0"/>
                <a:ea typeface="Calibri" panose="020F0502020204030204" pitchFamily="34" charset="0"/>
                <a:cs typeface="Times New Roman" panose="02020603050405020304" pitchFamily="18" charset="0"/>
              </a:rPr>
              <a:t>República</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err="1" smtClean="0">
                <a:latin typeface="Calibri" panose="020F0502020204030204" pitchFamily="34" charset="0"/>
                <a:ea typeface="Calibri" panose="020F0502020204030204" pitchFamily="34" charset="0"/>
                <a:cs typeface="Times New Roman" panose="02020603050405020304" pitchFamily="18" charset="0"/>
              </a:rPr>
              <a:t>Domicana</a:t>
            </a:r>
            <a:r>
              <a:rPr lang="en-GB" dirty="0" smtClean="0">
                <a:latin typeface="Calibri" panose="020F0502020204030204" pitchFamily="34" charset="0"/>
                <a:ea typeface="Calibri" panose="020F0502020204030204" pitchFamily="34" charset="0"/>
                <a:cs typeface="Times New Roman" panose="02020603050405020304" pitchFamily="18" charset="0"/>
              </a:rPr>
              <a:t> </a:t>
            </a:r>
          </a:p>
          <a:p>
            <a:pPr marL="285750" indent="-285750">
              <a:spcAft>
                <a:spcPts val="0"/>
              </a:spcAft>
              <a:buFont typeface="Arial" panose="020B0604020202020204" pitchFamily="34" charset="0"/>
              <a:buChar char="•"/>
            </a:pPr>
            <a:r>
              <a:rPr lang="en-GB" dirty="0" err="1" smtClean="0">
                <a:latin typeface="Calibri" panose="020F0502020204030204" pitchFamily="34" charset="0"/>
                <a:ea typeface="Calibri" panose="020F0502020204030204" pitchFamily="34" charset="0"/>
                <a:cs typeface="Times New Roman" panose="02020603050405020304" pitchFamily="18" charset="0"/>
              </a:rPr>
              <a:t>Monitore</a:t>
            </a:r>
            <a:r>
              <a:rPr lang="en-GB" dirty="0" smtClean="0">
                <a:latin typeface="Calibri" panose="020F0502020204030204" pitchFamily="34" charset="0"/>
                <a:ea typeface="Calibri" panose="020F0502020204030204" pitchFamily="34" charset="0"/>
                <a:cs typeface="Times New Roman" panose="02020603050405020304" pitchFamily="18" charset="0"/>
              </a:rPr>
              <a:t> de </a:t>
            </a:r>
            <a:r>
              <a:rPr lang="en-GB" dirty="0" err="1" smtClean="0">
                <a:latin typeface="Calibri" panose="020F0502020204030204" pitchFamily="34" charset="0"/>
                <a:ea typeface="Calibri" panose="020F0502020204030204" pitchFamily="34" charset="0"/>
                <a:cs typeface="Times New Roman" panose="02020603050405020304" pitchFamily="18" charset="0"/>
              </a:rPr>
              <a:t>Migrantes</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err="1" smtClean="0">
                <a:latin typeface="Calibri" panose="020F0502020204030204" pitchFamily="34" charset="0"/>
                <a:ea typeface="Calibri" panose="020F0502020204030204" pitchFamily="34" charset="0"/>
                <a:cs typeface="Times New Roman" panose="02020603050405020304" pitchFamily="18" charset="0"/>
              </a:rPr>
              <a:t>Extrarregionales</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err="1" smtClean="0">
                <a:latin typeface="Calibri" panose="020F0502020204030204" pitchFamily="34" charset="0"/>
                <a:ea typeface="Calibri" panose="020F0502020204030204" pitchFamily="34" charset="0"/>
                <a:cs typeface="Times New Roman" panose="02020603050405020304" pitchFamily="18" charset="0"/>
              </a:rPr>
              <a:t>en</a:t>
            </a:r>
            <a:r>
              <a:rPr lang="en-GB" dirty="0" smtClean="0">
                <a:latin typeface="Calibri" panose="020F0502020204030204" pitchFamily="34" charset="0"/>
                <a:ea typeface="Calibri" panose="020F0502020204030204" pitchFamily="34" charset="0"/>
                <a:cs typeface="Times New Roman" panose="02020603050405020304" pitchFamily="18" charset="0"/>
              </a:rPr>
              <a:t> Costa Rica.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latin typeface="Calibri" panose="020F0502020204030204" pitchFamily="34" charset="0"/>
                <a:ea typeface="Calibri" panose="020F0502020204030204" pitchFamily="34" charset="0"/>
                <a:cs typeface="Times New Roman" panose="02020603050405020304" pitchFamily="18" charset="0"/>
              </a:rPr>
              <a:t>Honduras, Guatemala y El Salvador: </a:t>
            </a:r>
            <a:r>
              <a:rPr lang="en-GB" dirty="0" err="1" smtClean="0">
                <a:latin typeface="Calibri" panose="020F0502020204030204" pitchFamily="34" charset="0"/>
                <a:ea typeface="Calibri" panose="020F0502020204030204" pitchFamily="34" charset="0"/>
                <a:cs typeface="Times New Roman" panose="02020603050405020304" pitchFamily="18" charset="0"/>
              </a:rPr>
              <a:t>encuesta</a:t>
            </a:r>
            <a:r>
              <a:rPr lang="en-GB" dirty="0" smtClean="0">
                <a:latin typeface="Calibri" panose="020F0502020204030204" pitchFamily="34" charset="0"/>
                <a:ea typeface="Calibri" panose="020F0502020204030204" pitchFamily="34" charset="0"/>
                <a:cs typeface="Times New Roman" panose="02020603050405020304" pitchFamily="18" charset="0"/>
              </a:rPr>
              <a:t> de </a:t>
            </a:r>
            <a:r>
              <a:rPr lang="en-GB" dirty="0" err="1" smtClean="0">
                <a:latin typeface="Calibri" panose="020F0502020204030204" pitchFamily="34" charset="0"/>
                <a:ea typeface="Calibri" panose="020F0502020204030204" pitchFamily="34" charset="0"/>
                <a:cs typeface="Times New Roman" panose="02020603050405020304" pitchFamily="18" charset="0"/>
              </a:rPr>
              <a:t>percepción</a:t>
            </a:r>
            <a:r>
              <a:rPr lang="en-GB" dirty="0" smtClean="0">
                <a:latin typeface="Calibri" panose="020F0502020204030204" pitchFamily="34" charset="0"/>
                <a:ea typeface="Calibri" panose="020F0502020204030204" pitchFamily="34" charset="0"/>
                <a:cs typeface="Times New Roman" panose="02020603050405020304" pitchFamily="18" charset="0"/>
              </a:rPr>
              <a:t> de </a:t>
            </a:r>
            <a:r>
              <a:rPr lang="en-GB" dirty="0" err="1" smtClean="0">
                <a:latin typeface="Calibri" panose="020F0502020204030204" pitchFamily="34" charset="0"/>
                <a:ea typeface="Calibri" panose="020F0502020204030204" pitchFamily="34" charset="0"/>
                <a:cs typeface="Times New Roman" panose="02020603050405020304" pitchFamily="18" charset="0"/>
              </a:rPr>
              <a:t>desplazamiento</a:t>
            </a:r>
            <a:r>
              <a:rPr lang="en-GB" dirty="0" smtClean="0">
                <a:latin typeface="Calibri" panose="020F0502020204030204" pitchFamily="34" charset="0"/>
                <a:ea typeface="Calibri" panose="020F0502020204030204" pitchFamily="34" charset="0"/>
                <a:cs typeface="Times New Roman" panose="02020603050405020304" pitchFamily="18" charset="0"/>
              </a:rPr>
              <a:t>.</a:t>
            </a:r>
            <a:r>
              <a:rPr lang="en-GB" baseline="0" dirty="0" smtClean="0">
                <a:latin typeface="Calibri" panose="020F0502020204030204" pitchFamily="34" charset="0"/>
                <a:ea typeface="Calibri" panose="020F0502020204030204" pitchFamily="34" charset="0"/>
                <a:cs typeface="Times New Roman" panose="02020603050405020304" pitchFamily="18" charset="0"/>
              </a:rPr>
              <a:t> </a:t>
            </a:r>
            <a:r>
              <a:rPr lang="es-CR" sz="1200" b="0" i="0" kern="1200" dirty="0" smtClean="0">
                <a:solidFill>
                  <a:schemeClr val="tx1"/>
                </a:solidFill>
                <a:effectLst/>
                <a:latin typeface="+mn-lt"/>
                <a:ea typeface="+mn-ea"/>
                <a:cs typeface="+mn-cs"/>
              </a:rPr>
              <a:t>Iniciativa de Gestión de Información de Movilidad Humana en el Triángulo Norte – NTMI</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R" sz="1200" b="0" i="0" kern="1200" dirty="0" smtClean="0">
                <a:solidFill>
                  <a:schemeClr val="tx1"/>
                </a:solidFill>
                <a:effectLst/>
                <a:latin typeface="+mn-lt"/>
                <a:ea typeface="+mn-ea"/>
                <a:cs typeface="+mn-cs"/>
              </a:rPr>
              <a:t>El objetivo es fortalecer la capacidad de los gobiernos para administrar, recopilar, analizar y compartir información sobre la migración para apoyar la acción humanitaria y la protección de las poblaciones vulnerables en el Triángulo Norte de Centroamérica.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R" sz="1200" b="1" i="0" kern="1200" dirty="0" smtClean="0">
                <a:solidFill>
                  <a:schemeClr val="tx1"/>
                </a:solidFill>
                <a:effectLst/>
                <a:latin typeface="+mn-lt"/>
                <a:ea typeface="+mn-ea"/>
                <a:cs typeface="+mn-cs"/>
              </a:rPr>
              <a:t>Componente 1:</a:t>
            </a:r>
            <a:r>
              <a:rPr lang="es-CR" sz="1200" b="0" i="0" kern="1200" dirty="0" smtClean="0">
                <a:solidFill>
                  <a:schemeClr val="tx1"/>
                </a:solidFill>
                <a:effectLst/>
                <a:latin typeface="+mn-lt"/>
                <a:ea typeface="+mn-ea"/>
                <a:cs typeface="+mn-cs"/>
              </a:rPr>
              <a:t> Desarrollar protocolos de intercambio de datos y gestión de información regional de fuente abierta con las autoridades migratorias del Triángulo del Norte para rastrear, mapear y monitorear los flujos migratorios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R" sz="1200" b="1" i="0" kern="1200" dirty="0" smtClean="0">
                <a:solidFill>
                  <a:schemeClr val="tx1"/>
                </a:solidFill>
                <a:effectLst/>
                <a:latin typeface="+mn-lt"/>
                <a:ea typeface="+mn-ea"/>
                <a:cs typeface="+mn-cs"/>
              </a:rPr>
              <a:t>Componente 2:</a:t>
            </a:r>
            <a:r>
              <a:rPr lang="es-CR" sz="1200" b="0" i="0" kern="1200" dirty="0" smtClean="0">
                <a:solidFill>
                  <a:schemeClr val="tx1"/>
                </a:solidFill>
                <a:effectLst/>
                <a:latin typeface="+mn-lt"/>
                <a:ea typeface="+mn-ea"/>
                <a:cs typeface="+mn-cs"/>
              </a:rPr>
              <a:t> Preparar análisis regularizado y diálogo entre las autoridades de migración y socios institucionales (entidades gubernamentales y no gubernamentales) que generan recomendaciones de líneas preferentes de acción para apoyar la reintegración sostenible de los migrantes repatriados.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R" sz="1200" b="0" i="0" kern="1200" dirty="0" smtClean="0">
              <a:solidFill>
                <a:schemeClr val="tx1"/>
              </a:solidFill>
              <a:effectLst/>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R" sz="1200" b="0" i="0" kern="1200" dirty="0" smtClean="0">
              <a:solidFill>
                <a:schemeClr val="tx1"/>
              </a:solidFill>
              <a:effectLst/>
              <a:latin typeface="+mn-lt"/>
              <a:ea typeface="+mn-ea"/>
              <a:cs typeface="+mn-cs"/>
            </a:endParaRPr>
          </a:p>
          <a:p>
            <a:pPr marL="285750" indent="-285750">
              <a:spcAft>
                <a:spcPts val="0"/>
              </a:spcAft>
              <a:buFont typeface="Arial" panose="020B0604020202020204" pitchFamily="34" charset="0"/>
              <a:buChar char="•"/>
            </a:pPr>
            <a:endParaRPr lang="es-CR"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
        <p:nvSpPr>
          <p:cNvPr id="4" name="Slide Number Placeholder 3"/>
          <p:cNvSpPr>
            <a:spLocks noGrp="1"/>
          </p:cNvSpPr>
          <p:nvPr>
            <p:ph type="sldNum" sz="quarter" idx="10"/>
          </p:nvPr>
        </p:nvSpPr>
        <p:spPr/>
        <p:txBody>
          <a:bodyPr/>
          <a:lstStyle/>
          <a:p>
            <a:fld id="{9065D1B4-7CCA-4681-973A-FFAFE8D3E17E}" type="slidenum">
              <a:rPr lang="es-PE" smtClean="0"/>
              <a:t>40</a:t>
            </a:fld>
            <a:endParaRPr lang="es-PE"/>
          </a:p>
        </p:txBody>
      </p:sp>
    </p:spTree>
    <p:extLst>
      <p:ext uri="{BB962C8B-B14F-4D97-AF65-F5344CB8AC3E}">
        <p14:creationId xmlns:p14="http://schemas.microsoft.com/office/powerpoint/2010/main" val="34863492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2200" dirty="0"/>
          </a:p>
        </p:txBody>
      </p:sp>
      <p:sp>
        <p:nvSpPr>
          <p:cNvPr id="4" name="Slide Number Placeholder 3"/>
          <p:cNvSpPr>
            <a:spLocks noGrp="1"/>
          </p:cNvSpPr>
          <p:nvPr>
            <p:ph type="sldNum" sz="quarter" idx="10"/>
          </p:nvPr>
        </p:nvSpPr>
        <p:spPr/>
        <p:txBody>
          <a:bodyPr/>
          <a:lstStyle/>
          <a:p>
            <a:fld id="{F864A84E-C41B-4C07-8E2A-E8B67E4B8177}" type="slidenum">
              <a:rPr lang="es-ES_tradnl" smtClean="0"/>
              <a:t>42</a:t>
            </a:fld>
            <a:endParaRPr lang="es-ES_tradnl" dirty="0"/>
          </a:p>
        </p:txBody>
      </p:sp>
    </p:spTree>
    <p:extLst>
      <p:ext uri="{BB962C8B-B14F-4D97-AF65-F5344CB8AC3E}">
        <p14:creationId xmlns:p14="http://schemas.microsoft.com/office/powerpoint/2010/main" val="1042548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1E6623-2E7F-4978-B2EA-3C3789BF664B}" type="slidenum">
              <a:rPr lang="en-US" smtClean="0"/>
              <a:t>4</a:t>
            </a:fld>
            <a:endParaRPr lang="en-US" dirty="0"/>
          </a:p>
        </p:txBody>
      </p:sp>
    </p:spTree>
    <p:extLst>
      <p:ext uri="{BB962C8B-B14F-4D97-AF65-F5344CB8AC3E}">
        <p14:creationId xmlns:p14="http://schemas.microsoft.com/office/powerpoint/2010/main" val="1394391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1B7430D7-01D0-4374-91E1-1C7B912D7850}" type="slidenum">
              <a:rPr lang="en-US" smtClean="0"/>
              <a:t>5</a:t>
            </a:fld>
            <a:endParaRPr lang="en-US" dirty="0"/>
          </a:p>
        </p:txBody>
      </p:sp>
    </p:spTree>
    <p:extLst>
      <p:ext uri="{BB962C8B-B14F-4D97-AF65-F5344CB8AC3E}">
        <p14:creationId xmlns:p14="http://schemas.microsoft.com/office/powerpoint/2010/main" val="3624726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1B7430D7-01D0-4374-91E1-1C7B912D7850}" type="slidenum">
              <a:rPr lang="en-US" smtClean="0"/>
              <a:t>6</a:t>
            </a:fld>
            <a:endParaRPr lang="en-US" dirty="0"/>
          </a:p>
        </p:txBody>
      </p:sp>
    </p:spTree>
    <p:extLst>
      <p:ext uri="{BB962C8B-B14F-4D97-AF65-F5344CB8AC3E}">
        <p14:creationId xmlns:p14="http://schemas.microsoft.com/office/powerpoint/2010/main" val="3677966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661E6623-2E7F-4978-B2EA-3C3789BF664B}" type="slidenum">
              <a:rPr lang="en-US" smtClean="0"/>
              <a:t>7</a:t>
            </a:fld>
            <a:endParaRPr lang="en-US" dirty="0"/>
          </a:p>
        </p:txBody>
      </p:sp>
    </p:spTree>
    <p:extLst>
      <p:ext uri="{BB962C8B-B14F-4D97-AF65-F5344CB8AC3E}">
        <p14:creationId xmlns:p14="http://schemas.microsoft.com/office/powerpoint/2010/main" val="249400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aseline="0" dirty="0"/>
          </a:p>
        </p:txBody>
      </p:sp>
      <p:sp>
        <p:nvSpPr>
          <p:cNvPr id="4" name="Slide Number Placeholder 3"/>
          <p:cNvSpPr>
            <a:spLocks noGrp="1"/>
          </p:cNvSpPr>
          <p:nvPr>
            <p:ph type="sldNum" sz="quarter" idx="10"/>
          </p:nvPr>
        </p:nvSpPr>
        <p:spPr/>
        <p:txBody>
          <a:bodyPr/>
          <a:lstStyle/>
          <a:p>
            <a:fld id="{661E6623-2E7F-4978-B2EA-3C3789BF664B}" type="slidenum">
              <a:rPr lang="en-US" smtClean="0"/>
              <a:t>8</a:t>
            </a:fld>
            <a:endParaRPr lang="en-US" dirty="0"/>
          </a:p>
        </p:txBody>
      </p:sp>
    </p:spTree>
    <p:extLst>
      <p:ext uri="{BB962C8B-B14F-4D97-AF65-F5344CB8AC3E}">
        <p14:creationId xmlns:p14="http://schemas.microsoft.com/office/powerpoint/2010/main" val="2516523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Font typeface="Arial" panose="020B0604020202020204" pitchFamily="34" charset="0"/>
              <a:buNone/>
            </a:pPr>
            <a:endParaRPr lang="ru-RU" dirty="0"/>
          </a:p>
        </p:txBody>
      </p:sp>
      <p:sp>
        <p:nvSpPr>
          <p:cNvPr id="4" name="Номер слайда 3"/>
          <p:cNvSpPr>
            <a:spLocks noGrp="1"/>
          </p:cNvSpPr>
          <p:nvPr>
            <p:ph type="sldNum" sz="quarter" idx="10"/>
          </p:nvPr>
        </p:nvSpPr>
        <p:spPr/>
        <p:txBody>
          <a:bodyPr/>
          <a:lstStyle/>
          <a:p>
            <a:fld id="{1B7430D7-01D0-4374-91E1-1C7B912D7850}" type="slidenum">
              <a:rPr lang="en-US" smtClean="0"/>
              <a:t>9</a:t>
            </a:fld>
            <a:endParaRPr lang="en-US" dirty="0"/>
          </a:p>
        </p:txBody>
      </p:sp>
    </p:spTree>
    <p:extLst>
      <p:ext uri="{BB962C8B-B14F-4D97-AF65-F5344CB8AC3E}">
        <p14:creationId xmlns:p14="http://schemas.microsoft.com/office/powerpoint/2010/main" val="553090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15F1DA3-237D-466A-A47C-CAB1ED4D6BC4}" type="datetime1">
              <a:rPr lang="en-US" smtClean="0"/>
              <a:t>08/08/17</a:t>
            </a:fld>
            <a:endParaRPr lang="en-US" dirty="0"/>
          </a:p>
        </p:txBody>
      </p:sp>
      <p:sp>
        <p:nvSpPr>
          <p:cNvPr id="5" name="Footer Placeholder 4"/>
          <p:cNvSpPr>
            <a:spLocks noGrp="1"/>
          </p:cNvSpPr>
          <p:nvPr>
            <p:ph type="ftr" sz="quarter" idx="11"/>
          </p:nvPr>
        </p:nvSpPr>
        <p:spPr/>
        <p:txBody>
          <a:bodyPr/>
          <a:lstStyle/>
          <a:p>
            <a:r>
              <a:rPr lang="en-US" dirty="0"/>
              <a:t>RCM Workshop, August 2017</a:t>
            </a:r>
          </a:p>
        </p:txBody>
      </p:sp>
      <p:sp>
        <p:nvSpPr>
          <p:cNvPr id="6" name="Slide Number Placeholder 5"/>
          <p:cNvSpPr>
            <a:spLocks noGrp="1"/>
          </p:cNvSpPr>
          <p:nvPr>
            <p:ph type="sldNum" sz="quarter" idx="12"/>
          </p:nvPr>
        </p:nvSpPr>
        <p:spPr/>
        <p:txBody>
          <a:bodyPr/>
          <a:lstStyle/>
          <a:p>
            <a:fld id="{1532B9B1-43D6-4164-8E23-27B9EF43474F}" type="slidenum">
              <a:rPr lang="en-US" smtClean="0"/>
              <a:t>‹#›</a:t>
            </a:fld>
            <a:endParaRPr lang="en-US" dirty="0"/>
          </a:p>
        </p:txBody>
      </p:sp>
    </p:spTree>
    <p:extLst>
      <p:ext uri="{BB962C8B-B14F-4D97-AF65-F5344CB8AC3E}">
        <p14:creationId xmlns:p14="http://schemas.microsoft.com/office/powerpoint/2010/main" val="1625053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9FF1B5-F9C8-4B36-A6D5-DBE93AB828D4}" type="datetime1">
              <a:rPr lang="en-US" smtClean="0"/>
              <a:t>08/08/17</a:t>
            </a:fld>
            <a:endParaRPr lang="en-US" dirty="0"/>
          </a:p>
        </p:txBody>
      </p:sp>
      <p:sp>
        <p:nvSpPr>
          <p:cNvPr id="5" name="Footer Placeholder 4"/>
          <p:cNvSpPr>
            <a:spLocks noGrp="1"/>
          </p:cNvSpPr>
          <p:nvPr>
            <p:ph type="ftr" sz="quarter" idx="11"/>
          </p:nvPr>
        </p:nvSpPr>
        <p:spPr/>
        <p:txBody>
          <a:bodyPr/>
          <a:lstStyle/>
          <a:p>
            <a:r>
              <a:rPr lang="en-US" dirty="0"/>
              <a:t>RCM Workshop, August 2017</a:t>
            </a:r>
          </a:p>
        </p:txBody>
      </p:sp>
      <p:sp>
        <p:nvSpPr>
          <p:cNvPr id="6" name="Slide Number Placeholder 5"/>
          <p:cNvSpPr>
            <a:spLocks noGrp="1"/>
          </p:cNvSpPr>
          <p:nvPr>
            <p:ph type="sldNum" sz="quarter" idx="12"/>
          </p:nvPr>
        </p:nvSpPr>
        <p:spPr/>
        <p:txBody>
          <a:bodyPr/>
          <a:lstStyle/>
          <a:p>
            <a:fld id="{1532B9B1-43D6-4164-8E23-27B9EF43474F}" type="slidenum">
              <a:rPr lang="en-US" smtClean="0"/>
              <a:t>‹#›</a:t>
            </a:fld>
            <a:endParaRPr lang="en-US" dirty="0"/>
          </a:p>
        </p:txBody>
      </p:sp>
    </p:spTree>
    <p:extLst>
      <p:ext uri="{BB962C8B-B14F-4D97-AF65-F5344CB8AC3E}">
        <p14:creationId xmlns:p14="http://schemas.microsoft.com/office/powerpoint/2010/main" val="3688328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3732E-7296-4243-9714-80AC04662759}" type="datetime1">
              <a:rPr lang="en-US" smtClean="0"/>
              <a:t>08/08/17</a:t>
            </a:fld>
            <a:endParaRPr lang="en-US" dirty="0"/>
          </a:p>
        </p:txBody>
      </p:sp>
      <p:sp>
        <p:nvSpPr>
          <p:cNvPr id="5" name="Footer Placeholder 4"/>
          <p:cNvSpPr>
            <a:spLocks noGrp="1"/>
          </p:cNvSpPr>
          <p:nvPr>
            <p:ph type="ftr" sz="quarter" idx="11"/>
          </p:nvPr>
        </p:nvSpPr>
        <p:spPr/>
        <p:txBody>
          <a:bodyPr/>
          <a:lstStyle/>
          <a:p>
            <a:r>
              <a:rPr lang="en-US" dirty="0"/>
              <a:t>RCM Workshop, August 2017</a:t>
            </a:r>
          </a:p>
        </p:txBody>
      </p:sp>
      <p:sp>
        <p:nvSpPr>
          <p:cNvPr id="6" name="Slide Number Placeholder 5"/>
          <p:cNvSpPr>
            <a:spLocks noGrp="1"/>
          </p:cNvSpPr>
          <p:nvPr>
            <p:ph type="sldNum" sz="quarter" idx="12"/>
          </p:nvPr>
        </p:nvSpPr>
        <p:spPr/>
        <p:txBody>
          <a:bodyPr/>
          <a:lstStyle/>
          <a:p>
            <a:fld id="{1532B9B1-43D6-4164-8E23-27B9EF43474F}" type="slidenum">
              <a:rPr lang="en-US" smtClean="0"/>
              <a:t>‹#›</a:t>
            </a:fld>
            <a:endParaRPr lang="en-US" dirty="0"/>
          </a:p>
        </p:txBody>
      </p:sp>
    </p:spTree>
    <p:extLst>
      <p:ext uri="{BB962C8B-B14F-4D97-AF65-F5344CB8AC3E}">
        <p14:creationId xmlns:p14="http://schemas.microsoft.com/office/powerpoint/2010/main" val="1501804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CF37D4-D074-43CB-8B95-061A19788569}" type="datetime1">
              <a:rPr lang="en-US" smtClean="0"/>
              <a:t>08/08/17</a:t>
            </a:fld>
            <a:endParaRPr lang="en-US" dirty="0"/>
          </a:p>
        </p:txBody>
      </p:sp>
      <p:sp>
        <p:nvSpPr>
          <p:cNvPr id="5" name="Footer Placeholder 4"/>
          <p:cNvSpPr>
            <a:spLocks noGrp="1"/>
          </p:cNvSpPr>
          <p:nvPr>
            <p:ph type="ftr" sz="quarter" idx="11"/>
          </p:nvPr>
        </p:nvSpPr>
        <p:spPr/>
        <p:txBody>
          <a:bodyPr/>
          <a:lstStyle/>
          <a:p>
            <a:r>
              <a:rPr lang="en-US" dirty="0"/>
              <a:t>RCM Workshop, August 2017</a:t>
            </a:r>
          </a:p>
        </p:txBody>
      </p:sp>
      <p:sp>
        <p:nvSpPr>
          <p:cNvPr id="6" name="Slide Number Placeholder 5"/>
          <p:cNvSpPr>
            <a:spLocks noGrp="1"/>
          </p:cNvSpPr>
          <p:nvPr>
            <p:ph type="sldNum" sz="quarter" idx="12"/>
          </p:nvPr>
        </p:nvSpPr>
        <p:spPr/>
        <p:txBody>
          <a:bodyPr/>
          <a:lstStyle/>
          <a:p>
            <a:fld id="{1532B9B1-43D6-4164-8E23-27B9EF43474F}" type="slidenum">
              <a:rPr lang="en-US" smtClean="0"/>
              <a:t>‹#›</a:t>
            </a:fld>
            <a:endParaRPr lang="en-US" dirty="0"/>
          </a:p>
        </p:txBody>
      </p:sp>
    </p:spTree>
    <p:extLst>
      <p:ext uri="{BB962C8B-B14F-4D97-AF65-F5344CB8AC3E}">
        <p14:creationId xmlns:p14="http://schemas.microsoft.com/office/powerpoint/2010/main" val="19243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D385D3-F299-4DD5-9C73-B4E8AC4D2D1C}" type="datetime1">
              <a:rPr lang="en-US" smtClean="0"/>
              <a:t>08/08/17</a:t>
            </a:fld>
            <a:endParaRPr lang="en-US" dirty="0"/>
          </a:p>
        </p:txBody>
      </p:sp>
      <p:sp>
        <p:nvSpPr>
          <p:cNvPr id="5" name="Footer Placeholder 4"/>
          <p:cNvSpPr>
            <a:spLocks noGrp="1"/>
          </p:cNvSpPr>
          <p:nvPr>
            <p:ph type="ftr" sz="quarter" idx="11"/>
          </p:nvPr>
        </p:nvSpPr>
        <p:spPr/>
        <p:txBody>
          <a:bodyPr/>
          <a:lstStyle/>
          <a:p>
            <a:r>
              <a:rPr lang="en-US" dirty="0"/>
              <a:t>RCM Workshop, August 2017</a:t>
            </a:r>
          </a:p>
        </p:txBody>
      </p:sp>
      <p:sp>
        <p:nvSpPr>
          <p:cNvPr id="6" name="Slide Number Placeholder 5"/>
          <p:cNvSpPr>
            <a:spLocks noGrp="1"/>
          </p:cNvSpPr>
          <p:nvPr>
            <p:ph type="sldNum" sz="quarter" idx="12"/>
          </p:nvPr>
        </p:nvSpPr>
        <p:spPr/>
        <p:txBody>
          <a:bodyPr/>
          <a:lstStyle/>
          <a:p>
            <a:fld id="{1532B9B1-43D6-4164-8E23-27B9EF43474F}" type="slidenum">
              <a:rPr lang="en-US" smtClean="0"/>
              <a:t>‹#›</a:t>
            </a:fld>
            <a:endParaRPr lang="en-US" dirty="0"/>
          </a:p>
        </p:txBody>
      </p:sp>
    </p:spTree>
    <p:extLst>
      <p:ext uri="{BB962C8B-B14F-4D97-AF65-F5344CB8AC3E}">
        <p14:creationId xmlns:p14="http://schemas.microsoft.com/office/powerpoint/2010/main" val="510712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2966BF-0721-4D01-A6C6-E069DDE5F29B}" type="datetime1">
              <a:rPr lang="en-US" smtClean="0"/>
              <a:t>08/08/17</a:t>
            </a:fld>
            <a:endParaRPr lang="en-US" dirty="0"/>
          </a:p>
        </p:txBody>
      </p:sp>
      <p:sp>
        <p:nvSpPr>
          <p:cNvPr id="6" name="Footer Placeholder 5"/>
          <p:cNvSpPr>
            <a:spLocks noGrp="1"/>
          </p:cNvSpPr>
          <p:nvPr>
            <p:ph type="ftr" sz="quarter" idx="11"/>
          </p:nvPr>
        </p:nvSpPr>
        <p:spPr/>
        <p:txBody>
          <a:bodyPr/>
          <a:lstStyle/>
          <a:p>
            <a:r>
              <a:rPr lang="en-US" dirty="0"/>
              <a:t>RCM Workshop, August 2017</a:t>
            </a:r>
          </a:p>
        </p:txBody>
      </p:sp>
      <p:sp>
        <p:nvSpPr>
          <p:cNvPr id="7" name="Slide Number Placeholder 6"/>
          <p:cNvSpPr>
            <a:spLocks noGrp="1"/>
          </p:cNvSpPr>
          <p:nvPr>
            <p:ph type="sldNum" sz="quarter" idx="12"/>
          </p:nvPr>
        </p:nvSpPr>
        <p:spPr/>
        <p:txBody>
          <a:bodyPr/>
          <a:lstStyle/>
          <a:p>
            <a:fld id="{1532B9B1-43D6-4164-8E23-27B9EF43474F}" type="slidenum">
              <a:rPr lang="en-US" smtClean="0"/>
              <a:t>‹#›</a:t>
            </a:fld>
            <a:endParaRPr lang="en-US" dirty="0"/>
          </a:p>
        </p:txBody>
      </p:sp>
    </p:spTree>
    <p:extLst>
      <p:ext uri="{BB962C8B-B14F-4D97-AF65-F5344CB8AC3E}">
        <p14:creationId xmlns:p14="http://schemas.microsoft.com/office/powerpoint/2010/main" val="3802110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6E96B2-9EE9-4663-94F1-83F8DFCF81A2}" type="datetime1">
              <a:rPr lang="en-US" smtClean="0"/>
              <a:t>08/08/17</a:t>
            </a:fld>
            <a:endParaRPr lang="en-US" dirty="0"/>
          </a:p>
        </p:txBody>
      </p:sp>
      <p:sp>
        <p:nvSpPr>
          <p:cNvPr id="8" name="Footer Placeholder 7"/>
          <p:cNvSpPr>
            <a:spLocks noGrp="1"/>
          </p:cNvSpPr>
          <p:nvPr>
            <p:ph type="ftr" sz="quarter" idx="11"/>
          </p:nvPr>
        </p:nvSpPr>
        <p:spPr/>
        <p:txBody>
          <a:bodyPr/>
          <a:lstStyle/>
          <a:p>
            <a:r>
              <a:rPr lang="en-US" dirty="0"/>
              <a:t>RCM Workshop, August 2017</a:t>
            </a:r>
          </a:p>
        </p:txBody>
      </p:sp>
      <p:sp>
        <p:nvSpPr>
          <p:cNvPr id="9" name="Slide Number Placeholder 8"/>
          <p:cNvSpPr>
            <a:spLocks noGrp="1"/>
          </p:cNvSpPr>
          <p:nvPr>
            <p:ph type="sldNum" sz="quarter" idx="12"/>
          </p:nvPr>
        </p:nvSpPr>
        <p:spPr/>
        <p:txBody>
          <a:bodyPr/>
          <a:lstStyle/>
          <a:p>
            <a:fld id="{1532B9B1-43D6-4164-8E23-27B9EF43474F}" type="slidenum">
              <a:rPr lang="en-US" smtClean="0"/>
              <a:t>‹#›</a:t>
            </a:fld>
            <a:endParaRPr lang="en-US" dirty="0"/>
          </a:p>
        </p:txBody>
      </p:sp>
    </p:spTree>
    <p:extLst>
      <p:ext uri="{BB962C8B-B14F-4D97-AF65-F5344CB8AC3E}">
        <p14:creationId xmlns:p14="http://schemas.microsoft.com/office/powerpoint/2010/main" val="39474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FB23E5-4305-4425-BA72-91B1F5FBE86B}" type="datetime1">
              <a:rPr lang="en-US" smtClean="0"/>
              <a:t>08/08/17</a:t>
            </a:fld>
            <a:endParaRPr lang="en-US" dirty="0"/>
          </a:p>
        </p:txBody>
      </p:sp>
      <p:sp>
        <p:nvSpPr>
          <p:cNvPr id="4" name="Footer Placeholder 3"/>
          <p:cNvSpPr>
            <a:spLocks noGrp="1"/>
          </p:cNvSpPr>
          <p:nvPr>
            <p:ph type="ftr" sz="quarter" idx="11"/>
          </p:nvPr>
        </p:nvSpPr>
        <p:spPr/>
        <p:txBody>
          <a:bodyPr/>
          <a:lstStyle/>
          <a:p>
            <a:r>
              <a:rPr lang="en-US" dirty="0"/>
              <a:t>RCM Workshop, August 2017</a:t>
            </a:r>
          </a:p>
        </p:txBody>
      </p:sp>
      <p:sp>
        <p:nvSpPr>
          <p:cNvPr id="5" name="Slide Number Placeholder 4"/>
          <p:cNvSpPr>
            <a:spLocks noGrp="1"/>
          </p:cNvSpPr>
          <p:nvPr>
            <p:ph type="sldNum" sz="quarter" idx="12"/>
          </p:nvPr>
        </p:nvSpPr>
        <p:spPr/>
        <p:txBody>
          <a:bodyPr/>
          <a:lstStyle/>
          <a:p>
            <a:fld id="{1532B9B1-43D6-4164-8E23-27B9EF43474F}" type="slidenum">
              <a:rPr lang="en-US" smtClean="0"/>
              <a:t>‹#›</a:t>
            </a:fld>
            <a:endParaRPr lang="en-US" dirty="0"/>
          </a:p>
        </p:txBody>
      </p:sp>
    </p:spTree>
    <p:extLst>
      <p:ext uri="{BB962C8B-B14F-4D97-AF65-F5344CB8AC3E}">
        <p14:creationId xmlns:p14="http://schemas.microsoft.com/office/powerpoint/2010/main" val="2274654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86936-C43B-4AB1-A851-E4C2393D2006}" type="datetime1">
              <a:rPr lang="en-US" smtClean="0"/>
              <a:t>08/08/17</a:t>
            </a:fld>
            <a:endParaRPr lang="en-US" dirty="0"/>
          </a:p>
        </p:txBody>
      </p:sp>
      <p:sp>
        <p:nvSpPr>
          <p:cNvPr id="3" name="Footer Placeholder 2"/>
          <p:cNvSpPr>
            <a:spLocks noGrp="1"/>
          </p:cNvSpPr>
          <p:nvPr>
            <p:ph type="ftr" sz="quarter" idx="11"/>
          </p:nvPr>
        </p:nvSpPr>
        <p:spPr/>
        <p:txBody>
          <a:bodyPr/>
          <a:lstStyle/>
          <a:p>
            <a:r>
              <a:rPr lang="en-US" dirty="0"/>
              <a:t>RCM Workshop, August 2017</a:t>
            </a:r>
          </a:p>
        </p:txBody>
      </p:sp>
      <p:sp>
        <p:nvSpPr>
          <p:cNvPr id="4" name="Slide Number Placeholder 3"/>
          <p:cNvSpPr>
            <a:spLocks noGrp="1"/>
          </p:cNvSpPr>
          <p:nvPr>
            <p:ph type="sldNum" sz="quarter" idx="12"/>
          </p:nvPr>
        </p:nvSpPr>
        <p:spPr/>
        <p:txBody>
          <a:bodyPr/>
          <a:lstStyle/>
          <a:p>
            <a:fld id="{1532B9B1-43D6-4164-8E23-27B9EF43474F}" type="slidenum">
              <a:rPr lang="en-US" smtClean="0"/>
              <a:t>‹#›</a:t>
            </a:fld>
            <a:endParaRPr lang="en-US" dirty="0"/>
          </a:p>
        </p:txBody>
      </p:sp>
    </p:spTree>
    <p:extLst>
      <p:ext uri="{BB962C8B-B14F-4D97-AF65-F5344CB8AC3E}">
        <p14:creationId xmlns:p14="http://schemas.microsoft.com/office/powerpoint/2010/main" val="3693069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9310E4-9F3E-4164-B8A3-82B20A033D3F}" type="datetime1">
              <a:rPr lang="en-US" smtClean="0"/>
              <a:t>08/08/17</a:t>
            </a:fld>
            <a:endParaRPr lang="en-US" dirty="0"/>
          </a:p>
        </p:txBody>
      </p:sp>
      <p:sp>
        <p:nvSpPr>
          <p:cNvPr id="6" name="Footer Placeholder 5"/>
          <p:cNvSpPr>
            <a:spLocks noGrp="1"/>
          </p:cNvSpPr>
          <p:nvPr>
            <p:ph type="ftr" sz="quarter" idx="11"/>
          </p:nvPr>
        </p:nvSpPr>
        <p:spPr/>
        <p:txBody>
          <a:bodyPr/>
          <a:lstStyle/>
          <a:p>
            <a:r>
              <a:rPr lang="en-US" dirty="0"/>
              <a:t>RCM Workshop, August 2017</a:t>
            </a:r>
          </a:p>
        </p:txBody>
      </p:sp>
      <p:sp>
        <p:nvSpPr>
          <p:cNvPr id="7" name="Slide Number Placeholder 6"/>
          <p:cNvSpPr>
            <a:spLocks noGrp="1"/>
          </p:cNvSpPr>
          <p:nvPr>
            <p:ph type="sldNum" sz="quarter" idx="12"/>
          </p:nvPr>
        </p:nvSpPr>
        <p:spPr/>
        <p:txBody>
          <a:bodyPr/>
          <a:lstStyle/>
          <a:p>
            <a:fld id="{1532B9B1-43D6-4164-8E23-27B9EF43474F}" type="slidenum">
              <a:rPr lang="en-US" smtClean="0"/>
              <a:t>‹#›</a:t>
            </a:fld>
            <a:endParaRPr lang="en-US" dirty="0"/>
          </a:p>
        </p:txBody>
      </p:sp>
    </p:spTree>
    <p:extLst>
      <p:ext uri="{BB962C8B-B14F-4D97-AF65-F5344CB8AC3E}">
        <p14:creationId xmlns:p14="http://schemas.microsoft.com/office/powerpoint/2010/main" val="94704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8799EE-C2BB-4411-A1C7-AE9833671185}" type="datetime1">
              <a:rPr lang="en-US" smtClean="0"/>
              <a:t>08/08/17</a:t>
            </a:fld>
            <a:endParaRPr lang="en-US" dirty="0"/>
          </a:p>
        </p:txBody>
      </p:sp>
      <p:sp>
        <p:nvSpPr>
          <p:cNvPr id="6" name="Footer Placeholder 5"/>
          <p:cNvSpPr>
            <a:spLocks noGrp="1"/>
          </p:cNvSpPr>
          <p:nvPr>
            <p:ph type="ftr" sz="quarter" idx="11"/>
          </p:nvPr>
        </p:nvSpPr>
        <p:spPr/>
        <p:txBody>
          <a:bodyPr/>
          <a:lstStyle/>
          <a:p>
            <a:r>
              <a:rPr lang="en-US" dirty="0"/>
              <a:t>RCM Workshop, August 2017</a:t>
            </a:r>
          </a:p>
        </p:txBody>
      </p:sp>
      <p:sp>
        <p:nvSpPr>
          <p:cNvPr id="7" name="Slide Number Placeholder 6"/>
          <p:cNvSpPr>
            <a:spLocks noGrp="1"/>
          </p:cNvSpPr>
          <p:nvPr>
            <p:ph type="sldNum" sz="quarter" idx="12"/>
          </p:nvPr>
        </p:nvSpPr>
        <p:spPr/>
        <p:txBody>
          <a:bodyPr/>
          <a:lstStyle/>
          <a:p>
            <a:fld id="{1532B9B1-43D6-4164-8E23-27B9EF43474F}" type="slidenum">
              <a:rPr lang="en-US" smtClean="0"/>
              <a:t>‹#›</a:t>
            </a:fld>
            <a:endParaRPr lang="en-US" dirty="0"/>
          </a:p>
        </p:txBody>
      </p:sp>
    </p:spTree>
    <p:extLst>
      <p:ext uri="{BB962C8B-B14F-4D97-AF65-F5344CB8AC3E}">
        <p14:creationId xmlns:p14="http://schemas.microsoft.com/office/powerpoint/2010/main" val="3084609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062702-36C9-4831-A686-73823A747758}" type="datetime1">
              <a:rPr lang="en-US" smtClean="0"/>
              <a:t>08/08/17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RCM Workshop, August 2017</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32B9B1-43D6-4164-8E23-27B9EF43474F}" type="slidenum">
              <a:rPr lang="en-US" smtClean="0"/>
              <a:t>‹#›</a:t>
            </a:fld>
            <a:endParaRPr lang="en-US" dirty="0"/>
          </a:p>
        </p:txBody>
      </p:sp>
    </p:spTree>
    <p:extLst>
      <p:ext uri="{BB962C8B-B14F-4D97-AF65-F5344CB8AC3E}">
        <p14:creationId xmlns:p14="http://schemas.microsoft.com/office/powerpoint/2010/main" val="3168512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https://www.immigration.govt.nz/new-zealand-visas/apply-for-a-visa/about-visa/pacific-access-category-resident-visa" TargetMode="External"/><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emf"/><Relationship Id="rId7"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799233"/>
            <a:ext cx="12192000" cy="1686363"/>
          </a:xfrm>
          <a:prstGeom prst="rect">
            <a:avLst/>
          </a:prstGeom>
        </p:spPr>
        <p:txBody>
          <a:bodyPr vert="horz" anchor="b">
            <a:noAutofit/>
          </a:bodyPr>
          <a:lstStyle>
            <a:lvl1pPr algn="ctr" rtl="0" eaLnBrk="1" latinLnBrk="0" hangingPunct="1">
              <a:spcBef>
                <a:spcPct val="0"/>
              </a:spcBef>
              <a:buNone/>
              <a:defRPr kumimoji="0" sz="4200" kern="1200">
                <a:solidFill>
                  <a:schemeClr val="accent1"/>
                </a:solidFill>
                <a:latin typeface="+mj-lt"/>
                <a:ea typeface="+mj-ea"/>
                <a:cs typeface="+mj-cs"/>
              </a:defRPr>
            </a:lvl1pPr>
          </a:lstStyle>
          <a:p>
            <a:pPr>
              <a:lnSpc>
                <a:spcPct val="70000"/>
              </a:lnSpc>
              <a:spcAft>
                <a:spcPts val="600"/>
              </a:spcAft>
            </a:pPr>
            <a:r>
              <a:rPr lang="es-ES_tradnl" sz="3200" dirty="0">
                <a:solidFill>
                  <a:schemeClr val="accent3">
                    <a:lumMod val="50000"/>
                  </a:schemeClr>
                </a:solidFill>
                <a:latin typeface="Gill Sans MT" panose="020B0502020104020203" pitchFamily="34" charset="0"/>
              </a:rPr>
              <a:t>Desplazamiento en el contexto de desastres, migración y </a:t>
            </a:r>
          </a:p>
          <a:p>
            <a:pPr>
              <a:lnSpc>
                <a:spcPct val="70000"/>
              </a:lnSpc>
              <a:spcAft>
                <a:spcPts val="600"/>
              </a:spcAft>
            </a:pPr>
            <a:r>
              <a:rPr lang="es-ES_tradnl" sz="3200" dirty="0">
                <a:solidFill>
                  <a:schemeClr val="accent3">
                    <a:lumMod val="50000"/>
                  </a:schemeClr>
                </a:solidFill>
                <a:latin typeface="Gill Sans MT" panose="020B0502020104020203" pitchFamily="34" charset="0"/>
              </a:rPr>
              <a:t>cambio climático</a:t>
            </a:r>
          </a:p>
          <a:p>
            <a:pPr>
              <a:lnSpc>
                <a:spcPct val="70000"/>
              </a:lnSpc>
              <a:spcAft>
                <a:spcPts val="600"/>
              </a:spcAft>
            </a:pPr>
            <a:r>
              <a:rPr lang="es-ES_tradnl" sz="3200" dirty="0">
                <a:solidFill>
                  <a:schemeClr val="accent3">
                    <a:lumMod val="50000"/>
                  </a:schemeClr>
                </a:solidFill>
                <a:latin typeface="Gill Sans MT" panose="020B0502020104020203" pitchFamily="34" charset="0"/>
              </a:rPr>
              <a:t>Taller de capacitación para los países miembros de la CRM </a:t>
            </a:r>
          </a:p>
          <a:p>
            <a:pPr>
              <a:lnSpc>
                <a:spcPct val="70000"/>
              </a:lnSpc>
              <a:spcAft>
                <a:spcPts val="600"/>
              </a:spcAft>
            </a:pPr>
            <a:r>
              <a:rPr lang="es-ES_tradnl" sz="2000" dirty="0">
                <a:solidFill>
                  <a:schemeClr val="accent3">
                    <a:lumMod val="50000"/>
                  </a:schemeClr>
                </a:solidFill>
                <a:latin typeface="Gill Sans MT" panose="020B0502020104020203" pitchFamily="34" charset="0"/>
              </a:rPr>
              <a:t>San José, Costa Rica, 8 y 9 de agosto de 2017</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3850783"/>
          </a:xfrm>
          <a:prstGeom prst="rect">
            <a:avLst/>
          </a:prstGeom>
        </p:spPr>
      </p:pic>
      <p:pic>
        <p:nvPicPr>
          <p:cNvPr id="13" name="Picture 12"/>
          <p:cNvPicPr/>
          <p:nvPr/>
        </p:nvPicPr>
        <p:blipFill>
          <a:blip r:embed="rId4" cstate="email">
            <a:extLst>
              <a:ext uri="{28A0092B-C50C-407E-A947-70E740481C1C}">
                <a14:useLocalDpi xmlns:a14="http://schemas.microsoft.com/office/drawing/2010/main"/>
              </a:ext>
            </a:extLst>
          </a:blip>
          <a:stretch>
            <a:fillRect/>
          </a:stretch>
        </p:blipFill>
        <p:spPr>
          <a:xfrm>
            <a:off x="4886803" y="5551756"/>
            <a:ext cx="2418393" cy="1120532"/>
          </a:xfrm>
          <a:prstGeom prst="rect">
            <a:avLst/>
          </a:prstGeom>
        </p:spPr>
      </p:pic>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60478" y="5357611"/>
            <a:ext cx="2909276" cy="1454638"/>
          </a:xfrm>
          <a:prstGeom prst="rect">
            <a:avLst/>
          </a:prstGeom>
        </p:spPr>
      </p:pic>
      <p:pic>
        <p:nvPicPr>
          <p:cNvPr id="26" name="Imagen 8"/>
          <p:cNvPicPr/>
          <p:nvPr/>
        </p:nvPicPr>
        <p:blipFill>
          <a:blip r:embed="rId6" cstate="email">
            <a:extLst>
              <a:ext uri="{28A0092B-C50C-407E-A947-70E740481C1C}">
                <a14:useLocalDpi xmlns:a14="http://schemas.microsoft.com/office/drawing/2010/main"/>
              </a:ext>
            </a:extLst>
          </a:blip>
          <a:stretch>
            <a:fillRect/>
          </a:stretch>
        </p:blipFill>
        <p:spPr>
          <a:xfrm>
            <a:off x="7922245" y="5414798"/>
            <a:ext cx="2657935" cy="1340264"/>
          </a:xfrm>
          <a:prstGeom prst="rect">
            <a:avLst/>
          </a:prstGeom>
        </p:spPr>
      </p:pic>
      <p:sp>
        <p:nvSpPr>
          <p:cNvPr id="23" name="Slide Number Placeholder 22"/>
          <p:cNvSpPr>
            <a:spLocks noGrp="1"/>
          </p:cNvSpPr>
          <p:nvPr>
            <p:ph type="sldNum" sz="quarter" idx="12"/>
          </p:nvPr>
        </p:nvSpPr>
        <p:spPr/>
        <p:txBody>
          <a:bodyPr/>
          <a:lstStyle/>
          <a:p>
            <a:fld id="{0F764EE9-CD53-4B11-B5F2-37C7159E46DD}" type="slidenum">
              <a:rPr lang="es-ES_tradnl" smtClean="0"/>
              <a:t>1</a:t>
            </a:fld>
            <a:endParaRPr lang="es-ES_tradnl" dirty="0"/>
          </a:p>
        </p:txBody>
      </p:sp>
    </p:spTree>
    <p:extLst>
      <p:ext uri="{BB962C8B-B14F-4D97-AF65-F5344CB8AC3E}">
        <p14:creationId xmlns:p14="http://schemas.microsoft.com/office/powerpoint/2010/main" val="92693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814577" y="463434"/>
            <a:ext cx="6562846" cy="634082"/>
          </a:xfrm>
        </p:spPr>
        <p:txBody>
          <a:bodyPr>
            <a:noAutofit/>
          </a:bodyPr>
          <a:lstStyle/>
          <a:p>
            <a:pPr fontAlgn="base">
              <a:spcAft>
                <a:spcPct val="0"/>
              </a:spcAft>
            </a:pPr>
            <a:r>
              <a:rPr lang="es-ES_tradnl" dirty="0" smtClean="0">
                <a:solidFill>
                  <a:schemeClr val="accent3">
                    <a:lumMod val="50000"/>
                  </a:schemeClr>
                </a:solidFill>
                <a:latin typeface="Gill Sans MT" panose="020B0502020104020203" pitchFamily="34" charset="0"/>
              </a:rPr>
              <a:t>Desastres y desplazamiento</a:t>
            </a:r>
            <a:endParaRPr lang="es-ES_tradnl" dirty="0">
              <a:solidFill>
                <a:schemeClr val="accent3">
                  <a:lumMod val="50000"/>
                </a:schemeClr>
              </a:solidFill>
              <a:latin typeface="Gill Sans MT" panose="020B0502020104020203" pitchFamily="34" charset="0"/>
            </a:endParaRPr>
          </a:p>
        </p:txBody>
      </p:sp>
      <p:sp>
        <p:nvSpPr>
          <p:cNvPr id="2" name="Slide Number Placeholder 1"/>
          <p:cNvSpPr>
            <a:spLocks noGrp="1"/>
          </p:cNvSpPr>
          <p:nvPr>
            <p:ph type="sldNum" sz="quarter" idx="12"/>
          </p:nvPr>
        </p:nvSpPr>
        <p:spPr/>
        <p:txBody>
          <a:bodyPr/>
          <a:lstStyle/>
          <a:p>
            <a:pPr>
              <a:defRPr/>
            </a:pPr>
            <a:fld id="{240EF862-A80E-45A9-8A58-6015373D92B0}" type="slidenum">
              <a:rPr lang="es-ES_tradnl" smtClean="0">
                <a:solidFill>
                  <a:prstClr val="black">
                    <a:tint val="75000"/>
                  </a:prstClr>
                </a:solidFill>
              </a:rPr>
              <a:pPr>
                <a:defRPr/>
              </a:pPr>
              <a:t>10</a:t>
            </a:fld>
            <a:endParaRPr lang="es-ES_tradnl" dirty="0">
              <a:solidFill>
                <a:prstClr val="black">
                  <a:tint val="75000"/>
                </a:prstClr>
              </a:solidFill>
            </a:endParaRPr>
          </a:p>
        </p:txBody>
      </p:sp>
      <p:sp>
        <p:nvSpPr>
          <p:cNvPr id="4" name="Footer Placeholder 3"/>
          <p:cNvSpPr>
            <a:spLocks noGrp="1"/>
          </p:cNvSpPr>
          <p:nvPr>
            <p:ph type="ftr" sz="quarter" idx="11"/>
          </p:nvPr>
        </p:nvSpPr>
        <p:spPr/>
        <p:txBody>
          <a:bodyPr/>
          <a:lstStyle/>
          <a:p>
            <a:r>
              <a:rPr lang="es-ES_tradnl" dirty="0" smtClean="0"/>
              <a:t>RCM Workshop, August 2017</a:t>
            </a:r>
            <a:endParaRPr lang="es-ES_tradnl" dirty="0"/>
          </a:p>
        </p:txBody>
      </p:sp>
      <p:sp>
        <p:nvSpPr>
          <p:cNvPr id="6" name="Footer Placeholder 7"/>
          <p:cNvSpPr txBox="1">
            <a:spLocks/>
          </p:cNvSpPr>
          <p:nvPr/>
        </p:nvSpPr>
        <p:spPr>
          <a:xfrm>
            <a:off x="0" y="6356350"/>
            <a:ext cx="12192000" cy="365125"/>
          </a:xfrm>
          <a:prstGeom prst="rect">
            <a:avLst/>
          </a:prstGeom>
          <a:solidFill>
            <a:srgbClr val="00448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Taller para los países miembros de la CRM, agosto de 2017</a:t>
            </a: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17700" y="1509347"/>
            <a:ext cx="9027745" cy="4142153"/>
          </a:xfrm>
          <a:prstGeom prst="rect">
            <a:avLst/>
          </a:prstGeom>
        </p:spPr>
      </p:pic>
    </p:spTree>
    <p:extLst>
      <p:ext uri="{BB962C8B-B14F-4D97-AF65-F5344CB8AC3E}">
        <p14:creationId xmlns:p14="http://schemas.microsoft.com/office/powerpoint/2010/main" val="2901907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40EF862-A80E-45A9-8A58-6015373D92B0}" type="slidenum">
              <a:rPr lang="es-ES_tradnl" smtClean="0">
                <a:solidFill>
                  <a:prstClr val="black">
                    <a:tint val="75000"/>
                  </a:prstClr>
                </a:solidFill>
              </a:rPr>
              <a:pPr>
                <a:defRPr/>
              </a:pPr>
              <a:t>11</a:t>
            </a:fld>
            <a:endParaRPr lang="es-ES_tradnl" dirty="0">
              <a:solidFill>
                <a:prstClr val="black">
                  <a:tint val="75000"/>
                </a:prstClr>
              </a:solidFill>
            </a:endParaRPr>
          </a:p>
        </p:txBody>
      </p:sp>
      <p:sp>
        <p:nvSpPr>
          <p:cNvPr id="9" name="Title 1"/>
          <p:cNvSpPr>
            <a:spLocks noGrp="1"/>
          </p:cNvSpPr>
          <p:nvPr>
            <p:ph type="title"/>
          </p:nvPr>
        </p:nvSpPr>
        <p:spPr>
          <a:xfrm>
            <a:off x="1809447" y="356928"/>
            <a:ext cx="8744571" cy="634082"/>
          </a:xfrm>
        </p:spPr>
        <p:txBody>
          <a:bodyPr>
            <a:noAutofit/>
          </a:bodyPr>
          <a:lstStyle/>
          <a:p>
            <a:pPr algn="ctr" fontAlgn="base">
              <a:spcAft>
                <a:spcPct val="0"/>
              </a:spcAft>
            </a:pPr>
            <a:r>
              <a:rPr lang="es-ES_tradnl" dirty="0" smtClean="0">
                <a:solidFill>
                  <a:schemeClr val="accent3">
                    <a:lumMod val="50000"/>
                  </a:schemeClr>
                </a:solidFill>
                <a:latin typeface="Gill Sans MT" panose="020B0502020104020203" pitchFamily="34" charset="0"/>
              </a:rPr>
              <a:t>Desastres y resultados de movilidad</a:t>
            </a:r>
            <a:endParaRPr lang="es-ES_tradnl" dirty="0">
              <a:solidFill>
                <a:schemeClr val="accent3">
                  <a:lumMod val="50000"/>
                </a:schemeClr>
              </a:solidFill>
              <a:latin typeface="Gill Sans MT" panose="020B0502020104020203" pitchFamily="34" charset="0"/>
            </a:endParaRPr>
          </a:p>
        </p:txBody>
      </p:sp>
      <p:sp>
        <p:nvSpPr>
          <p:cNvPr id="11" name="Content Placeholder 10"/>
          <p:cNvSpPr>
            <a:spLocks noGrp="1"/>
          </p:cNvSpPr>
          <p:nvPr>
            <p:ph idx="1"/>
          </p:nvPr>
        </p:nvSpPr>
        <p:spPr>
          <a:xfrm>
            <a:off x="609600" y="1600201"/>
            <a:ext cx="5155580" cy="4525963"/>
          </a:xfrm>
        </p:spPr>
        <p:txBody>
          <a:bodyPr/>
          <a:lstStyle/>
          <a:p>
            <a:r>
              <a:rPr lang="es-ES_tradnl" dirty="0" smtClean="0">
                <a:latin typeface="Franklin Gothic Book" panose="020B0503020102020204" pitchFamily="34" charset="0"/>
              </a:rPr>
              <a:t>¿Forzosa o voluntaria? </a:t>
            </a:r>
          </a:p>
          <a:p>
            <a:pPr marL="0" indent="0">
              <a:buNone/>
            </a:pPr>
            <a:endParaRPr lang="es-ES_tradnl" dirty="0" smtClean="0">
              <a:latin typeface="Franklin Gothic Book" panose="020B0503020102020204" pitchFamily="34" charset="0"/>
            </a:endParaRPr>
          </a:p>
          <a:p>
            <a:r>
              <a:rPr lang="es-ES_tradnl" dirty="0" smtClean="0">
                <a:latin typeface="Franklin Gothic Book" panose="020B0503020102020204" pitchFamily="34" charset="0"/>
              </a:rPr>
              <a:t>¿Interna o internacional? </a:t>
            </a:r>
          </a:p>
          <a:p>
            <a:pPr marL="0" indent="0">
              <a:buNone/>
            </a:pPr>
            <a:endParaRPr lang="es-ES_tradnl" dirty="0" smtClean="0">
              <a:latin typeface="Franklin Gothic Book" panose="020B0503020102020204" pitchFamily="34" charset="0"/>
            </a:endParaRPr>
          </a:p>
          <a:p>
            <a:r>
              <a:rPr lang="es-ES_tradnl" dirty="0" smtClean="0">
                <a:latin typeface="Franklin Gothic Book" panose="020B0503020102020204" pitchFamily="34" charset="0"/>
              </a:rPr>
              <a:t>¿De corto o largo plazo? </a:t>
            </a:r>
            <a:endParaRPr lang="es-ES_tradnl" dirty="0">
              <a:latin typeface="Franklin Gothic Book" panose="020B0503020102020204" pitchFamily="34" charset="0"/>
            </a:endParaRPr>
          </a:p>
        </p:txBody>
      </p:sp>
      <p:sp>
        <p:nvSpPr>
          <p:cNvPr id="12" name="TextBox 11"/>
          <p:cNvSpPr txBox="1"/>
          <p:nvPr/>
        </p:nvSpPr>
        <p:spPr>
          <a:xfrm>
            <a:off x="5659693" y="1550977"/>
            <a:ext cx="4263156" cy="954107"/>
          </a:xfrm>
          <a:prstGeom prst="rect">
            <a:avLst/>
          </a:prstGeom>
          <a:noFill/>
        </p:spPr>
        <p:txBody>
          <a:bodyPr wrap="none" rtlCol="0">
            <a:spAutoFit/>
          </a:bodyPr>
          <a:lstStyle/>
          <a:p>
            <a:r>
              <a:rPr lang="es-ES_tradnl" sz="2800" b="1" dirty="0" smtClean="0">
                <a:solidFill>
                  <a:schemeClr val="tx2"/>
                </a:solidFill>
                <a:latin typeface="Franklin Gothic Book" panose="020B0503020102020204" pitchFamily="34" charset="0"/>
              </a:rPr>
              <a:t>Forzosa &gt; voluntaria </a:t>
            </a:r>
          </a:p>
          <a:p>
            <a:r>
              <a:rPr lang="es-ES_tradnl" sz="2800" b="1" dirty="0" smtClean="0">
                <a:solidFill>
                  <a:schemeClr val="tx2"/>
                </a:solidFill>
                <a:latin typeface="Franklin Gothic Book" panose="020B0503020102020204" pitchFamily="34" charset="0"/>
              </a:rPr>
              <a:t>(movimientos secundarios)</a:t>
            </a:r>
            <a:endParaRPr lang="es-ES_tradnl" sz="2800" b="1" dirty="0">
              <a:solidFill>
                <a:schemeClr val="tx2"/>
              </a:solidFill>
              <a:latin typeface="Franklin Gothic Book" panose="020B0503020102020204" pitchFamily="34" charset="0"/>
            </a:endParaRPr>
          </a:p>
        </p:txBody>
      </p:sp>
      <p:sp>
        <p:nvSpPr>
          <p:cNvPr id="13" name="TextBox 12"/>
          <p:cNvSpPr txBox="1"/>
          <p:nvPr/>
        </p:nvSpPr>
        <p:spPr>
          <a:xfrm>
            <a:off x="5665880" y="2568777"/>
            <a:ext cx="3634954" cy="523220"/>
          </a:xfrm>
          <a:prstGeom prst="rect">
            <a:avLst/>
          </a:prstGeom>
          <a:noFill/>
        </p:spPr>
        <p:txBody>
          <a:bodyPr wrap="none" rtlCol="0">
            <a:spAutoFit/>
          </a:bodyPr>
          <a:lstStyle/>
          <a:p>
            <a:r>
              <a:rPr lang="es-ES_tradnl" sz="2800" b="1" dirty="0" smtClean="0">
                <a:solidFill>
                  <a:schemeClr val="tx2"/>
                </a:solidFill>
                <a:latin typeface="Franklin Gothic Book" panose="020B0503020102020204" pitchFamily="34" charset="0"/>
              </a:rPr>
              <a:t>Interna &gt; internacional</a:t>
            </a:r>
            <a:endParaRPr lang="es-ES_tradnl" sz="2800" b="1" dirty="0">
              <a:solidFill>
                <a:schemeClr val="tx2"/>
              </a:solidFill>
              <a:latin typeface="Franklin Gothic Book" panose="020B0503020102020204" pitchFamily="34" charset="0"/>
            </a:endParaRPr>
          </a:p>
        </p:txBody>
      </p:sp>
      <p:sp>
        <p:nvSpPr>
          <p:cNvPr id="14" name="TextBox 13"/>
          <p:cNvSpPr txBox="1"/>
          <p:nvPr/>
        </p:nvSpPr>
        <p:spPr>
          <a:xfrm>
            <a:off x="5685571" y="3612598"/>
            <a:ext cx="6143963" cy="1384995"/>
          </a:xfrm>
          <a:prstGeom prst="rect">
            <a:avLst/>
          </a:prstGeom>
          <a:noFill/>
        </p:spPr>
        <p:txBody>
          <a:bodyPr wrap="square" rtlCol="0">
            <a:spAutoFit/>
          </a:bodyPr>
          <a:lstStyle/>
          <a:p>
            <a:r>
              <a:rPr lang="es-ES_tradnl" sz="2800" b="1" dirty="0" smtClean="0">
                <a:solidFill>
                  <a:schemeClr val="tx2"/>
                </a:solidFill>
                <a:latin typeface="Franklin Gothic Book" panose="020B0503020102020204" pitchFamily="34" charset="0"/>
              </a:rPr>
              <a:t>Temporal &gt; </a:t>
            </a:r>
            <a:br>
              <a:rPr lang="es-ES_tradnl" sz="2800" b="1" dirty="0" smtClean="0">
                <a:solidFill>
                  <a:schemeClr val="tx2"/>
                </a:solidFill>
                <a:latin typeface="Franklin Gothic Book" panose="020B0503020102020204" pitchFamily="34" charset="0"/>
              </a:rPr>
            </a:br>
            <a:r>
              <a:rPr lang="es-ES_tradnl" sz="2800" b="1" dirty="0" smtClean="0">
                <a:solidFill>
                  <a:schemeClr val="tx2"/>
                </a:solidFill>
                <a:latin typeface="Franklin Gothic Book" panose="020B0503020102020204" pitchFamily="34" charset="0"/>
              </a:rPr>
              <a:t>cada vez más casos de “desplazamiento prolongado”</a:t>
            </a:r>
            <a:endParaRPr lang="es-ES_tradnl" sz="2800" b="1" dirty="0">
              <a:solidFill>
                <a:schemeClr val="tx2"/>
              </a:solidFill>
              <a:latin typeface="Franklin Gothic Book" panose="020B0503020102020204" pitchFamily="34" charset="0"/>
            </a:endParaRPr>
          </a:p>
        </p:txBody>
      </p:sp>
      <p:sp>
        <p:nvSpPr>
          <p:cNvPr id="2" name="Footer Placeholder 1"/>
          <p:cNvSpPr>
            <a:spLocks noGrp="1"/>
          </p:cNvSpPr>
          <p:nvPr>
            <p:ph type="ftr" sz="quarter" idx="11"/>
          </p:nvPr>
        </p:nvSpPr>
        <p:spPr/>
        <p:txBody>
          <a:bodyPr/>
          <a:lstStyle/>
          <a:p>
            <a:r>
              <a:rPr lang="es-ES_tradnl" dirty="0"/>
              <a:t>Taller para los países miembros de la CRM, agosto de 2017</a:t>
            </a:r>
          </a:p>
        </p:txBody>
      </p:sp>
    </p:spTree>
    <p:extLst>
      <p:ext uri="{BB962C8B-B14F-4D97-AF65-F5344CB8AC3E}">
        <p14:creationId xmlns:p14="http://schemas.microsoft.com/office/powerpoint/2010/main" val="4642401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40EF862-A80E-45A9-8A58-6015373D92B0}" type="slidenum">
              <a:rPr lang="es-ES_tradnl" smtClean="0">
                <a:solidFill>
                  <a:prstClr val="black">
                    <a:tint val="75000"/>
                  </a:prstClr>
                </a:solidFill>
              </a:rPr>
              <a:pPr>
                <a:defRPr/>
              </a:pPr>
              <a:t>12</a:t>
            </a:fld>
            <a:endParaRPr lang="es-ES_tradnl" dirty="0">
              <a:solidFill>
                <a:prstClr val="black">
                  <a:tint val="75000"/>
                </a:prstClr>
              </a:solidFill>
            </a:endParaRPr>
          </a:p>
        </p:txBody>
      </p:sp>
      <p:sp>
        <p:nvSpPr>
          <p:cNvPr id="8" name="Title 1"/>
          <p:cNvSpPr txBox="1">
            <a:spLocks/>
          </p:cNvSpPr>
          <p:nvPr/>
        </p:nvSpPr>
        <p:spPr>
          <a:xfrm>
            <a:off x="592521" y="451703"/>
            <a:ext cx="5546044" cy="2023708"/>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lnSpc>
                <a:spcPct val="90000"/>
              </a:lnSpc>
            </a:pPr>
            <a:r>
              <a:rPr lang="es-ES_tradnl" sz="3600" dirty="0" smtClean="0">
                <a:solidFill>
                  <a:schemeClr val="accent3">
                    <a:lumMod val="50000"/>
                  </a:schemeClr>
                </a:solidFill>
                <a:latin typeface="Gill Sans MT" panose="020B0502020104020203" pitchFamily="34" charset="0"/>
              </a:rPr>
              <a:t>Caso: </a:t>
            </a:r>
          </a:p>
          <a:p>
            <a:pPr algn="l">
              <a:lnSpc>
                <a:spcPct val="90000"/>
              </a:lnSpc>
            </a:pPr>
            <a:r>
              <a:rPr lang="es-ES_tradnl" sz="3600" dirty="0" smtClean="0">
                <a:solidFill>
                  <a:schemeClr val="accent3">
                    <a:lumMod val="50000"/>
                  </a:schemeClr>
                </a:solidFill>
                <a:latin typeface="Gill Sans MT" panose="020B0502020104020203" pitchFamily="34" charset="0"/>
              </a:rPr>
              <a:t>Migración de Haití a Brasil tras el terremoto en Haití</a:t>
            </a:r>
            <a:endParaRPr lang="es-ES_tradnl" sz="3600" dirty="0">
              <a:solidFill>
                <a:schemeClr val="accent3">
                  <a:lumMod val="50000"/>
                </a:schemeClr>
              </a:solidFill>
              <a:latin typeface="Gill Sans MT" panose="020B0502020104020203" pitchFamily="34" charset="0"/>
            </a:endParaRPr>
          </a:p>
        </p:txBody>
      </p:sp>
      <p:sp>
        <p:nvSpPr>
          <p:cNvPr id="4" name="Footer Placeholder 3"/>
          <p:cNvSpPr>
            <a:spLocks noGrp="1"/>
          </p:cNvSpPr>
          <p:nvPr>
            <p:ph type="ftr" sz="quarter" idx="11"/>
          </p:nvPr>
        </p:nvSpPr>
        <p:spPr/>
        <p:txBody>
          <a:bodyPr/>
          <a:lstStyle/>
          <a:p>
            <a:r>
              <a:rPr lang="es-ES_tradnl" dirty="0" smtClean="0"/>
              <a:t>RCM Workshop, August 2017</a:t>
            </a:r>
            <a:endParaRPr lang="es-ES_tradnl" dirty="0"/>
          </a:p>
        </p:txBody>
      </p:sp>
      <p:sp>
        <p:nvSpPr>
          <p:cNvPr id="10" name="Footer Placeholder 7"/>
          <p:cNvSpPr txBox="1">
            <a:spLocks/>
          </p:cNvSpPr>
          <p:nvPr/>
        </p:nvSpPr>
        <p:spPr>
          <a:xfrm>
            <a:off x="0" y="6356350"/>
            <a:ext cx="12192000" cy="365125"/>
          </a:xfrm>
          <a:prstGeom prst="rect">
            <a:avLst/>
          </a:prstGeom>
          <a:solidFill>
            <a:srgbClr val="00448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Taller para los países miembros de la CRM, agosto de 2017</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10400" y="61700"/>
            <a:ext cx="5079463" cy="6224800"/>
          </a:xfrm>
          <a:prstGeom prst="rect">
            <a:avLst/>
          </a:prstGeom>
        </p:spPr>
      </p:pic>
      <p:sp>
        <p:nvSpPr>
          <p:cNvPr id="11" name="Content Placeholder 2"/>
          <p:cNvSpPr>
            <a:spLocks noGrp="1"/>
          </p:cNvSpPr>
          <p:nvPr>
            <p:ph idx="1"/>
          </p:nvPr>
        </p:nvSpPr>
        <p:spPr>
          <a:xfrm>
            <a:off x="601724" y="2332037"/>
            <a:ext cx="5029200" cy="4525963"/>
          </a:xfrm>
        </p:spPr>
        <p:txBody>
          <a:bodyPr/>
          <a:lstStyle/>
          <a:p>
            <a:r>
              <a:rPr lang="es-ES_tradnl" sz="2400" dirty="0" smtClean="0"/>
              <a:t>Complejos patrones y trayectorias de desplazamiento y migración</a:t>
            </a:r>
          </a:p>
          <a:p>
            <a:r>
              <a:rPr lang="es-ES_tradnl" sz="2400" dirty="0" smtClean="0"/>
              <a:t>Interna y a través de fronteras o internacional</a:t>
            </a:r>
          </a:p>
          <a:p>
            <a:r>
              <a:rPr lang="es-ES_tradnl" sz="2400" dirty="0" smtClean="0"/>
              <a:t>Visas de trabajo, reunificación familiar, visas humanitarias</a:t>
            </a:r>
          </a:p>
          <a:p>
            <a:r>
              <a:rPr lang="es-ES_tradnl" sz="2400" dirty="0" smtClean="0"/>
              <a:t>Recuperación larga y lenta, atrasada por nuevos desastres, y no siempre fue posible retornar</a:t>
            </a:r>
            <a:endParaRPr lang="es-ES_tradnl" sz="2400" dirty="0"/>
          </a:p>
        </p:txBody>
      </p:sp>
    </p:spTree>
    <p:extLst>
      <p:ext uri="{BB962C8B-B14F-4D97-AF65-F5344CB8AC3E}">
        <p14:creationId xmlns:p14="http://schemas.microsoft.com/office/powerpoint/2010/main" val="2842515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915599" y="413534"/>
            <a:ext cx="10366953" cy="634082"/>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nSpc>
                <a:spcPct val="90000"/>
              </a:lnSpc>
            </a:pPr>
            <a:r>
              <a:rPr lang="es-ES_tradnl" dirty="0" smtClean="0">
                <a:solidFill>
                  <a:schemeClr val="accent3">
                    <a:lumMod val="50000"/>
                  </a:schemeClr>
                </a:solidFill>
                <a:latin typeface="Gill Sans MT" panose="020B0502020104020203" pitchFamily="34" charset="0"/>
              </a:rPr>
              <a:t>Cambios ambientales (de evolución lenta)</a:t>
            </a:r>
            <a:endParaRPr lang="es-ES_tradnl" dirty="0">
              <a:solidFill>
                <a:schemeClr val="accent3">
                  <a:lumMod val="50000"/>
                </a:schemeClr>
              </a:solidFill>
              <a:latin typeface="Gill Sans MT" panose="020B0502020104020203" pitchFamily="34" charset="0"/>
            </a:endParaRPr>
          </a:p>
        </p:txBody>
      </p:sp>
      <p:sp>
        <p:nvSpPr>
          <p:cNvPr id="12" name="TextBox 11"/>
          <p:cNvSpPr txBox="1"/>
          <p:nvPr/>
        </p:nvSpPr>
        <p:spPr>
          <a:xfrm>
            <a:off x="362576" y="2205867"/>
            <a:ext cx="11469155" cy="1200328"/>
          </a:xfrm>
          <a:prstGeom prst="rect">
            <a:avLst/>
          </a:prstGeom>
          <a:noFill/>
        </p:spPr>
        <p:txBody>
          <a:bodyPr wrap="none" rtlCol="0">
            <a:spAutoFit/>
          </a:bodyPr>
          <a:lstStyle/>
          <a:p>
            <a:pPr algn="ctr"/>
            <a:r>
              <a:rPr lang="es-ES_tradnl" sz="2400" b="1" dirty="0" smtClean="0"/>
              <a:t>¿Cuáles son algunos cambios ambientales que afectan a Centroamérica y Norteamérica? </a:t>
            </a:r>
          </a:p>
          <a:p>
            <a:pPr algn="ctr"/>
            <a:endParaRPr lang="es-ES_tradnl" sz="2400" b="1" dirty="0"/>
          </a:p>
          <a:p>
            <a:pPr algn="ctr"/>
            <a:r>
              <a:rPr lang="es-ES_tradnl" sz="2400" b="1" dirty="0" smtClean="0"/>
              <a:t>  </a:t>
            </a:r>
            <a:endParaRPr lang="es-ES_tradnl" sz="2400" b="1" dirty="0"/>
          </a:p>
        </p:txBody>
      </p:sp>
      <p:sp>
        <p:nvSpPr>
          <p:cNvPr id="2" name="Slide Number Placeholder 1"/>
          <p:cNvSpPr>
            <a:spLocks noGrp="1"/>
          </p:cNvSpPr>
          <p:nvPr>
            <p:ph type="sldNum" sz="quarter" idx="12"/>
          </p:nvPr>
        </p:nvSpPr>
        <p:spPr/>
        <p:txBody>
          <a:bodyPr/>
          <a:lstStyle/>
          <a:p>
            <a:pPr>
              <a:defRPr/>
            </a:pPr>
            <a:fld id="{240EF862-A80E-45A9-8A58-6015373D92B0}" type="slidenum">
              <a:rPr lang="es-ES_tradnl" smtClean="0">
                <a:solidFill>
                  <a:prstClr val="black">
                    <a:tint val="75000"/>
                  </a:prstClr>
                </a:solidFill>
              </a:rPr>
              <a:pPr>
                <a:defRPr/>
              </a:pPr>
              <a:t>13</a:t>
            </a:fld>
            <a:endParaRPr lang="es-ES_tradnl" dirty="0">
              <a:solidFill>
                <a:prstClr val="black">
                  <a:tint val="75000"/>
                </a:prstClr>
              </a:solidFill>
            </a:endParaRPr>
          </a:p>
        </p:txBody>
      </p:sp>
      <p:sp>
        <p:nvSpPr>
          <p:cNvPr id="3" name="Footer Placeholder 2"/>
          <p:cNvSpPr>
            <a:spLocks noGrp="1"/>
          </p:cNvSpPr>
          <p:nvPr>
            <p:ph type="ftr" sz="quarter" idx="11"/>
          </p:nvPr>
        </p:nvSpPr>
        <p:spPr/>
        <p:txBody>
          <a:bodyPr/>
          <a:lstStyle/>
          <a:p>
            <a:r>
              <a:rPr lang="es-ES_tradnl" dirty="0" smtClean="0"/>
              <a:t>RCM Workshop, August 2017</a:t>
            </a:r>
            <a:endParaRPr lang="es-ES_tradnl" dirty="0"/>
          </a:p>
        </p:txBody>
      </p:sp>
      <p:sp>
        <p:nvSpPr>
          <p:cNvPr id="6" name="Footer Placeholder 7"/>
          <p:cNvSpPr txBox="1">
            <a:spLocks/>
          </p:cNvSpPr>
          <p:nvPr/>
        </p:nvSpPr>
        <p:spPr>
          <a:xfrm>
            <a:off x="0" y="6356350"/>
            <a:ext cx="12192000" cy="365125"/>
          </a:xfrm>
          <a:prstGeom prst="rect">
            <a:avLst/>
          </a:prstGeom>
          <a:solidFill>
            <a:srgbClr val="00448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Taller para los países miembros de la CRM, agosto de 2017</a:t>
            </a:r>
          </a:p>
        </p:txBody>
      </p:sp>
    </p:spTree>
    <p:extLst>
      <p:ext uri="{BB962C8B-B14F-4D97-AF65-F5344CB8AC3E}">
        <p14:creationId xmlns:p14="http://schemas.microsoft.com/office/powerpoint/2010/main" val="918411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48834203"/>
              </p:ext>
            </p:extLst>
          </p:nvPr>
        </p:nvGraphicFramePr>
        <p:xfrm>
          <a:off x="-304800" y="1143000"/>
          <a:ext cx="8915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848600" y="950868"/>
            <a:ext cx="3965592" cy="2585323"/>
          </a:xfrm>
          <a:prstGeom prst="rect">
            <a:avLst/>
          </a:prstGeom>
          <a:noFill/>
        </p:spPr>
        <p:txBody>
          <a:bodyPr wrap="square" rtlCol="0">
            <a:spAutoFit/>
          </a:bodyPr>
          <a:lstStyle/>
          <a:p>
            <a:pPr marL="285750" indent="-285750">
              <a:buFont typeface="Arial" panose="020B0604020202020204" pitchFamily="34" charset="0"/>
              <a:buChar char="•"/>
            </a:pPr>
            <a:r>
              <a:rPr lang="es-ES_tradnl" dirty="0" smtClean="0">
                <a:latin typeface="Franklin Gothic Book" panose="020B0503020102020204" pitchFamily="34" charset="0"/>
              </a:rPr>
              <a:t>Aumento de la temperatura</a:t>
            </a:r>
          </a:p>
          <a:p>
            <a:pPr marL="285750" indent="-285750">
              <a:buFont typeface="Arial" panose="020B0604020202020204" pitchFamily="34" charset="0"/>
              <a:buChar char="•"/>
            </a:pPr>
            <a:r>
              <a:rPr lang="es-ES_tradnl" dirty="0" smtClean="0">
                <a:latin typeface="Franklin Gothic Book" panose="020B0503020102020204" pitchFamily="34" charset="0"/>
              </a:rPr>
              <a:t>Cambios en la precipitación</a:t>
            </a:r>
          </a:p>
          <a:p>
            <a:pPr marL="285750" indent="-285750">
              <a:buFont typeface="Arial" panose="020B0604020202020204" pitchFamily="34" charset="0"/>
              <a:buChar char="•"/>
            </a:pPr>
            <a:r>
              <a:rPr lang="es-ES_tradnl" dirty="0" smtClean="0">
                <a:latin typeface="Franklin Gothic Book" panose="020B0503020102020204" pitchFamily="34" charset="0"/>
              </a:rPr>
              <a:t>Variabilidad del clima</a:t>
            </a:r>
          </a:p>
          <a:p>
            <a:pPr marL="285750" indent="-285750">
              <a:buFont typeface="Arial" panose="020B0604020202020204" pitchFamily="34" charset="0"/>
              <a:buChar char="•"/>
            </a:pPr>
            <a:r>
              <a:rPr lang="es-ES_tradnl" dirty="0" smtClean="0">
                <a:latin typeface="Franklin Gothic Book" panose="020B0503020102020204" pitchFamily="34" charset="0"/>
              </a:rPr>
              <a:t>Aumento del nivel del mar</a:t>
            </a:r>
          </a:p>
          <a:p>
            <a:pPr marL="285750" indent="-285750">
              <a:buFont typeface="Arial" panose="020B0604020202020204" pitchFamily="34" charset="0"/>
              <a:buChar char="•"/>
            </a:pPr>
            <a:r>
              <a:rPr lang="es-ES_tradnl" dirty="0" smtClean="0">
                <a:latin typeface="Franklin Gothic Book" panose="020B0503020102020204" pitchFamily="34" charset="0"/>
              </a:rPr>
              <a:t>Derretimiento de los glaciares de montañas</a:t>
            </a:r>
          </a:p>
          <a:p>
            <a:pPr marL="285750" indent="-285750">
              <a:buFont typeface="Arial" panose="020B0604020202020204" pitchFamily="34" charset="0"/>
              <a:buChar char="•"/>
            </a:pPr>
            <a:r>
              <a:rPr lang="es-ES_tradnl" dirty="0" smtClean="0">
                <a:latin typeface="Franklin Gothic Book" panose="020B0503020102020204" pitchFamily="34" charset="0"/>
              </a:rPr>
              <a:t>Derretimiento del permafrost</a:t>
            </a:r>
          </a:p>
          <a:p>
            <a:pPr marL="285750" indent="-285750">
              <a:buFont typeface="Arial" panose="020B0604020202020204" pitchFamily="34" charset="0"/>
              <a:buChar char="•"/>
            </a:pPr>
            <a:r>
              <a:rPr lang="es-ES_tradnl" dirty="0" smtClean="0">
                <a:latin typeface="Franklin Gothic Book" panose="020B0503020102020204" pitchFamily="34" charset="0"/>
              </a:rPr>
              <a:t>Acidificación de los océanos</a:t>
            </a:r>
          </a:p>
          <a:p>
            <a:endParaRPr lang="es-ES_tradnl" dirty="0">
              <a:latin typeface="Franklin Gothic Book" panose="020B0503020102020204" pitchFamily="34" charset="0"/>
            </a:endParaRPr>
          </a:p>
        </p:txBody>
      </p:sp>
      <p:sp>
        <p:nvSpPr>
          <p:cNvPr id="11" name="TextBox 10"/>
          <p:cNvSpPr txBox="1"/>
          <p:nvPr/>
        </p:nvSpPr>
        <p:spPr>
          <a:xfrm>
            <a:off x="7658099" y="4257407"/>
            <a:ext cx="3919583" cy="1477328"/>
          </a:xfrm>
          <a:prstGeom prst="rect">
            <a:avLst/>
          </a:prstGeom>
          <a:noFill/>
        </p:spPr>
        <p:txBody>
          <a:bodyPr wrap="square" rtlCol="0">
            <a:spAutoFit/>
          </a:bodyPr>
          <a:lstStyle/>
          <a:p>
            <a:pPr marL="285750" indent="-285750">
              <a:buFont typeface="Arial" panose="020B0604020202020204" pitchFamily="34" charset="0"/>
              <a:buChar char="•"/>
            </a:pPr>
            <a:r>
              <a:rPr lang="es-ES_tradnl" dirty="0" smtClean="0">
                <a:latin typeface="Franklin Gothic Book" panose="020B0503020102020204" pitchFamily="34" charset="0"/>
              </a:rPr>
              <a:t>Degradación de tierras y bosques</a:t>
            </a:r>
          </a:p>
          <a:p>
            <a:pPr marL="285750" indent="-285750">
              <a:buFont typeface="Arial" panose="020B0604020202020204" pitchFamily="34" charset="0"/>
              <a:buChar char="•"/>
            </a:pPr>
            <a:r>
              <a:rPr lang="es-ES_tradnl" dirty="0" smtClean="0">
                <a:latin typeface="Franklin Gothic Book" panose="020B0503020102020204" pitchFamily="34" charset="0"/>
              </a:rPr>
              <a:t>Erosión de las costas</a:t>
            </a:r>
          </a:p>
          <a:p>
            <a:pPr marL="285750" indent="-285750">
              <a:buFont typeface="Arial" panose="020B0604020202020204" pitchFamily="34" charset="0"/>
              <a:buChar char="•"/>
            </a:pPr>
            <a:r>
              <a:rPr lang="es-ES_tradnl" dirty="0" smtClean="0">
                <a:latin typeface="Franklin Gothic Book" panose="020B0503020102020204" pitchFamily="34" charset="0"/>
              </a:rPr>
              <a:t>Degradación de las costas y los ecosistemas acuáticos</a:t>
            </a:r>
          </a:p>
          <a:p>
            <a:endParaRPr lang="es-ES_tradnl" dirty="0">
              <a:latin typeface="Franklin Gothic Book" panose="020B0503020102020204" pitchFamily="34" charset="0"/>
            </a:endParaRPr>
          </a:p>
        </p:txBody>
      </p:sp>
      <p:cxnSp>
        <p:nvCxnSpPr>
          <p:cNvPr id="12" name="Straight Arrow Connector 11"/>
          <p:cNvCxnSpPr/>
          <p:nvPr/>
        </p:nvCxnSpPr>
        <p:spPr>
          <a:xfrm>
            <a:off x="6324600" y="2971800"/>
            <a:ext cx="0"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477000" y="3211154"/>
            <a:ext cx="2362200" cy="7644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TextBox 14"/>
          <p:cNvSpPr txBox="1"/>
          <p:nvPr/>
        </p:nvSpPr>
        <p:spPr>
          <a:xfrm>
            <a:off x="6858000" y="3364468"/>
            <a:ext cx="1600200" cy="369332"/>
          </a:xfrm>
          <a:prstGeom prst="rect">
            <a:avLst/>
          </a:prstGeom>
          <a:noFill/>
        </p:spPr>
        <p:txBody>
          <a:bodyPr wrap="square" rtlCol="0">
            <a:spAutoFit/>
          </a:bodyPr>
          <a:lstStyle/>
          <a:p>
            <a:pPr algn="ctr"/>
            <a:r>
              <a:rPr lang="es-ES_tradnl" dirty="0" smtClean="0"/>
              <a:t>aceleran</a:t>
            </a:r>
            <a:endParaRPr lang="es-ES_tradnl" dirty="0"/>
          </a:p>
        </p:txBody>
      </p:sp>
      <p:cxnSp>
        <p:nvCxnSpPr>
          <p:cNvPr id="17" name="Straight Arrow Connector 16"/>
          <p:cNvCxnSpPr/>
          <p:nvPr/>
        </p:nvCxnSpPr>
        <p:spPr>
          <a:xfrm>
            <a:off x="2133600" y="5867400"/>
            <a:ext cx="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724400" y="5867400"/>
            <a:ext cx="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9800" y="5867400"/>
            <a:ext cx="2514600" cy="369332"/>
          </a:xfrm>
          <a:prstGeom prst="rect">
            <a:avLst/>
          </a:prstGeom>
          <a:noFill/>
        </p:spPr>
        <p:txBody>
          <a:bodyPr wrap="square" rtlCol="0">
            <a:spAutoFit/>
          </a:bodyPr>
          <a:lstStyle/>
          <a:p>
            <a:r>
              <a:rPr lang="es-ES_tradnl" b="1" dirty="0" smtClean="0"/>
              <a:t>Servicios de ecosistemas</a:t>
            </a:r>
            <a:endParaRPr lang="es-ES_tradnl" b="1" dirty="0"/>
          </a:p>
        </p:txBody>
      </p:sp>
      <p:sp>
        <p:nvSpPr>
          <p:cNvPr id="21" name="TextBox 20"/>
          <p:cNvSpPr txBox="1"/>
          <p:nvPr/>
        </p:nvSpPr>
        <p:spPr>
          <a:xfrm>
            <a:off x="4800601" y="5867400"/>
            <a:ext cx="2666999" cy="381000"/>
          </a:xfrm>
          <a:prstGeom prst="rect">
            <a:avLst/>
          </a:prstGeom>
          <a:noFill/>
        </p:spPr>
        <p:txBody>
          <a:bodyPr wrap="square" rtlCol="0">
            <a:spAutoFit/>
          </a:bodyPr>
          <a:lstStyle/>
          <a:p>
            <a:r>
              <a:rPr lang="es-ES_tradnl" b="1" dirty="0" smtClean="0"/>
              <a:t>Exposición a amenazas</a:t>
            </a:r>
            <a:endParaRPr lang="es-ES_tradnl" b="1" dirty="0"/>
          </a:p>
        </p:txBody>
      </p:sp>
      <p:cxnSp>
        <p:nvCxnSpPr>
          <p:cNvPr id="23" name="Straight Arrow Connector 22"/>
          <p:cNvCxnSpPr/>
          <p:nvPr/>
        </p:nvCxnSpPr>
        <p:spPr>
          <a:xfrm>
            <a:off x="7467600" y="6019800"/>
            <a:ext cx="381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210862" y="5849911"/>
            <a:ext cx="2533338" cy="369332"/>
          </a:xfrm>
          <a:prstGeom prst="rect">
            <a:avLst/>
          </a:prstGeom>
          <a:noFill/>
        </p:spPr>
        <p:txBody>
          <a:bodyPr wrap="square" rtlCol="0">
            <a:spAutoFit/>
          </a:bodyPr>
          <a:lstStyle/>
          <a:p>
            <a:r>
              <a:rPr lang="es-ES_tradnl" b="1" dirty="0" smtClean="0"/>
              <a:t>Vulnerabilidad</a:t>
            </a:r>
            <a:endParaRPr lang="es-ES_tradnl" b="1" dirty="0"/>
          </a:p>
        </p:txBody>
      </p:sp>
      <p:cxnSp>
        <p:nvCxnSpPr>
          <p:cNvPr id="25" name="Straight Arrow Connector 24"/>
          <p:cNvCxnSpPr/>
          <p:nvPr/>
        </p:nvCxnSpPr>
        <p:spPr>
          <a:xfrm flipV="1">
            <a:off x="8153400" y="5829300"/>
            <a:ext cx="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a:xfrm>
            <a:off x="2289866" y="208836"/>
            <a:ext cx="7517272" cy="634082"/>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nSpc>
                <a:spcPct val="90000"/>
              </a:lnSpc>
            </a:pPr>
            <a:r>
              <a:rPr lang="es-ES_tradnl" dirty="0" smtClean="0">
                <a:solidFill>
                  <a:schemeClr val="accent3">
                    <a:lumMod val="50000"/>
                  </a:schemeClr>
                </a:solidFill>
                <a:latin typeface="Gill Sans MT" panose="020B0502020104020203" pitchFamily="34" charset="0"/>
              </a:rPr>
              <a:t>Tipos de cambios ambientales</a:t>
            </a:r>
            <a:endParaRPr lang="es-ES_tradnl" dirty="0">
              <a:solidFill>
                <a:schemeClr val="accent3">
                  <a:lumMod val="50000"/>
                </a:schemeClr>
              </a:solidFill>
              <a:latin typeface="Gill Sans MT" panose="020B0502020104020203" pitchFamily="34" charset="0"/>
            </a:endParaRPr>
          </a:p>
        </p:txBody>
      </p:sp>
      <p:sp>
        <p:nvSpPr>
          <p:cNvPr id="2" name="Slide Number Placeholder 1"/>
          <p:cNvSpPr>
            <a:spLocks noGrp="1"/>
          </p:cNvSpPr>
          <p:nvPr>
            <p:ph type="sldNum" sz="quarter" idx="12"/>
          </p:nvPr>
        </p:nvSpPr>
        <p:spPr/>
        <p:txBody>
          <a:bodyPr/>
          <a:lstStyle/>
          <a:p>
            <a:pPr>
              <a:defRPr/>
            </a:pPr>
            <a:fld id="{125A9830-F1EE-4C08-AD90-7B84217261E9}" type="slidenum">
              <a:rPr lang="es-ES_tradnl" smtClean="0">
                <a:solidFill>
                  <a:prstClr val="black">
                    <a:tint val="75000"/>
                  </a:prstClr>
                </a:solidFill>
              </a:rPr>
              <a:pPr>
                <a:defRPr/>
              </a:pPr>
              <a:t>14</a:t>
            </a:fld>
            <a:endParaRPr lang="es-ES_tradnl" dirty="0">
              <a:solidFill>
                <a:prstClr val="black">
                  <a:tint val="75000"/>
                </a:prstClr>
              </a:solidFill>
            </a:endParaRPr>
          </a:p>
        </p:txBody>
      </p:sp>
      <p:sp>
        <p:nvSpPr>
          <p:cNvPr id="3" name="Footer Placeholder 2"/>
          <p:cNvSpPr>
            <a:spLocks noGrp="1"/>
          </p:cNvSpPr>
          <p:nvPr>
            <p:ph type="ftr" sz="quarter" idx="11"/>
          </p:nvPr>
        </p:nvSpPr>
        <p:spPr/>
        <p:txBody>
          <a:bodyPr/>
          <a:lstStyle/>
          <a:p>
            <a:r>
              <a:rPr lang="es-ES_tradnl" dirty="0" smtClean="0"/>
              <a:t>RCM Workshop, August 2017</a:t>
            </a:r>
            <a:endParaRPr lang="es-ES_tradnl" dirty="0"/>
          </a:p>
        </p:txBody>
      </p:sp>
      <p:sp>
        <p:nvSpPr>
          <p:cNvPr id="18" name="Footer Placeholder 7"/>
          <p:cNvSpPr txBox="1">
            <a:spLocks/>
          </p:cNvSpPr>
          <p:nvPr/>
        </p:nvSpPr>
        <p:spPr>
          <a:xfrm>
            <a:off x="0" y="6356350"/>
            <a:ext cx="12192000" cy="365125"/>
          </a:xfrm>
          <a:prstGeom prst="rect">
            <a:avLst/>
          </a:prstGeom>
          <a:solidFill>
            <a:srgbClr val="00448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Taller para los países miembros de la CRM, agosto de 2017</a:t>
            </a:r>
          </a:p>
        </p:txBody>
      </p:sp>
    </p:spTree>
    <p:extLst>
      <p:ext uri="{BB962C8B-B14F-4D97-AF65-F5344CB8AC3E}">
        <p14:creationId xmlns:p14="http://schemas.microsoft.com/office/powerpoint/2010/main" val="503566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25A9830-F1EE-4C08-AD90-7B84217261E9}" type="slidenum">
              <a:rPr lang="es-ES_tradnl" smtClean="0">
                <a:solidFill>
                  <a:prstClr val="black">
                    <a:tint val="75000"/>
                  </a:prstClr>
                </a:solidFill>
              </a:rPr>
              <a:pPr>
                <a:defRPr/>
              </a:pPr>
              <a:t>15</a:t>
            </a:fld>
            <a:endParaRPr lang="es-ES_tradnl" dirty="0">
              <a:solidFill>
                <a:prstClr val="black">
                  <a:tint val="75000"/>
                </a:prstClr>
              </a:solidFill>
            </a:endParaRPr>
          </a:p>
        </p:txBody>
      </p:sp>
      <p:sp>
        <p:nvSpPr>
          <p:cNvPr id="5" name="Title 1"/>
          <p:cNvSpPr txBox="1">
            <a:spLocks/>
          </p:cNvSpPr>
          <p:nvPr/>
        </p:nvSpPr>
        <p:spPr>
          <a:xfrm>
            <a:off x="2526432" y="248259"/>
            <a:ext cx="7139136" cy="634082"/>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_tradnl" dirty="0" smtClean="0">
                <a:solidFill>
                  <a:schemeClr val="accent3">
                    <a:lumMod val="50000"/>
                  </a:schemeClr>
                </a:solidFill>
                <a:latin typeface="Gill Sans MT" panose="020B0502020104020203" pitchFamily="34" charset="0"/>
              </a:rPr>
              <a:t>Encogimiento del Mar de Aral</a:t>
            </a:r>
            <a:endParaRPr lang="es-ES_tradnl" dirty="0">
              <a:solidFill>
                <a:schemeClr val="accent3">
                  <a:lumMod val="50000"/>
                </a:schemeClr>
              </a:solidFill>
              <a:latin typeface="Gill Sans MT" panose="020B0502020104020203"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7340" y="1288495"/>
            <a:ext cx="6276340" cy="375216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18396" y="1540188"/>
            <a:ext cx="4564004" cy="4158315"/>
          </a:xfrm>
          <a:prstGeom prst="rect">
            <a:avLst/>
          </a:prstGeom>
        </p:spPr>
      </p:pic>
      <p:sp>
        <p:nvSpPr>
          <p:cNvPr id="2" name="Footer Placeholder 1"/>
          <p:cNvSpPr>
            <a:spLocks noGrp="1"/>
          </p:cNvSpPr>
          <p:nvPr>
            <p:ph type="ftr" sz="quarter" idx="11"/>
          </p:nvPr>
        </p:nvSpPr>
        <p:spPr/>
        <p:txBody>
          <a:bodyPr/>
          <a:lstStyle/>
          <a:p>
            <a:r>
              <a:rPr lang="es-ES_tradnl" dirty="0" smtClean="0"/>
              <a:t>RCM Workshop, August 2017</a:t>
            </a:r>
            <a:endParaRPr lang="es-ES_tradnl" dirty="0"/>
          </a:p>
        </p:txBody>
      </p:sp>
      <p:sp>
        <p:nvSpPr>
          <p:cNvPr id="8" name="Footer Placeholder 7"/>
          <p:cNvSpPr txBox="1">
            <a:spLocks/>
          </p:cNvSpPr>
          <p:nvPr/>
        </p:nvSpPr>
        <p:spPr>
          <a:xfrm>
            <a:off x="0" y="6356350"/>
            <a:ext cx="12192000" cy="365125"/>
          </a:xfrm>
          <a:prstGeom prst="rect">
            <a:avLst/>
          </a:prstGeom>
          <a:solidFill>
            <a:srgbClr val="00448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Taller para los países miembros de la CRM, agosto de 2017</a:t>
            </a:r>
          </a:p>
        </p:txBody>
      </p:sp>
    </p:spTree>
    <p:extLst>
      <p:ext uri="{BB962C8B-B14F-4D97-AF65-F5344CB8AC3E}">
        <p14:creationId xmlns:p14="http://schemas.microsoft.com/office/powerpoint/2010/main" val="3222194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7602583" y="1791325"/>
            <a:ext cx="4284617" cy="4008584"/>
          </a:xfrm>
        </p:spPr>
        <p:txBody>
          <a:bodyPr>
            <a:normAutofit lnSpcReduction="10000"/>
          </a:bodyPr>
          <a:lstStyle/>
          <a:p>
            <a:pPr marL="0" indent="0">
              <a:buNone/>
            </a:pPr>
            <a:r>
              <a:rPr lang="es-ES_tradnl" altLang="fr-FR" sz="2300" b="1" dirty="0" smtClean="0"/>
              <a:t>Diversas</a:t>
            </a:r>
            <a:r>
              <a:rPr lang="es-ES_tradnl" altLang="fr-FR" sz="2300" dirty="0" smtClean="0"/>
              <a:t>:</a:t>
            </a:r>
          </a:p>
          <a:p>
            <a:pPr marL="0" indent="0">
              <a:buNone/>
            </a:pPr>
            <a:r>
              <a:rPr lang="es-ES_tradnl" altLang="fr-FR" sz="2300" dirty="0" smtClean="0"/>
              <a:t>De las regiones polares frías a las </a:t>
            </a:r>
            <a:r>
              <a:rPr lang="es-ES_tradnl" altLang="fr-FR" sz="2300" dirty="0" smtClean="0"/>
              <a:t>regiones tropicales y las tierras secas; </a:t>
            </a:r>
            <a:endParaRPr lang="es-ES_tradnl" altLang="fr-FR" sz="2300" dirty="0" smtClean="0"/>
          </a:p>
          <a:p>
            <a:pPr marL="0" indent="0">
              <a:buNone/>
            </a:pPr>
            <a:endParaRPr lang="es-ES_tradnl" altLang="fr-FR" sz="2300" dirty="0" smtClean="0"/>
          </a:p>
          <a:p>
            <a:pPr marL="0" indent="0">
              <a:buNone/>
            </a:pPr>
            <a:r>
              <a:rPr lang="es-ES_tradnl" altLang="fr-FR" sz="2300" dirty="0" smtClean="0"/>
              <a:t>Se manifiestan de formas diferentes y afectan a las poblaciones humanas de distintas </a:t>
            </a:r>
            <a:r>
              <a:rPr lang="es-ES_tradnl" altLang="fr-FR" sz="2300" dirty="0" smtClean="0"/>
              <a:t>maneras, </a:t>
            </a:r>
            <a:r>
              <a:rPr lang="es-ES_tradnl" altLang="fr-FR" sz="2300" dirty="0" smtClean="0">
                <a:solidFill>
                  <a:srgbClr val="FF0000"/>
                </a:solidFill>
              </a:rPr>
              <a:t>dependiendo de</a:t>
            </a:r>
            <a:r>
              <a:rPr lang="es-ES_tradnl" altLang="fr-FR" sz="2300" dirty="0" smtClean="0">
                <a:solidFill>
                  <a:srgbClr val="FF0000"/>
                </a:solidFill>
              </a:rPr>
              <a:t> las vulnerabilidades, de las capacidades de adaptación, del nivel de exposición</a:t>
            </a:r>
            <a:r>
              <a:rPr lang="es-ES_tradnl" altLang="fr-FR" sz="2300" dirty="0" smtClean="0"/>
              <a:t>.</a:t>
            </a:r>
            <a:endParaRPr lang="es-ES_tradnl" altLang="fr-FR" sz="2300" dirty="0"/>
          </a:p>
        </p:txBody>
      </p:sp>
      <p:pic>
        <p:nvPicPr>
          <p:cNvPr id="30724" name="Diagramme 13"/>
          <p:cNvPicPr>
            <a:picLocks noChangeArrowheads="1"/>
          </p:cNvPicPr>
          <p:nvPr/>
        </p:nvPicPr>
        <p:blipFill>
          <a:blip r:embed="rId3" cstate="screen">
            <a:extLst>
              <a:ext uri="{28A0092B-C50C-407E-A947-70E740481C1C}">
                <a14:useLocalDpi xmlns:a14="http://schemas.microsoft.com/office/drawing/2010/main"/>
              </a:ext>
            </a:extLst>
          </a:blip>
          <a:srcRect l="-16516" r="-16225"/>
          <a:stretch>
            <a:fillRect/>
          </a:stretch>
        </p:blipFill>
        <p:spPr bwMode="auto">
          <a:xfrm>
            <a:off x="990600" y="1828800"/>
            <a:ext cx="7162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713222" y="166103"/>
            <a:ext cx="10764455" cy="634082"/>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_tradnl" dirty="0" smtClean="0">
                <a:solidFill>
                  <a:schemeClr val="accent3">
                    <a:lumMod val="50000"/>
                  </a:schemeClr>
                </a:solidFill>
                <a:latin typeface="Gill Sans MT" panose="020B0502020104020203" pitchFamily="34" charset="0"/>
              </a:rPr>
              <a:t>Las zonas más afectadas por </a:t>
            </a:r>
          </a:p>
          <a:p>
            <a:r>
              <a:rPr lang="es-ES_tradnl" dirty="0" smtClean="0">
                <a:solidFill>
                  <a:schemeClr val="accent3">
                    <a:lumMod val="50000"/>
                  </a:schemeClr>
                </a:solidFill>
                <a:latin typeface="Gill Sans MT" panose="020B0502020104020203" pitchFamily="34" charset="0"/>
              </a:rPr>
              <a:t>cambios ambientales</a:t>
            </a:r>
            <a:endParaRPr lang="es-ES_tradnl" dirty="0">
              <a:solidFill>
                <a:schemeClr val="accent3">
                  <a:lumMod val="50000"/>
                </a:schemeClr>
              </a:solidFill>
              <a:latin typeface="Gill Sans MT" panose="020B0502020104020203" pitchFamily="34" charset="0"/>
            </a:endParaRPr>
          </a:p>
        </p:txBody>
      </p:sp>
      <p:sp>
        <p:nvSpPr>
          <p:cNvPr id="2" name="Slide Number Placeholder 1"/>
          <p:cNvSpPr>
            <a:spLocks noGrp="1"/>
          </p:cNvSpPr>
          <p:nvPr>
            <p:ph type="sldNum" sz="quarter" idx="12"/>
          </p:nvPr>
        </p:nvSpPr>
        <p:spPr/>
        <p:txBody>
          <a:bodyPr/>
          <a:lstStyle/>
          <a:p>
            <a:pPr>
              <a:defRPr/>
            </a:pPr>
            <a:fld id="{240EF862-A80E-45A9-8A58-6015373D92B0}" type="slidenum">
              <a:rPr lang="es-ES_tradnl" smtClean="0">
                <a:solidFill>
                  <a:prstClr val="black">
                    <a:tint val="75000"/>
                  </a:prstClr>
                </a:solidFill>
              </a:rPr>
              <a:pPr>
                <a:defRPr/>
              </a:pPr>
              <a:t>16</a:t>
            </a:fld>
            <a:endParaRPr lang="es-ES_tradnl" dirty="0">
              <a:solidFill>
                <a:prstClr val="black">
                  <a:tint val="75000"/>
                </a:prstClr>
              </a:solidFill>
            </a:endParaRPr>
          </a:p>
        </p:txBody>
      </p:sp>
      <p:sp>
        <p:nvSpPr>
          <p:cNvPr id="3" name="Footer Placeholder 2"/>
          <p:cNvSpPr>
            <a:spLocks noGrp="1"/>
          </p:cNvSpPr>
          <p:nvPr>
            <p:ph type="ftr" sz="quarter" idx="11"/>
          </p:nvPr>
        </p:nvSpPr>
        <p:spPr/>
        <p:txBody>
          <a:bodyPr/>
          <a:lstStyle/>
          <a:p>
            <a:r>
              <a:rPr lang="es-ES_tradnl" dirty="0" smtClean="0"/>
              <a:t>RCM Workshop, August 2017</a:t>
            </a:r>
            <a:endParaRPr lang="es-ES_tradnl" dirty="0"/>
          </a:p>
        </p:txBody>
      </p:sp>
      <p:sp>
        <p:nvSpPr>
          <p:cNvPr id="10" name="Footer Placeholder 7"/>
          <p:cNvSpPr txBox="1">
            <a:spLocks/>
          </p:cNvSpPr>
          <p:nvPr/>
        </p:nvSpPr>
        <p:spPr>
          <a:xfrm>
            <a:off x="0" y="6356350"/>
            <a:ext cx="12192000" cy="365125"/>
          </a:xfrm>
          <a:prstGeom prst="rect">
            <a:avLst/>
          </a:prstGeom>
          <a:solidFill>
            <a:srgbClr val="00448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Taller para los países miembros de la CRM, agosto de 2017</a:t>
            </a:r>
          </a:p>
        </p:txBody>
      </p:sp>
    </p:spTree>
    <p:extLst>
      <p:ext uri="{BB962C8B-B14F-4D97-AF65-F5344CB8AC3E}">
        <p14:creationId xmlns:p14="http://schemas.microsoft.com/office/powerpoint/2010/main" val="1549520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4673" y="1603950"/>
            <a:ext cx="10515600" cy="4351338"/>
          </a:xfrm>
        </p:spPr>
        <p:txBody>
          <a:bodyPr>
            <a:normAutofit fontScale="92500" lnSpcReduction="20000"/>
          </a:bodyPr>
          <a:lstStyle/>
          <a:p>
            <a:pPr>
              <a:lnSpc>
                <a:spcPct val="110000"/>
              </a:lnSpc>
              <a:spcBef>
                <a:spcPts val="600"/>
              </a:spcBef>
              <a:spcAft>
                <a:spcPts val="600"/>
              </a:spcAft>
            </a:pPr>
            <a:r>
              <a:rPr lang="es-ES_tradnl" dirty="0" smtClean="0">
                <a:latin typeface="Franklin Gothic Book" panose="020B0503020102020204" pitchFamily="34" charset="0"/>
              </a:rPr>
              <a:t>Los cambios ambientales están provocando una disminución de los servicios de los ecosistemas (alimentos, agua, energía) y una mayor exposición a amenazas. </a:t>
            </a:r>
          </a:p>
          <a:p>
            <a:pPr marL="0" indent="0">
              <a:lnSpc>
                <a:spcPct val="110000"/>
              </a:lnSpc>
              <a:spcBef>
                <a:spcPts val="600"/>
              </a:spcBef>
              <a:spcAft>
                <a:spcPts val="600"/>
              </a:spcAft>
              <a:buNone/>
            </a:pPr>
            <a:endParaRPr lang="es-ES_tradnl" dirty="0" smtClean="0">
              <a:latin typeface="Franklin Gothic Book" panose="020B0503020102020204" pitchFamily="34" charset="0"/>
            </a:endParaRPr>
          </a:p>
          <a:p>
            <a:pPr>
              <a:lnSpc>
                <a:spcPct val="110000"/>
              </a:lnSpc>
              <a:spcBef>
                <a:spcPts val="600"/>
              </a:spcBef>
              <a:spcAft>
                <a:spcPts val="600"/>
              </a:spcAft>
            </a:pPr>
            <a:r>
              <a:rPr lang="es-ES_tradnl" dirty="0" smtClean="0">
                <a:latin typeface="Franklin Gothic Book" panose="020B0503020102020204" pitchFamily="34" charset="0"/>
              </a:rPr>
              <a:t>El principal impacto en los humanos: ejercen presión sobre los medios de subsistencia</a:t>
            </a:r>
          </a:p>
          <a:p>
            <a:pPr lvl="1">
              <a:spcBef>
                <a:spcPts val="600"/>
              </a:spcBef>
              <a:spcAft>
                <a:spcPts val="600"/>
              </a:spcAft>
            </a:pPr>
            <a:r>
              <a:rPr lang="es-ES_tradnl" dirty="0" smtClean="0">
                <a:latin typeface="Franklin Gothic Book" panose="020B0503020102020204" pitchFamily="34" charset="0"/>
              </a:rPr>
              <a:t>Menor rendimiento de los cultivos o cosechas fallidas</a:t>
            </a:r>
          </a:p>
          <a:p>
            <a:pPr lvl="1">
              <a:spcBef>
                <a:spcPts val="600"/>
              </a:spcBef>
              <a:spcAft>
                <a:spcPts val="600"/>
              </a:spcAft>
            </a:pPr>
            <a:r>
              <a:rPr lang="es-ES_tradnl" dirty="0" smtClean="0">
                <a:latin typeface="Franklin Gothic Book" panose="020B0503020102020204" pitchFamily="34" charset="0"/>
              </a:rPr>
              <a:t>Pérdida de ganado o disminución de los precios</a:t>
            </a:r>
          </a:p>
          <a:p>
            <a:pPr lvl="1">
              <a:spcBef>
                <a:spcPts val="600"/>
              </a:spcBef>
              <a:spcAft>
                <a:spcPts val="600"/>
              </a:spcAft>
            </a:pPr>
            <a:r>
              <a:rPr lang="es-ES_tradnl" dirty="0" smtClean="0">
                <a:latin typeface="Franklin Gothic Book" panose="020B0503020102020204" pitchFamily="34" charset="0"/>
              </a:rPr>
              <a:t>Disminución de la pesca</a:t>
            </a:r>
          </a:p>
          <a:p>
            <a:pPr lvl="1">
              <a:spcBef>
                <a:spcPts val="600"/>
              </a:spcBef>
              <a:spcAft>
                <a:spcPts val="600"/>
              </a:spcAft>
            </a:pPr>
            <a:r>
              <a:rPr lang="es-ES_tradnl" dirty="0" smtClean="0">
                <a:latin typeface="Franklin Gothic Book" panose="020B0503020102020204" pitchFamily="34" charset="0"/>
              </a:rPr>
              <a:t>Una menor demanda de mano de obra agrícola contratada</a:t>
            </a:r>
            <a:endParaRPr lang="es-ES_tradnl" dirty="0">
              <a:latin typeface="Franklin Gothic Book" panose="020B0503020102020204" pitchFamily="34" charset="0"/>
            </a:endParaRPr>
          </a:p>
        </p:txBody>
      </p:sp>
      <p:sp>
        <p:nvSpPr>
          <p:cNvPr id="6" name="Slide Number Placeholder 5"/>
          <p:cNvSpPr>
            <a:spLocks noGrp="1"/>
          </p:cNvSpPr>
          <p:nvPr>
            <p:ph type="sldNum" sz="quarter" idx="12"/>
          </p:nvPr>
        </p:nvSpPr>
        <p:spPr/>
        <p:txBody>
          <a:bodyPr/>
          <a:lstStyle/>
          <a:p>
            <a:pPr>
              <a:defRPr/>
            </a:pPr>
            <a:fld id="{240EF862-A80E-45A9-8A58-6015373D92B0}" type="slidenum">
              <a:rPr lang="es-ES_tradnl" smtClean="0">
                <a:solidFill>
                  <a:prstClr val="black">
                    <a:tint val="75000"/>
                  </a:prstClr>
                </a:solidFill>
              </a:rPr>
              <a:pPr>
                <a:defRPr/>
              </a:pPr>
              <a:t>17</a:t>
            </a:fld>
            <a:endParaRPr lang="es-ES_tradnl" dirty="0">
              <a:solidFill>
                <a:prstClr val="black">
                  <a:tint val="75000"/>
                </a:prstClr>
              </a:solidFill>
            </a:endParaRPr>
          </a:p>
        </p:txBody>
      </p:sp>
      <p:sp>
        <p:nvSpPr>
          <p:cNvPr id="7" name="Title 1"/>
          <p:cNvSpPr txBox="1">
            <a:spLocks/>
          </p:cNvSpPr>
          <p:nvPr/>
        </p:nvSpPr>
        <p:spPr>
          <a:xfrm>
            <a:off x="3504959" y="239914"/>
            <a:ext cx="5314950" cy="634082"/>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_tradnl" dirty="0" smtClean="0">
                <a:solidFill>
                  <a:schemeClr val="accent3">
                    <a:lumMod val="50000"/>
                  </a:schemeClr>
                </a:solidFill>
                <a:latin typeface="Gill Sans MT" panose="020B0502020104020203" pitchFamily="34" charset="0"/>
              </a:rPr>
              <a:t>Cambios ambientales</a:t>
            </a:r>
            <a:endParaRPr lang="es-ES_tradnl" dirty="0">
              <a:solidFill>
                <a:schemeClr val="accent3">
                  <a:lumMod val="50000"/>
                </a:schemeClr>
              </a:solidFill>
              <a:latin typeface="Gill Sans MT" panose="020B0502020104020203" pitchFamily="34" charset="0"/>
            </a:endParaRPr>
          </a:p>
        </p:txBody>
      </p:sp>
      <p:sp>
        <p:nvSpPr>
          <p:cNvPr id="2" name="Footer Placeholder 1"/>
          <p:cNvSpPr>
            <a:spLocks noGrp="1"/>
          </p:cNvSpPr>
          <p:nvPr>
            <p:ph type="ftr" sz="quarter" idx="11"/>
          </p:nvPr>
        </p:nvSpPr>
        <p:spPr/>
        <p:txBody>
          <a:bodyPr/>
          <a:lstStyle/>
          <a:p>
            <a:r>
              <a:rPr lang="es-ES_tradnl" dirty="0" smtClean="0"/>
              <a:t>RCM Workshop, August 2017</a:t>
            </a:r>
            <a:endParaRPr lang="es-ES_tradnl" dirty="0"/>
          </a:p>
        </p:txBody>
      </p:sp>
      <p:sp>
        <p:nvSpPr>
          <p:cNvPr id="8" name="Footer Placeholder 7"/>
          <p:cNvSpPr txBox="1">
            <a:spLocks/>
          </p:cNvSpPr>
          <p:nvPr/>
        </p:nvSpPr>
        <p:spPr>
          <a:xfrm>
            <a:off x="0" y="6356350"/>
            <a:ext cx="12192000" cy="365125"/>
          </a:xfrm>
          <a:prstGeom prst="rect">
            <a:avLst/>
          </a:prstGeom>
          <a:solidFill>
            <a:srgbClr val="00448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Taller para los países miembros de la CRM, agosto de 2017</a:t>
            </a:r>
          </a:p>
        </p:txBody>
      </p:sp>
    </p:spTree>
    <p:extLst>
      <p:ext uri="{BB962C8B-B14F-4D97-AF65-F5344CB8AC3E}">
        <p14:creationId xmlns:p14="http://schemas.microsoft.com/office/powerpoint/2010/main" val="3275766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40EF862-A80E-45A9-8A58-6015373D92B0}" type="slidenum">
              <a:rPr lang="en-US" smtClean="0">
                <a:solidFill>
                  <a:prstClr val="black">
                    <a:tint val="75000"/>
                  </a:prstClr>
                </a:solidFill>
              </a:rPr>
              <a:pPr>
                <a:defRPr/>
              </a:pPr>
              <a:t>18</a:t>
            </a:fld>
            <a:endParaRPr lang="en-US" dirty="0">
              <a:solidFill>
                <a:prstClr val="black">
                  <a:tint val="75000"/>
                </a:prstClr>
              </a:solidFill>
            </a:endParaRPr>
          </a:p>
        </p:txBody>
      </p:sp>
      <p:sp>
        <p:nvSpPr>
          <p:cNvPr id="2" name="Footer Placeholder 1"/>
          <p:cNvSpPr>
            <a:spLocks noGrp="1"/>
          </p:cNvSpPr>
          <p:nvPr>
            <p:ph type="ftr" sz="quarter" idx="11"/>
          </p:nvPr>
        </p:nvSpPr>
        <p:spPr/>
        <p:txBody>
          <a:bodyPr/>
          <a:lstStyle/>
          <a:p>
            <a:r>
              <a:rPr lang="en-US" dirty="0"/>
              <a:t>RCM Workshop, August 2017</a:t>
            </a:r>
          </a:p>
        </p:txBody>
      </p:sp>
      <p:sp>
        <p:nvSpPr>
          <p:cNvPr id="8" name="Footer Placeholder 7"/>
          <p:cNvSpPr txBox="1">
            <a:spLocks/>
          </p:cNvSpPr>
          <p:nvPr/>
        </p:nvSpPr>
        <p:spPr>
          <a:xfrm>
            <a:off x="0" y="6356350"/>
            <a:ext cx="12192000" cy="365125"/>
          </a:xfrm>
          <a:prstGeom prst="rect">
            <a:avLst/>
          </a:prstGeom>
          <a:solidFill>
            <a:srgbClr val="00448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RCM Workshop, August 2017</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9819" y="13713"/>
            <a:ext cx="10224654" cy="6823391"/>
          </a:xfrm>
          <a:prstGeom prst="rect">
            <a:avLst/>
          </a:prstGeom>
        </p:spPr>
      </p:pic>
    </p:spTree>
    <p:extLst>
      <p:ext uri="{BB962C8B-B14F-4D97-AF65-F5344CB8AC3E}">
        <p14:creationId xmlns:p14="http://schemas.microsoft.com/office/powerpoint/2010/main" val="3261669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488886" y="1538334"/>
            <a:ext cx="11289671" cy="4277508"/>
          </a:xfrm>
        </p:spPr>
        <p:txBody>
          <a:bodyPr>
            <a:normAutofit fontScale="92500" lnSpcReduction="10000"/>
          </a:bodyPr>
          <a:lstStyle/>
          <a:p>
            <a:pPr>
              <a:lnSpc>
                <a:spcPct val="100000"/>
              </a:lnSpc>
            </a:pPr>
            <a:r>
              <a:rPr lang="es-ES_tradnl" altLang="fr-FR" dirty="0" smtClean="0">
                <a:latin typeface="Franklin Gothic Book" panose="020B0503020102020204" pitchFamily="34" charset="0"/>
              </a:rPr>
              <a:t>Los m</a:t>
            </a:r>
            <a:r>
              <a:rPr lang="es-ES_tradnl" altLang="fr-FR" sz="2800" dirty="0" smtClean="0">
                <a:latin typeface="Franklin Gothic Book" panose="020B0503020102020204" pitchFamily="34" charset="0"/>
              </a:rPr>
              <a:t>ovimientos provocados por cambios ambientales de evolución lenta ocurren </a:t>
            </a:r>
            <a:r>
              <a:rPr lang="es-ES_tradnl" altLang="fr-FR" sz="2800" b="1" dirty="0" smtClean="0">
                <a:latin typeface="Franklin Gothic Book" panose="020B0503020102020204" pitchFamily="34" charset="0"/>
              </a:rPr>
              <a:t>principalmente a nivel interno.</a:t>
            </a:r>
          </a:p>
          <a:p>
            <a:pPr>
              <a:lnSpc>
                <a:spcPct val="100000"/>
              </a:lnSpc>
            </a:pPr>
            <a:r>
              <a:rPr lang="es-ES_tradnl" altLang="fr-FR" sz="2800" dirty="0" smtClean="0">
                <a:latin typeface="Franklin Gothic Book" panose="020B0503020102020204" pitchFamily="34" charset="0"/>
              </a:rPr>
              <a:t>Pueden ser de zonas rurales a rurales o de zonas rurales a urbanas.</a:t>
            </a:r>
          </a:p>
          <a:p>
            <a:pPr>
              <a:lnSpc>
                <a:spcPct val="100000"/>
              </a:lnSpc>
            </a:pPr>
            <a:r>
              <a:rPr lang="es-ES_tradnl" altLang="fr-FR" sz="2800" b="1" dirty="0" smtClean="0">
                <a:latin typeface="Franklin Gothic Book" panose="020B0503020102020204" pitchFamily="34" charset="0"/>
              </a:rPr>
              <a:t>El acceso a redes sociales </a:t>
            </a:r>
            <a:r>
              <a:rPr lang="es-ES_tradnl" altLang="fr-FR" sz="2800" dirty="0" smtClean="0">
                <a:latin typeface="Franklin Gothic Book" panose="020B0503020102020204" pitchFamily="34" charset="0"/>
              </a:rPr>
              <a:t>es una influencia importante en la elección del destino. </a:t>
            </a:r>
          </a:p>
          <a:p>
            <a:pPr>
              <a:lnSpc>
                <a:spcPct val="100000"/>
              </a:lnSpc>
            </a:pPr>
            <a:r>
              <a:rPr lang="es-ES_tradnl" altLang="fr-FR" dirty="0" smtClean="0">
                <a:latin typeface="Franklin Gothic Book" panose="020B0503020102020204" pitchFamily="34" charset="0"/>
              </a:rPr>
              <a:t>La migración de zonas r</a:t>
            </a:r>
            <a:r>
              <a:rPr lang="es-ES_tradnl" altLang="fr-FR" sz="2800" dirty="0" smtClean="0">
                <a:latin typeface="Franklin Gothic Book" panose="020B0503020102020204" pitchFamily="34" charset="0"/>
              </a:rPr>
              <a:t>urales a rurales suele ocurrir por razones de </a:t>
            </a:r>
            <a:r>
              <a:rPr lang="es-ES_tradnl" altLang="fr-FR" sz="2800" b="1" dirty="0" smtClean="0">
                <a:latin typeface="Franklin Gothic Book" panose="020B0503020102020204" pitchFamily="34" charset="0"/>
              </a:rPr>
              <a:t>trabajo estacional </a:t>
            </a:r>
            <a:r>
              <a:rPr lang="es-ES_tradnl" altLang="fr-FR" sz="2800" dirty="0" smtClean="0">
                <a:latin typeface="Franklin Gothic Book" panose="020B0503020102020204" pitchFamily="34" charset="0"/>
              </a:rPr>
              <a:t>en el sector agrícola.</a:t>
            </a:r>
          </a:p>
          <a:p>
            <a:pPr>
              <a:lnSpc>
                <a:spcPct val="100000"/>
              </a:lnSpc>
            </a:pPr>
            <a:r>
              <a:rPr lang="es-ES_tradnl" altLang="fr-FR" dirty="0" smtClean="0">
                <a:latin typeface="Franklin Gothic Book" panose="020B0503020102020204" pitchFamily="34" charset="0"/>
              </a:rPr>
              <a:t>Es probable que la migración de zonas r</a:t>
            </a:r>
            <a:r>
              <a:rPr lang="es-ES_tradnl" altLang="fr-FR" sz="2800" dirty="0" smtClean="0">
                <a:latin typeface="Franklin Gothic Book" panose="020B0503020102020204" pitchFamily="34" charset="0"/>
              </a:rPr>
              <a:t>urales a urbanas siga ocurriendo, ya que los </a:t>
            </a:r>
            <a:r>
              <a:rPr lang="es-ES_tradnl" altLang="fr-FR" sz="2800" b="1" dirty="0" smtClean="0">
                <a:latin typeface="Franklin Gothic Book" panose="020B0503020102020204" pitchFamily="34" charset="0"/>
              </a:rPr>
              <a:t>medios de subsistencia en las zonas rurales están siendo afectados</a:t>
            </a:r>
            <a:r>
              <a:rPr lang="es-ES_tradnl" altLang="fr-FR" sz="2800" dirty="0" smtClean="0">
                <a:latin typeface="Franklin Gothic Book" panose="020B0503020102020204" pitchFamily="34" charset="0"/>
              </a:rPr>
              <a:t> por los cambios y efectos ambientales.</a:t>
            </a:r>
          </a:p>
          <a:p>
            <a:endParaRPr lang="es-ES_tradnl" altLang="fr-FR" sz="2800" dirty="0"/>
          </a:p>
        </p:txBody>
      </p:sp>
      <p:sp>
        <p:nvSpPr>
          <p:cNvPr id="5" name="Title 1"/>
          <p:cNvSpPr txBox="1">
            <a:spLocks/>
          </p:cNvSpPr>
          <p:nvPr/>
        </p:nvSpPr>
        <p:spPr>
          <a:xfrm>
            <a:off x="816515" y="396851"/>
            <a:ext cx="10604722" cy="634082"/>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_tradnl" dirty="0" smtClean="0">
                <a:solidFill>
                  <a:schemeClr val="accent3">
                    <a:lumMod val="50000"/>
                  </a:schemeClr>
                </a:solidFill>
                <a:latin typeface="Gill Sans MT" panose="020B0502020104020203" pitchFamily="34" charset="0"/>
              </a:rPr>
              <a:t>Formas de movilidad esperadas y observadas</a:t>
            </a:r>
            <a:endParaRPr lang="es-ES_tradnl" dirty="0">
              <a:solidFill>
                <a:schemeClr val="accent3">
                  <a:lumMod val="50000"/>
                </a:schemeClr>
              </a:solidFill>
              <a:latin typeface="Gill Sans MT" panose="020B0502020104020203" pitchFamily="34" charset="0"/>
            </a:endParaRPr>
          </a:p>
        </p:txBody>
      </p:sp>
      <p:sp>
        <p:nvSpPr>
          <p:cNvPr id="2" name="Slide Number Placeholder 1"/>
          <p:cNvSpPr>
            <a:spLocks noGrp="1"/>
          </p:cNvSpPr>
          <p:nvPr>
            <p:ph type="sldNum" sz="quarter" idx="12"/>
          </p:nvPr>
        </p:nvSpPr>
        <p:spPr/>
        <p:txBody>
          <a:bodyPr/>
          <a:lstStyle/>
          <a:p>
            <a:pPr>
              <a:defRPr/>
            </a:pPr>
            <a:fld id="{240EF862-A80E-45A9-8A58-6015373D92B0}" type="slidenum">
              <a:rPr lang="es-ES_tradnl" smtClean="0">
                <a:solidFill>
                  <a:prstClr val="black">
                    <a:tint val="75000"/>
                  </a:prstClr>
                </a:solidFill>
              </a:rPr>
              <a:pPr>
                <a:defRPr/>
              </a:pPr>
              <a:t>19</a:t>
            </a:fld>
            <a:endParaRPr lang="es-ES_tradnl" dirty="0">
              <a:solidFill>
                <a:prstClr val="black">
                  <a:tint val="75000"/>
                </a:prstClr>
              </a:solidFill>
            </a:endParaRPr>
          </a:p>
        </p:txBody>
      </p:sp>
      <p:sp>
        <p:nvSpPr>
          <p:cNvPr id="3" name="Footer Placeholder 2"/>
          <p:cNvSpPr>
            <a:spLocks noGrp="1"/>
          </p:cNvSpPr>
          <p:nvPr>
            <p:ph type="ftr" sz="quarter" idx="11"/>
          </p:nvPr>
        </p:nvSpPr>
        <p:spPr/>
        <p:txBody>
          <a:bodyPr/>
          <a:lstStyle/>
          <a:p>
            <a:r>
              <a:rPr lang="es-ES_tradnl" dirty="0" smtClean="0"/>
              <a:t>RCM Workshop, August 2017</a:t>
            </a:r>
            <a:endParaRPr lang="es-ES_tradnl" dirty="0"/>
          </a:p>
        </p:txBody>
      </p:sp>
      <p:sp>
        <p:nvSpPr>
          <p:cNvPr id="6" name="Footer Placeholder 7"/>
          <p:cNvSpPr txBox="1">
            <a:spLocks/>
          </p:cNvSpPr>
          <p:nvPr/>
        </p:nvSpPr>
        <p:spPr>
          <a:xfrm>
            <a:off x="0" y="6356350"/>
            <a:ext cx="12192000" cy="365125"/>
          </a:xfrm>
          <a:prstGeom prst="rect">
            <a:avLst/>
          </a:prstGeom>
          <a:solidFill>
            <a:srgbClr val="00448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Taller para los países miembros de la CRM, agosto de 2017</a:t>
            </a:r>
          </a:p>
        </p:txBody>
      </p:sp>
    </p:spTree>
    <p:extLst>
      <p:ext uri="{BB962C8B-B14F-4D97-AF65-F5344CB8AC3E}">
        <p14:creationId xmlns:p14="http://schemas.microsoft.com/office/powerpoint/2010/main" val="3795866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867394"/>
            <a:ext cx="12192000" cy="1756611"/>
          </a:xfrm>
          <a:prstGeom prst="rect">
            <a:avLst/>
          </a:prstGeom>
        </p:spPr>
        <p:txBody>
          <a:bodyPr vert="horz" anchor="b">
            <a:noAutofit/>
          </a:bodyPr>
          <a:lstStyle>
            <a:lvl1pPr algn="ctr" rtl="0" eaLnBrk="1" latinLnBrk="0" hangingPunct="1">
              <a:spcBef>
                <a:spcPct val="0"/>
              </a:spcBef>
              <a:buNone/>
              <a:defRPr kumimoji="0" sz="4200" kern="1200">
                <a:solidFill>
                  <a:schemeClr val="accent1"/>
                </a:solidFill>
                <a:latin typeface="+mj-lt"/>
                <a:ea typeface="+mj-ea"/>
                <a:cs typeface="+mj-cs"/>
              </a:defRPr>
            </a:lvl1pPr>
          </a:lstStyle>
          <a:p>
            <a:pPr>
              <a:lnSpc>
                <a:spcPct val="70000"/>
              </a:lnSpc>
              <a:spcAft>
                <a:spcPts val="600"/>
              </a:spcAft>
            </a:pPr>
            <a:r>
              <a:rPr lang="es-ES_tradnl" sz="3200" dirty="0" smtClean="0">
                <a:solidFill>
                  <a:schemeClr val="accent3">
                    <a:lumMod val="50000"/>
                  </a:schemeClr>
                </a:solidFill>
                <a:latin typeface="Gill Sans MT" panose="020B0502020104020203" pitchFamily="34" charset="0"/>
              </a:rPr>
              <a:t>Desastres repentinos y de evolución lenta y sus </a:t>
            </a:r>
          </a:p>
          <a:p>
            <a:pPr>
              <a:lnSpc>
                <a:spcPct val="70000"/>
              </a:lnSpc>
              <a:spcAft>
                <a:spcPts val="600"/>
              </a:spcAft>
            </a:pPr>
            <a:r>
              <a:rPr lang="es-ES_tradnl" sz="3200" dirty="0" smtClean="0">
                <a:solidFill>
                  <a:schemeClr val="accent3">
                    <a:lumMod val="50000"/>
                  </a:schemeClr>
                </a:solidFill>
                <a:latin typeface="Gill Sans MT" panose="020B0502020104020203" pitchFamily="34" charset="0"/>
              </a:rPr>
              <a:t>impactos en la movilidad humana</a:t>
            </a:r>
          </a:p>
          <a:p>
            <a:pPr>
              <a:lnSpc>
                <a:spcPct val="70000"/>
              </a:lnSpc>
              <a:spcAft>
                <a:spcPts val="600"/>
              </a:spcAft>
            </a:pPr>
            <a:r>
              <a:rPr lang="es-ES_tradnl" sz="2000" dirty="0" smtClean="0">
                <a:solidFill>
                  <a:schemeClr val="accent3">
                    <a:lumMod val="50000"/>
                  </a:schemeClr>
                </a:solidFill>
                <a:latin typeface="Gill Sans MT" panose="020B0502020104020203" pitchFamily="34" charset="0"/>
              </a:rPr>
              <a:t>Daria Mokhnacheva, División de Migración, Medio Ambiente y Cambio Climático de la </a:t>
            </a:r>
          </a:p>
          <a:p>
            <a:pPr>
              <a:lnSpc>
                <a:spcPct val="70000"/>
              </a:lnSpc>
              <a:spcAft>
                <a:spcPts val="600"/>
              </a:spcAft>
            </a:pPr>
            <a:r>
              <a:rPr lang="es-ES_tradnl" sz="2000" dirty="0" smtClean="0">
                <a:solidFill>
                  <a:schemeClr val="accent3">
                    <a:lumMod val="50000"/>
                  </a:schemeClr>
                </a:solidFill>
                <a:latin typeface="Gill Sans MT" panose="020B0502020104020203" pitchFamily="34" charset="0"/>
              </a:rPr>
              <a:t>Organización Internacional para las Migraciones (OIM) </a:t>
            </a:r>
          </a:p>
          <a:p>
            <a:pPr>
              <a:lnSpc>
                <a:spcPct val="70000"/>
              </a:lnSpc>
              <a:spcAft>
                <a:spcPts val="600"/>
              </a:spcAft>
            </a:pPr>
            <a:r>
              <a:rPr lang="es-ES_tradnl" sz="2000" dirty="0" smtClean="0">
                <a:solidFill>
                  <a:schemeClr val="accent3">
                    <a:lumMod val="50000"/>
                  </a:schemeClr>
                </a:solidFill>
                <a:latin typeface="Gill Sans MT" panose="020B0502020104020203" pitchFamily="34" charset="0"/>
              </a:rPr>
              <a:t>San José, Costa Rica, 8 y 9 de agosto de 2017</a:t>
            </a:r>
            <a:endParaRPr lang="es-ES_tradnl" sz="2000" dirty="0">
              <a:solidFill>
                <a:schemeClr val="accent3">
                  <a:lumMod val="50000"/>
                </a:schemeClr>
              </a:solidFill>
              <a:latin typeface="Gill Sans MT" panose="020B0502020104020203" pitchFamily="34" charset="0"/>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3850783"/>
          </a:xfrm>
          <a:prstGeom prst="rect">
            <a:avLst/>
          </a:prstGeom>
        </p:spPr>
      </p:pic>
      <p:pic>
        <p:nvPicPr>
          <p:cNvPr id="13" name="Picture 12"/>
          <p:cNvPicPr/>
          <p:nvPr/>
        </p:nvPicPr>
        <p:blipFill>
          <a:blip r:embed="rId4" cstate="email">
            <a:extLst>
              <a:ext uri="{28A0092B-C50C-407E-A947-70E740481C1C}">
                <a14:useLocalDpi xmlns:a14="http://schemas.microsoft.com/office/drawing/2010/main"/>
              </a:ext>
            </a:extLst>
          </a:blip>
          <a:stretch>
            <a:fillRect/>
          </a:stretch>
        </p:blipFill>
        <p:spPr>
          <a:xfrm>
            <a:off x="4886803" y="5660038"/>
            <a:ext cx="2418393" cy="1120532"/>
          </a:xfrm>
          <a:prstGeom prst="rect">
            <a:avLst/>
          </a:prstGeom>
        </p:spPr>
      </p:pic>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60478" y="5495441"/>
            <a:ext cx="2909276" cy="1454638"/>
          </a:xfrm>
          <a:prstGeom prst="rect">
            <a:avLst/>
          </a:prstGeom>
        </p:spPr>
      </p:pic>
      <p:pic>
        <p:nvPicPr>
          <p:cNvPr id="26" name="Imagen 8"/>
          <p:cNvPicPr/>
          <p:nvPr/>
        </p:nvPicPr>
        <p:blipFill>
          <a:blip r:embed="rId6" cstate="email">
            <a:extLst>
              <a:ext uri="{28A0092B-C50C-407E-A947-70E740481C1C}">
                <a14:useLocalDpi xmlns:a14="http://schemas.microsoft.com/office/drawing/2010/main"/>
              </a:ext>
            </a:extLst>
          </a:blip>
          <a:stretch>
            <a:fillRect/>
          </a:stretch>
        </p:blipFill>
        <p:spPr>
          <a:xfrm>
            <a:off x="7922245" y="5532938"/>
            <a:ext cx="2657935" cy="1340264"/>
          </a:xfrm>
          <a:prstGeom prst="rect">
            <a:avLst/>
          </a:prstGeom>
        </p:spPr>
      </p:pic>
      <p:sp>
        <p:nvSpPr>
          <p:cNvPr id="23" name="Slide Number Placeholder 22"/>
          <p:cNvSpPr>
            <a:spLocks noGrp="1"/>
          </p:cNvSpPr>
          <p:nvPr>
            <p:ph type="sldNum" sz="quarter" idx="12"/>
          </p:nvPr>
        </p:nvSpPr>
        <p:spPr/>
        <p:txBody>
          <a:bodyPr/>
          <a:lstStyle/>
          <a:p>
            <a:fld id="{0F764EE9-CD53-4B11-B5F2-37C7159E46DD}" type="slidenum">
              <a:rPr lang="es-ES_tradnl" smtClean="0"/>
              <a:t>2</a:t>
            </a:fld>
            <a:endParaRPr lang="es-ES_tradnl" dirty="0"/>
          </a:p>
        </p:txBody>
      </p:sp>
    </p:spTree>
    <p:extLst>
      <p:ext uri="{BB962C8B-B14F-4D97-AF65-F5344CB8AC3E}">
        <p14:creationId xmlns:p14="http://schemas.microsoft.com/office/powerpoint/2010/main" val="441956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798337"/>
            <a:ext cx="10972800" cy="1327827"/>
          </a:xfrm>
        </p:spPr>
        <p:txBody>
          <a:bodyPr>
            <a:normAutofit/>
          </a:bodyPr>
          <a:lstStyle/>
          <a:p>
            <a:r>
              <a:rPr lang="es-ES_tradnl" sz="2400" dirty="0" smtClean="0"/>
              <a:t>Fase temprana de cambios ambientales: migración estacional, temporal </a:t>
            </a:r>
            <a:br>
              <a:rPr lang="es-ES_tradnl" sz="2400" dirty="0" smtClean="0"/>
            </a:br>
            <a:r>
              <a:rPr lang="es-ES_tradnl" sz="2400" dirty="0" smtClean="0"/>
              <a:t>-&gt; Degradación continua: migración permanente</a:t>
            </a:r>
          </a:p>
          <a:p>
            <a:r>
              <a:rPr lang="es-ES_tradnl" sz="2400" dirty="0" smtClean="0"/>
              <a:t>¿Qué ejemplos hay en la región de la CRM? </a:t>
            </a:r>
            <a:endParaRPr lang="es-ES_tradnl" sz="2400" dirty="0"/>
          </a:p>
        </p:txBody>
      </p:sp>
      <p:sp>
        <p:nvSpPr>
          <p:cNvPr id="6" name="Slide Number Placeholder 5"/>
          <p:cNvSpPr>
            <a:spLocks noGrp="1"/>
          </p:cNvSpPr>
          <p:nvPr>
            <p:ph type="sldNum" sz="quarter" idx="12"/>
          </p:nvPr>
        </p:nvSpPr>
        <p:spPr/>
        <p:txBody>
          <a:bodyPr/>
          <a:lstStyle/>
          <a:p>
            <a:pPr>
              <a:defRPr/>
            </a:pPr>
            <a:fld id="{240EF862-A80E-45A9-8A58-6015373D92B0}" type="slidenum">
              <a:rPr lang="es-ES_tradnl" smtClean="0">
                <a:solidFill>
                  <a:prstClr val="black">
                    <a:tint val="75000"/>
                  </a:prstClr>
                </a:solidFill>
              </a:rPr>
              <a:pPr>
                <a:defRPr/>
              </a:pPr>
              <a:t>20</a:t>
            </a:fld>
            <a:endParaRPr lang="es-ES_tradnl" dirty="0">
              <a:solidFill>
                <a:prstClr val="black">
                  <a:tint val="75000"/>
                </a:prstClr>
              </a:solidFill>
            </a:endParaRPr>
          </a:p>
        </p:txBody>
      </p:sp>
      <p:sp>
        <p:nvSpPr>
          <p:cNvPr id="7" name="Title 1"/>
          <p:cNvSpPr txBox="1">
            <a:spLocks/>
          </p:cNvSpPr>
          <p:nvPr/>
        </p:nvSpPr>
        <p:spPr>
          <a:xfrm>
            <a:off x="1948405" y="3236"/>
            <a:ext cx="8295190" cy="634082"/>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_tradnl" dirty="0" smtClean="0">
                <a:solidFill>
                  <a:schemeClr val="accent3">
                    <a:lumMod val="50000"/>
                  </a:schemeClr>
                </a:solidFill>
                <a:latin typeface="Gill Sans MT" panose="020B0502020104020203" pitchFamily="34" charset="0"/>
              </a:rPr>
              <a:t>La migración como una estrategia de adaptación</a:t>
            </a:r>
            <a:endParaRPr lang="es-ES_tradnl" dirty="0">
              <a:solidFill>
                <a:schemeClr val="accent3">
                  <a:lumMod val="50000"/>
                </a:schemeClr>
              </a:solidFill>
              <a:latin typeface="Gill Sans MT" panose="020B0502020104020203" pitchFamily="34" charset="0"/>
            </a:endParaRPr>
          </a:p>
        </p:txBody>
      </p:sp>
      <p:grpSp>
        <p:nvGrpSpPr>
          <p:cNvPr id="11" name="Group 10"/>
          <p:cNvGrpSpPr/>
          <p:nvPr/>
        </p:nvGrpSpPr>
        <p:grpSpPr>
          <a:xfrm>
            <a:off x="855017" y="1602263"/>
            <a:ext cx="10344152" cy="2489200"/>
            <a:chOff x="873124" y="995680"/>
            <a:chExt cx="10344152" cy="2489200"/>
          </a:xfrm>
        </p:grpSpPr>
        <p:graphicFrame>
          <p:nvGraphicFramePr>
            <p:cNvPr id="8" name="Diagramme 681"/>
            <p:cNvGraphicFramePr/>
            <p:nvPr>
              <p:extLst>
                <p:ext uri="{D42A27DB-BD31-4B8C-83A1-F6EECF244321}">
                  <p14:modId xmlns:p14="http://schemas.microsoft.com/office/powerpoint/2010/main" val="4182794773"/>
                </p:ext>
              </p:extLst>
            </p:nvPr>
          </p:nvGraphicFramePr>
          <p:xfrm>
            <a:off x="1280160" y="995680"/>
            <a:ext cx="9621520" cy="248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Zone de texte 682"/>
            <p:cNvSpPr txBox="1"/>
            <p:nvPr/>
          </p:nvSpPr>
          <p:spPr>
            <a:xfrm>
              <a:off x="873124" y="2839720"/>
              <a:ext cx="1445794" cy="401320"/>
            </a:xfrm>
            <a:prstGeom prst="rect">
              <a:avLst/>
            </a:prstGeom>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s-ES_tradnl" sz="1600" dirty="0" smtClean="0">
                  <a:effectLst/>
                  <a:ea typeface="Malgun Gothic" panose="020B0503020000020004" pitchFamily="34" charset="-127"/>
                  <a:cs typeface="Times New Roman" panose="02020603050405020304" pitchFamily="18" charset="0"/>
                </a:rPr>
                <a:t>CORTO PLAZO</a:t>
              </a:r>
              <a:endParaRPr lang="es-ES_tradnl" sz="1600" dirty="0">
                <a:effectLst/>
                <a:ea typeface="Malgun Gothic" panose="020B0503020000020004" pitchFamily="34" charset="-127"/>
                <a:cs typeface="Times New Roman" panose="02020603050405020304" pitchFamily="18" charset="0"/>
              </a:endParaRPr>
            </a:p>
          </p:txBody>
        </p:sp>
        <p:sp>
          <p:nvSpPr>
            <p:cNvPr id="10" name="Zone de texte 683"/>
            <p:cNvSpPr txBox="1"/>
            <p:nvPr/>
          </p:nvSpPr>
          <p:spPr>
            <a:xfrm>
              <a:off x="9782752" y="2839720"/>
              <a:ext cx="1434524" cy="416560"/>
            </a:xfrm>
            <a:prstGeom prst="rect">
              <a:avLst/>
            </a:prstGeom>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s-ES_tradnl" sz="1600" dirty="0" smtClean="0">
                  <a:effectLst/>
                  <a:ea typeface="Malgun Gothic" panose="020B0503020000020004" pitchFamily="34" charset="-127"/>
                  <a:cs typeface="Times New Roman" panose="02020603050405020304" pitchFamily="18" charset="0"/>
                </a:rPr>
                <a:t>LARGO PLAZO</a:t>
              </a:r>
              <a:endParaRPr lang="es-ES_tradnl" sz="1600" dirty="0">
                <a:effectLst/>
                <a:ea typeface="Malgun Gothic" panose="020B0503020000020004" pitchFamily="34" charset="-127"/>
                <a:cs typeface="Times New Roman" panose="02020603050405020304" pitchFamily="18" charset="0"/>
              </a:endParaRPr>
            </a:p>
          </p:txBody>
        </p:sp>
      </p:grpSp>
      <p:sp>
        <p:nvSpPr>
          <p:cNvPr id="2" name="Footer Placeholder 1"/>
          <p:cNvSpPr>
            <a:spLocks noGrp="1"/>
          </p:cNvSpPr>
          <p:nvPr>
            <p:ph type="ftr" sz="quarter" idx="11"/>
          </p:nvPr>
        </p:nvSpPr>
        <p:spPr/>
        <p:txBody>
          <a:bodyPr/>
          <a:lstStyle/>
          <a:p>
            <a:r>
              <a:rPr lang="es-ES_tradnl" dirty="0" smtClean="0"/>
              <a:t>RCM Workshop, August 2017</a:t>
            </a:r>
            <a:endParaRPr lang="es-ES_tradnl" dirty="0"/>
          </a:p>
        </p:txBody>
      </p:sp>
      <p:sp>
        <p:nvSpPr>
          <p:cNvPr id="12" name="Footer Placeholder 7"/>
          <p:cNvSpPr txBox="1">
            <a:spLocks/>
          </p:cNvSpPr>
          <p:nvPr/>
        </p:nvSpPr>
        <p:spPr>
          <a:xfrm>
            <a:off x="0" y="6356350"/>
            <a:ext cx="12192000" cy="365125"/>
          </a:xfrm>
          <a:prstGeom prst="rect">
            <a:avLst/>
          </a:prstGeom>
          <a:solidFill>
            <a:srgbClr val="00448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Taller para los países miembros de la CRM, agosto de 2017</a:t>
            </a:r>
          </a:p>
        </p:txBody>
      </p:sp>
    </p:spTree>
    <p:extLst>
      <p:ext uri="{BB962C8B-B14F-4D97-AF65-F5344CB8AC3E}">
        <p14:creationId xmlns:p14="http://schemas.microsoft.com/office/powerpoint/2010/main" val="2305752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184" y="1352770"/>
            <a:ext cx="5526157" cy="5003580"/>
          </a:xfrm>
        </p:spPr>
        <p:txBody>
          <a:bodyPr>
            <a:normAutofit lnSpcReduction="10000"/>
          </a:bodyPr>
          <a:lstStyle/>
          <a:p>
            <a:r>
              <a:rPr lang="es-ES_tradnl" sz="2600" dirty="0" smtClean="0"/>
              <a:t>Patrones de precipitación pluvial cada vez menos previsibles, heladas y olas de calor = debilitan la producción agrícola y la seguridad alimentaria</a:t>
            </a:r>
          </a:p>
          <a:p>
            <a:r>
              <a:rPr lang="es-ES_tradnl" sz="2600" dirty="0" smtClean="0"/>
              <a:t>La migración se utiliza como una estrategia de gestión de riesgos:</a:t>
            </a:r>
          </a:p>
          <a:p>
            <a:pPr marL="0" indent="0">
              <a:buNone/>
            </a:pPr>
            <a:endParaRPr lang="es-ES_tradnl" sz="2400" dirty="0" smtClean="0"/>
          </a:p>
          <a:p>
            <a:pPr lvl="1"/>
            <a:r>
              <a:rPr lang="es-ES_tradnl" sz="2200" dirty="0" smtClean="0"/>
              <a:t>A mayores altitudes, menos opciones de diversificación de medios de subsistencia &gt; migración de largo plazo, incluso fuera del país</a:t>
            </a:r>
          </a:p>
          <a:p>
            <a:pPr lvl="1"/>
            <a:r>
              <a:rPr lang="es-ES_tradnl" sz="2200" dirty="0" smtClean="0"/>
              <a:t>A menores altitudes, proximidad de ciudades y empleo &gt; viaje diario al trabajo; o empleo estacional (cosecha de café)</a:t>
            </a:r>
            <a:endParaRPr lang="es-ES_tradnl" sz="2200" dirty="0"/>
          </a:p>
        </p:txBody>
      </p:sp>
      <p:sp>
        <p:nvSpPr>
          <p:cNvPr id="6" name="Slide Number Placeholder 5"/>
          <p:cNvSpPr>
            <a:spLocks noGrp="1"/>
          </p:cNvSpPr>
          <p:nvPr>
            <p:ph type="sldNum" sz="quarter" idx="12"/>
          </p:nvPr>
        </p:nvSpPr>
        <p:spPr/>
        <p:txBody>
          <a:bodyPr/>
          <a:lstStyle/>
          <a:p>
            <a:pPr>
              <a:defRPr/>
            </a:pPr>
            <a:fld id="{240EF862-A80E-45A9-8A58-6015373D92B0}" type="slidenum">
              <a:rPr lang="es-ES_tradnl" smtClean="0">
                <a:solidFill>
                  <a:prstClr val="black">
                    <a:tint val="75000"/>
                  </a:prstClr>
                </a:solidFill>
              </a:rPr>
              <a:pPr>
                <a:defRPr/>
              </a:pPr>
              <a:t>21</a:t>
            </a:fld>
            <a:endParaRPr lang="es-ES_tradnl" dirty="0">
              <a:solidFill>
                <a:prstClr val="black">
                  <a:tint val="75000"/>
                </a:prstClr>
              </a:solidFill>
            </a:endParaRPr>
          </a:p>
        </p:txBody>
      </p:sp>
      <p:sp>
        <p:nvSpPr>
          <p:cNvPr id="7" name="Title 1"/>
          <p:cNvSpPr txBox="1">
            <a:spLocks/>
          </p:cNvSpPr>
          <p:nvPr/>
        </p:nvSpPr>
        <p:spPr>
          <a:xfrm>
            <a:off x="27612" y="109954"/>
            <a:ext cx="12102269" cy="634082"/>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_tradnl" sz="3600" dirty="0" smtClean="0">
                <a:solidFill>
                  <a:schemeClr val="accent3">
                    <a:lumMod val="50000"/>
                  </a:schemeClr>
                </a:solidFill>
                <a:latin typeface="Gill Sans MT" panose="020B0502020104020203" pitchFamily="34" charset="0"/>
              </a:rPr>
              <a:t>Caso: La migración como una estrategia de adaptación en Perú</a:t>
            </a:r>
            <a:endParaRPr lang="es-ES_tradnl" sz="3600" dirty="0">
              <a:solidFill>
                <a:schemeClr val="accent3">
                  <a:lumMod val="50000"/>
                </a:schemeClr>
              </a:solidFill>
              <a:latin typeface="Gill Sans MT" panose="020B0502020104020203" pitchFamily="34" charset="0"/>
            </a:endParaRPr>
          </a:p>
        </p:txBody>
      </p:sp>
      <p:sp>
        <p:nvSpPr>
          <p:cNvPr id="2" name="Footer Placeholder 1"/>
          <p:cNvSpPr>
            <a:spLocks noGrp="1"/>
          </p:cNvSpPr>
          <p:nvPr>
            <p:ph type="ftr" sz="quarter" idx="11"/>
          </p:nvPr>
        </p:nvSpPr>
        <p:spPr/>
        <p:txBody>
          <a:bodyPr/>
          <a:lstStyle/>
          <a:p>
            <a:r>
              <a:rPr lang="es-ES_tradnl" dirty="0" smtClean="0"/>
              <a:t>RCM Workshop, August 2017</a:t>
            </a:r>
            <a:endParaRPr lang="es-ES_tradnl" dirty="0"/>
          </a:p>
        </p:txBody>
      </p:sp>
      <p:sp>
        <p:nvSpPr>
          <p:cNvPr id="12" name="Footer Placeholder 7"/>
          <p:cNvSpPr txBox="1">
            <a:spLocks/>
          </p:cNvSpPr>
          <p:nvPr/>
        </p:nvSpPr>
        <p:spPr>
          <a:xfrm>
            <a:off x="0" y="6356350"/>
            <a:ext cx="12192000" cy="365125"/>
          </a:xfrm>
          <a:prstGeom prst="rect">
            <a:avLst/>
          </a:prstGeom>
          <a:solidFill>
            <a:srgbClr val="00448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Taller para los países miembros de la CRM, agosto de 2017</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15341" y="833564"/>
            <a:ext cx="6157389" cy="5522786"/>
          </a:xfrm>
          <a:prstGeom prst="rect">
            <a:avLst/>
          </a:prstGeom>
        </p:spPr>
      </p:pic>
    </p:spTree>
    <p:extLst>
      <p:ext uri="{BB962C8B-B14F-4D97-AF65-F5344CB8AC3E}">
        <p14:creationId xmlns:p14="http://schemas.microsoft.com/office/powerpoint/2010/main" val="4236926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40EF862-A80E-45A9-8A58-6015373D92B0}" type="slidenum">
              <a:rPr lang="es-ES_tradnl" smtClean="0">
                <a:solidFill>
                  <a:prstClr val="black">
                    <a:tint val="75000"/>
                  </a:prstClr>
                </a:solidFill>
              </a:rPr>
              <a:pPr>
                <a:defRPr/>
              </a:pPr>
              <a:t>22</a:t>
            </a:fld>
            <a:endParaRPr lang="es-ES_tradnl" dirty="0">
              <a:solidFill>
                <a:prstClr val="black">
                  <a:tint val="75000"/>
                </a:prstClr>
              </a:solidFill>
            </a:endParaRPr>
          </a:p>
        </p:txBody>
      </p:sp>
      <p:sp>
        <p:nvSpPr>
          <p:cNvPr id="8" name="Title 1"/>
          <p:cNvSpPr txBox="1">
            <a:spLocks/>
          </p:cNvSpPr>
          <p:nvPr/>
        </p:nvSpPr>
        <p:spPr>
          <a:xfrm>
            <a:off x="592521" y="451703"/>
            <a:ext cx="5546044" cy="2023708"/>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lnSpc>
                <a:spcPct val="90000"/>
              </a:lnSpc>
            </a:pPr>
            <a:r>
              <a:rPr lang="es-ES_tradnl" sz="3600" dirty="0" smtClean="0">
                <a:solidFill>
                  <a:schemeClr val="accent3">
                    <a:lumMod val="50000"/>
                  </a:schemeClr>
                </a:solidFill>
                <a:latin typeface="Gill Sans MT" panose="020B0502020104020203" pitchFamily="34" charset="0"/>
              </a:rPr>
              <a:t>Caso: </a:t>
            </a:r>
          </a:p>
          <a:p>
            <a:pPr algn="l">
              <a:lnSpc>
                <a:spcPct val="90000"/>
              </a:lnSpc>
            </a:pPr>
            <a:r>
              <a:rPr lang="es-ES_tradnl" sz="3600" dirty="0" smtClean="0">
                <a:solidFill>
                  <a:schemeClr val="accent3">
                    <a:lumMod val="50000"/>
                  </a:schemeClr>
                </a:solidFill>
                <a:latin typeface="Gill Sans MT" panose="020B0502020104020203" pitchFamily="34" charset="0"/>
              </a:rPr>
              <a:t>Migración de Haití a Brasil tras el terremoto en Haití</a:t>
            </a:r>
            <a:endParaRPr lang="es-ES_tradnl" sz="3600" dirty="0">
              <a:solidFill>
                <a:schemeClr val="accent3">
                  <a:lumMod val="50000"/>
                </a:schemeClr>
              </a:solidFill>
              <a:latin typeface="Gill Sans MT" panose="020B0502020104020203" pitchFamily="34" charset="0"/>
            </a:endParaRPr>
          </a:p>
        </p:txBody>
      </p:sp>
      <p:sp>
        <p:nvSpPr>
          <p:cNvPr id="4" name="Footer Placeholder 3"/>
          <p:cNvSpPr>
            <a:spLocks noGrp="1"/>
          </p:cNvSpPr>
          <p:nvPr>
            <p:ph type="ftr" sz="quarter" idx="11"/>
          </p:nvPr>
        </p:nvSpPr>
        <p:spPr/>
        <p:txBody>
          <a:bodyPr/>
          <a:lstStyle/>
          <a:p>
            <a:r>
              <a:rPr lang="es-ES_tradnl" dirty="0" smtClean="0"/>
              <a:t>RCM Workshop, August 2017</a:t>
            </a:r>
            <a:endParaRPr lang="es-ES_tradnl" dirty="0"/>
          </a:p>
        </p:txBody>
      </p:sp>
      <p:sp>
        <p:nvSpPr>
          <p:cNvPr id="10" name="Footer Placeholder 7"/>
          <p:cNvSpPr txBox="1">
            <a:spLocks/>
          </p:cNvSpPr>
          <p:nvPr/>
        </p:nvSpPr>
        <p:spPr>
          <a:xfrm>
            <a:off x="0" y="6356350"/>
            <a:ext cx="12192000" cy="365125"/>
          </a:xfrm>
          <a:prstGeom prst="rect">
            <a:avLst/>
          </a:prstGeom>
          <a:solidFill>
            <a:srgbClr val="00448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Taller para los países miembros de la CRM, agosto de 2017</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10400" y="61700"/>
            <a:ext cx="5079463" cy="6224800"/>
          </a:xfrm>
          <a:prstGeom prst="rect">
            <a:avLst/>
          </a:prstGeom>
        </p:spPr>
      </p:pic>
      <p:sp>
        <p:nvSpPr>
          <p:cNvPr id="11" name="Content Placeholder 2"/>
          <p:cNvSpPr>
            <a:spLocks noGrp="1"/>
          </p:cNvSpPr>
          <p:nvPr>
            <p:ph idx="1"/>
          </p:nvPr>
        </p:nvSpPr>
        <p:spPr>
          <a:xfrm>
            <a:off x="1077962" y="2400077"/>
            <a:ext cx="5029200" cy="4525963"/>
          </a:xfrm>
        </p:spPr>
        <p:txBody>
          <a:bodyPr/>
          <a:lstStyle/>
          <a:p>
            <a:pPr marL="0" indent="0">
              <a:buNone/>
            </a:pPr>
            <a:r>
              <a:rPr lang="es-ES_tradnl" dirty="0" smtClean="0">
                <a:solidFill>
                  <a:srgbClr val="FF0000"/>
                </a:solidFill>
              </a:rPr>
              <a:t>An</a:t>
            </a:r>
            <a:r>
              <a:rPr lang="es-ES_tradnl" dirty="0" smtClean="0">
                <a:solidFill>
                  <a:srgbClr val="FF0000"/>
                </a:solidFill>
              </a:rPr>
              <a:t>á</a:t>
            </a:r>
            <a:r>
              <a:rPr lang="es-ES_tradnl" dirty="0" smtClean="0">
                <a:solidFill>
                  <a:srgbClr val="FF0000"/>
                </a:solidFill>
              </a:rPr>
              <a:t>lisis:</a:t>
            </a:r>
          </a:p>
          <a:p>
            <a:pPr marL="0" indent="0">
              <a:buNone/>
            </a:pPr>
            <a:endParaRPr lang="es-ES_tradnl" dirty="0">
              <a:solidFill>
                <a:srgbClr val="FF0000"/>
              </a:solidFill>
            </a:endParaRPr>
          </a:p>
          <a:p>
            <a:pPr marL="0" indent="0">
              <a:buNone/>
            </a:pPr>
            <a:r>
              <a:rPr lang="es-ES_tradnl" dirty="0" smtClean="0">
                <a:solidFill>
                  <a:srgbClr val="FF0000"/>
                </a:solidFill>
              </a:rPr>
              <a:t>¿Cuáles </a:t>
            </a:r>
            <a:r>
              <a:rPr lang="es-ES_tradnl" dirty="0">
                <a:solidFill>
                  <a:srgbClr val="FF0000"/>
                </a:solidFill>
              </a:rPr>
              <a:t>son los desafíos y </a:t>
            </a:r>
            <a:r>
              <a:rPr lang="es-ES_tradnl" dirty="0" smtClean="0">
                <a:solidFill>
                  <a:srgbClr val="FF0000"/>
                </a:solidFill>
              </a:rPr>
              <a:t>obstáculos que encuentran las personas afectadas?</a:t>
            </a:r>
            <a:endParaRPr lang="es-ES_tradnl" dirty="0" smtClean="0">
              <a:solidFill>
                <a:srgbClr val="FF0000"/>
              </a:solidFill>
            </a:endParaRPr>
          </a:p>
          <a:p>
            <a:endParaRPr lang="es-ES_tradnl" sz="2400" dirty="0"/>
          </a:p>
        </p:txBody>
      </p:sp>
    </p:spTree>
    <p:extLst>
      <p:ext uri="{BB962C8B-B14F-4D97-AF65-F5344CB8AC3E}">
        <p14:creationId xmlns:p14="http://schemas.microsoft.com/office/powerpoint/2010/main" val="3121755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34682305"/>
              </p:ext>
            </p:extLst>
          </p:nvPr>
        </p:nvGraphicFramePr>
        <p:xfrm>
          <a:off x="685800" y="1066800"/>
          <a:ext cx="70104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165847" y="1093380"/>
            <a:ext cx="4623511" cy="1200329"/>
          </a:xfrm>
          <a:prstGeom prst="rect">
            <a:avLst/>
          </a:prstGeom>
          <a:noFill/>
        </p:spPr>
        <p:txBody>
          <a:bodyPr wrap="square" rtlCol="0">
            <a:spAutoFit/>
          </a:bodyPr>
          <a:lstStyle/>
          <a:p>
            <a:r>
              <a:rPr lang="es-ES_tradnl" dirty="0" smtClean="0"/>
              <a:t>Mejorar los medios de subsistencia</a:t>
            </a:r>
          </a:p>
          <a:p>
            <a:r>
              <a:rPr lang="es-ES_tradnl" dirty="0" smtClean="0"/>
              <a:t>Ampliar el acceso a seguros </a:t>
            </a:r>
          </a:p>
          <a:p>
            <a:r>
              <a:rPr lang="es-ES_tradnl" dirty="0" smtClean="0"/>
              <a:t>Aplicar medidas de reducción del riesgo de desastres</a:t>
            </a:r>
            <a:endParaRPr lang="es-ES_tradnl" dirty="0"/>
          </a:p>
        </p:txBody>
      </p:sp>
      <p:sp>
        <p:nvSpPr>
          <p:cNvPr id="5" name="TextBox 4"/>
          <p:cNvSpPr txBox="1"/>
          <p:nvPr/>
        </p:nvSpPr>
        <p:spPr>
          <a:xfrm>
            <a:off x="7165847" y="2819400"/>
            <a:ext cx="4200161" cy="1477328"/>
          </a:xfrm>
          <a:prstGeom prst="rect">
            <a:avLst/>
          </a:prstGeom>
          <a:noFill/>
        </p:spPr>
        <p:txBody>
          <a:bodyPr wrap="square" rtlCol="0">
            <a:spAutoFit/>
          </a:bodyPr>
          <a:lstStyle/>
          <a:p>
            <a:r>
              <a:rPr lang="es-ES_tradnl" dirty="0" smtClean="0"/>
              <a:t>Brindar capacitación técnica</a:t>
            </a:r>
          </a:p>
          <a:p>
            <a:r>
              <a:rPr lang="es-ES_tradnl" dirty="0" smtClean="0"/>
              <a:t>Facilitar la movilidad interna</a:t>
            </a:r>
          </a:p>
          <a:p>
            <a:r>
              <a:rPr lang="es-ES_tradnl" dirty="0" smtClean="0"/>
              <a:t>Facilitar la movilidad a través de fronteras</a:t>
            </a:r>
          </a:p>
          <a:p>
            <a:r>
              <a:rPr lang="es-ES_tradnl" dirty="0" smtClean="0"/>
              <a:t>Facilitar las remesas</a:t>
            </a:r>
          </a:p>
          <a:p>
            <a:r>
              <a:rPr lang="es-ES_tradnl" dirty="0" smtClean="0"/>
              <a:t>Reubicación planificada</a:t>
            </a:r>
            <a:endParaRPr lang="es-ES_tradnl" dirty="0"/>
          </a:p>
        </p:txBody>
      </p:sp>
      <p:sp>
        <p:nvSpPr>
          <p:cNvPr id="6" name="TextBox 5"/>
          <p:cNvSpPr txBox="1"/>
          <p:nvPr/>
        </p:nvSpPr>
        <p:spPr>
          <a:xfrm>
            <a:off x="7165848" y="5445815"/>
            <a:ext cx="3273552" cy="646331"/>
          </a:xfrm>
          <a:prstGeom prst="rect">
            <a:avLst/>
          </a:prstGeom>
          <a:noFill/>
        </p:spPr>
        <p:txBody>
          <a:bodyPr wrap="square" rtlCol="0">
            <a:spAutoFit/>
          </a:bodyPr>
          <a:lstStyle/>
          <a:p>
            <a:r>
              <a:rPr lang="es-ES_tradnl" dirty="0" smtClean="0"/>
              <a:t>Operaciones de emergencia y humanitarias</a:t>
            </a:r>
            <a:endParaRPr lang="es-ES_tradnl" dirty="0"/>
          </a:p>
        </p:txBody>
      </p:sp>
      <p:cxnSp>
        <p:nvCxnSpPr>
          <p:cNvPr id="8" name="Straight Connector 7"/>
          <p:cNvCxnSpPr/>
          <p:nvPr/>
        </p:nvCxnSpPr>
        <p:spPr>
          <a:xfrm flipV="1">
            <a:off x="6934201" y="1693546"/>
            <a:ext cx="172387" cy="135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34200" y="3696563"/>
            <a:ext cx="1761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934201" y="5445814"/>
            <a:ext cx="172387" cy="116786"/>
          </a:xfrm>
          <a:prstGeom prst="line">
            <a:avLst/>
          </a:prstGeom>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3741744" y="48016"/>
            <a:ext cx="5360280" cy="634082"/>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_tradnl" dirty="0" smtClean="0">
                <a:solidFill>
                  <a:schemeClr val="accent3">
                    <a:lumMod val="50000"/>
                  </a:schemeClr>
                </a:solidFill>
                <a:latin typeface="Gill Sans MT" panose="020B0502020104020203" pitchFamily="34" charset="0"/>
              </a:rPr>
              <a:t>Opciones de políticas</a:t>
            </a:r>
            <a:endParaRPr lang="es-ES_tradnl" dirty="0">
              <a:solidFill>
                <a:schemeClr val="accent3">
                  <a:lumMod val="50000"/>
                </a:schemeClr>
              </a:solidFill>
              <a:latin typeface="Gill Sans MT" panose="020B0502020104020203" pitchFamily="34" charset="0"/>
            </a:endParaRPr>
          </a:p>
        </p:txBody>
      </p:sp>
      <p:sp>
        <p:nvSpPr>
          <p:cNvPr id="3" name="Slide Number Placeholder 2"/>
          <p:cNvSpPr>
            <a:spLocks noGrp="1"/>
          </p:cNvSpPr>
          <p:nvPr>
            <p:ph type="sldNum" sz="quarter" idx="12"/>
          </p:nvPr>
        </p:nvSpPr>
        <p:spPr/>
        <p:txBody>
          <a:bodyPr/>
          <a:lstStyle/>
          <a:p>
            <a:pPr>
              <a:defRPr/>
            </a:pPr>
            <a:fld id="{125A9830-F1EE-4C08-AD90-7B84217261E9}" type="slidenum">
              <a:rPr lang="es-ES_tradnl" smtClean="0">
                <a:solidFill>
                  <a:prstClr val="black">
                    <a:tint val="75000"/>
                  </a:prstClr>
                </a:solidFill>
              </a:rPr>
              <a:pPr>
                <a:defRPr/>
              </a:pPr>
              <a:t>23</a:t>
            </a:fld>
            <a:endParaRPr lang="es-ES_tradnl" dirty="0">
              <a:solidFill>
                <a:prstClr val="black">
                  <a:tint val="75000"/>
                </a:prstClr>
              </a:solidFill>
            </a:endParaRPr>
          </a:p>
        </p:txBody>
      </p:sp>
      <p:sp>
        <p:nvSpPr>
          <p:cNvPr id="7" name="Footer Placeholder 6"/>
          <p:cNvSpPr>
            <a:spLocks noGrp="1"/>
          </p:cNvSpPr>
          <p:nvPr>
            <p:ph type="ftr" sz="quarter" idx="11"/>
          </p:nvPr>
        </p:nvSpPr>
        <p:spPr/>
        <p:txBody>
          <a:bodyPr/>
          <a:lstStyle/>
          <a:p>
            <a:r>
              <a:rPr lang="es-ES_tradnl" dirty="0" smtClean="0"/>
              <a:t>RCM Workshop, August 2017</a:t>
            </a:r>
            <a:endParaRPr lang="es-ES_tradnl" dirty="0"/>
          </a:p>
        </p:txBody>
      </p:sp>
      <p:sp>
        <p:nvSpPr>
          <p:cNvPr id="13" name="Footer Placeholder 7"/>
          <p:cNvSpPr txBox="1">
            <a:spLocks/>
          </p:cNvSpPr>
          <p:nvPr/>
        </p:nvSpPr>
        <p:spPr>
          <a:xfrm>
            <a:off x="0" y="6356350"/>
            <a:ext cx="12192000" cy="365125"/>
          </a:xfrm>
          <a:prstGeom prst="rect">
            <a:avLst/>
          </a:prstGeom>
          <a:solidFill>
            <a:srgbClr val="00448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Taller para los países miembros de la CRM, agosto de 2017</a:t>
            </a:r>
          </a:p>
        </p:txBody>
      </p:sp>
    </p:spTree>
    <p:extLst>
      <p:ext uri="{BB962C8B-B14F-4D97-AF65-F5344CB8AC3E}">
        <p14:creationId xmlns:p14="http://schemas.microsoft.com/office/powerpoint/2010/main" val="3535356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838200" y="1728640"/>
            <a:ext cx="5181600" cy="4351338"/>
          </a:xfrm>
        </p:spPr>
        <p:txBody>
          <a:bodyPr>
            <a:normAutofit fontScale="92500"/>
          </a:bodyPr>
          <a:lstStyle/>
          <a:p>
            <a:r>
              <a:rPr lang="es-ES_tradnl" dirty="0" smtClean="0"/>
              <a:t>Colombia y España: programa bilateral de migración laboral temporal y circular</a:t>
            </a:r>
          </a:p>
          <a:p>
            <a:pPr marL="0" indent="0">
              <a:buNone/>
            </a:pPr>
            <a:endParaRPr lang="es-ES_tradnl" dirty="0" smtClean="0"/>
          </a:p>
          <a:p>
            <a:pPr lvl="1"/>
            <a:r>
              <a:rPr lang="es-ES_tradnl" dirty="0" smtClean="0"/>
              <a:t>Migración laboral a España facilitada  para miembros de comunidades afectadas por desastres ambientales en Colombia</a:t>
            </a:r>
          </a:p>
          <a:p>
            <a:pPr lvl="1"/>
            <a:r>
              <a:rPr lang="es-ES_tradnl" dirty="0" smtClean="0"/>
              <a:t>Remesas</a:t>
            </a:r>
          </a:p>
          <a:p>
            <a:pPr lvl="1"/>
            <a:r>
              <a:rPr lang="es-ES_tradnl" dirty="0" smtClean="0"/>
              <a:t>Intercambio de conocimientos y destrezas y transferencia de estos a Colombia</a:t>
            </a:r>
            <a:endParaRPr lang="es-ES_tradnl" dirty="0"/>
          </a:p>
        </p:txBody>
      </p:sp>
      <p:sp>
        <p:nvSpPr>
          <p:cNvPr id="6" name="Slide Number Placeholder 5"/>
          <p:cNvSpPr>
            <a:spLocks noGrp="1"/>
          </p:cNvSpPr>
          <p:nvPr>
            <p:ph type="sldNum" sz="quarter" idx="12"/>
          </p:nvPr>
        </p:nvSpPr>
        <p:spPr/>
        <p:txBody>
          <a:bodyPr/>
          <a:lstStyle/>
          <a:p>
            <a:pPr>
              <a:defRPr/>
            </a:pPr>
            <a:fld id="{240EF862-A80E-45A9-8A58-6015373D92B0}" type="slidenum">
              <a:rPr lang="es-ES_tradnl" smtClean="0">
                <a:solidFill>
                  <a:prstClr val="black">
                    <a:tint val="75000"/>
                  </a:prstClr>
                </a:solidFill>
              </a:rPr>
              <a:pPr>
                <a:defRPr/>
              </a:pPr>
              <a:t>24</a:t>
            </a:fld>
            <a:endParaRPr lang="es-ES_tradnl" dirty="0">
              <a:solidFill>
                <a:prstClr val="black">
                  <a:tint val="75000"/>
                </a:prstClr>
              </a:solidFill>
            </a:endParaRPr>
          </a:p>
        </p:txBody>
      </p:sp>
      <p:sp>
        <p:nvSpPr>
          <p:cNvPr id="8" name="Title 1"/>
          <p:cNvSpPr txBox="1">
            <a:spLocks/>
          </p:cNvSpPr>
          <p:nvPr/>
        </p:nvSpPr>
        <p:spPr>
          <a:xfrm>
            <a:off x="294504" y="104254"/>
            <a:ext cx="11439635" cy="634082"/>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nSpc>
                <a:spcPct val="90000"/>
              </a:lnSpc>
            </a:pPr>
            <a:r>
              <a:rPr lang="es-ES_tradnl" dirty="0" smtClean="0">
                <a:solidFill>
                  <a:schemeClr val="accent3">
                    <a:lumMod val="50000"/>
                  </a:schemeClr>
                </a:solidFill>
                <a:latin typeface="Gill Sans MT" panose="020B0502020104020203" pitchFamily="34" charset="0"/>
              </a:rPr>
              <a:t>Caso: </a:t>
            </a:r>
          </a:p>
          <a:p>
            <a:pPr>
              <a:lnSpc>
                <a:spcPct val="90000"/>
              </a:lnSpc>
            </a:pPr>
            <a:r>
              <a:rPr lang="es-ES_tradnl" dirty="0" smtClean="0">
                <a:solidFill>
                  <a:schemeClr val="accent3">
                    <a:lumMod val="50000"/>
                  </a:schemeClr>
                </a:solidFill>
                <a:latin typeface="Gill Sans MT" panose="020B0502020104020203" pitchFamily="34" charset="0"/>
              </a:rPr>
              <a:t>Facilitar la migración como medida de adaptación</a:t>
            </a:r>
            <a:endParaRPr lang="es-ES_tradnl" dirty="0">
              <a:solidFill>
                <a:schemeClr val="accent3">
                  <a:lumMod val="50000"/>
                </a:schemeClr>
              </a:solidFill>
              <a:latin typeface="Gill Sans MT" panose="020B0502020104020203" pitchFamily="34" charset="0"/>
            </a:endParaRPr>
          </a:p>
        </p:txBody>
      </p:sp>
      <p:sp>
        <p:nvSpPr>
          <p:cNvPr id="2" name="Footer Placeholder 1"/>
          <p:cNvSpPr>
            <a:spLocks noGrp="1"/>
          </p:cNvSpPr>
          <p:nvPr>
            <p:ph type="ftr" sz="quarter" idx="11"/>
          </p:nvPr>
        </p:nvSpPr>
        <p:spPr/>
        <p:txBody>
          <a:bodyPr/>
          <a:lstStyle/>
          <a:p>
            <a:r>
              <a:rPr lang="es-ES_tradnl" dirty="0" smtClean="0"/>
              <a:t>RCM Workshop, August 2017</a:t>
            </a:r>
            <a:endParaRPr lang="es-ES_tradnl" dirty="0"/>
          </a:p>
        </p:txBody>
      </p:sp>
      <p:sp>
        <p:nvSpPr>
          <p:cNvPr id="9" name="Footer Placeholder 7"/>
          <p:cNvSpPr txBox="1">
            <a:spLocks/>
          </p:cNvSpPr>
          <p:nvPr/>
        </p:nvSpPr>
        <p:spPr>
          <a:xfrm>
            <a:off x="0" y="6356350"/>
            <a:ext cx="12192000" cy="365125"/>
          </a:xfrm>
          <a:prstGeom prst="rect">
            <a:avLst/>
          </a:prstGeom>
          <a:solidFill>
            <a:srgbClr val="00448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Taller para los países miembros de la CRM, agosto de 2017</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5999" y="1510748"/>
            <a:ext cx="5454690" cy="3670852"/>
          </a:xfrm>
          <a:prstGeom prst="rect">
            <a:avLst/>
          </a:prstGeom>
        </p:spPr>
      </p:pic>
      <p:sp>
        <p:nvSpPr>
          <p:cNvPr id="5" name="TextBox 4"/>
          <p:cNvSpPr txBox="1"/>
          <p:nvPr/>
        </p:nvSpPr>
        <p:spPr>
          <a:xfrm>
            <a:off x="6019800" y="5345966"/>
            <a:ext cx="5530889" cy="830997"/>
          </a:xfrm>
          <a:prstGeom prst="rect">
            <a:avLst/>
          </a:prstGeom>
          <a:noFill/>
        </p:spPr>
        <p:txBody>
          <a:bodyPr wrap="square" rtlCol="0">
            <a:spAutoFit/>
          </a:bodyPr>
          <a:lstStyle/>
          <a:p>
            <a:pPr algn="just"/>
            <a:r>
              <a:rPr lang="es-ES_tradnl" sz="1200" dirty="0" smtClean="0"/>
              <a:t>Foto: Beneficiarios del programa de migración laboral temporal y circular a España trabajan en su plantación de quinoa en Puerres, Nariño, en la región suroccidente de Colombia. </a:t>
            </a:r>
          </a:p>
          <a:p>
            <a:pPr algn="just"/>
            <a:r>
              <a:rPr lang="es-ES_tradnl" sz="1200" dirty="0" smtClean="0"/>
              <a:t>©OIM 2007</a:t>
            </a:r>
            <a:endParaRPr lang="es-ES_tradnl" sz="1200" dirty="0"/>
          </a:p>
        </p:txBody>
      </p:sp>
    </p:spTree>
    <p:extLst>
      <p:ext uri="{BB962C8B-B14F-4D97-AF65-F5344CB8AC3E}">
        <p14:creationId xmlns:p14="http://schemas.microsoft.com/office/powerpoint/2010/main" val="2009488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108284" y="1253629"/>
            <a:ext cx="6459373" cy="4525963"/>
          </a:xfrm>
        </p:spPr>
        <p:txBody>
          <a:bodyPr>
            <a:normAutofit lnSpcReduction="10000"/>
          </a:bodyPr>
          <a:lstStyle/>
          <a:p>
            <a:pPr lvl="1"/>
            <a:endParaRPr lang="es-ES_tradnl" dirty="0" smtClean="0"/>
          </a:p>
          <a:p>
            <a:pPr lvl="1">
              <a:buFont typeface="Arial" panose="020B0604020202020204" pitchFamily="34" charset="0"/>
              <a:buChar char="•"/>
            </a:pPr>
            <a:r>
              <a:rPr lang="es-ES_tradnl" dirty="0" smtClean="0"/>
              <a:t>Programa de categoría de inmigración de acceso al Pacífico (PAC, por sus siglas en inglés) (permanente): </a:t>
            </a:r>
            <a:br>
              <a:rPr lang="es-ES_tradnl" dirty="0" smtClean="0"/>
            </a:br>
            <a:r>
              <a:rPr lang="es-ES_tradnl" dirty="0" smtClean="0"/>
              <a:t>75 personas de Kiribati, </a:t>
            </a:r>
            <a:br>
              <a:rPr lang="es-ES_tradnl" dirty="0" smtClean="0"/>
            </a:br>
            <a:r>
              <a:rPr lang="es-ES_tradnl" dirty="0" smtClean="0"/>
              <a:t>75 personas de Tuvalu, </a:t>
            </a:r>
            <a:br>
              <a:rPr lang="es-ES_tradnl" dirty="0" smtClean="0"/>
            </a:br>
            <a:r>
              <a:rPr lang="es-ES_tradnl" dirty="0" smtClean="0"/>
              <a:t>250 personas de Tonga y </a:t>
            </a:r>
            <a:br>
              <a:rPr lang="es-ES_tradnl" dirty="0" smtClean="0"/>
            </a:br>
            <a:r>
              <a:rPr lang="es-ES_tradnl" dirty="0" smtClean="0"/>
              <a:t>250 personas de Fiyi pueden inmigrar cada año </a:t>
            </a:r>
          </a:p>
          <a:p>
            <a:pPr lvl="1">
              <a:buFont typeface="Arial" panose="020B0604020202020204" pitchFamily="34" charset="0"/>
              <a:buChar char="•"/>
            </a:pPr>
            <a:r>
              <a:rPr lang="es-ES_tradnl" dirty="0" smtClean="0"/>
              <a:t>Australia: programas de trabajo estacional con Estados insulares del Pacífico (temporal/estacional)</a:t>
            </a:r>
          </a:p>
          <a:p>
            <a:pPr marL="0" indent="0">
              <a:buNone/>
            </a:pPr>
            <a:r>
              <a:rPr lang="es-ES_tradnl" dirty="0" smtClean="0"/>
              <a:t> </a:t>
            </a:r>
            <a:endParaRPr lang="es-ES_tradnl" dirty="0"/>
          </a:p>
        </p:txBody>
      </p:sp>
      <p:sp>
        <p:nvSpPr>
          <p:cNvPr id="6" name="Slide Number Placeholder 5"/>
          <p:cNvSpPr>
            <a:spLocks noGrp="1"/>
          </p:cNvSpPr>
          <p:nvPr>
            <p:ph type="sldNum" sz="quarter" idx="12"/>
          </p:nvPr>
        </p:nvSpPr>
        <p:spPr/>
        <p:txBody>
          <a:bodyPr/>
          <a:lstStyle/>
          <a:p>
            <a:pPr>
              <a:defRPr/>
            </a:pPr>
            <a:fld id="{240EF862-A80E-45A9-8A58-6015373D92B0}" type="slidenum">
              <a:rPr lang="es-ES_tradnl" smtClean="0">
                <a:solidFill>
                  <a:prstClr val="black">
                    <a:tint val="75000"/>
                  </a:prstClr>
                </a:solidFill>
              </a:rPr>
              <a:pPr>
                <a:defRPr/>
              </a:pPr>
              <a:t>25</a:t>
            </a:fld>
            <a:endParaRPr lang="es-ES_tradnl" dirty="0">
              <a:solidFill>
                <a:prstClr val="black">
                  <a:tint val="75000"/>
                </a:prstClr>
              </a:solidFill>
            </a:endParaRPr>
          </a:p>
        </p:txBody>
      </p:sp>
      <p:sp>
        <p:nvSpPr>
          <p:cNvPr id="8" name="Title 1"/>
          <p:cNvSpPr txBox="1">
            <a:spLocks/>
          </p:cNvSpPr>
          <p:nvPr/>
        </p:nvSpPr>
        <p:spPr>
          <a:xfrm>
            <a:off x="312909" y="-20844"/>
            <a:ext cx="11688123" cy="1253945"/>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nSpc>
                <a:spcPct val="90000"/>
              </a:lnSpc>
            </a:pPr>
            <a:r>
              <a:rPr lang="es-ES_tradnl" dirty="0">
                <a:solidFill>
                  <a:schemeClr val="accent3">
                    <a:lumMod val="50000"/>
                  </a:schemeClr>
                </a:solidFill>
                <a:latin typeface="Gill Sans MT" panose="020B0502020104020203" pitchFamily="34" charset="0"/>
              </a:rPr>
              <a:t>Caso: </a:t>
            </a:r>
            <a:endParaRPr lang="es-ES_tradnl" dirty="0" smtClean="0">
              <a:solidFill>
                <a:schemeClr val="accent3">
                  <a:lumMod val="50000"/>
                </a:schemeClr>
              </a:solidFill>
              <a:latin typeface="Gill Sans MT" panose="020B0502020104020203" pitchFamily="34" charset="0"/>
            </a:endParaRPr>
          </a:p>
          <a:p>
            <a:pPr>
              <a:lnSpc>
                <a:spcPct val="90000"/>
              </a:lnSpc>
            </a:pPr>
            <a:r>
              <a:rPr lang="es-ES_tradnl" dirty="0" smtClean="0">
                <a:solidFill>
                  <a:schemeClr val="accent3">
                    <a:lumMod val="50000"/>
                  </a:schemeClr>
                </a:solidFill>
                <a:latin typeface="Gill Sans MT" panose="020B0502020104020203" pitchFamily="34" charset="0"/>
              </a:rPr>
              <a:t>Facilitar </a:t>
            </a:r>
            <a:r>
              <a:rPr lang="es-ES_tradnl" dirty="0">
                <a:solidFill>
                  <a:schemeClr val="accent3">
                    <a:lumMod val="50000"/>
                  </a:schemeClr>
                </a:solidFill>
                <a:latin typeface="Gill Sans MT" panose="020B0502020104020203" pitchFamily="34" charset="0"/>
              </a:rPr>
              <a:t>la migración como </a:t>
            </a:r>
            <a:r>
              <a:rPr lang="es-ES_tradnl" dirty="0" smtClean="0">
                <a:solidFill>
                  <a:schemeClr val="accent3">
                    <a:lumMod val="50000"/>
                  </a:schemeClr>
                </a:solidFill>
                <a:latin typeface="Gill Sans MT" panose="020B0502020104020203" pitchFamily="34" charset="0"/>
              </a:rPr>
              <a:t>medida </a:t>
            </a:r>
            <a:r>
              <a:rPr lang="es-ES_tradnl" dirty="0">
                <a:solidFill>
                  <a:schemeClr val="accent3">
                    <a:lumMod val="50000"/>
                  </a:schemeClr>
                </a:solidFill>
                <a:latin typeface="Gill Sans MT" panose="020B0502020104020203" pitchFamily="34" charset="0"/>
              </a:rPr>
              <a:t>de adaptación</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1090" y="1306506"/>
            <a:ext cx="4604578" cy="4525963"/>
          </a:xfrm>
          <a:prstGeom prst="rect">
            <a:avLst/>
          </a:prstGeom>
        </p:spPr>
      </p:pic>
      <p:sp>
        <p:nvSpPr>
          <p:cNvPr id="9" name="TextBox 8"/>
          <p:cNvSpPr txBox="1"/>
          <p:nvPr/>
        </p:nvSpPr>
        <p:spPr>
          <a:xfrm>
            <a:off x="6573253" y="5779592"/>
            <a:ext cx="4907547" cy="461665"/>
          </a:xfrm>
          <a:prstGeom prst="rect">
            <a:avLst/>
          </a:prstGeom>
          <a:noFill/>
        </p:spPr>
        <p:txBody>
          <a:bodyPr wrap="square" rtlCol="0">
            <a:spAutoFit/>
          </a:bodyPr>
          <a:lstStyle/>
          <a:p>
            <a:r>
              <a:rPr lang="es-ES_tradnl" sz="1200" dirty="0" smtClean="0">
                <a:hlinkClick r:id="rId4"/>
              </a:rPr>
              <a:t>https://www.immigration.govt.nz</a:t>
            </a:r>
            <a:r>
              <a:rPr lang="es-ES_tradnl" sz="1200" smtClean="0">
                <a:hlinkClick r:id="rId4"/>
              </a:rPr>
              <a:t>/new-zealand-visas/apply-for-a-visa/about-visa/pacific-access-category-resident-visa</a:t>
            </a:r>
            <a:r>
              <a:rPr lang="es-ES_tradnl" sz="1200" smtClean="0"/>
              <a:t> </a:t>
            </a:r>
            <a:endParaRPr lang="es-ES_tradnl" sz="1200"/>
          </a:p>
        </p:txBody>
      </p:sp>
      <p:sp>
        <p:nvSpPr>
          <p:cNvPr id="2" name="Footer Placeholder 1"/>
          <p:cNvSpPr>
            <a:spLocks noGrp="1"/>
          </p:cNvSpPr>
          <p:nvPr>
            <p:ph type="ftr" sz="quarter" idx="11"/>
          </p:nvPr>
        </p:nvSpPr>
        <p:spPr/>
        <p:txBody>
          <a:bodyPr/>
          <a:lstStyle/>
          <a:p>
            <a:r>
              <a:rPr lang="es-ES_tradnl" dirty="0" smtClean="0"/>
              <a:t>RCM Workshop, August 2017</a:t>
            </a:r>
            <a:endParaRPr lang="es-ES_tradnl" dirty="0"/>
          </a:p>
        </p:txBody>
      </p:sp>
      <p:sp>
        <p:nvSpPr>
          <p:cNvPr id="10" name="Footer Placeholder 7"/>
          <p:cNvSpPr txBox="1">
            <a:spLocks/>
          </p:cNvSpPr>
          <p:nvPr/>
        </p:nvSpPr>
        <p:spPr>
          <a:xfrm>
            <a:off x="0" y="6356350"/>
            <a:ext cx="12192000" cy="365125"/>
          </a:xfrm>
          <a:prstGeom prst="rect">
            <a:avLst/>
          </a:prstGeom>
          <a:solidFill>
            <a:srgbClr val="00448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Taller para los países miembros de la CRM, agosto de 2017</a:t>
            </a:r>
          </a:p>
        </p:txBody>
      </p:sp>
    </p:spTree>
    <p:extLst>
      <p:ext uri="{BB962C8B-B14F-4D97-AF65-F5344CB8AC3E}">
        <p14:creationId xmlns:p14="http://schemas.microsoft.com/office/powerpoint/2010/main" val="1325584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6585" y="1600201"/>
            <a:ext cx="5029200" cy="4525963"/>
          </a:xfrm>
        </p:spPr>
        <p:txBody>
          <a:bodyPr>
            <a:normAutofit lnSpcReduction="10000"/>
          </a:bodyPr>
          <a:lstStyle/>
          <a:p>
            <a:r>
              <a:rPr lang="es-ES_tradnl" sz="2400" dirty="0" smtClean="0"/>
              <a:t>República Dominicana: reubicación como una estrategia gubernamental importante para prevenir la migración forzosa ocasionada por el cambio climático</a:t>
            </a:r>
          </a:p>
          <a:p>
            <a:r>
              <a:rPr lang="es-ES_tradnl" sz="2400" dirty="0" smtClean="0"/>
              <a:t>Ayuda a reducir la exposición a desastres</a:t>
            </a:r>
          </a:p>
          <a:p>
            <a:r>
              <a:rPr lang="es-ES_tradnl" sz="2400" dirty="0" smtClean="0"/>
              <a:t>Es muy costosa</a:t>
            </a:r>
          </a:p>
          <a:p>
            <a:r>
              <a:rPr lang="es-ES_tradnl" sz="2400" dirty="0" smtClean="0"/>
              <a:t>Solo es exitosa si se planifica bien, si es participativa, si se aseguran opciones de subsistencia sostenibles y si se guía por principios de derechos humanos</a:t>
            </a:r>
            <a:endParaRPr lang="es-ES_tradnl" sz="2400" dirty="0"/>
          </a:p>
        </p:txBody>
      </p:sp>
      <p:sp>
        <p:nvSpPr>
          <p:cNvPr id="6" name="Slide Number Placeholder 5"/>
          <p:cNvSpPr>
            <a:spLocks noGrp="1"/>
          </p:cNvSpPr>
          <p:nvPr>
            <p:ph type="sldNum" sz="quarter" idx="12"/>
          </p:nvPr>
        </p:nvSpPr>
        <p:spPr/>
        <p:txBody>
          <a:bodyPr/>
          <a:lstStyle/>
          <a:p>
            <a:pPr>
              <a:defRPr/>
            </a:pPr>
            <a:fld id="{240EF862-A80E-45A9-8A58-6015373D92B0}" type="slidenum">
              <a:rPr lang="es-ES_tradnl" smtClean="0">
                <a:solidFill>
                  <a:prstClr val="black">
                    <a:tint val="75000"/>
                  </a:prstClr>
                </a:solidFill>
              </a:rPr>
              <a:pPr>
                <a:defRPr/>
              </a:pPr>
              <a:t>26</a:t>
            </a:fld>
            <a:endParaRPr lang="es-ES_tradnl" dirty="0">
              <a:solidFill>
                <a:prstClr val="black">
                  <a:tint val="75000"/>
                </a:prstClr>
              </a:solidFill>
            </a:endParaRPr>
          </a:p>
        </p:txBody>
      </p:sp>
      <p:sp>
        <p:nvSpPr>
          <p:cNvPr id="8" name="Title 1"/>
          <p:cNvSpPr txBox="1">
            <a:spLocks/>
          </p:cNvSpPr>
          <p:nvPr/>
        </p:nvSpPr>
        <p:spPr>
          <a:xfrm>
            <a:off x="2332591" y="-27337"/>
            <a:ext cx="7257191" cy="634082"/>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nSpc>
                <a:spcPct val="90000"/>
              </a:lnSpc>
            </a:pPr>
            <a:r>
              <a:rPr lang="es-ES_tradnl" dirty="0" smtClean="0">
                <a:solidFill>
                  <a:schemeClr val="accent3">
                    <a:lumMod val="50000"/>
                  </a:schemeClr>
                </a:solidFill>
                <a:latin typeface="Gill Sans MT" panose="020B0502020104020203" pitchFamily="34" charset="0"/>
              </a:rPr>
              <a:t>Caso: </a:t>
            </a:r>
          </a:p>
          <a:p>
            <a:pPr>
              <a:lnSpc>
                <a:spcPct val="90000"/>
              </a:lnSpc>
            </a:pPr>
            <a:r>
              <a:rPr lang="es-ES_tradnl" dirty="0" smtClean="0">
                <a:solidFill>
                  <a:schemeClr val="accent3">
                    <a:lumMod val="50000"/>
                  </a:schemeClr>
                </a:solidFill>
                <a:latin typeface="Gill Sans MT" panose="020B0502020104020203" pitchFamily="34" charset="0"/>
              </a:rPr>
              <a:t>Reubicación planificada</a:t>
            </a:r>
            <a:endParaRPr lang="es-ES_tradnl" dirty="0">
              <a:solidFill>
                <a:schemeClr val="accent3">
                  <a:lumMod val="50000"/>
                </a:schemeClr>
              </a:solidFill>
              <a:latin typeface="Gill Sans MT" panose="020B0502020104020203" pitchFamily="34" charset="0"/>
            </a:endParaRPr>
          </a:p>
        </p:txBody>
      </p:sp>
      <p:sp>
        <p:nvSpPr>
          <p:cNvPr id="4" name="Footer Placeholder 3"/>
          <p:cNvSpPr>
            <a:spLocks noGrp="1"/>
          </p:cNvSpPr>
          <p:nvPr>
            <p:ph type="ftr" sz="quarter" idx="11"/>
          </p:nvPr>
        </p:nvSpPr>
        <p:spPr/>
        <p:txBody>
          <a:bodyPr/>
          <a:lstStyle/>
          <a:p>
            <a:r>
              <a:rPr lang="es-ES_tradnl" dirty="0" smtClean="0"/>
              <a:t>RCM Workshop, August 2017</a:t>
            </a:r>
            <a:endParaRPr lang="es-ES_tradnl" dirty="0"/>
          </a:p>
        </p:txBody>
      </p:sp>
      <p:sp>
        <p:nvSpPr>
          <p:cNvPr id="10" name="Footer Placeholder 7"/>
          <p:cNvSpPr txBox="1">
            <a:spLocks/>
          </p:cNvSpPr>
          <p:nvPr/>
        </p:nvSpPr>
        <p:spPr>
          <a:xfrm>
            <a:off x="0" y="6356350"/>
            <a:ext cx="12192000" cy="365125"/>
          </a:xfrm>
          <a:prstGeom prst="rect">
            <a:avLst/>
          </a:prstGeom>
          <a:solidFill>
            <a:srgbClr val="00448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Taller para los países miembros de la CRM, agosto de 2017</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25384" y="1398253"/>
            <a:ext cx="3702834" cy="4652241"/>
          </a:xfrm>
          <a:prstGeom prst="rect">
            <a:avLst/>
          </a:prstGeom>
        </p:spPr>
      </p:pic>
    </p:spTree>
    <p:extLst>
      <p:ext uri="{BB962C8B-B14F-4D97-AF65-F5344CB8AC3E}">
        <p14:creationId xmlns:p14="http://schemas.microsoft.com/office/powerpoint/2010/main" val="1826881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746222"/>
              </p:ext>
            </p:extLst>
          </p:nvPr>
        </p:nvGraphicFramePr>
        <p:xfrm>
          <a:off x="685800" y="1066800"/>
          <a:ext cx="70104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165847" y="1093380"/>
            <a:ext cx="4623511" cy="1200329"/>
          </a:xfrm>
          <a:prstGeom prst="rect">
            <a:avLst/>
          </a:prstGeom>
          <a:noFill/>
        </p:spPr>
        <p:txBody>
          <a:bodyPr wrap="square" rtlCol="0">
            <a:spAutoFit/>
          </a:bodyPr>
          <a:lstStyle/>
          <a:p>
            <a:r>
              <a:rPr lang="es-ES_tradnl" dirty="0" smtClean="0"/>
              <a:t>Mejorar los medios de subsistencia</a:t>
            </a:r>
          </a:p>
          <a:p>
            <a:r>
              <a:rPr lang="es-ES_tradnl" dirty="0" smtClean="0"/>
              <a:t>Ampliar el acceso a seguros </a:t>
            </a:r>
          </a:p>
          <a:p>
            <a:r>
              <a:rPr lang="es-ES_tradnl" dirty="0" smtClean="0"/>
              <a:t>Aplicar medidas de reducción del riesgo de desastres</a:t>
            </a:r>
            <a:endParaRPr lang="es-ES_tradnl" dirty="0"/>
          </a:p>
        </p:txBody>
      </p:sp>
      <p:sp>
        <p:nvSpPr>
          <p:cNvPr id="5" name="TextBox 4"/>
          <p:cNvSpPr txBox="1"/>
          <p:nvPr/>
        </p:nvSpPr>
        <p:spPr>
          <a:xfrm>
            <a:off x="7165847" y="2819400"/>
            <a:ext cx="4200161" cy="1477328"/>
          </a:xfrm>
          <a:prstGeom prst="rect">
            <a:avLst/>
          </a:prstGeom>
          <a:noFill/>
        </p:spPr>
        <p:txBody>
          <a:bodyPr wrap="square" rtlCol="0">
            <a:spAutoFit/>
          </a:bodyPr>
          <a:lstStyle/>
          <a:p>
            <a:r>
              <a:rPr lang="es-ES_tradnl" dirty="0" smtClean="0"/>
              <a:t>Brindar capacitación técnica</a:t>
            </a:r>
          </a:p>
          <a:p>
            <a:r>
              <a:rPr lang="es-ES_tradnl" dirty="0" smtClean="0"/>
              <a:t>Facilitar la movilidad interna</a:t>
            </a:r>
          </a:p>
          <a:p>
            <a:r>
              <a:rPr lang="es-ES_tradnl" dirty="0" smtClean="0"/>
              <a:t>Facilitar la movilidad a través de fronteras</a:t>
            </a:r>
          </a:p>
          <a:p>
            <a:r>
              <a:rPr lang="es-ES_tradnl" dirty="0" smtClean="0"/>
              <a:t>Facilitar las remesas</a:t>
            </a:r>
          </a:p>
          <a:p>
            <a:r>
              <a:rPr lang="es-ES_tradnl" dirty="0" smtClean="0"/>
              <a:t>Reubicación planificada</a:t>
            </a:r>
            <a:endParaRPr lang="es-ES_tradnl" dirty="0"/>
          </a:p>
        </p:txBody>
      </p:sp>
      <p:sp>
        <p:nvSpPr>
          <p:cNvPr id="6" name="TextBox 5"/>
          <p:cNvSpPr txBox="1"/>
          <p:nvPr/>
        </p:nvSpPr>
        <p:spPr>
          <a:xfrm>
            <a:off x="7165848" y="5445815"/>
            <a:ext cx="3273552" cy="646331"/>
          </a:xfrm>
          <a:prstGeom prst="rect">
            <a:avLst/>
          </a:prstGeom>
          <a:noFill/>
        </p:spPr>
        <p:txBody>
          <a:bodyPr wrap="square" rtlCol="0">
            <a:spAutoFit/>
          </a:bodyPr>
          <a:lstStyle/>
          <a:p>
            <a:r>
              <a:rPr lang="es-ES_tradnl" dirty="0" smtClean="0"/>
              <a:t>Operaciones de emergencia y humanitarias</a:t>
            </a:r>
            <a:endParaRPr lang="es-ES_tradnl" dirty="0"/>
          </a:p>
        </p:txBody>
      </p:sp>
      <p:cxnSp>
        <p:nvCxnSpPr>
          <p:cNvPr id="8" name="Straight Connector 7"/>
          <p:cNvCxnSpPr/>
          <p:nvPr/>
        </p:nvCxnSpPr>
        <p:spPr>
          <a:xfrm flipV="1">
            <a:off x="6934201" y="1693546"/>
            <a:ext cx="172387" cy="135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34200" y="3696563"/>
            <a:ext cx="1761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934201" y="5445814"/>
            <a:ext cx="172387" cy="116786"/>
          </a:xfrm>
          <a:prstGeom prst="line">
            <a:avLst/>
          </a:prstGeom>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3741744" y="48016"/>
            <a:ext cx="5360280" cy="634082"/>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_tradnl" dirty="0" smtClean="0">
                <a:solidFill>
                  <a:schemeClr val="accent3">
                    <a:lumMod val="50000"/>
                  </a:schemeClr>
                </a:solidFill>
                <a:latin typeface="Gill Sans MT" panose="020B0502020104020203" pitchFamily="34" charset="0"/>
              </a:rPr>
              <a:t>Opciones de políticas</a:t>
            </a:r>
            <a:endParaRPr lang="es-ES_tradnl" dirty="0">
              <a:solidFill>
                <a:schemeClr val="accent3">
                  <a:lumMod val="50000"/>
                </a:schemeClr>
              </a:solidFill>
              <a:latin typeface="Gill Sans MT" panose="020B0502020104020203" pitchFamily="34" charset="0"/>
            </a:endParaRPr>
          </a:p>
        </p:txBody>
      </p:sp>
      <p:sp>
        <p:nvSpPr>
          <p:cNvPr id="3" name="Slide Number Placeholder 2"/>
          <p:cNvSpPr>
            <a:spLocks noGrp="1"/>
          </p:cNvSpPr>
          <p:nvPr>
            <p:ph type="sldNum" sz="quarter" idx="12"/>
          </p:nvPr>
        </p:nvSpPr>
        <p:spPr/>
        <p:txBody>
          <a:bodyPr/>
          <a:lstStyle/>
          <a:p>
            <a:pPr>
              <a:defRPr/>
            </a:pPr>
            <a:fld id="{125A9830-F1EE-4C08-AD90-7B84217261E9}" type="slidenum">
              <a:rPr lang="es-ES_tradnl" smtClean="0">
                <a:solidFill>
                  <a:prstClr val="black">
                    <a:tint val="75000"/>
                  </a:prstClr>
                </a:solidFill>
              </a:rPr>
              <a:pPr>
                <a:defRPr/>
              </a:pPr>
              <a:t>27</a:t>
            </a:fld>
            <a:endParaRPr lang="es-ES_tradnl" dirty="0">
              <a:solidFill>
                <a:prstClr val="black">
                  <a:tint val="75000"/>
                </a:prstClr>
              </a:solidFill>
            </a:endParaRPr>
          </a:p>
        </p:txBody>
      </p:sp>
      <p:sp>
        <p:nvSpPr>
          <p:cNvPr id="7" name="Footer Placeholder 6"/>
          <p:cNvSpPr>
            <a:spLocks noGrp="1"/>
          </p:cNvSpPr>
          <p:nvPr>
            <p:ph type="ftr" sz="quarter" idx="11"/>
          </p:nvPr>
        </p:nvSpPr>
        <p:spPr/>
        <p:txBody>
          <a:bodyPr/>
          <a:lstStyle/>
          <a:p>
            <a:r>
              <a:rPr lang="es-ES_tradnl" dirty="0" smtClean="0"/>
              <a:t>RCM Workshop, August 2017</a:t>
            </a:r>
            <a:endParaRPr lang="es-ES_tradnl" dirty="0"/>
          </a:p>
        </p:txBody>
      </p:sp>
      <p:sp>
        <p:nvSpPr>
          <p:cNvPr id="13" name="Footer Placeholder 7"/>
          <p:cNvSpPr txBox="1">
            <a:spLocks/>
          </p:cNvSpPr>
          <p:nvPr/>
        </p:nvSpPr>
        <p:spPr>
          <a:xfrm>
            <a:off x="0" y="6356350"/>
            <a:ext cx="12192000" cy="365125"/>
          </a:xfrm>
          <a:prstGeom prst="rect">
            <a:avLst/>
          </a:prstGeom>
          <a:solidFill>
            <a:srgbClr val="00448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Taller para los países miembros de la CRM, agosto de 2017</a:t>
            </a:r>
          </a:p>
        </p:txBody>
      </p:sp>
    </p:spTree>
    <p:extLst>
      <p:ext uri="{BB962C8B-B14F-4D97-AF65-F5344CB8AC3E}">
        <p14:creationId xmlns:p14="http://schemas.microsoft.com/office/powerpoint/2010/main" val="3485703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DRR crisis cycl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9234" y="948600"/>
            <a:ext cx="7312776" cy="5321302"/>
          </a:xfrm>
          <a:prstGeom prst="rect">
            <a:avLst/>
          </a:prstGeom>
        </p:spPr>
      </p:pic>
      <p:sp>
        <p:nvSpPr>
          <p:cNvPr id="6" name="Title 1"/>
          <p:cNvSpPr>
            <a:spLocks noGrp="1"/>
          </p:cNvSpPr>
          <p:nvPr>
            <p:ph type="title"/>
          </p:nvPr>
        </p:nvSpPr>
        <p:spPr>
          <a:xfrm>
            <a:off x="2264387" y="259807"/>
            <a:ext cx="7679225" cy="634082"/>
          </a:xfrm>
        </p:spPr>
        <p:txBody>
          <a:bodyPr>
            <a:noAutofit/>
          </a:bodyPr>
          <a:lstStyle/>
          <a:p>
            <a:pPr algn="ctr" fontAlgn="base">
              <a:spcAft>
                <a:spcPct val="0"/>
              </a:spcAft>
            </a:pPr>
            <a:r>
              <a:rPr lang="es-ES_tradnl" dirty="0" smtClean="0">
                <a:solidFill>
                  <a:schemeClr val="accent3">
                    <a:lumMod val="50000"/>
                  </a:schemeClr>
                </a:solidFill>
                <a:latin typeface="Gill Sans MT" panose="020B0502020104020203" pitchFamily="34" charset="0"/>
              </a:rPr>
              <a:t>Gestión del </a:t>
            </a:r>
            <a:r>
              <a:rPr lang="es-ES_tradnl" dirty="0" smtClean="0">
                <a:solidFill>
                  <a:schemeClr val="accent3">
                    <a:lumMod val="50000"/>
                  </a:schemeClr>
                </a:solidFill>
                <a:latin typeface="Gill Sans MT" panose="020B0502020104020203" pitchFamily="34" charset="0"/>
              </a:rPr>
              <a:t>desplazamiento</a:t>
            </a:r>
            <a:endParaRPr lang="es-ES_tradnl" dirty="0">
              <a:solidFill>
                <a:schemeClr val="accent3">
                  <a:lumMod val="50000"/>
                </a:schemeClr>
              </a:solidFill>
              <a:latin typeface="Gill Sans MT" panose="020B0502020104020203" pitchFamily="34" charset="0"/>
            </a:endParaRPr>
          </a:p>
        </p:txBody>
      </p:sp>
      <p:sp>
        <p:nvSpPr>
          <p:cNvPr id="2" name="Slide Number Placeholder 1"/>
          <p:cNvSpPr>
            <a:spLocks noGrp="1"/>
          </p:cNvSpPr>
          <p:nvPr>
            <p:ph type="sldNum" sz="quarter" idx="12"/>
          </p:nvPr>
        </p:nvSpPr>
        <p:spPr/>
        <p:txBody>
          <a:bodyPr/>
          <a:lstStyle/>
          <a:p>
            <a:pPr>
              <a:defRPr/>
            </a:pPr>
            <a:fld id="{240EF862-A80E-45A9-8A58-6015373D92B0}" type="slidenum">
              <a:rPr lang="es-ES_tradnl" smtClean="0">
                <a:solidFill>
                  <a:prstClr val="black">
                    <a:tint val="75000"/>
                  </a:prstClr>
                </a:solidFill>
              </a:rPr>
              <a:pPr>
                <a:defRPr/>
              </a:pPr>
              <a:t>28</a:t>
            </a:fld>
            <a:endParaRPr lang="es-ES_tradnl" dirty="0">
              <a:solidFill>
                <a:prstClr val="black">
                  <a:tint val="75000"/>
                </a:prstClr>
              </a:solidFill>
            </a:endParaRPr>
          </a:p>
        </p:txBody>
      </p:sp>
      <p:sp>
        <p:nvSpPr>
          <p:cNvPr id="3" name="Footer Placeholder 2"/>
          <p:cNvSpPr>
            <a:spLocks noGrp="1"/>
          </p:cNvSpPr>
          <p:nvPr>
            <p:ph type="ftr" sz="quarter" idx="11"/>
          </p:nvPr>
        </p:nvSpPr>
        <p:spPr/>
        <p:txBody>
          <a:bodyPr/>
          <a:lstStyle/>
          <a:p>
            <a:r>
              <a:rPr lang="es-ES_tradnl" dirty="0" smtClean="0"/>
              <a:t>RCM Workshop, August 2017</a:t>
            </a:r>
            <a:endParaRPr lang="es-ES_tradnl" dirty="0"/>
          </a:p>
        </p:txBody>
      </p:sp>
      <p:sp>
        <p:nvSpPr>
          <p:cNvPr id="9" name="Footer Placeholder 7"/>
          <p:cNvSpPr txBox="1">
            <a:spLocks/>
          </p:cNvSpPr>
          <p:nvPr/>
        </p:nvSpPr>
        <p:spPr>
          <a:xfrm>
            <a:off x="0" y="6356350"/>
            <a:ext cx="12192000" cy="365125"/>
          </a:xfrm>
          <a:prstGeom prst="rect">
            <a:avLst/>
          </a:prstGeom>
          <a:solidFill>
            <a:srgbClr val="00448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Taller para los países miembros de la CRM, agosto de 2017</a:t>
            </a:r>
          </a:p>
        </p:txBody>
      </p:sp>
      <p:sp>
        <p:nvSpPr>
          <p:cNvPr id="10" name="Content Placeholder 2"/>
          <p:cNvSpPr>
            <a:spLocks noGrp="1"/>
          </p:cNvSpPr>
          <p:nvPr>
            <p:ph idx="1"/>
          </p:nvPr>
        </p:nvSpPr>
        <p:spPr>
          <a:xfrm>
            <a:off x="5927157" y="1122696"/>
            <a:ext cx="5927156" cy="4984502"/>
          </a:xfrm>
        </p:spPr>
        <p:txBody>
          <a:bodyPr>
            <a:normAutofit fontScale="92500" lnSpcReduction="10000"/>
          </a:bodyPr>
          <a:lstStyle/>
          <a:p>
            <a:pPr marL="0" indent="0">
              <a:buNone/>
            </a:pPr>
            <a:r>
              <a:rPr lang="en-US" dirty="0" smtClean="0"/>
              <a:t>Exercise:</a:t>
            </a:r>
          </a:p>
          <a:p>
            <a:pPr marL="0" indent="0">
              <a:buNone/>
            </a:pPr>
            <a:endParaRPr lang="en-US" dirty="0" smtClean="0"/>
          </a:p>
          <a:p>
            <a:r>
              <a:rPr lang="en-US" dirty="0" smtClean="0"/>
              <a:t>Within your group, please identify 3 types of policy/operational interventions for each stage of a displacement cycle: </a:t>
            </a:r>
          </a:p>
          <a:p>
            <a:pPr marL="0" indent="0">
              <a:buNone/>
            </a:pPr>
            <a:r>
              <a:rPr lang="en-US" dirty="0"/>
              <a:t> </a:t>
            </a:r>
            <a:r>
              <a:rPr lang="en-US" dirty="0" smtClean="0"/>
              <a:t>  </a:t>
            </a:r>
            <a:r>
              <a:rPr lang="en-US" b="1" dirty="0" smtClean="0"/>
              <a:t>before, during and after</a:t>
            </a:r>
          </a:p>
          <a:p>
            <a:pPr marL="0" indent="0">
              <a:buNone/>
            </a:pPr>
            <a:r>
              <a:rPr lang="en-US" dirty="0" smtClean="0"/>
              <a:t>   Write them down on post-its </a:t>
            </a:r>
          </a:p>
          <a:p>
            <a:pPr marL="0" indent="0">
              <a:buNone/>
            </a:pPr>
            <a:r>
              <a:rPr lang="en-US" dirty="0"/>
              <a:t> </a:t>
            </a:r>
            <a:r>
              <a:rPr lang="en-US" dirty="0" smtClean="0"/>
              <a:t>  </a:t>
            </a:r>
            <a:r>
              <a:rPr lang="en-US" i="1" dirty="0" smtClean="0"/>
              <a:t>(5min)</a:t>
            </a:r>
          </a:p>
          <a:p>
            <a:pPr marL="0" indent="0">
              <a:buNone/>
            </a:pPr>
            <a:endParaRPr lang="en-US" dirty="0" smtClean="0"/>
          </a:p>
          <a:p>
            <a:r>
              <a:rPr lang="en-US" dirty="0" smtClean="0"/>
              <a:t>Present your examples to the other groups using the cycle on the flipchart </a:t>
            </a:r>
          </a:p>
          <a:p>
            <a:pPr marL="0" indent="0">
              <a:buNone/>
            </a:pPr>
            <a:r>
              <a:rPr lang="en-US" dirty="0"/>
              <a:t> </a:t>
            </a:r>
            <a:r>
              <a:rPr lang="en-US" dirty="0" smtClean="0"/>
              <a:t>  </a:t>
            </a:r>
            <a:r>
              <a:rPr lang="en-US" i="1" dirty="0" smtClean="0"/>
              <a:t>(2 min per group)</a:t>
            </a:r>
            <a:endParaRPr lang="en-US" i="1" dirty="0"/>
          </a:p>
        </p:txBody>
      </p:sp>
    </p:spTree>
    <p:extLst>
      <p:ext uri="{BB962C8B-B14F-4D97-AF65-F5344CB8AC3E}">
        <p14:creationId xmlns:p14="http://schemas.microsoft.com/office/powerpoint/2010/main" val="3577780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DRR crisis cycl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9234" y="948600"/>
            <a:ext cx="7312776" cy="5321302"/>
          </a:xfrm>
          <a:prstGeom prst="rect">
            <a:avLst/>
          </a:prstGeom>
        </p:spPr>
      </p:pic>
      <p:sp>
        <p:nvSpPr>
          <p:cNvPr id="6" name="Title 1"/>
          <p:cNvSpPr>
            <a:spLocks noGrp="1"/>
          </p:cNvSpPr>
          <p:nvPr>
            <p:ph type="title"/>
          </p:nvPr>
        </p:nvSpPr>
        <p:spPr>
          <a:xfrm>
            <a:off x="2264387" y="259807"/>
            <a:ext cx="7679225" cy="634082"/>
          </a:xfrm>
        </p:spPr>
        <p:txBody>
          <a:bodyPr>
            <a:noAutofit/>
          </a:bodyPr>
          <a:lstStyle/>
          <a:p>
            <a:pPr algn="ctr" fontAlgn="base">
              <a:spcAft>
                <a:spcPct val="0"/>
              </a:spcAft>
            </a:pPr>
            <a:r>
              <a:rPr lang="es-ES_tradnl" dirty="0" smtClean="0">
                <a:solidFill>
                  <a:schemeClr val="accent3">
                    <a:lumMod val="50000"/>
                  </a:schemeClr>
                </a:solidFill>
                <a:latin typeface="Gill Sans MT" panose="020B0502020104020203" pitchFamily="34" charset="0"/>
              </a:rPr>
              <a:t>Gestión del desplazamiento (1)</a:t>
            </a:r>
            <a:endParaRPr lang="es-ES_tradnl" dirty="0">
              <a:solidFill>
                <a:schemeClr val="accent3">
                  <a:lumMod val="50000"/>
                </a:schemeClr>
              </a:solidFill>
              <a:latin typeface="Gill Sans MT" panose="020B0502020104020203" pitchFamily="34" charset="0"/>
            </a:endParaRPr>
          </a:p>
        </p:txBody>
      </p:sp>
      <p:sp>
        <p:nvSpPr>
          <p:cNvPr id="4" name="TextBox 3"/>
          <p:cNvSpPr txBox="1"/>
          <p:nvPr/>
        </p:nvSpPr>
        <p:spPr>
          <a:xfrm>
            <a:off x="5177674" y="971007"/>
            <a:ext cx="6378669" cy="1569660"/>
          </a:xfrm>
          <a:prstGeom prst="rect">
            <a:avLst/>
          </a:prstGeom>
          <a:noFill/>
        </p:spPr>
        <p:txBody>
          <a:bodyPr wrap="none" rtlCol="0">
            <a:spAutoFit/>
          </a:bodyPr>
          <a:lstStyle/>
          <a:p>
            <a:r>
              <a:rPr lang="es-ES_tradnl" sz="2400" b="1" dirty="0" smtClean="0">
                <a:latin typeface="Franklin Gothic Book" panose="020B0503020102020204" pitchFamily="34" charset="0"/>
              </a:rPr>
              <a:t>La intervención de la OIM para reducir riesgos y</a:t>
            </a:r>
          </a:p>
          <a:p>
            <a:r>
              <a:rPr lang="es-ES_tradnl" sz="2400" b="1" dirty="0">
                <a:latin typeface="Franklin Gothic Book" panose="020B0503020102020204" pitchFamily="34" charset="0"/>
              </a:rPr>
              <a:t>d</a:t>
            </a:r>
            <a:r>
              <a:rPr lang="es-ES_tradnl" sz="2400" b="1" dirty="0" smtClean="0">
                <a:latin typeface="Franklin Gothic Book" panose="020B0503020102020204" pitchFamily="34" charset="0"/>
              </a:rPr>
              <a:t>esarrollar resiliencia</a:t>
            </a:r>
          </a:p>
          <a:p>
            <a:endParaRPr lang="es-ES_tradnl" sz="2400" b="1" dirty="0" smtClean="0">
              <a:latin typeface="Franklin Gothic Book" panose="020B0503020102020204" pitchFamily="34" charset="0"/>
            </a:endParaRPr>
          </a:p>
          <a:p>
            <a:r>
              <a:rPr lang="es-ES_tradnl" sz="2400" b="1" dirty="0" smtClean="0">
                <a:solidFill>
                  <a:schemeClr val="tx2"/>
                </a:solidFill>
                <a:latin typeface="Franklin Gothic Book" panose="020B0503020102020204" pitchFamily="34" charset="0"/>
              </a:rPr>
              <a:t>ANTES</a:t>
            </a:r>
            <a:endParaRPr lang="es-ES_tradnl" sz="2400" b="1" dirty="0">
              <a:solidFill>
                <a:schemeClr val="tx2"/>
              </a:solidFill>
              <a:latin typeface="Franklin Gothic Book" panose="020B0503020102020204" pitchFamily="34" charset="0"/>
            </a:endParaRPr>
          </a:p>
        </p:txBody>
      </p:sp>
      <p:sp>
        <p:nvSpPr>
          <p:cNvPr id="7" name="TextBox 6"/>
          <p:cNvSpPr txBox="1"/>
          <p:nvPr/>
        </p:nvSpPr>
        <p:spPr>
          <a:xfrm>
            <a:off x="5497552" y="2545875"/>
            <a:ext cx="6571030" cy="1477328"/>
          </a:xfrm>
          <a:prstGeom prst="rect">
            <a:avLst/>
          </a:prstGeom>
          <a:noFill/>
        </p:spPr>
        <p:txBody>
          <a:bodyPr wrap="none" rtlCol="0">
            <a:spAutoFit/>
          </a:bodyPr>
          <a:lstStyle/>
          <a:p>
            <a:pPr marL="342900" indent="-342900">
              <a:buAutoNum type="arabicParenR"/>
            </a:pPr>
            <a:r>
              <a:rPr lang="es-ES_tradnl" b="1" u="sng" dirty="0" smtClean="0">
                <a:solidFill>
                  <a:schemeClr val="tx2"/>
                </a:solidFill>
              </a:rPr>
              <a:t>Prevenir</a:t>
            </a:r>
            <a:r>
              <a:rPr lang="es-ES_tradnl" b="1" u="sng" dirty="0" smtClean="0"/>
              <a:t> el desplazamiento mediante el desarrollo de resiliencia</a:t>
            </a:r>
          </a:p>
          <a:p>
            <a:pPr marL="800100" lvl="1" indent="-342900">
              <a:buFont typeface="Arial" panose="020B0604020202020204" pitchFamily="34" charset="0"/>
              <a:buChar char="•"/>
            </a:pPr>
            <a:r>
              <a:rPr lang="es-ES_tradnl" dirty="0" smtClean="0"/>
              <a:t>Reducir los impactos de las amenazas</a:t>
            </a:r>
          </a:p>
          <a:p>
            <a:pPr marL="800100" lvl="1" indent="-342900">
              <a:buFont typeface="Arial" panose="020B0604020202020204" pitchFamily="34" charset="0"/>
              <a:buChar char="•"/>
            </a:pPr>
            <a:r>
              <a:rPr lang="es-ES_tradnl" dirty="0" smtClean="0"/>
              <a:t>Planificar la reubicación de comunidades para reducir </a:t>
            </a:r>
          </a:p>
          <a:p>
            <a:pPr lvl="1"/>
            <a:r>
              <a:rPr lang="es-ES_tradnl" dirty="0" smtClean="0"/>
              <a:t>       la exposición</a:t>
            </a:r>
          </a:p>
          <a:p>
            <a:pPr marL="800100" lvl="1" indent="-342900">
              <a:buFont typeface="Arial" panose="020B0604020202020204" pitchFamily="34" charset="0"/>
              <a:buChar char="•"/>
            </a:pPr>
            <a:r>
              <a:rPr lang="es-ES_tradnl" dirty="0" smtClean="0"/>
              <a:t>Promover la migración como una estrategia de adaptación</a:t>
            </a:r>
            <a:endParaRPr lang="es-ES_tradnl" dirty="0"/>
          </a:p>
        </p:txBody>
      </p:sp>
      <p:sp>
        <p:nvSpPr>
          <p:cNvPr id="8" name="TextBox 7"/>
          <p:cNvSpPr txBox="1"/>
          <p:nvPr/>
        </p:nvSpPr>
        <p:spPr>
          <a:xfrm>
            <a:off x="5844611" y="4239173"/>
            <a:ext cx="6294474" cy="2308324"/>
          </a:xfrm>
          <a:prstGeom prst="rect">
            <a:avLst/>
          </a:prstGeom>
          <a:noFill/>
        </p:spPr>
        <p:txBody>
          <a:bodyPr wrap="square" rtlCol="0">
            <a:spAutoFit/>
          </a:bodyPr>
          <a:lstStyle/>
          <a:p>
            <a:pPr marL="342900" indent="-342900">
              <a:buAutoNum type="arabicParenR" startAt="2"/>
            </a:pPr>
            <a:r>
              <a:rPr lang="es-ES_tradnl" b="1" u="sng" dirty="0" smtClean="0">
                <a:solidFill>
                  <a:schemeClr val="tx2"/>
                </a:solidFill>
              </a:rPr>
              <a:t>Preparar</a:t>
            </a:r>
            <a:r>
              <a:rPr lang="es-ES_tradnl" b="1" u="sng" dirty="0" smtClean="0"/>
              <a:t> a las comunidades para el posible desplazamiento</a:t>
            </a:r>
          </a:p>
          <a:p>
            <a:pPr marL="742950" lvl="1" indent="-285750">
              <a:buFont typeface="Arial"/>
              <a:buChar char="•"/>
            </a:pPr>
            <a:r>
              <a:rPr lang="es-ES_tradnl" dirty="0" smtClean="0"/>
              <a:t>Gestión comunitaria del riesgo de desastres, </a:t>
            </a:r>
          </a:p>
          <a:p>
            <a:pPr lvl="1"/>
            <a:r>
              <a:rPr lang="es-ES_tradnl" dirty="0" smtClean="0"/>
              <a:t>	por ejemplo, concientización sobre desastres, sitios de    	evacuación</a:t>
            </a:r>
          </a:p>
          <a:p>
            <a:pPr marL="742950" lvl="1" indent="-285750">
              <a:buFont typeface="Arial" panose="020B0604020202020204" pitchFamily="34" charset="0"/>
              <a:buChar char="•"/>
            </a:pPr>
            <a:r>
              <a:rPr lang="es-ES_tradnl" dirty="0" smtClean="0"/>
              <a:t>Desarrollar las capacidades de gestión de las instituciones</a:t>
            </a:r>
          </a:p>
          <a:p>
            <a:pPr marL="742950" lvl="1" indent="-285750">
              <a:buFont typeface="Arial" panose="020B0604020202020204" pitchFamily="34" charset="0"/>
              <a:buChar char="•"/>
            </a:pPr>
            <a:r>
              <a:rPr lang="es-ES_tradnl" dirty="0" smtClean="0"/>
              <a:t>Establecer sistemas de información oportuna (sistemas de alerta temprana) </a:t>
            </a:r>
          </a:p>
          <a:p>
            <a:pPr marL="800100" lvl="1" indent="-342900">
              <a:buFont typeface="Arial" panose="020B0604020202020204" pitchFamily="34" charset="0"/>
              <a:buChar char="•"/>
            </a:pPr>
            <a:endParaRPr lang="es-ES_tradnl" dirty="0"/>
          </a:p>
        </p:txBody>
      </p:sp>
      <p:sp>
        <p:nvSpPr>
          <p:cNvPr id="2" name="Slide Number Placeholder 1"/>
          <p:cNvSpPr>
            <a:spLocks noGrp="1"/>
          </p:cNvSpPr>
          <p:nvPr>
            <p:ph type="sldNum" sz="quarter" idx="12"/>
          </p:nvPr>
        </p:nvSpPr>
        <p:spPr/>
        <p:txBody>
          <a:bodyPr/>
          <a:lstStyle/>
          <a:p>
            <a:pPr>
              <a:defRPr/>
            </a:pPr>
            <a:fld id="{240EF862-A80E-45A9-8A58-6015373D92B0}" type="slidenum">
              <a:rPr lang="es-ES_tradnl" smtClean="0">
                <a:solidFill>
                  <a:prstClr val="black">
                    <a:tint val="75000"/>
                  </a:prstClr>
                </a:solidFill>
              </a:rPr>
              <a:pPr>
                <a:defRPr/>
              </a:pPr>
              <a:t>29</a:t>
            </a:fld>
            <a:endParaRPr lang="es-ES_tradnl" dirty="0">
              <a:solidFill>
                <a:prstClr val="black">
                  <a:tint val="75000"/>
                </a:prstClr>
              </a:solidFill>
            </a:endParaRPr>
          </a:p>
        </p:txBody>
      </p:sp>
      <p:sp>
        <p:nvSpPr>
          <p:cNvPr id="3" name="Footer Placeholder 2"/>
          <p:cNvSpPr>
            <a:spLocks noGrp="1"/>
          </p:cNvSpPr>
          <p:nvPr>
            <p:ph type="ftr" sz="quarter" idx="11"/>
          </p:nvPr>
        </p:nvSpPr>
        <p:spPr/>
        <p:txBody>
          <a:bodyPr/>
          <a:lstStyle/>
          <a:p>
            <a:r>
              <a:rPr lang="es-ES_tradnl" dirty="0" smtClean="0"/>
              <a:t>RCM Workshop, August 2017</a:t>
            </a:r>
            <a:endParaRPr lang="es-ES_tradnl" dirty="0"/>
          </a:p>
        </p:txBody>
      </p:sp>
      <p:sp>
        <p:nvSpPr>
          <p:cNvPr id="9" name="Footer Placeholder 7"/>
          <p:cNvSpPr txBox="1">
            <a:spLocks/>
          </p:cNvSpPr>
          <p:nvPr/>
        </p:nvSpPr>
        <p:spPr>
          <a:xfrm>
            <a:off x="0" y="6356350"/>
            <a:ext cx="12192000" cy="365125"/>
          </a:xfrm>
          <a:prstGeom prst="rect">
            <a:avLst/>
          </a:prstGeom>
          <a:solidFill>
            <a:srgbClr val="00448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Taller para los países miembros de la CRM, agosto de 2017</a:t>
            </a:r>
          </a:p>
        </p:txBody>
      </p:sp>
    </p:spTree>
    <p:extLst>
      <p:ext uri="{BB962C8B-B14F-4D97-AF65-F5344CB8AC3E}">
        <p14:creationId xmlns:p14="http://schemas.microsoft.com/office/powerpoint/2010/main" val="21394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01" y="908720"/>
            <a:ext cx="9144001" cy="5397488"/>
          </a:xfrm>
          <a:prstGeom prst="rect">
            <a:avLst/>
          </a:prstGeom>
        </p:spPr>
      </p:pic>
      <p:sp>
        <p:nvSpPr>
          <p:cNvPr id="11" name="Rectangle 10"/>
          <p:cNvSpPr/>
          <p:nvPr/>
        </p:nvSpPr>
        <p:spPr>
          <a:xfrm>
            <a:off x="1762940" y="1412776"/>
            <a:ext cx="8725549" cy="4283968"/>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prstClr val="white"/>
              </a:solidFill>
              <a:latin typeface="Century Gothic" panose="020B0502020202020204" pitchFamily="34" charset="0"/>
            </a:endParaRPr>
          </a:p>
        </p:txBody>
      </p:sp>
      <p:sp>
        <p:nvSpPr>
          <p:cNvPr id="2" name="Title 1"/>
          <p:cNvSpPr>
            <a:spLocks noGrp="1"/>
          </p:cNvSpPr>
          <p:nvPr>
            <p:ph type="title"/>
          </p:nvPr>
        </p:nvSpPr>
        <p:spPr>
          <a:xfrm>
            <a:off x="469032" y="249567"/>
            <a:ext cx="7139136" cy="634082"/>
          </a:xfrm>
        </p:spPr>
        <p:txBody>
          <a:bodyPr>
            <a:noAutofit/>
          </a:bodyPr>
          <a:lstStyle/>
          <a:p>
            <a:r>
              <a:rPr lang="es-ES_tradnl" dirty="0">
                <a:solidFill>
                  <a:schemeClr val="accent3">
                    <a:lumMod val="50000"/>
                  </a:schemeClr>
                </a:solidFill>
                <a:latin typeface="Gill Sans MT" panose="020B0502020104020203" pitchFamily="34" charset="0"/>
              </a:rPr>
              <a:t>Objetivos de aprendizaje</a:t>
            </a:r>
          </a:p>
        </p:txBody>
      </p:sp>
      <p:sp>
        <p:nvSpPr>
          <p:cNvPr id="4" name="Content Placeholder 3"/>
          <p:cNvSpPr>
            <a:spLocks noGrp="1"/>
          </p:cNvSpPr>
          <p:nvPr>
            <p:ph sz="half" idx="2"/>
          </p:nvPr>
        </p:nvSpPr>
        <p:spPr>
          <a:xfrm>
            <a:off x="1762939" y="1412776"/>
            <a:ext cx="8725549" cy="4283968"/>
          </a:xfrm>
        </p:spPr>
        <p:txBody>
          <a:bodyPr/>
          <a:lstStyle/>
          <a:p>
            <a:pPr marL="457200" lvl="0" indent="-457200">
              <a:buFont typeface="+mj-lt"/>
              <a:buAutoNum type="arabicPeriod"/>
            </a:pPr>
            <a:endParaRPr lang="es-ES_tradnl" sz="2400" dirty="0" smtClean="0">
              <a:solidFill>
                <a:schemeClr val="bg1"/>
              </a:solidFill>
            </a:endParaRPr>
          </a:p>
          <a:p>
            <a:pPr marL="457200" lvl="0" indent="-457200">
              <a:buFont typeface="+mj-lt"/>
              <a:buAutoNum type="arabicPeriod"/>
            </a:pPr>
            <a:endParaRPr lang="es-ES_tradnl" sz="2400" dirty="0" smtClean="0">
              <a:solidFill>
                <a:schemeClr val="bg1"/>
              </a:solidFill>
            </a:endParaRPr>
          </a:p>
          <a:p>
            <a:pPr marL="457200" lvl="0" indent="-457200">
              <a:buFont typeface="+mj-lt"/>
              <a:buAutoNum type="arabicPeriod"/>
            </a:pPr>
            <a:r>
              <a:rPr lang="es-ES_tradnl" sz="2400" dirty="0" smtClean="0">
                <a:solidFill>
                  <a:schemeClr val="bg1"/>
                </a:solidFill>
              </a:rPr>
              <a:t>Reconocer las diferentes tipologías de desastres y cambios ambientales</a:t>
            </a:r>
            <a:r>
              <a:rPr lang="es-ES_tradnl" sz="2400" dirty="0">
                <a:solidFill>
                  <a:schemeClr val="bg1"/>
                </a:solidFill>
              </a:rPr>
              <a:t>.</a:t>
            </a:r>
            <a:r>
              <a:rPr lang="es-ES_tradnl" sz="2400" dirty="0" smtClean="0">
                <a:solidFill>
                  <a:schemeClr val="bg1"/>
                </a:solidFill>
              </a:rPr>
              <a:t> </a:t>
            </a:r>
          </a:p>
          <a:p>
            <a:pPr marL="457200" lvl="0" indent="-457200">
              <a:buFont typeface="+mj-lt"/>
              <a:buAutoNum type="arabicPeriod"/>
            </a:pPr>
            <a:r>
              <a:rPr lang="es-ES_tradnl" sz="2400" dirty="0" smtClean="0">
                <a:solidFill>
                  <a:schemeClr val="bg1"/>
                </a:solidFill>
              </a:rPr>
              <a:t>Identificar las diferentes formas de movilidad relacionada con los desastres y cambios ambientales.</a:t>
            </a:r>
          </a:p>
          <a:p>
            <a:pPr marL="457200" indent="-457200">
              <a:buFont typeface="+mj-lt"/>
              <a:buAutoNum type="arabicPeriod"/>
            </a:pPr>
            <a:r>
              <a:rPr lang="es-ES_tradnl" sz="2400" dirty="0" smtClean="0">
                <a:solidFill>
                  <a:schemeClr val="bg1"/>
                </a:solidFill>
              </a:rPr>
              <a:t>Conocer las opciones de políticas y prácticas para abordar la movilidad provocada por desastres y cambios ambientales.</a:t>
            </a:r>
          </a:p>
          <a:p>
            <a:pPr marL="0" indent="0">
              <a:buNone/>
            </a:pPr>
            <a:endParaRPr lang="es-ES_tradnl" sz="2400" dirty="0" smtClean="0"/>
          </a:p>
          <a:p>
            <a:pPr marL="0" indent="0">
              <a:spcAft>
                <a:spcPts val="600"/>
              </a:spcAft>
              <a:buNone/>
            </a:pPr>
            <a:endParaRPr lang="es-ES_tradnl" sz="2400" b="1" dirty="0" smtClean="0">
              <a:solidFill>
                <a:schemeClr val="bg1"/>
              </a:solidFill>
              <a:latin typeface="Franklin Gothic Book" panose="020B0503020102020204" pitchFamily="34" charset="0"/>
            </a:endParaRPr>
          </a:p>
          <a:p>
            <a:pPr marL="514350" indent="-514350">
              <a:spcAft>
                <a:spcPts val="600"/>
              </a:spcAft>
              <a:buFont typeface="+mj-lt"/>
              <a:buAutoNum type="arabicPeriod"/>
            </a:pPr>
            <a:endParaRPr lang="es-ES_tradnl" sz="2400" b="1" dirty="0">
              <a:solidFill>
                <a:schemeClr val="bg1"/>
              </a:solidFill>
              <a:latin typeface="Franklin Gothic Book" panose="020B0503020102020204" pitchFamily="34" charset="0"/>
            </a:endParaRPr>
          </a:p>
        </p:txBody>
      </p:sp>
      <p:sp>
        <p:nvSpPr>
          <p:cNvPr id="6" name="Slide Number Placeholder 5"/>
          <p:cNvSpPr>
            <a:spLocks noGrp="1"/>
          </p:cNvSpPr>
          <p:nvPr>
            <p:ph type="sldNum" sz="quarter" idx="12"/>
          </p:nvPr>
        </p:nvSpPr>
        <p:spPr/>
        <p:txBody>
          <a:bodyPr/>
          <a:lstStyle/>
          <a:p>
            <a:pPr>
              <a:defRPr/>
            </a:pPr>
            <a:fld id="{D8447269-9610-4A3C-BE51-05CDCF82A1F2}" type="slidenum">
              <a:rPr lang="es-ES_tradnl" smtClean="0">
                <a:solidFill>
                  <a:prstClr val="black">
                    <a:tint val="75000"/>
                  </a:prstClr>
                </a:solidFill>
              </a:rPr>
              <a:pPr>
                <a:defRPr/>
              </a:pPr>
              <a:t>3</a:t>
            </a:fld>
            <a:endParaRPr lang="es-ES_tradnl" dirty="0">
              <a:solidFill>
                <a:prstClr val="black">
                  <a:tint val="75000"/>
                </a:prstClr>
              </a:solidFill>
            </a:endParaRPr>
          </a:p>
        </p:txBody>
      </p:sp>
      <p:sp>
        <p:nvSpPr>
          <p:cNvPr id="3" name="Footer Placeholder 2"/>
          <p:cNvSpPr>
            <a:spLocks noGrp="1"/>
          </p:cNvSpPr>
          <p:nvPr>
            <p:ph type="ftr" sz="quarter" idx="11"/>
          </p:nvPr>
        </p:nvSpPr>
        <p:spPr/>
        <p:txBody>
          <a:bodyPr/>
          <a:lstStyle/>
          <a:p>
            <a:r>
              <a:rPr lang="es-ES_tradnl" dirty="0" smtClean="0"/>
              <a:t>RCM Workshop, August 2017</a:t>
            </a:r>
            <a:endParaRPr lang="es-ES_tradnl" dirty="0"/>
          </a:p>
        </p:txBody>
      </p:sp>
      <p:sp>
        <p:nvSpPr>
          <p:cNvPr id="8" name="Footer Placeholder 7"/>
          <p:cNvSpPr txBox="1">
            <a:spLocks/>
          </p:cNvSpPr>
          <p:nvPr/>
        </p:nvSpPr>
        <p:spPr>
          <a:xfrm>
            <a:off x="0" y="6356350"/>
            <a:ext cx="12192000" cy="365125"/>
          </a:xfrm>
          <a:prstGeom prst="rect">
            <a:avLst/>
          </a:prstGeom>
          <a:solidFill>
            <a:srgbClr val="00448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Taller para los países miembros de la CRM, agosto de 2017</a:t>
            </a:r>
          </a:p>
        </p:txBody>
      </p:sp>
    </p:spTree>
    <p:extLst>
      <p:ext uri="{BB962C8B-B14F-4D97-AF65-F5344CB8AC3E}">
        <p14:creationId xmlns:p14="http://schemas.microsoft.com/office/powerpoint/2010/main" val="3263935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1395" y="1844867"/>
            <a:ext cx="5429944" cy="990600"/>
          </a:xfrm>
          <a:solidFill>
            <a:schemeClr val="accent2">
              <a:lumMod val="40000"/>
              <a:lumOff val="60000"/>
            </a:schemeClr>
          </a:solidFill>
        </p:spPr>
        <p:txBody>
          <a:bodyPr>
            <a:normAutofit/>
          </a:bodyPr>
          <a:lstStyle/>
          <a:p>
            <a:pPr marL="0" indent="0">
              <a:buNone/>
            </a:pPr>
            <a:r>
              <a:rPr lang="es-ES_tradnl" sz="2000" b="1" dirty="0" smtClean="0">
                <a:latin typeface="Franklin Gothic Book" panose="020B0503020102020204" pitchFamily="34" charset="0"/>
              </a:rPr>
              <a:t>Migración laboral </a:t>
            </a:r>
            <a:r>
              <a:rPr lang="es-ES_tradnl" sz="2000" dirty="0" smtClean="0">
                <a:latin typeface="Franklin Gothic Book" panose="020B0503020102020204" pitchFamily="34" charset="0"/>
              </a:rPr>
              <a:t>como estrategia preventiva de gestión de riesgos en zonas propensas a ser afectadas por desastres recurrentes. </a:t>
            </a:r>
          </a:p>
          <a:p>
            <a:pPr marL="0" indent="0">
              <a:buNone/>
            </a:pPr>
            <a:endParaRPr lang="es-ES_tradnl" sz="3600" dirty="0">
              <a:latin typeface="Franklin Gothic Book" panose="020B0503020102020204" pitchFamily="34" charset="0"/>
            </a:endParaRPr>
          </a:p>
        </p:txBody>
      </p:sp>
      <p:graphicFrame>
        <p:nvGraphicFramePr>
          <p:cNvPr id="6" name="Diagram 5"/>
          <p:cNvGraphicFramePr/>
          <p:nvPr>
            <p:extLst>
              <p:ext uri="{D42A27DB-BD31-4B8C-83A1-F6EECF244321}">
                <p14:modId xmlns:p14="http://schemas.microsoft.com/office/powerpoint/2010/main" val="3756413354"/>
              </p:ext>
            </p:extLst>
          </p:nvPr>
        </p:nvGraphicFramePr>
        <p:xfrm>
          <a:off x="-349405" y="1346538"/>
          <a:ext cx="6400800" cy="4469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6051395" y="3273285"/>
            <a:ext cx="5429944" cy="2246769"/>
          </a:xfrm>
          <a:prstGeom prst="rect">
            <a:avLst/>
          </a:prstGeom>
        </p:spPr>
        <p:txBody>
          <a:bodyPr wrap="square">
            <a:spAutoFit/>
          </a:bodyPr>
          <a:lstStyle/>
          <a:p>
            <a:r>
              <a:rPr lang="es-ES_tradnl" sz="2000" dirty="0" smtClean="0">
                <a:latin typeface="Franklin Gothic Book" panose="020B0503020102020204" pitchFamily="34" charset="0"/>
              </a:rPr>
              <a:t>Dadas las frecuentes sequías recurrentes observadas en el Sahel en África Occidental, las familias que pueden permitírselo utilizan la migración internacional (costosa pero potencialmente lucrativa) preventiva y por períodos de múltiples años como una especie de “póliza de seguro”.  </a:t>
            </a:r>
            <a:endParaRPr lang="es-ES_tradnl" sz="2000" dirty="0">
              <a:latin typeface="Franklin Gothic Book" panose="020B0503020102020204" pitchFamily="34" charset="0"/>
            </a:endParaRPr>
          </a:p>
        </p:txBody>
      </p:sp>
      <p:sp>
        <p:nvSpPr>
          <p:cNvPr id="7" name="Title 1"/>
          <p:cNvSpPr>
            <a:spLocks noGrp="1"/>
          </p:cNvSpPr>
          <p:nvPr>
            <p:ph type="title"/>
          </p:nvPr>
        </p:nvSpPr>
        <p:spPr>
          <a:xfrm>
            <a:off x="1122348" y="274638"/>
            <a:ext cx="9776244" cy="634082"/>
          </a:xfrm>
        </p:spPr>
        <p:txBody>
          <a:bodyPr>
            <a:noAutofit/>
          </a:bodyPr>
          <a:lstStyle/>
          <a:p>
            <a:pPr algn="ctr" fontAlgn="base">
              <a:spcAft>
                <a:spcPct val="0"/>
              </a:spcAft>
            </a:pPr>
            <a:r>
              <a:rPr lang="es-ES_tradnl" dirty="0" smtClean="0">
                <a:solidFill>
                  <a:schemeClr val="accent3">
                    <a:lumMod val="50000"/>
                  </a:schemeClr>
                </a:solidFill>
                <a:latin typeface="Gill Sans MT" panose="020B0502020104020203" pitchFamily="34" charset="0"/>
              </a:rPr>
              <a:t>Gestión del desplazamiento (1): antes</a:t>
            </a:r>
            <a:endParaRPr lang="es-ES_tradnl" dirty="0">
              <a:solidFill>
                <a:schemeClr val="accent3">
                  <a:lumMod val="50000"/>
                </a:schemeClr>
              </a:solidFill>
              <a:latin typeface="Gill Sans MT" panose="020B0502020104020203" pitchFamily="34" charset="0"/>
            </a:endParaRPr>
          </a:p>
        </p:txBody>
      </p:sp>
      <p:sp>
        <p:nvSpPr>
          <p:cNvPr id="2" name="Slide Number Placeholder 1"/>
          <p:cNvSpPr>
            <a:spLocks noGrp="1"/>
          </p:cNvSpPr>
          <p:nvPr>
            <p:ph type="sldNum" sz="quarter" idx="12"/>
          </p:nvPr>
        </p:nvSpPr>
        <p:spPr/>
        <p:txBody>
          <a:bodyPr/>
          <a:lstStyle/>
          <a:p>
            <a:pPr>
              <a:defRPr/>
            </a:pPr>
            <a:fld id="{240EF862-A80E-45A9-8A58-6015373D92B0}" type="slidenum">
              <a:rPr lang="es-ES_tradnl" smtClean="0">
                <a:solidFill>
                  <a:prstClr val="black">
                    <a:tint val="75000"/>
                  </a:prstClr>
                </a:solidFill>
              </a:rPr>
              <a:pPr>
                <a:defRPr/>
              </a:pPr>
              <a:t>30</a:t>
            </a:fld>
            <a:endParaRPr lang="es-ES_tradnl" dirty="0">
              <a:solidFill>
                <a:prstClr val="black">
                  <a:tint val="75000"/>
                </a:prstClr>
              </a:solidFill>
            </a:endParaRPr>
          </a:p>
        </p:txBody>
      </p:sp>
      <p:sp>
        <p:nvSpPr>
          <p:cNvPr id="4" name="Footer Placeholder 3"/>
          <p:cNvSpPr>
            <a:spLocks noGrp="1"/>
          </p:cNvSpPr>
          <p:nvPr>
            <p:ph type="ftr" sz="quarter" idx="11"/>
          </p:nvPr>
        </p:nvSpPr>
        <p:spPr/>
        <p:txBody>
          <a:bodyPr/>
          <a:lstStyle/>
          <a:p>
            <a:r>
              <a:rPr lang="es-ES_tradnl" dirty="0" smtClean="0"/>
              <a:t>RCM Workshop, August 2017</a:t>
            </a:r>
            <a:endParaRPr lang="es-ES_tradnl" dirty="0"/>
          </a:p>
        </p:txBody>
      </p:sp>
      <p:sp>
        <p:nvSpPr>
          <p:cNvPr id="9" name="Footer Placeholder 7"/>
          <p:cNvSpPr txBox="1">
            <a:spLocks/>
          </p:cNvSpPr>
          <p:nvPr/>
        </p:nvSpPr>
        <p:spPr>
          <a:xfrm>
            <a:off x="0" y="6356350"/>
            <a:ext cx="12192000" cy="365125"/>
          </a:xfrm>
          <a:prstGeom prst="rect">
            <a:avLst/>
          </a:prstGeom>
          <a:solidFill>
            <a:srgbClr val="00448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Taller para los países miembros de la CRM, agosto de 2017</a:t>
            </a:r>
          </a:p>
        </p:txBody>
      </p:sp>
    </p:spTree>
    <p:extLst>
      <p:ext uri="{BB962C8B-B14F-4D97-AF65-F5344CB8AC3E}">
        <p14:creationId xmlns:p14="http://schemas.microsoft.com/office/powerpoint/2010/main" val="325969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DRR crisis cycl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940" y="2362691"/>
            <a:ext cx="4025524" cy="2929261"/>
          </a:xfrm>
          <a:prstGeom prst="rect">
            <a:avLst/>
          </a:prstGeom>
        </p:spPr>
      </p:pic>
      <p:sp>
        <p:nvSpPr>
          <p:cNvPr id="6" name="Title 1"/>
          <p:cNvSpPr>
            <a:spLocks noGrp="1"/>
          </p:cNvSpPr>
          <p:nvPr>
            <p:ph type="title"/>
          </p:nvPr>
        </p:nvSpPr>
        <p:spPr>
          <a:xfrm>
            <a:off x="2146245" y="282583"/>
            <a:ext cx="7778516" cy="634082"/>
          </a:xfrm>
        </p:spPr>
        <p:txBody>
          <a:bodyPr>
            <a:noAutofit/>
          </a:bodyPr>
          <a:lstStyle/>
          <a:p>
            <a:pPr algn="ctr" fontAlgn="base">
              <a:spcAft>
                <a:spcPct val="0"/>
              </a:spcAft>
            </a:pPr>
            <a:r>
              <a:rPr lang="es-ES_tradnl" dirty="0" smtClean="0">
                <a:solidFill>
                  <a:schemeClr val="accent3">
                    <a:lumMod val="50000"/>
                  </a:schemeClr>
                </a:solidFill>
                <a:latin typeface="Gill Sans MT" panose="020B0502020104020203" pitchFamily="34" charset="0"/>
              </a:rPr>
              <a:t>Gestión del desplazamiento (2)</a:t>
            </a:r>
            <a:endParaRPr lang="es-ES_tradnl" dirty="0">
              <a:solidFill>
                <a:schemeClr val="accent3">
                  <a:lumMod val="50000"/>
                </a:schemeClr>
              </a:solidFill>
              <a:latin typeface="Gill Sans MT" panose="020B0502020104020203" pitchFamily="34" charset="0"/>
            </a:endParaRPr>
          </a:p>
        </p:txBody>
      </p:sp>
      <p:sp>
        <p:nvSpPr>
          <p:cNvPr id="4" name="TextBox 3"/>
          <p:cNvSpPr txBox="1"/>
          <p:nvPr/>
        </p:nvSpPr>
        <p:spPr>
          <a:xfrm>
            <a:off x="126940" y="1008550"/>
            <a:ext cx="9217788" cy="1200328"/>
          </a:xfrm>
          <a:prstGeom prst="rect">
            <a:avLst/>
          </a:prstGeom>
          <a:noFill/>
        </p:spPr>
        <p:txBody>
          <a:bodyPr wrap="none" rtlCol="0">
            <a:spAutoFit/>
          </a:bodyPr>
          <a:lstStyle/>
          <a:p>
            <a:r>
              <a:rPr lang="es-ES_tradnl" sz="2400" b="1" dirty="0" smtClean="0">
                <a:latin typeface="Franklin Gothic Book" panose="020B0503020102020204" pitchFamily="34" charset="0"/>
              </a:rPr>
              <a:t>La intervención de la OIM para reducir riesgos y desarrollar resiliencia</a:t>
            </a:r>
          </a:p>
          <a:p>
            <a:endParaRPr lang="es-ES_tradnl" sz="2400" b="1" dirty="0" smtClean="0">
              <a:latin typeface="Franklin Gothic Book" panose="020B0503020102020204" pitchFamily="34" charset="0"/>
            </a:endParaRPr>
          </a:p>
          <a:p>
            <a:r>
              <a:rPr lang="es-ES_tradnl" sz="2400" b="1" dirty="0" smtClean="0">
                <a:solidFill>
                  <a:schemeClr val="tx2"/>
                </a:solidFill>
                <a:latin typeface="Franklin Gothic Book" panose="020B0503020102020204" pitchFamily="34" charset="0"/>
              </a:rPr>
              <a:t>DURANTE</a:t>
            </a:r>
            <a:endParaRPr lang="es-ES_tradnl" sz="2400" b="1" dirty="0">
              <a:solidFill>
                <a:schemeClr val="tx2"/>
              </a:solidFill>
              <a:latin typeface="Franklin Gothic Book" panose="020B0503020102020204" pitchFamily="34" charset="0"/>
            </a:endParaRPr>
          </a:p>
        </p:txBody>
      </p:sp>
      <p:sp>
        <p:nvSpPr>
          <p:cNvPr id="9" name="TextBox 8"/>
          <p:cNvSpPr txBox="1"/>
          <p:nvPr/>
        </p:nvSpPr>
        <p:spPr>
          <a:xfrm>
            <a:off x="3463116" y="2606252"/>
            <a:ext cx="8135560" cy="2308324"/>
          </a:xfrm>
          <a:prstGeom prst="rect">
            <a:avLst/>
          </a:prstGeom>
          <a:noFill/>
        </p:spPr>
        <p:txBody>
          <a:bodyPr wrap="none" rtlCol="0">
            <a:spAutoFit/>
          </a:bodyPr>
          <a:lstStyle/>
          <a:p>
            <a:r>
              <a:rPr lang="es-ES_tradnl" b="1" u="sng" dirty="0" smtClean="0">
                <a:solidFill>
                  <a:schemeClr val="tx2"/>
                </a:solidFill>
              </a:rPr>
              <a:t>3)   Responder a desastres: en una situación de desastre</a:t>
            </a:r>
            <a:endParaRPr lang="es-ES_tradnl" b="1" u="sng" dirty="0" smtClean="0"/>
          </a:p>
          <a:p>
            <a:pPr marL="800100" lvl="1" indent="-342900">
              <a:buFont typeface="Arial" panose="020B0604020202020204" pitchFamily="34" charset="0"/>
              <a:buChar char="•"/>
            </a:pPr>
            <a:r>
              <a:rPr lang="es-ES_tradnl" dirty="0" smtClean="0"/>
              <a:t>Manejar las evacuaciones masivas</a:t>
            </a:r>
          </a:p>
          <a:p>
            <a:pPr marL="800100" lvl="1" indent="-342900">
              <a:buFont typeface="Arial" panose="020B0604020202020204" pitchFamily="34" charset="0"/>
              <a:buChar char="•"/>
            </a:pPr>
            <a:r>
              <a:rPr lang="es-ES_tradnl" dirty="0" smtClean="0"/>
              <a:t>Llevar un registro del desplazamiento en situaciones de crisis </a:t>
            </a:r>
          </a:p>
          <a:p>
            <a:pPr lvl="1"/>
            <a:r>
              <a:rPr lang="es-ES_tradnl" dirty="0" smtClean="0"/>
              <a:t>       (matriz de seguimiento de desplazados de la OIM)</a:t>
            </a:r>
          </a:p>
          <a:p>
            <a:pPr marL="800100" lvl="1" indent="-342900">
              <a:buFont typeface="Arial" panose="020B0604020202020204" pitchFamily="34" charset="0"/>
              <a:buChar char="•"/>
            </a:pPr>
            <a:r>
              <a:rPr lang="es-ES_tradnl" dirty="0" smtClean="0"/>
              <a:t>Brindar asistencia a las personas afectadas en los lugares de desplazamiento </a:t>
            </a:r>
          </a:p>
          <a:p>
            <a:pPr lvl="1"/>
            <a:r>
              <a:rPr lang="es-ES_tradnl" dirty="0"/>
              <a:t> </a:t>
            </a:r>
            <a:r>
              <a:rPr lang="es-ES_tradnl" dirty="0" smtClean="0"/>
              <a:t>      (comida, agua, alojamiento, servicios de salud)</a:t>
            </a:r>
          </a:p>
          <a:p>
            <a:pPr marL="800100" lvl="1" indent="-342900">
              <a:buFont typeface="Arial" panose="020B0604020202020204" pitchFamily="34" charset="0"/>
              <a:buChar char="•"/>
            </a:pPr>
            <a:r>
              <a:rPr lang="es-ES_tradnl" dirty="0" smtClean="0"/>
              <a:t>Incluir la reducción del riesgo de desastres en la respuesta a </a:t>
            </a:r>
          </a:p>
          <a:p>
            <a:pPr lvl="1"/>
            <a:r>
              <a:rPr lang="es-ES_tradnl" dirty="0" smtClean="0"/>
              <a:t>       emergencias y la recuperación temprana</a:t>
            </a:r>
            <a:endParaRPr lang="es-ES_tradnl" dirty="0"/>
          </a:p>
        </p:txBody>
      </p:sp>
      <p:sp>
        <p:nvSpPr>
          <p:cNvPr id="2" name="Slide Number Placeholder 1"/>
          <p:cNvSpPr>
            <a:spLocks noGrp="1"/>
          </p:cNvSpPr>
          <p:nvPr>
            <p:ph type="sldNum" sz="quarter" idx="12"/>
          </p:nvPr>
        </p:nvSpPr>
        <p:spPr/>
        <p:txBody>
          <a:bodyPr/>
          <a:lstStyle/>
          <a:p>
            <a:pPr>
              <a:defRPr/>
            </a:pPr>
            <a:fld id="{240EF862-A80E-45A9-8A58-6015373D92B0}" type="slidenum">
              <a:rPr lang="es-ES_tradnl" smtClean="0">
                <a:solidFill>
                  <a:prstClr val="black">
                    <a:tint val="75000"/>
                  </a:prstClr>
                </a:solidFill>
              </a:rPr>
              <a:pPr>
                <a:defRPr/>
              </a:pPr>
              <a:t>31</a:t>
            </a:fld>
            <a:endParaRPr lang="es-ES_tradnl" dirty="0">
              <a:solidFill>
                <a:prstClr val="black">
                  <a:tint val="75000"/>
                </a:prstClr>
              </a:solidFill>
            </a:endParaRPr>
          </a:p>
        </p:txBody>
      </p:sp>
      <p:sp>
        <p:nvSpPr>
          <p:cNvPr id="3" name="Footer Placeholder 2"/>
          <p:cNvSpPr>
            <a:spLocks noGrp="1"/>
          </p:cNvSpPr>
          <p:nvPr>
            <p:ph type="ftr" sz="quarter" idx="11"/>
          </p:nvPr>
        </p:nvSpPr>
        <p:spPr/>
        <p:txBody>
          <a:bodyPr/>
          <a:lstStyle/>
          <a:p>
            <a:r>
              <a:rPr lang="es-ES_tradnl" dirty="0" smtClean="0"/>
              <a:t>RCM Workshop, August 2017</a:t>
            </a:r>
            <a:endParaRPr lang="es-ES_tradnl" dirty="0"/>
          </a:p>
        </p:txBody>
      </p:sp>
      <p:sp>
        <p:nvSpPr>
          <p:cNvPr id="8" name="Footer Placeholder 7"/>
          <p:cNvSpPr txBox="1">
            <a:spLocks/>
          </p:cNvSpPr>
          <p:nvPr/>
        </p:nvSpPr>
        <p:spPr>
          <a:xfrm>
            <a:off x="0" y="6356350"/>
            <a:ext cx="12192000" cy="365125"/>
          </a:xfrm>
          <a:prstGeom prst="rect">
            <a:avLst/>
          </a:prstGeom>
          <a:solidFill>
            <a:srgbClr val="00448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Taller para los países miembros de la CRM, agosto de 2017</a:t>
            </a:r>
          </a:p>
        </p:txBody>
      </p:sp>
    </p:spTree>
    <p:extLst>
      <p:ext uri="{BB962C8B-B14F-4D97-AF65-F5344CB8AC3E}">
        <p14:creationId xmlns:p14="http://schemas.microsoft.com/office/powerpoint/2010/main" val="3039861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DRR crisis cycl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14038" y="1780951"/>
            <a:ext cx="4025524" cy="2929261"/>
          </a:xfrm>
          <a:prstGeom prst="rect">
            <a:avLst/>
          </a:prstGeom>
        </p:spPr>
      </p:pic>
      <p:sp>
        <p:nvSpPr>
          <p:cNvPr id="6" name="Title 1"/>
          <p:cNvSpPr>
            <a:spLocks noGrp="1"/>
          </p:cNvSpPr>
          <p:nvPr>
            <p:ph type="title"/>
          </p:nvPr>
        </p:nvSpPr>
        <p:spPr>
          <a:xfrm>
            <a:off x="2116710" y="202263"/>
            <a:ext cx="7844213" cy="634082"/>
          </a:xfrm>
        </p:spPr>
        <p:txBody>
          <a:bodyPr>
            <a:noAutofit/>
          </a:bodyPr>
          <a:lstStyle/>
          <a:p>
            <a:pPr algn="ctr" fontAlgn="base">
              <a:spcAft>
                <a:spcPct val="0"/>
              </a:spcAft>
            </a:pPr>
            <a:r>
              <a:rPr lang="es-ES_tradnl" dirty="0" smtClean="0">
                <a:solidFill>
                  <a:schemeClr val="accent3">
                    <a:lumMod val="50000"/>
                  </a:schemeClr>
                </a:solidFill>
                <a:latin typeface="Gill Sans MT" panose="020B0502020104020203" pitchFamily="34" charset="0"/>
              </a:rPr>
              <a:t>Gestión del desplazamiento (3)</a:t>
            </a:r>
            <a:endParaRPr lang="es-ES_tradnl" dirty="0">
              <a:solidFill>
                <a:schemeClr val="accent3">
                  <a:lumMod val="50000"/>
                </a:schemeClr>
              </a:solidFill>
              <a:latin typeface="Gill Sans MT" panose="020B0502020104020203" pitchFamily="34" charset="0"/>
            </a:endParaRPr>
          </a:p>
        </p:txBody>
      </p:sp>
      <p:sp>
        <p:nvSpPr>
          <p:cNvPr id="4" name="TextBox 3"/>
          <p:cNvSpPr txBox="1"/>
          <p:nvPr/>
        </p:nvSpPr>
        <p:spPr>
          <a:xfrm>
            <a:off x="126940" y="1008550"/>
            <a:ext cx="9452401" cy="1200328"/>
          </a:xfrm>
          <a:prstGeom prst="rect">
            <a:avLst/>
          </a:prstGeom>
          <a:noFill/>
        </p:spPr>
        <p:txBody>
          <a:bodyPr wrap="square" rtlCol="0">
            <a:spAutoFit/>
          </a:bodyPr>
          <a:lstStyle/>
          <a:p>
            <a:r>
              <a:rPr lang="es-ES_tradnl" sz="2400" b="1" dirty="0">
                <a:latin typeface="Franklin Gothic Book" panose="020B0503020102020204" pitchFamily="34" charset="0"/>
              </a:rPr>
              <a:t>La intervención de la OIM para reducir riesgos </a:t>
            </a:r>
            <a:r>
              <a:rPr lang="es-ES_tradnl" sz="2400" b="1" dirty="0" smtClean="0">
                <a:latin typeface="Franklin Gothic Book" panose="020B0503020102020204" pitchFamily="34" charset="0"/>
              </a:rPr>
              <a:t>y desarrollar resiliencia</a:t>
            </a:r>
          </a:p>
          <a:p>
            <a:endParaRPr lang="es-ES_tradnl" sz="2400" b="1" dirty="0">
              <a:latin typeface="Franklin Gothic Book" panose="020B0503020102020204" pitchFamily="34" charset="0"/>
            </a:endParaRPr>
          </a:p>
          <a:p>
            <a:r>
              <a:rPr lang="es-ES_tradnl" sz="2400" b="1" dirty="0" smtClean="0">
                <a:solidFill>
                  <a:schemeClr val="tx2"/>
                </a:solidFill>
                <a:latin typeface="Franklin Gothic Book" panose="020B0503020102020204" pitchFamily="34" charset="0"/>
              </a:rPr>
              <a:t>DURANTE y DESPUÉS</a:t>
            </a:r>
            <a:endParaRPr lang="es-ES_tradnl" sz="2400" b="1" dirty="0">
              <a:solidFill>
                <a:schemeClr val="tx2"/>
              </a:solidFill>
              <a:latin typeface="Franklin Gothic Book" panose="020B0503020102020204" pitchFamily="34" charset="0"/>
            </a:endParaRPr>
          </a:p>
        </p:txBody>
      </p:sp>
      <p:sp>
        <p:nvSpPr>
          <p:cNvPr id="9" name="TextBox 8"/>
          <p:cNvSpPr txBox="1"/>
          <p:nvPr/>
        </p:nvSpPr>
        <p:spPr>
          <a:xfrm>
            <a:off x="211595" y="2311944"/>
            <a:ext cx="8497229" cy="3139321"/>
          </a:xfrm>
          <a:prstGeom prst="rect">
            <a:avLst/>
          </a:prstGeom>
          <a:noFill/>
        </p:spPr>
        <p:txBody>
          <a:bodyPr wrap="square" rtlCol="0">
            <a:spAutoFit/>
          </a:bodyPr>
          <a:lstStyle/>
          <a:p>
            <a:pPr marL="342900" indent="-342900">
              <a:buFont typeface="+mj-lt"/>
              <a:buAutoNum type="arabicParenR" startAt="4"/>
            </a:pPr>
            <a:r>
              <a:rPr lang="es-ES_tradnl" b="1" u="sng" dirty="0" smtClean="0">
                <a:solidFill>
                  <a:schemeClr val="tx2"/>
                </a:solidFill>
              </a:rPr>
              <a:t>Mitigar los impactos del desastre</a:t>
            </a:r>
            <a:endParaRPr lang="es-ES_tradnl" b="1" u="sng" dirty="0" smtClean="0"/>
          </a:p>
          <a:p>
            <a:pPr marL="800100" lvl="1" indent="-342900">
              <a:buFont typeface="Arial" panose="020B0604020202020204" pitchFamily="34" charset="0"/>
              <a:buChar char="•"/>
            </a:pPr>
            <a:r>
              <a:rPr lang="es-ES_tradnl" dirty="0" smtClean="0"/>
              <a:t>Reducir la huella ambiental de los desplazados </a:t>
            </a:r>
          </a:p>
          <a:p>
            <a:pPr marL="800100" lvl="1" indent="-342900">
              <a:buFont typeface="Arial" panose="020B0604020202020204" pitchFamily="34" charset="0"/>
              <a:buChar char="•"/>
            </a:pPr>
            <a:r>
              <a:rPr lang="es-ES_tradnl" dirty="0" smtClean="0"/>
              <a:t>Mitigar los riesgos relacionados con las comunidades que reciben a grandes movimientos de personas</a:t>
            </a:r>
          </a:p>
          <a:p>
            <a:pPr lvl="1"/>
            <a:endParaRPr lang="es-ES_tradnl" dirty="0" smtClean="0"/>
          </a:p>
          <a:p>
            <a:pPr marL="342900" indent="-342900">
              <a:buFont typeface="+mj-lt"/>
              <a:buAutoNum type="arabicParenR" startAt="4"/>
            </a:pPr>
            <a:r>
              <a:rPr lang="es-ES_tradnl" b="1" u="sng" dirty="0" smtClean="0">
                <a:solidFill>
                  <a:schemeClr val="tx2"/>
                </a:solidFill>
              </a:rPr>
              <a:t>Abordar lo siguiente: crear resiliencia a través de soluciones duraderas para el desplazamiento</a:t>
            </a:r>
          </a:p>
          <a:p>
            <a:pPr marL="800100" lvl="1" indent="-342900">
              <a:buFont typeface="Arial" panose="020B0604020202020204" pitchFamily="34" charset="0"/>
              <a:buChar char="•"/>
            </a:pPr>
            <a:r>
              <a:rPr lang="es-ES_tradnl" dirty="0" smtClean="0"/>
              <a:t>Aplicar soluciones duraderas: retorno, integración local, reubicación planificada</a:t>
            </a:r>
          </a:p>
          <a:p>
            <a:pPr marL="800100" lvl="1" indent="-342900">
              <a:buFont typeface="Arial" panose="020B0604020202020204" pitchFamily="34" charset="0"/>
              <a:buChar char="•"/>
            </a:pPr>
            <a:r>
              <a:rPr lang="es-ES_tradnl" dirty="0" smtClean="0"/>
              <a:t>Lecciones aprendidas: desarrollar actividades de reducción de riesgos, ayuda y reconstrucción; multiplicar y proteger las opciones de medios de subsistencia para evitar conflictos</a:t>
            </a:r>
            <a:endParaRPr lang="es-ES_tradnl" dirty="0"/>
          </a:p>
        </p:txBody>
      </p:sp>
      <p:sp>
        <p:nvSpPr>
          <p:cNvPr id="2" name="Slide Number Placeholder 1"/>
          <p:cNvSpPr>
            <a:spLocks noGrp="1"/>
          </p:cNvSpPr>
          <p:nvPr>
            <p:ph type="sldNum" sz="quarter" idx="12"/>
          </p:nvPr>
        </p:nvSpPr>
        <p:spPr/>
        <p:txBody>
          <a:bodyPr/>
          <a:lstStyle/>
          <a:p>
            <a:pPr>
              <a:defRPr/>
            </a:pPr>
            <a:fld id="{240EF862-A80E-45A9-8A58-6015373D92B0}" type="slidenum">
              <a:rPr lang="es-ES_tradnl" smtClean="0">
                <a:solidFill>
                  <a:prstClr val="black">
                    <a:tint val="75000"/>
                  </a:prstClr>
                </a:solidFill>
              </a:rPr>
              <a:pPr>
                <a:defRPr/>
              </a:pPr>
              <a:t>32</a:t>
            </a:fld>
            <a:endParaRPr lang="es-ES_tradnl" dirty="0">
              <a:solidFill>
                <a:prstClr val="black">
                  <a:tint val="75000"/>
                </a:prstClr>
              </a:solidFill>
            </a:endParaRPr>
          </a:p>
        </p:txBody>
      </p:sp>
      <p:sp>
        <p:nvSpPr>
          <p:cNvPr id="3" name="Footer Placeholder 2"/>
          <p:cNvSpPr>
            <a:spLocks noGrp="1"/>
          </p:cNvSpPr>
          <p:nvPr>
            <p:ph type="ftr" sz="quarter" idx="11"/>
          </p:nvPr>
        </p:nvSpPr>
        <p:spPr/>
        <p:txBody>
          <a:bodyPr/>
          <a:lstStyle/>
          <a:p>
            <a:r>
              <a:rPr lang="es-ES_tradnl" dirty="0" smtClean="0"/>
              <a:t>RCM Workshop, August 2017</a:t>
            </a:r>
            <a:endParaRPr lang="es-ES_tradnl" dirty="0"/>
          </a:p>
        </p:txBody>
      </p:sp>
      <p:sp>
        <p:nvSpPr>
          <p:cNvPr id="8" name="Footer Placeholder 7"/>
          <p:cNvSpPr txBox="1">
            <a:spLocks/>
          </p:cNvSpPr>
          <p:nvPr/>
        </p:nvSpPr>
        <p:spPr>
          <a:xfrm>
            <a:off x="0" y="6356350"/>
            <a:ext cx="12192000" cy="365125"/>
          </a:xfrm>
          <a:prstGeom prst="rect">
            <a:avLst/>
          </a:prstGeom>
          <a:solidFill>
            <a:srgbClr val="00448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Taller para los países miembros de la CRM, agosto de 2017</a:t>
            </a:r>
          </a:p>
        </p:txBody>
      </p:sp>
    </p:spTree>
    <p:extLst>
      <p:ext uri="{BB962C8B-B14F-4D97-AF65-F5344CB8AC3E}">
        <p14:creationId xmlns:p14="http://schemas.microsoft.com/office/powerpoint/2010/main" val="908430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748738"/>
            <a:ext cx="12211020" cy="5268014"/>
          </a:xfrm>
          <a:prstGeom prst="rect">
            <a:avLst/>
          </a:prstGeom>
        </p:spPr>
      </p:pic>
    </p:spTree>
    <p:extLst>
      <p:ext uri="{BB962C8B-B14F-4D97-AF65-F5344CB8AC3E}">
        <p14:creationId xmlns:p14="http://schemas.microsoft.com/office/powerpoint/2010/main" val="70442227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1495425" y="0"/>
            <a:ext cx="9144000" cy="795338"/>
          </a:xfrm>
          <a:prstGeom prst="rect">
            <a:avLst/>
          </a:prstGeom>
          <a:solidFill>
            <a:srgbClr val="5DA9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fr-FR" b="1" dirty="0">
                <a:solidFill>
                  <a:schemeClr val="bg1"/>
                </a:solidFill>
                <a:latin typeface="Gill Sans MT" panose="020B0502020104020203" pitchFamily="34" charset="0"/>
                <a:ea typeface="ＭＳ Ｐゴシック" panose="020B0600070205080204" pitchFamily="34" charset="-128"/>
              </a:rPr>
              <a:t>La DTM y el panorama del </a:t>
            </a:r>
            <a:r>
              <a:rPr lang="en-US" altLang="fr-FR" b="1" dirty="0" err="1">
                <a:solidFill>
                  <a:schemeClr val="bg1"/>
                </a:solidFill>
                <a:latin typeface="Gill Sans MT" panose="020B0502020104020203" pitchFamily="34" charset="0"/>
                <a:ea typeface="ＭＳ Ｐゴシック" panose="020B0600070205080204" pitchFamily="34" charset="-128"/>
              </a:rPr>
              <a:t>desplazamiento</a:t>
            </a:r>
            <a:endParaRPr lang="en-US" altLang="fr-FR" b="1" dirty="0">
              <a:solidFill>
                <a:schemeClr val="bg1"/>
              </a:solidFill>
              <a:latin typeface="Gill Sans MT" panose="020B0502020104020203" pitchFamily="34" charset="0"/>
              <a:ea typeface="ＭＳ Ｐゴシック" panose="020B0600070205080204" pitchFamily="34" charset="-128"/>
            </a:endParaRPr>
          </a:p>
        </p:txBody>
      </p:sp>
      <p:sp>
        <p:nvSpPr>
          <p:cNvPr id="53251" name="Rectangle 16"/>
          <p:cNvSpPr>
            <a:spLocks noChangeArrowheads="1"/>
          </p:cNvSpPr>
          <p:nvPr/>
        </p:nvSpPr>
        <p:spPr bwMode="auto">
          <a:xfrm>
            <a:off x="2084389" y="88901"/>
            <a:ext cx="64293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endParaRPr lang="fr-FR" altLang="fr-FR" sz="4000" b="1">
              <a:solidFill>
                <a:srgbClr val="5DA9DD"/>
              </a:solidFill>
              <a:latin typeface="Arial Narrow" panose="020B0606020202030204" pitchFamily="34" charset="0"/>
              <a:ea typeface="ＭＳ Ｐゴシック" panose="020B0600070205080204" pitchFamily="34" charset="-128"/>
            </a:endParaRPr>
          </a:p>
        </p:txBody>
      </p:sp>
      <p:sp>
        <p:nvSpPr>
          <p:cNvPr id="7175" name="Content Placeholder 2"/>
          <p:cNvSpPr>
            <a:spLocks noGrp="1"/>
          </p:cNvSpPr>
          <p:nvPr>
            <p:ph idx="1"/>
          </p:nvPr>
        </p:nvSpPr>
        <p:spPr>
          <a:xfrm>
            <a:off x="1646239" y="2205038"/>
            <a:ext cx="8842375" cy="1871662"/>
          </a:xfrm>
        </p:spPr>
        <p:txBody>
          <a:bodyPr>
            <a:normAutofit/>
          </a:bodyPr>
          <a:lstStyle/>
          <a:p>
            <a:pPr marL="0" indent="0" algn="just">
              <a:buNone/>
              <a:defRPr/>
            </a:pPr>
            <a:r>
              <a:rPr lang="en-US" sz="2400" dirty="0"/>
              <a:t>La </a:t>
            </a:r>
            <a:r>
              <a:rPr lang="en-US" sz="2400" dirty="0" err="1"/>
              <a:t>matriz</a:t>
            </a:r>
            <a:r>
              <a:rPr lang="en-US" sz="2400" dirty="0"/>
              <a:t> de </a:t>
            </a:r>
            <a:r>
              <a:rPr lang="en-US" sz="2400" dirty="0" err="1"/>
              <a:t>monitoreo</a:t>
            </a:r>
            <a:r>
              <a:rPr lang="en-US" sz="2400" dirty="0"/>
              <a:t> de </a:t>
            </a:r>
            <a:r>
              <a:rPr lang="en-US" sz="2400" dirty="0" err="1"/>
              <a:t>desplazados</a:t>
            </a:r>
            <a:r>
              <a:rPr lang="en-US" sz="2400" dirty="0"/>
              <a:t> </a:t>
            </a:r>
            <a:r>
              <a:rPr lang="en-US" sz="2400" dirty="0" err="1"/>
              <a:t>es</a:t>
            </a:r>
            <a:r>
              <a:rPr lang="en-US" sz="2400" dirty="0"/>
              <a:t> un </a:t>
            </a:r>
            <a:r>
              <a:rPr lang="en-US" sz="2400" b="1" dirty="0" err="1">
                <a:solidFill>
                  <a:srgbClr val="0070C0"/>
                </a:solidFill>
              </a:rPr>
              <a:t>sistema</a:t>
            </a:r>
            <a:r>
              <a:rPr lang="en-US" sz="2400" dirty="0"/>
              <a:t> </a:t>
            </a:r>
            <a:r>
              <a:rPr lang="en-US" sz="2400" dirty="0" err="1"/>
              <a:t>diseñado</a:t>
            </a:r>
            <a:r>
              <a:rPr lang="en-US" sz="2400" dirty="0"/>
              <a:t> para </a:t>
            </a:r>
            <a:r>
              <a:rPr lang="en-US" sz="2400" dirty="0" err="1"/>
              <a:t>capturar</a:t>
            </a:r>
            <a:r>
              <a:rPr lang="en-US" sz="2400" dirty="0"/>
              <a:t> </a:t>
            </a:r>
            <a:r>
              <a:rPr lang="en-US" sz="2400" dirty="0" err="1"/>
              <a:t>regularmente</a:t>
            </a:r>
            <a:r>
              <a:rPr lang="en-US" sz="2400" dirty="0"/>
              <a:t>, </a:t>
            </a:r>
            <a:r>
              <a:rPr lang="en-US" sz="2400" dirty="0" err="1"/>
              <a:t>procesar</a:t>
            </a:r>
            <a:r>
              <a:rPr lang="en-US" sz="2400" dirty="0"/>
              <a:t> y </a:t>
            </a:r>
            <a:r>
              <a:rPr lang="en-US" sz="2400" dirty="0" err="1"/>
              <a:t>diseminar</a:t>
            </a:r>
            <a:r>
              <a:rPr lang="en-US" sz="2400" dirty="0"/>
              <a:t> </a:t>
            </a:r>
            <a:r>
              <a:rPr lang="en-US" sz="2400" dirty="0" err="1"/>
              <a:t>información</a:t>
            </a:r>
            <a:r>
              <a:rPr lang="en-US" sz="2400" dirty="0"/>
              <a:t> para </a:t>
            </a:r>
            <a:r>
              <a:rPr lang="en-US" sz="2400" b="1" dirty="0" err="1">
                <a:solidFill>
                  <a:srgbClr val="0070C0"/>
                </a:solidFill>
              </a:rPr>
              <a:t>proveer</a:t>
            </a:r>
            <a:r>
              <a:rPr lang="en-US" sz="2400" b="1" dirty="0">
                <a:solidFill>
                  <a:srgbClr val="0070C0"/>
                </a:solidFill>
              </a:rPr>
              <a:t> un </a:t>
            </a:r>
            <a:r>
              <a:rPr lang="en-US" sz="2400" b="1" dirty="0" err="1">
                <a:solidFill>
                  <a:srgbClr val="0070C0"/>
                </a:solidFill>
              </a:rPr>
              <a:t>mejor</a:t>
            </a:r>
            <a:r>
              <a:rPr lang="en-US" sz="2400" b="1" dirty="0">
                <a:solidFill>
                  <a:srgbClr val="0070C0"/>
                </a:solidFill>
              </a:rPr>
              <a:t> </a:t>
            </a:r>
            <a:r>
              <a:rPr lang="en-US" sz="2400" b="1" dirty="0" err="1">
                <a:solidFill>
                  <a:srgbClr val="0070C0"/>
                </a:solidFill>
              </a:rPr>
              <a:t>entendimiento</a:t>
            </a:r>
            <a:r>
              <a:rPr lang="en-US" sz="2400" b="1" dirty="0">
                <a:solidFill>
                  <a:srgbClr val="0070C0"/>
                </a:solidFill>
              </a:rPr>
              <a:t> de </a:t>
            </a:r>
            <a:r>
              <a:rPr lang="en-US" sz="2400" b="1" dirty="0" err="1">
                <a:solidFill>
                  <a:srgbClr val="0070C0"/>
                </a:solidFill>
              </a:rPr>
              <a:t>los</a:t>
            </a:r>
            <a:r>
              <a:rPr lang="en-US" sz="2400" b="1" dirty="0">
                <a:solidFill>
                  <a:srgbClr val="0070C0"/>
                </a:solidFill>
              </a:rPr>
              <a:t> </a:t>
            </a:r>
            <a:r>
              <a:rPr lang="en-US" sz="2400" b="1" dirty="0" err="1">
                <a:solidFill>
                  <a:srgbClr val="0070C0"/>
                </a:solidFill>
              </a:rPr>
              <a:t>movimientos</a:t>
            </a:r>
            <a:r>
              <a:rPr lang="en-US" sz="2400" b="1" dirty="0">
                <a:solidFill>
                  <a:srgbClr val="0070C0"/>
                </a:solidFill>
              </a:rPr>
              <a:t>, </a:t>
            </a:r>
            <a:r>
              <a:rPr lang="en-US" sz="2400" b="1" dirty="0" err="1">
                <a:solidFill>
                  <a:srgbClr val="0070C0"/>
                </a:solidFill>
              </a:rPr>
              <a:t>ubicación</a:t>
            </a:r>
            <a:r>
              <a:rPr lang="en-US" sz="2400" b="1" dirty="0">
                <a:solidFill>
                  <a:srgbClr val="0070C0"/>
                </a:solidFill>
              </a:rPr>
              <a:t>, </a:t>
            </a:r>
            <a:r>
              <a:rPr lang="en-US" sz="2400" b="1" dirty="0" err="1">
                <a:solidFill>
                  <a:srgbClr val="0070C0"/>
                </a:solidFill>
              </a:rPr>
              <a:t>vulnerabilidades</a:t>
            </a:r>
            <a:r>
              <a:rPr lang="en-US" sz="2400" b="1" dirty="0">
                <a:solidFill>
                  <a:srgbClr val="0070C0"/>
                </a:solidFill>
              </a:rPr>
              <a:t> y </a:t>
            </a:r>
            <a:r>
              <a:rPr lang="en-US" sz="2400" b="1" dirty="0" err="1">
                <a:solidFill>
                  <a:srgbClr val="0070C0"/>
                </a:solidFill>
              </a:rPr>
              <a:t>necesidades</a:t>
            </a:r>
            <a:r>
              <a:rPr lang="en-US" sz="2400" dirty="0">
                <a:solidFill>
                  <a:srgbClr val="0070C0"/>
                </a:solidFill>
              </a:rPr>
              <a:t> de </a:t>
            </a:r>
            <a:r>
              <a:rPr lang="en-US" sz="2400" b="1" dirty="0" err="1">
                <a:solidFill>
                  <a:srgbClr val="0070C0"/>
                </a:solidFill>
              </a:rPr>
              <a:t>poblaciones</a:t>
            </a:r>
            <a:r>
              <a:rPr lang="en-US" sz="2400" b="1" dirty="0">
                <a:solidFill>
                  <a:srgbClr val="0070C0"/>
                </a:solidFill>
              </a:rPr>
              <a:t> </a:t>
            </a:r>
            <a:r>
              <a:rPr lang="en-US" sz="2400" b="1" dirty="0" err="1">
                <a:solidFill>
                  <a:srgbClr val="0070C0"/>
                </a:solidFill>
              </a:rPr>
              <a:t>desplazadas</a:t>
            </a:r>
            <a:r>
              <a:rPr lang="en-US" sz="2400" b="1" dirty="0">
                <a:solidFill>
                  <a:srgbClr val="0070C0"/>
                </a:solidFill>
              </a:rPr>
              <a:t> y en </a:t>
            </a:r>
            <a:r>
              <a:rPr lang="en-US" sz="2400" b="1" dirty="0" err="1">
                <a:solidFill>
                  <a:srgbClr val="0070C0"/>
                </a:solidFill>
              </a:rPr>
              <a:t>movimiento</a:t>
            </a:r>
            <a:r>
              <a:rPr lang="en-US" sz="2400" b="1" dirty="0">
                <a:solidFill>
                  <a:srgbClr val="0070C0"/>
                </a:solidFill>
              </a:rPr>
              <a:t>.</a:t>
            </a:r>
            <a:endParaRPr lang="en-US" altLang="en-US" sz="1800" dirty="0">
              <a:solidFill>
                <a:srgbClr val="0070C0"/>
              </a:solidFill>
            </a:endParaRPr>
          </a:p>
        </p:txBody>
      </p:sp>
    </p:spTree>
    <p:extLst>
      <p:ext uri="{BB962C8B-B14F-4D97-AF65-F5344CB8AC3E}">
        <p14:creationId xmlns:p14="http://schemas.microsoft.com/office/powerpoint/2010/main" val="334428860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798" y="5949125"/>
            <a:ext cx="5307202" cy="1130531"/>
          </a:xfrm>
        </p:spPr>
        <p:txBody>
          <a:bodyPr/>
          <a:lstStyle/>
          <a:p>
            <a:r>
              <a:rPr lang="en-GB" dirty="0"/>
              <a:t>displacement.iom.int</a:t>
            </a:r>
          </a:p>
        </p:txBody>
      </p:sp>
      <p:pic>
        <p:nvPicPr>
          <p:cNvPr id="5" name="Picture 4"/>
          <p:cNvPicPr>
            <a:picLocks noChangeAspect="1"/>
          </p:cNvPicPr>
          <p:nvPr/>
        </p:nvPicPr>
        <p:blipFill>
          <a:blip r:embed="rId3"/>
          <a:stretch>
            <a:fillRect/>
          </a:stretch>
        </p:blipFill>
        <p:spPr>
          <a:xfrm>
            <a:off x="0" y="0"/>
            <a:ext cx="12192000" cy="5949125"/>
          </a:xfrm>
          <a:prstGeom prst="rect">
            <a:avLst/>
          </a:prstGeom>
        </p:spPr>
      </p:pic>
      <p:sp>
        <p:nvSpPr>
          <p:cNvPr id="3" name="TextBox 2"/>
          <p:cNvSpPr txBox="1"/>
          <p:nvPr/>
        </p:nvSpPr>
        <p:spPr>
          <a:xfrm>
            <a:off x="74429" y="3485409"/>
            <a:ext cx="1830572" cy="646331"/>
          </a:xfrm>
          <a:prstGeom prst="rect">
            <a:avLst/>
          </a:prstGeom>
          <a:solidFill>
            <a:schemeClr val="bg1"/>
          </a:solidFill>
        </p:spPr>
        <p:txBody>
          <a:bodyPr wrap="square" rtlCol="0">
            <a:spAutoFit/>
          </a:bodyPr>
          <a:lstStyle/>
          <a:p>
            <a:r>
              <a:rPr lang="es-CR" sz="3600" b="1" dirty="0" smtClean="0">
                <a:solidFill>
                  <a:srgbClr val="0070C0"/>
                </a:solidFill>
                <a:effectLst>
                  <a:outerShdw blurRad="38100" dist="38100" dir="2700000" algn="tl">
                    <a:srgbClr val="000000">
                      <a:alpha val="43137"/>
                    </a:srgbClr>
                  </a:outerShdw>
                </a:effectLst>
              </a:rPr>
              <a:t>+40 </a:t>
            </a:r>
            <a:r>
              <a:rPr lang="es-CR" b="1" dirty="0" smtClean="0">
                <a:solidFill>
                  <a:srgbClr val="0070C0"/>
                </a:solidFill>
              </a:rPr>
              <a:t>países</a:t>
            </a:r>
            <a:endParaRPr lang="es-CR" sz="3600" b="1" dirty="0">
              <a:solidFill>
                <a:srgbClr val="0070C0"/>
              </a:solidFill>
            </a:endParaRPr>
          </a:p>
        </p:txBody>
      </p:sp>
    </p:spTree>
    <p:extLst>
      <p:ext uri="{BB962C8B-B14F-4D97-AF65-F5344CB8AC3E}">
        <p14:creationId xmlns:p14="http://schemas.microsoft.com/office/powerpoint/2010/main" val="425379919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8049766" y="1303348"/>
            <a:ext cx="3936044" cy="4766605"/>
            <a:chOff x="7427002" y="1142050"/>
            <a:chExt cx="3602776" cy="4766605"/>
          </a:xfrm>
        </p:grpSpPr>
        <p:grpSp>
          <p:nvGrpSpPr>
            <p:cNvPr id="4" name="Group 3"/>
            <p:cNvGrpSpPr/>
            <p:nvPr/>
          </p:nvGrpSpPr>
          <p:grpSpPr>
            <a:xfrm>
              <a:off x="7427002" y="1142050"/>
              <a:ext cx="3602776" cy="4766605"/>
              <a:chOff x="1195185" y="663404"/>
              <a:chExt cx="3455018" cy="4419501"/>
            </a:xfrm>
          </p:grpSpPr>
          <p:grpSp>
            <p:nvGrpSpPr>
              <p:cNvPr id="5" name="Group 4"/>
              <p:cNvGrpSpPr/>
              <p:nvPr/>
            </p:nvGrpSpPr>
            <p:grpSpPr>
              <a:xfrm>
                <a:off x="1195185" y="663404"/>
                <a:ext cx="3455018" cy="4419501"/>
                <a:chOff x="6408321" y="569514"/>
                <a:chExt cx="1983500" cy="3163557"/>
              </a:xfrm>
            </p:grpSpPr>
            <p:sp>
              <p:nvSpPr>
                <p:cNvPr id="9" name="Rectangle 8"/>
                <p:cNvSpPr>
                  <a:spLocks noChangeArrowheads="1"/>
                </p:cNvSpPr>
                <p:nvPr/>
              </p:nvSpPr>
              <p:spPr bwMode="auto">
                <a:xfrm>
                  <a:off x="6408321" y="569514"/>
                  <a:ext cx="1968562" cy="1017680"/>
                </a:xfrm>
                <a:prstGeom prst="rect">
                  <a:avLst/>
                </a:prstGeom>
                <a:solidFill>
                  <a:srgbClr val="D5CED5"/>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180000" tIns="180000" rIns="180000" bIns="180000" numCol="1" anchor="t" anchorCtr="0" compatLnSpc="1">
                  <a:prstTxWarp prst="textNoShape">
                    <a:avLst/>
                  </a:prstTxWarp>
                </a:bodyPr>
                <a:lstStyle/>
                <a:p>
                  <a:pPr marL="114300" marR="0" lvl="0" defTabSz="914400" rtl="0" eaLnBrk="0" fontAlgn="base" latinLnBrk="0" hangingPunct="0">
                    <a:lnSpc>
                      <a:spcPct val="100000"/>
                    </a:lnSpc>
                    <a:spcBef>
                      <a:spcPct val="0"/>
                    </a:spcBef>
                    <a:spcAft>
                      <a:spcPct val="0"/>
                    </a:spcAft>
                    <a:buClrTx/>
                    <a:buSzTx/>
                    <a:buFontTx/>
                    <a:buNone/>
                    <a:tabLst/>
                  </a:pPr>
                  <a:r>
                    <a:rPr kumimoji="0" lang="fr-CH" altLang="en-US" b="1" i="0" u="none" strike="noStrike" cap="none" normalizeH="0" baseline="0" dirty="0" err="1">
                      <a:ln>
                        <a:noFill/>
                      </a:ln>
                      <a:solidFill>
                        <a:srgbClr val="816F81"/>
                      </a:solidFill>
                      <a:effectLst/>
                      <a:latin typeface="Arial Narrow" panose="020B0606020202030204" pitchFamily="34" charset="0"/>
                    </a:rPr>
                    <a:t>Poblaciones</a:t>
                  </a:r>
                  <a:endParaRPr kumimoji="0" lang="fr-CH" altLang="en-US" b="1" i="0" u="none" strike="noStrike" cap="none" normalizeH="0" baseline="0" dirty="0">
                    <a:ln>
                      <a:noFill/>
                    </a:ln>
                    <a:solidFill>
                      <a:srgbClr val="816F81"/>
                    </a:solidFill>
                    <a:effectLst/>
                    <a:latin typeface="Arial Narrow" panose="020B0606020202030204" pitchFamily="34" charset="0"/>
                  </a:endParaRPr>
                </a:p>
                <a:p>
                  <a:pPr marL="114300" marR="0" lvl="0" defTabSz="914400" rtl="0" eaLnBrk="0" fontAlgn="base" latinLnBrk="0" hangingPunct="0">
                    <a:lnSpc>
                      <a:spcPct val="100000"/>
                    </a:lnSpc>
                    <a:spcBef>
                      <a:spcPct val="0"/>
                    </a:spcBef>
                    <a:spcAft>
                      <a:spcPct val="0"/>
                    </a:spcAft>
                    <a:buClrTx/>
                    <a:buSzTx/>
                    <a:buFontTx/>
                    <a:buNone/>
                    <a:tabLst/>
                  </a:pPr>
                  <a:r>
                    <a:rPr lang="fr-CH" altLang="en-US" sz="1100" dirty="0">
                      <a:solidFill>
                        <a:srgbClr val="816F81"/>
                      </a:solidFill>
                      <a:latin typeface="Arial Narrow" panose="020B0606020202030204" pitchFamily="34" charset="0"/>
                    </a:rPr>
                    <a:t>                                                                                        </a:t>
                  </a:r>
                  <a:r>
                    <a:rPr kumimoji="0" lang="fr-CH" altLang="en-US" sz="1100" b="0" i="0" u="none" strike="noStrike" cap="none" normalizeH="0" baseline="0" dirty="0">
                      <a:ln>
                        <a:noFill/>
                      </a:ln>
                      <a:solidFill>
                        <a:srgbClr val="816F81"/>
                      </a:solidFill>
                      <a:effectLst/>
                      <a:latin typeface="Arial Narrow" panose="020B0606020202030204" pitchFamily="34" charset="0"/>
                    </a:rPr>
                    <a:t>           </a:t>
                  </a:r>
                </a:p>
                <a:p>
                  <a:pPr marL="114300" marR="0" lvl="0" defTabSz="914400" rtl="0" eaLnBrk="0" fontAlgn="base" latinLnBrk="0" hangingPunct="0">
                    <a:lnSpc>
                      <a:spcPct val="100000"/>
                    </a:lnSpc>
                    <a:spcBef>
                      <a:spcPct val="0"/>
                    </a:spcBef>
                    <a:spcAft>
                      <a:spcPct val="0"/>
                    </a:spcAft>
                    <a:buClrTx/>
                    <a:buSzTx/>
                    <a:buFontTx/>
                    <a:buNone/>
                    <a:tabLst/>
                  </a:pPr>
                  <a:r>
                    <a:rPr lang="fr-CH" altLang="en-US" sz="1100" dirty="0">
                      <a:solidFill>
                        <a:srgbClr val="816F81"/>
                      </a:solidFill>
                      <a:latin typeface="Arial Narrow" panose="020B0606020202030204" pitchFamily="34" charset="0"/>
                    </a:rPr>
                    <a:t>       </a:t>
                  </a:r>
                  <a:r>
                    <a:rPr lang="fr-CH" altLang="en-US" sz="1400" dirty="0">
                      <a:latin typeface="Arial Narrow" panose="020B0606020202030204" pitchFamily="34" charset="0"/>
                    </a:rPr>
                    <a:t>     </a:t>
                  </a:r>
                  <a:r>
                    <a:rPr lang="fr-CH" altLang="en-US" sz="2000" dirty="0" err="1">
                      <a:latin typeface="Arial Narrow" panose="020B0606020202030204" pitchFamily="34" charset="0"/>
                    </a:rPr>
                    <a:t>Desplazados</a:t>
                  </a:r>
                  <a:r>
                    <a:rPr lang="fr-CH" altLang="en-US" sz="2000" dirty="0">
                      <a:latin typeface="Arial Narrow" panose="020B0606020202030204" pitchFamily="34" charset="0"/>
                    </a:rPr>
                    <a:t> </a:t>
                  </a:r>
                  <a:r>
                    <a:rPr lang="fr-CH" altLang="en-US" sz="2000" dirty="0" err="1">
                      <a:latin typeface="Arial Narrow" panose="020B0606020202030204" pitchFamily="34" charset="0"/>
                    </a:rPr>
                    <a:t>internos</a:t>
                  </a:r>
                  <a:endParaRPr kumimoji="0" lang="fr-CH" altLang="en-US" sz="2000" b="0" i="0" u="none" strike="noStrike" cap="none" normalizeH="0" baseline="0" dirty="0">
                    <a:ln>
                      <a:noFill/>
                    </a:ln>
                    <a:effectLst/>
                    <a:latin typeface="Arial Narrow" panose="020B0606020202030204" pitchFamily="34" charset="0"/>
                  </a:endParaRPr>
                </a:p>
                <a:p>
                  <a:pPr marL="114300" marR="0" lvl="0" defTabSz="914400" rtl="0" eaLnBrk="0" fontAlgn="base" latinLnBrk="0" hangingPunct="0">
                    <a:lnSpc>
                      <a:spcPct val="100000"/>
                    </a:lnSpc>
                    <a:spcBef>
                      <a:spcPct val="0"/>
                    </a:spcBef>
                    <a:spcAft>
                      <a:spcPct val="0"/>
                    </a:spcAft>
                    <a:buClrTx/>
                    <a:buSzTx/>
                    <a:buFontTx/>
                    <a:buNone/>
                    <a:tabLst/>
                  </a:pPr>
                  <a:r>
                    <a:rPr kumimoji="0" lang="fr-CH" altLang="en-US" sz="2000" b="0" i="0" u="none" strike="noStrike" cap="none" normalizeH="0" baseline="0" dirty="0">
                      <a:ln>
                        <a:noFill/>
                      </a:ln>
                      <a:effectLst/>
                      <a:latin typeface="Arial Narrow" panose="020B0606020202030204" pitchFamily="34" charset="0"/>
                    </a:rPr>
                    <a:t>        </a:t>
                  </a:r>
                  <a:r>
                    <a:rPr kumimoji="0" lang="fr-CH" altLang="en-US" sz="2000" b="0" i="0" u="none" strike="noStrike" cap="none" normalizeH="0" baseline="0" dirty="0" err="1">
                      <a:ln>
                        <a:noFill/>
                      </a:ln>
                      <a:effectLst/>
                      <a:latin typeface="Arial Narrow" panose="020B0606020202030204" pitchFamily="34" charset="0"/>
                    </a:rPr>
                    <a:t>Retornados</a:t>
                  </a:r>
                  <a:endParaRPr kumimoji="0" lang="fr-CH" altLang="en-US" sz="2000" b="0" i="0" u="none" strike="noStrike" cap="none" normalizeH="0" baseline="0" dirty="0">
                    <a:ln>
                      <a:noFill/>
                    </a:ln>
                    <a:effectLst/>
                    <a:latin typeface="Arial Narrow" panose="020B0606020202030204" pitchFamily="34" charset="0"/>
                  </a:endParaRPr>
                </a:p>
                <a:p>
                  <a:pPr marL="114300" marR="0" lvl="0" defTabSz="914400" rtl="0" eaLnBrk="0" fontAlgn="base" latinLnBrk="0" hangingPunct="0">
                    <a:lnSpc>
                      <a:spcPct val="100000"/>
                    </a:lnSpc>
                    <a:spcBef>
                      <a:spcPct val="0"/>
                    </a:spcBef>
                    <a:spcAft>
                      <a:spcPct val="0"/>
                    </a:spcAft>
                    <a:buClrTx/>
                    <a:buSzTx/>
                    <a:buFontTx/>
                    <a:buNone/>
                    <a:tabLst/>
                  </a:pPr>
                  <a:r>
                    <a:rPr kumimoji="0" lang="fr-CH" altLang="en-US" sz="2000" b="0" i="0" u="none" strike="noStrike" cap="none" normalizeH="0" baseline="0" dirty="0">
                      <a:ln>
                        <a:noFill/>
                      </a:ln>
                      <a:effectLst/>
                      <a:latin typeface="Arial Narrow" panose="020B0606020202030204" pitchFamily="34" charset="0"/>
                    </a:rPr>
                    <a:t>        Migrantes</a:t>
                  </a:r>
                </a:p>
                <a:p>
                  <a:pPr marL="114300" marR="0" lvl="0" defTabSz="914400" rtl="0" eaLnBrk="0" fontAlgn="base" latinLnBrk="0" hangingPunct="0">
                    <a:lnSpc>
                      <a:spcPct val="100000"/>
                    </a:lnSpc>
                    <a:spcBef>
                      <a:spcPct val="0"/>
                    </a:spcBef>
                    <a:spcAft>
                      <a:spcPct val="0"/>
                    </a:spcAft>
                    <a:buClrTx/>
                    <a:buSzTx/>
                    <a:buFontTx/>
                    <a:buNone/>
                    <a:tabLst/>
                  </a:pPr>
                  <a:endParaRPr kumimoji="0" lang="fr-CH" altLang="en-US" sz="1100" b="0" i="0" u="none" strike="noStrike" cap="none" normalizeH="0" baseline="0" dirty="0">
                    <a:ln>
                      <a:noFill/>
                    </a:ln>
                    <a:solidFill>
                      <a:srgbClr val="816F81"/>
                    </a:solidFill>
                    <a:effectLst/>
                    <a:latin typeface="Arial Narrow" panose="020B0606020202030204" pitchFamily="34" charset="0"/>
                  </a:endParaRPr>
                </a:p>
                <a:p>
                  <a:pPr marL="114300" marR="0" lvl="0" defTabSz="914400" rtl="0" eaLnBrk="0" fontAlgn="base" latinLnBrk="0" hangingPunct="0">
                    <a:lnSpc>
                      <a:spcPct val="100000"/>
                    </a:lnSpc>
                    <a:spcBef>
                      <a:spcPct val="0"/>
                    </a:spcBef>
                    <a:spcAft>
                      <a:spcPct val="0"/>
                    </a:spcAft>
                    <a:buClrTx/>
                    <a:buSzTx/>
                    <a:buFontTx/>
                    <a:buNone/>
                    <a:tabLst/>
                  </a:pPr>
                  <a:endParaRPr kumimoji="0" lang="fr-CH" altLang="en-US" sz="1100" b="0" i="0" u="none" strike="noStrike" cap="none" normalizeH="0" baseline="0" dirty="0">
                    <a:ln>
                      <a:noFill/>
                    </a:ln>
                    <a:solidFill>
                      <a:srgbClr val="816F81"/>
                    </a:solidFill>
                    <a:effectLst/>
                    <a:latin typeface="Arial Narrow" panose="020B0606020202030204" pitchFamily="34" charset="0"/>
                  </a:endParaRPr>
                </a:p>
                <a:p>
                  <a:pPr marL="114300" marR="0" lvl="0"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Arial Narrow" panose="020B0606020202030204" pitchFamily="34" charset="0"/>
                  </a:endParaRPr>
                </a:p>
              </p:txBody>
            </p:sp>
            <p:sp>
              <p:nvSpPr>
                <p:cNvPr id="10" name="Rectangle 9"/>
                <p:cNvSpPr>
                  <a:spLocks noChangeArrowheads="1"/>
                </p:cNvSpPr>
                <p:nvPr/>
              </p:nvSpPr>
              <p:spPr bwMode="auto">
                <a:xfrm>
                  <a:off x="6423260" y="1608928"/>
                  <a:ext cx="1968561" cy="1020900"/>
                </a:xfrm>
                <a:prstGeom prst="rect">
                  <a:avLst/>
                </a:prstGeom>
                <a:solidFill>
                  <a:srgbClr val="E7AFB8"/>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180000" tIns="180000" rIns="180000" bIns="180000" numCol="1" anchor="t" anchorCtr="0" compatLnSpc="1">
                  <a:prstTxWarp prst="textNoShape">
                    <a:avLst/>
                  </a:prstTxWarp>
                </a:bodyPr>
                <a:lstStyle/>
                <a:p>
                  <a:pPr marL="114300" marR="0" lvl="0" defTabSz="914400" rtl="0" eaLnBrk="0" fontAlgn="base" latinLnBrk="0" hangingPunct="0">
                    <a:lnSpc>
                      <a:spcPct val="100000"/>
                    </a:lnSpc>
                    <a:spcBef>
                      <a:spcPct val="0"/>
                    </a:spcBef>
                    <a:spcAft>
                      <a:spcPct val="0"/>
                    </a:spcAft>
                    <a:buClrTx/>
                    <a:buSzTx/>
                    <a:buFontTx/>
                    <a:buNone/>
                    <a:tabLst/>
                  </a:pPr>
                  <a:r>
                    <a:rPr kumimoji="0" lang="fr-CH" altLang="en-US" b="1" i="0" u="none" strike="noStrike" cap="none" normalizeH="0" baseline="0" dirty="0" err="1">
                      <a:ln>
                        <a:noFill/>
                      </a:ln>
                      <a:solidFill>
                        <a:srgbClr val="9E3042"/>
                      </a:solidFill>
                      <a:effectLst/>
                      <a:latin typeface="Arial Narrow" panose="020B0606020202030204" pitchFamily="34" charset="0"/>
                    </a:rPr>
                    <a:t>Lugares</a:t>
                  </a:r>
                  <a:endParaRPr kumimoji="0" lang="fr-CH" altLang="en-US" b="1" i="0" u="none" strike="noStrike" cap="none" normalizeH="0" baseline="0" dirty="0">
                    <a:ln>
                      <a:noFill/>
                    </a:ln>
                    <a:solidFill>
                      <a:srgbClr val="9E3042"/>
                    </a:solidFill>
                    <a:effectLst/>
                    <a:latin typeface="Arial Narrow" panose="020B0606020202030204" pitchFamily="34" charset="0"/>
                  </a:endParaRPr>
                </a:p>
                <a:p>
                  <a:pPr marL="114300" marR="0" lvl="0" defTabSz="914400" rtl="0" eaLnBrk="0" fontAlgn="base" latinLnBrk="0" hangingPunct="0">
                    <a:lnSpc>
                      <a:spcPct val="100000"/>
                    </a:lnSpc>
                    <a:spcBef>
                      <a:spcPct val="0"/>
                    </a:spcBef>
                    <a:spcAft>
                      <a:spcPct val="0"/>
                    </a:spcAft>
                    <a:buClrTx/>
                    <a:buSzTx/>
                    <a:buFontTx/>
                    <a:buNone/>
                    <a:tabLst/>
                  </a:pPr>
                  <a:endParaRPr kumimoji="0" lang="fr-CH" altLang="en-US" sz="1100" b="0" i="0" u="none" strike="noStrike" cap="none" normalizeH="0" baseline="0" dirty="0">
                    <a:ln>
                      <a:noFill/>
                    </a:ln>
                    <a:solidFill>
                      <a:srgbClr val="9E3042"/>
                    </a:solidFill>
                    <a:effectLst/>
                    <a:latin typeface="Arial Narrow" panose="020B0606020202030204" pitchFamily="34" charset="0"/>
                  </a:endParaRPr>
                </a:p>
                <a:p>
                  <a:pPr marL="114300" marR="0" lvl="0" defTabSz="914400" rtl="0" eaLnBrk="0" fontAlgn="base" latinLnBrk="0" hangingPunct="0">
                    <a:lnSpc>
                      <a:spcPct val="100000"/>
                    </a:lnSpc>
                    <a:spcBef>
                      <a:spcPct val="0"/>
                    </a:spcBef>
                    <a:spcAft>
                      <a:spcPct val="0"/>
                    </a:spcAft>
                    <a:buClrTx/>
                    <a:buSzTx/>
                    <a:buFontTx/>
                    <a:buNone/>
                    <a:tabLst/>
                  </a:pPr>
                  <a:r>
                    <a:rPr kumimoji="0" lang="fr-CH" altLang="en-US" sz="1600" b="0" i="0" u="none" strike="noStrike" cap="none" normalizeH="0" baseline="0" dirty="0">
                      <a:ln>
                        <a:noFill/>
                      </a:ln>
                      <a:solidFill>
                        <a:srgbClr val="000000"/>
                      </a:solidFill>
                      <a:effectLst/>
                      <a:latin typeface="Arial Narrow" panose="020B0606020202030204" pitchFamily="34" charset="0"/>
                    </a:rPr>
                    <a:t>         </a:t>
                  </a:r>
                  <a:r>
                    <a:rPr kumimoji="0" lang="fr-CH" altLang="en-US" sz="1600" b="0" i="0" u="none" strike="noStrike" cap="none" normalizeH="0" baseline="0" dirty="0" err="1">
                      <a:ln>
                        <a:noFill/>
                      </a:ln>
                      <a:solidFill>
                        <a:srgbClr val="000000"/>
                      </a:solidFill>
                      <a:effectLst/>
                      <a:latin typeface="Arial Narrow" panose="020B0606020202030204" pitchFamily="34" charset="0"/>
                    </a:rPr>
                    <a:t>Sitios</a:t>
                  </a:r>
                  <a:r>
                    <a:rPr kumimoji="0" lang="fr-CH" altLang="en-US" sz="1600" b="0" i="0" u="none" strike="noStrike" cap="none" normalizeH="0" baseline="0" dirty="0">
                      <a:ln>
                        <a:noFill/>
                      </a:ln>
                      <a:solidFill>
                        <a:srgbClr val="000000"/>
                      </a:solidFill>
                      <a:effectLst/>
                      <a:latin typeface="Arial Narrow" panose="020B0606020202030204" pitchFamily="34" charset="0"/>
                    </a:rPr>
                    <a:t> de </a:t>
                  </a:r>
                  <a:r>
                    <a:rPr kumimoji="0" lang="fr-CH" altLang="en-US" sz="1600" b="0" i="0" u="none" strike="noStrike" cap="none" normalizeH="0" baseline="0" dirty="0" err="1">
                      <a:ln>
                        <a:noFill/>
                      </a:ln>
                      <a:solidFill>
                        <a:srgbClr val="000000"/>
                      </a:solidFill>
                      <a:effectLst/>
                      <a:latin typeface="Arial Narrow" panose="020B0606020202030204" pitchFamily="34" charset="0"/>
                    </a:rPr>
                    <a:t>desplazamiento</a:t>
                  </a:r>
                  <a:r>
                    <a:rPr kumimoji="0" lang="fr-CH" altLang="en-US" sz="1600" b="0" i="0" u="none" strike="noStrike" cap="none" normalizeH="0" baseline="0" dirty="0">
                      <a:ln>
                        <a:noFill/>
                      </a:ln>
                      <a:solidFill>
                        <a:srgbClr val="000000"/>
                      </a:solidFill>
                      <a:effectLst/>
                      <a:latin typeface="Arial Narrow" panose="020B0606020202030204" pitchFamily="34" charset="0"/>
                    </a:rPr>
                    <a:t>, </a:t>
                  </a:r>
                  <a:r>
                    <a:rPr kumimoji="0" lang="fr-CH" altLang="en-US" sz="1600" b="0" i="0" u="none" strike="noStrike" cap="none" normalizeH="0" baseline="0" dirty="0" err="1">
                      <a:ln>
                        <a:noFill/>
                      </a:ln>
                      <a:solidFill>
                        <a:srgbClr val="000000"/>
                      </a:solidFill>
                      <a:effectLst/>
                      <a:latin typeface="Arial Narrow" panose="020B0606020202030204" pitchFamily="34" charset="0"/>
                    </a:rPr>
                    <a:t>campamentos</a:t>
                  </a:r>
                  <a:endParaRPr kumimoji="0" lang="fr-CH" altLang="en-US" sz="1600" b="0" i="0" u="none" strike="noStrike" cap="none" normalizeH="0" baseline="0" dirty="0">
                    <a:ln>
                      <a:noFill/>
                    </a:ln>
                    <a:solidFill>
                      <a:srgbClr val="000000"/>
                    </a:solidFill>
                    <a:effectLst/>
                    <a:latin typeface="Arial Narrow" panose="020B0606020202030204" pitchFamily="34" charset="0"/>
                  </a:endParaRPr>
                </a:p>
                <a:p>
                  <a:pPr marL="114300" marR="0" lvl="0" defTabSz="914400" rtl="0" eaLnBrk="0" fontAlgn="base" latinLnBrk="0" hangingPunct="0">
                    <a:lnSpc>
                      <a:spcPct val="100000"/>
                    </a:lnSpc>
                    <a:spcBef>
                      <a:spcPct val="0"/>
                    </a:spcBef>
                    <a:spcAft>
                      <a:spcPct val="0"/>
                    </a:spcAft>
                    <a:buClrTx/>
                    <a:buSzTx/>
                    <a:buFontTx/>
                    <a:buNone/>
                    <a:tabLst/>
                  </a:pPr>
                  <a:r>
                    <a:rPr kumimoji="0" lang="fr-CH" altLang="en-US" sz="1600" b="0" i="0" u="none" strike="noStrike" cap="none" normalizeH="0" baseline="0" dirty="0">
                      <a:ln>
                        <a:noFill/>
                      </a:ln>
                      <a:solidFill>
                        <a:srgbClr val="000000"/>
                      </a:solidFill>
                      <a:effectLst/>
                      <a:latin typeface="Arial Narrow" panose="020B0606020202030204" pitchFamily="34" charset="0"/>
                    </a:rPr>
                    <a:t>          </a:t>
                  </a:r>
                  <a:r>
                    <a:rPr lang="fr-CH" altLang="en-US" sz="1600" dirty="0" err="1">
                      <a:solidFill>
                        <a:srgbClr val="000000"/>
                      </a:solidFill>
                      <a:latin typeface="Arial Narrow" panose="020B0606020202030204" pitchFamily="34" charset="0"/>
                    </a:rPr>
                    <a:t>Puntos</a:t>
                  </a:r>
                  <a:r>
                    <a:rPr lang="fr-CH" altLang="en-US" sz="1600" dirty="0">
                      <a:solidFill>
                        <a:srgbClr val="000000"/>
                      </a:solidFill>
                      <a:latin typeface="Arial Narrow" panose="020B0606020202030204" pitchFamily="34" charset="0"/>
                    </a:rPr>
                    <a:t> de </a:t>
                  </a:r>
                  <a:r>
                    <a:rPr lang="fr-CH" altLang="en-US" sz="1600" dirty="0" err="1">
                      <a:solidFill>
                        <a:srgbClr val="000000"/>
                      </a:solidFill>
                      <a:latin typeface="Arial Narrow" panose="020B0606020202030204" pitchFamily="34" charset="0"/>
                    </a:rPr>
                    <a:t>transito</a:t>
                  </a:r>
                  <a:r>
                    <a:rPr lang="fr-CH" altLang="en-US" sz="1600" dirty="0">
                      <a:solidFill>
                        <a:srgbClr val="000000"/>
                      </a:solidFill>
                      <a:latin typeface="Arial Narrow" panose="020B0606020202030204" pitchFamily="34" charset="0"/>
                    </a:rPr>
                    <a:t> u </a:t>
                  </a:r>
                  <a:r>
                    <a:rPr lang="fr-CH" altLang="en-US" sz="1600" dirty="0" err="1">
                      <a:solidFill>
                        <a:srgbClr val="000000"/>
                      </a:solidFill>
                      <a:latin typeface="Arial Narrow" panose="020B0606020202030204" pitchFamily="34" charset="0"/>
                    </a:rPr>
                    <a:t>origen</a:t>
                  </a:r>
                  <a:endParaRPr kumimoji="0" lang="fr-CH" altLang="en-US" sz="1600" b="0" i="0" u="none" strike="noStrike" cap="none" normalizeH="0" baseline="0" dirty="0">
                    <a:ln>
                      <a:noFill/>
                    </a:ln>
                    <a:solidFill>
                      <a:srgbClr val="000000"/>
                    </a:solidFill>
                    <a:effectLst/>
                    <a:latin typeface="Arial Narrow" panose="020B0606020202030204" pitchFamily="34" charset="0"/>
                  </a:endParaRPr>
                </a:p>
                <a:p>
                  <a:pPr marL="114300" marR="0" lvl="0" defTabSz="914400" rtl="0" eaLnBrk="0" fontAlgn="base" latinLnBrk="0" hangingPunct="0">
                    <a:lnSpc>
                      <a:spcPct val="100000"/>
                    </a:lnSpc>
                    <a:spcBef>
                      <a:spcPct val="0"/>
                    </a:spcBef>
                    <a:spcAft>
                      <a:spcPct val="0"/>
                    </a:spcAft>
                    <a:buClrTx/>
                    <a:buSzTx/>
                    <a:buFontTx/>
                    <a:buNone/>
                    <a:tabLst/>
                  </a:pPr>
                  <a:r>
                    <a:rPr kumimoji="0" lang="fr-CH" altLang="en-US" sz="1600" b="0" i="0" u="none" strike="noStrike" cap="none" normalizeH="0" baseline="0" dirty="0">
                      <a:ln>
                        <a:noFill/>
                      </a:ln>
                      <a:solidFill>
                        <a:srgbClr val="000000"/>
                      </a:solidFill>
                      <a:effectLst/>
                      <a:latin typeface="Arial Narrow" panose="020B0606020202030204" pitchFamily="34" charset="0"/>
                    </a:rPr>
                    <a:t>          </a:t>
                  </a:r>
                  <a:r>
                    <a:rPr kumimoji="0" lang="fr-CH" altLang="en-US" sz="1600" b="0" i="0" u="none" strike="noStrike" cap="none" normalizeH="0" baseline="0" dirty="0" err="1">
                      <a:ln>
                        <a:noFill/>
                      </a:ln>
                      <a:solidFill>
                        <a:srgbClr val="000000"/>
                      </a:solidFill>
                      <a:effectLst/>
                      <a:latin typeface="Arial Narrow" panose="020B0606020202030204" pitchFamily="34" charset="0"/>
                    </a:rPr>
                    <a:t>Lugar</a:t>
                  </a:r>
                  <a:r>
                    <a:rPr kumimoji="0" lang="fr-CH" altLang="en-US" sz="1600" b="0" i="0" u="none" strike="noStrike" cap="none" normalizeH="0" baseline="0" dirty="0">
                      <a:ln>
                        <a:noFill/>
                      </a:ln>
                      <a:solidFill>
                        <a:srgbClr val="000000"/>
                      </a:solidFill>
                      <a:effectLst/>
                      <a:latin typeface="Arial Narrow" panose="020B0606020202030204" pitchFamily="34" charset="0"/>
                    </a:rPr>
                    <a:t> de </a:t>
                  </a:r>
                  <a:r>
                    <a:rPr kumimoji="0" lang="fr-CH" altLang="en-US" sz="1600" b="0" i="0" u="none" strike="noStrike" cap="none" normalizeH="0" baseline="0" dirty="0" err="1">
                      <a:ln>
                        <a:noFill/>
                      </a:ln>
                      <a:solidFill>
                        <a:srgbClr val="000000"/>
                      </a:solidFill>
                      <a:effectLst/>
                      <a:latin typeface="Arial Narrow" panose="020B0606020202030204" pitchFamily="34" charset="0"/>
                    </a:rPr>
                    <a:t>retorno</a:t>
                  </a:r>
                  <a:r>
                    <a:rPr kumimoji="0" lang="fr-CH" altLang="en-US" sz="1600" b="0" i="0" u="none" strike="noStrike" cap="none" normalizeH="0" dirty="0">
                      <a:ln>
                        <a:noFill/>
                      </a:ln>
                      <a:solidFill>
                        <a:srgbClr val="000000"/>
                      </a:solidFill>
                      <a:effectLst/>
                      <a:latin typeface="Arial Narrow" panose="020B0606020202030204" pitchFamily="34" charset="0"/>
                    </a:rPr>
                    <a:t> o </a:t>
                  </a:r>
                  <a:r>
                    <a:rPr kumimoji="0" lang="fr-CH" altLang="en-US" sz="1600" b="0" i="0" u="none" strike="noStrike" cap="none" normalizeH="0" dirty="0" err="1">
                      <a:ln>
                        <a:noFill/>
                      </a:ln>
                      <a:solidFill>
                        <a:srgbClr val="000000"/>
                      </a:solidFill>
                      <a:effectLst/>
                      <a:latin typeface="Arial Narrow" panose="020B0606020202030204" pitchFamily="34" charset="0"/>
                    </a:rPr>
                    <a:t>reasentamiento</a:t>
                  </a:r>
                  <a:endParaRPr kumimoji="0" lang="en-US" altLang="en-US" sz="5400" b="0" i="0" u="none" strike="noStrike" cap="none" normalizeH="0" baseline="0" dirty="0">
                    <a:ln>
                      <a:noFill/>
                    </a:ln>
                    <a:solidFill>
                      <a:schemeClr val="tx1"/>
                    </a:solidFill>
                    <a:effectLst/>
                    <a:latin typeface="Arial Narrow" panose="020B0606020202030204" pitchFamily="34" charset="0"/>
                  </a:endParaRPr>
                </a:p>
              </p:txBody>
            </p:sp>
            <p:sp>
              <p:nvSpPr>
                <p:cNvPr id="11" name="Rectangle 10"/>
                <p:cNvSpPr>
                  <a:spLocks noChangeArrowheads="1"/>
                </p:cNvSpPr>
                <p:nvPr/>
              </p:nvSpPr>
              <p:spPr bwMode="auto">
                <a:xfrm>
                  <a:off x="6408323" y="2715391"/>
                  <a:ext cx="1968561" cy="1017680"/>
                </a:xfrm>
                <a:prstGeom prst="rect">
                  <a:avLst/>
                </a:prstGeom>
                <a:solidFill>
                  <a:srgbClr val="EAC1B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180000" tIns="180000" rIns="180000" bIns="180000" numCol="1" anchor="t" anchorCtr="0" compatLnSpc="1">
                  <a:prstTxWarp prst="textNoShape">
                    <a:avLst/>
                  </a:prstTxWarp>
                </a:bodyPr>
                <a:lstStyle/>
                <a:p>
                  <a:pPr marL="114300" marR="0" lvl="0" defTabSz="914400" rtl="0" eaLnBrk="0" fontAlgn="base" latinLnBrk="0" hangingPunct="0">
                    <a:lnSpc>
                      <a:spcPct val="100000"/>
                    </a:lnSpc>
                    <a:spcBef>
                      <a:spcPct val="0"/>
                    </a:spcBef>
                    <a:spcAft>
                      <a:spcPct val="0"/>
                    </a:spcAft>
                    <a:buClrTx/>
                    <a:buSzTx/>
                    <a:buFontTx/>
                    <a:buNone/>
                    <a:tabLst/>
                  </a:pPr>
                  <a:r>
                    <a:rPr lang="fr-CH" altLang="en-US" b="1" dirty="0" err="1">
                      <a:solidFill>
                        <a:srgbClr val="9B3833"/>
                      </a:solidFill>
                      <a:latin typeface="Arial Narrow" panose="020B0606020202030204" pitchFamily="34" charset="0"/>
                    </a:rPr>
                    <a:t>Flujos</a:t>
                  </a:r>
                  <a:endParaRPr kumimoji="0" lang="fr-CH" altLang="en-US" sz="1600" b="1" i="0" u="none" strike="noStrike" cap="none" normalizeH="0" baseline="0" dirty="0">
                    <a:ln>
                      <a:noFill/>
                    </a:ln>
                    <a:solidFill>
                      <a:srgbClr val="9B3833"/>
                    </a:solidFill>
                    <a:effectLst/>
                    <a:latin typeface="Arial Narrow" panose="020B0606020202030204" pitchFamily="34" charset="0"/>
                  </a:endParaRPr>
                </a:p>
                <a:p>
                  <a:pPr marL="114300" marR="0" lvl="0" defTabSz="914400" rtl="0" eaLnBrk="0" fontAlgn="base" latinLnBrk="0" hangingPunct="0">
                    <a:lnSpc>
                      <a:spcPct val="100000"/>
                    </a:lnSpc>
                    <a:spcBef>
                      <a:spcPct val="0"/>
                    </a:spcBef>
                    <a:spcAft>
                      <a:spcPct val="0"/>
                    </a:spcAft>
                    <a:buClrTx/>
                    <a:buSzTx/>
                    <a:buFontTx/>
                    <a:buNone/>
                    <a:tabLst/>
                  </a:pPr>
                  <a:endParaRPr kumimoji="0" lang="fr-CH" altLang="en-US" sz="1200" b="1" i="0" u="none" strike="noStrike" cap="none" normalizeH="0" baseline="0" dirty="0">
                    <a:ln>
                      <a:noFill/>
                    </a:ln>
                    <a:solidFill>
                      <a:srgbClr val="9B3833"/>
                    </a:solidFill>
                    <a:effectLst/>
                    <a:latin typeface="Arial Narrow" panose="020B0606020202030204" pitchFamily="34" charset="0"/>
                  </a:endParaRPr>
                </a:p>
                <a:p>
                  <a:pPr marL="114300" marR="0" lvl="0" defTabSz="914400" rtl="0" eaLnBrk="0" fontAlgn="base" latinLnBrk="0" hangingPunct="0">
                    <a:lnSpc>
                      <a:spcPct val="100000"/>
                    </a:lnSpc>
                    <a:spcBef>
                      <a:spcPct val="0"/>
                    </a:spcBef>
                    <a:spcAft>
                      <a:spcPct val="0"/>
                    </a:spcAft>
                    <a:buClrTx/>
                    <a:buSzTx/>
                    <a:buFontTx/>
                    <a:buNone/>
                    <a:tabLst/>
                  </a:pPr>
                  <a:r>
                    <a:rPr lang="fr-CH" altLang="en-US" sz="2000" dirty="0">
                      <a:solidFill>
                        <a:srgbClr val="9B3833"/>
                      </a:solidFill>
                      <a:latin typeface="Arial Narrow" panose="020B0606020202030204" pitchFamily="34" charset="0"/>
                    </a:rPr>
                    <a:t>       </a:t>
                  </a:r>
                  <a:r>
                    <a:rPr kumimoji="0" lang="fr-CH" altLang="en-US" sz="1600" b="0" i="0" u="none" strike="noStrike" cap="none" normalizeH="0" baseline="0" dirty="0" err="1">
                      <a:ln>
                        <a:noFill/>
                      </a:ln>
                      <a:solidFill>
                        <a:srgbClr val="000000"/>
                      </a:solidFill>
                      <a:effectLst/>
                      <a:latin typeface="Arial Narrow" panose="020B0606020202030204" pitchFamily="34" charset="0"/>
                    </a:rPr>
                    <a:t>Espontaneo</a:t>
                  </a:r>
                  <a:r>
                    <a:rPr kumimoji="0" lang="fr-CH" altLang="en-US" sz="1600" b="0" i="0" u="none" strike="noStrike" cap="none" normalizeH="0" dirty="0">
                      <a:ln>
                        <a:noFill/>
                      </a:ln>
                      <a:solidFill>
                        <a:srgbClr val="000000"/>
                      </a:solidFill>
                      <a:effectLst/>
                      <a:latin typeface="Arial Narrow" panose="020B0606020202030204" pitchFamily="34" charset="0"/>
                    </a:rPr>
                    <a:t> y </a:t>
                  </a:r>
                  <a:r>
                    <a:rPr kumimoji="0" lang="fr-CH" altLang="en-US" sz="1600" b="0" i="0" u="none" strike="noStrike" cap="none" normalizeH="0" dirty="0" err="1">
                      <a:ln>
                        <a:noFill/>
                      </a:ln>
                      <a:solidFill>
                        <a:srgbClr val="000000"/>
                      </a:solidFill>
                      <a:effectLst/>
                      <a:latin typeface="Arial Narrow" panose="020B0606020202030204" pitchFamily="34" charset="0"/>
                    </a:rPr>
                    <a:t>organizado</a:t>
                  </a:r>
                  <a:endParaRPr lang="fr-CH" altLang="en-US" sz="1600" dirty="0">
                    <a:solidFill>
                      <a:srgbClr val="000000"/>
                    </a:solidFill>
                    <a:latin typeface="Arial Narrow" panose="020B0606020202030204" pitchFamily="34" charset="0"/>
                  </a:endParaRPr>
                </a:p>
                <a:p>
                  <a:pPr marL="114300" marR="0" lvl="0" defTabSz="914400" rtl="0" eaLnBrk="0" fontAlgn="base" latinLnBrk="0" hangingPunct="0">
                    <a:lnSpc>
                      <a:spcPct val="100000"/>
                    </a:lnSpc>
                    <a:spcBef>
                      <a:spcPct val="0"/>
                    </a:spcBef>
                    <a:spcAft>
                      <a:spcPct val="0"/>
                    </a:spcAft>
                    <a:buClrTx/>
                    <a:buSzTx/>
                    <a:buFontTx/>
                    <a:buNone/>
                    <a:tabLst/>
                  </a:pPr>
                  <a:r>
                    <a:rPr kumimoji="0" lang="fr-CH" altLang="en-US" sz="1600" b="0" i="0" u="none" strike="noStrike" cap="none" normalizeH="0" dirty="0">
                      <a:ln>
                        <a:noFill/>
                      </a:ln>
                      <a:solidFill>
                        <a:srgbClr val="000000"/>
                      </a:solidFill>
                      <a:effectLst/>
                      <a:latin typeface="Arial Narrow" panose="020B0606020202030204" pitchFamily="34" charset="0"/>
                    </a:rPr>
                    <a:t>        </a:t>
                  </a:r>
                  <a:r>
                    <a:rPr kumimoji="0" lang="fr-CH" altLang="en-US" sz="1600" b="0" i="0" u="none" strike="noStrike" cap="none" normalizeH="0" dirty="0" err="1">
                      <a:ln>
                        <a:noFill/>
                      </a:ln>
                      <a:solidFill>
                        <a:srgbClr val="000000"/>
                      </a:solidFill>
                      <a:effectLst/>
                      <a:latin typeface="Arial Narrow" panose="020B0606020202030204" pitchFamily="34" charset="0"/>
                    </a:rPr>
                    <a:t>Interno</a:t>
                  </a:r>
                  <a:r>
                    <a:rPr kumimoji="0" lang="fr-CH" altLang="en-US" sz="1600" b="0" i="0" u="none" strike="noStrike" cap="none" normalizeH="0" dirty="0">
                      <a:ln>
                        <a:noFill/>
                      </a:ln>
                      <a:solidFill>
                        <a:srgbClr val="000000"/>
                      </a:solidFill>
                      <a:effectLst/>
                      <a:latin typeface="Arial Narrow" panose="020B0606020202030204" pitchFamily="34" charset="0"/>
                    </a:rPr>
                    <a:t> y </a:t>
                  </a:r>
                  <a:r>
                    <a:rPr kumimoji="0" lang="fr-CH" altLang="en-US" sz="1600" b="0" i="0" u="none" strike="noStrike" cap="none" normalizeH="0" dirty="0" err="1">
                      <a:ln>
                        <a:noFill/>
                      </a:ln>
                      <a:solidFill>
                        <a:srgbClr val="000000"/>
                      </a:solidFill>
                      <a:effectLst/>
                      <a:latin typeface="Arial Narrow" panose="020B0606020202030204" pitchFamily="34" charset="0"/>
                    </a:rPr>
                    <a:t>transfronterizo</a:t>
                  </a:r>
                  <a:endParaRPr kumimoji="0" lang="fr-CH" altLang="en-US" sz="1600" b="0" i="0" u="none" strike="noStrike" cap="none" normalizeH="0" baseline="0" dirty="0">
                    <a:ln>
                      <a:noFill/>
                    </a:ln>
                    <a:solidFill>
                      <a:srgbClr val="000000"/>
                    </a:solidFill>
                    <a:effectLst/>
                    <a:latin typeface="Arial Narrow" panose="020B0606020202030204" pitchFamily="34" charset="0"/>
                  </a:endParaRPr>
                </a:p>
                <a:p>
                  <a:pPr marL="114300" marR="0" lvl="0" defTabSz="914400" rtl="0" eaLnBrk="0" fontAlgn="base" latinLnBrk="0" hangingPunct="0">
                    <a:lnSpc>
                      <a:spcPct val="100000"/>
                    </a:lnSpc>
                    <a:spcBef>
                      <a:spcPct val="0"/>
                    </a:spcBef>
                    <a:spcAft>
                      <a:spcPct val="0"/>
                    </a:spcAft>
                    <a:buClrTx/>
                    <a:buSzTx/>
                    <a:buFontTx/>
                    <a:buNone/>
                    <a:tabLst/>
                  </a:pPr>
                  <a:r>
                    <a:rPr kumimoji="0" lang="fr-CH" altLang="en-US" sz="1600" b="0" i="0" u="none" strike="noStrike" cap="none" normalizeH="0" baseline="0" dirty="0">
                      <a:ln>
                        <a:noFill/>
                      </a:ln>
                      <a:solidFill>
                        <a:srgbClr val="000000"/>
                      </a:solidFill>
                      <a:effectLst/>
                      <a:latin typeface="Arial Narrow" panose="020B0606020202030204" pitchFamily="34" charset="0"/>
                    </a:rPr>
                    <a:t>  </a:t>
                  </a:r>
                  <a:r>
                    <a:rPr kumimoji="0" lang="fr-CH" altLang="en-US" sz="1600" b="0" i="0" u="none" strike="noStrike" cap="none" normalizeH="0" baseline="0" dirty="0" err="1">
                      <a:ln>
                        <a:noFill/>
                      </a:ln>
                      <a:solidFill>
                        <a:srgbClr val="000000"/>
                      </a:solidFill>
                      <a:effectLst/>
                      <a:latin typeface="Arial Narrow" panose="020B0606020202030204" pitchFamily="34" charset="0"/>
                    </a:rPr>
                    <a:t>Desplazamiento</a:t>
                  </a:r>
                  <a:r>
                    <a:rPr kumimoji="0" lang="fr-CH" altLang="en-US" sz="1600" b="0" i="0" u="none" strike="noStrike" cap="none" normalizeH="0" baseline="0" dirty="0">
                      <a:ln>
                        <a:noFill/>
                      </a:ln>
                      <a:solidFill>
                        <a:srgbClr val="000000"/>
                      </a:solidFill>
                      <a:effectLst/>
                      <a:latin typeface="Arial Narrow" panose="020B0606020202030204" pitchFamily="34" charset="0"/>
                    </a:rPr>
                    <a:t>, </a:t>
                  </a:r>
                  <a:r>
                    <a:rPr kumimoji="0" lang="fr-CH" altLang="en-US" sz="1600" b="0" i="0" u="none" strike="noStrike" cap="none" normalizeH="0" baseline="0" dirty="0" err="1">
                      <a:ln>
                        <a:noFill/>
                      </a:ln>
                      <a:solidFill>
                        <a:srgbClr val="000000"/>
                      </a:solidFill>
                      <a:effectLst/>
                      <a:latin typeface="Arial Narrow" panose="020B0606020202030204" pitchFamily="34" charset="0"/>
                    </a:rPr>
                    <a:t>retornos</a:t>
                  </a:r>
                  <a:r>
                    <a:rPr kumimoji="0" lang="fr-CH" altLang="en-US" sz="1600" b="0" i="0" u="none" strike="noStrike" cap="none" normalizeH="0" baseline="0" dirty="0">
                      <a:ln>
                        <a:noFill/>
                      </a:ln>
                      <a:solidFill>
                        <a:srgbClr val="000000"/>
                      </a:solidFill>
                      <a:effectLst/>
                      <a:latin typeface="Arial Narrow" panose="020B0606020202030204" pitchFamily="34" charset="0"/>
                    </a:rPr>
                    <a:t> o </a:t>
                  </a:r>
                  <a:r>
                    <a:rPr kumimoji="0" lang="fr-CH" altLang="en-US" sz="1600" b="0" i="0" u="none" strike="noStrike" cap="none" normalizeH="0" baseline="0" dirty="0" err="1">
                      <a:ln>
                        <a:noFill/>
                      </a:ln>
                      <a:solidFill>
                        <a:srgbClr val="000000"/>
                      </a:solidFill>
                      <a:effectLst/>
                      <a:latin typeface="Arial Narrow" panose="020B0606020202030204" pitchFamily="34" charset="0"/>
                    </a:rPr>
                    <a:t>reasentamientos</a:t>
                  </a:r>
                  <a:endParaRPr kumimoji="0" lang="en-US" altLang="en-US" sz="5400" b="0" i="0" u="none" strike="noStrike" cap="none" normalizeH="0" baseline="0" dirty="0">
                    <a:ln>
                      <a:noFill/>
                    </a:ln>
                    <a:solidFill>
                      <a:schemeClr val="tx1"/>
                    </a:solidFill>
                    <a:effectLst/>
                    <a:latin typeface="Arial Narrow" panose="020B0606020202030204" pitchFamily="34" charset="0"/>
                  </a:endParaRPr>
                </a:p>
              </p:txBody>
            </p:sp>
          </p:grpSp>
          <p:sp>
            <p:nvSpPr>
              <p:cNvPr id="6" name="Right Arrow 5"/>
              <p:cNvSpPr/>
              <p:nvPr/>
            </p:nvSpPr>
            <p:spPr>
              <a:xfrm>
                <a:off x="1387408" y="1438249"/>
                <a:ext cx="228600" cy="87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374534" y="1655164"/>
                <a:ext cx="228600" cy="87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386529" y="1841985"/>
                <a:ext cx="228600" cy="87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611279" y="3389311"/>
              <a:ext cx="241116" cy="542212"/>
              <a:chOff x="2901961" y="2777955"/>
              <a:chExt cx="241116" cy="542212"/>
            </a:xfrm>
          </p:grpSpPr>
          <p:sp>
            <p:nvSpPr>
              <p:cNvPr id="13" name="Right Arrow 12"/>
              <p:cNvSpPr/>
              <p:nvPr/>
            </p:nvSpPr>
            <p:spPr>
              <a:xfrm>
                <a:off x="2904701" y="2777955"/>
                <a:ext cx="228600" cy="87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2914477" y="3232790"/>
                <a:ext cx="228600" cy="87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901961" y="3005372"/>
                <a:ext cx="228600" cy="87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7493257" y="5110522"/>
              <a:ext cx="244839" cy="586517"/>
              <a:chOff x="2823563" y="2873830"/>
              <a:chExt cx="244839" cy="586517"/>
            </a:xfrm>
          </p:grpSpPr>
          <p:sp>
            <p:nvSpPr>
              <p:cNvPr id="17" name="Right Arrow 16"/>
              <p:cNvSpPr/>
              <p:nvPr/>
            </p:nvSpPr>
            <p:spPr>
              <a:xfrm>
                <a:off x="2823563" y="2873830"/>
                <a:ext cx="228600" cy="87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2823564" y="3129134"/>
                <a:ext cx="228600" cy="87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2839802" y="3372970"/>
                <a:ext cx="228600" cy="87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2" name="Picture 31"/>
          <p:cNvPicPr>
            <a:picLocks noChangeAspect="1"/>
          </p:cNvPicPr>
          <p:nvPr/>
        </p:nvPicPr>
        <p:blipFill>
          <a:blip r:embed="rId2"/>
          <a:stretch>
            <a:fillRect/>
          </a:stretch>
        </p:blipFill>
        <p:spPr>
          <a:xfrm>
            <a:off x="361847" y="1435013"/>
            <a:ext cx="7407105" cy="4423324"/>
          </a:xfrm>
          <a:prstGeom prst="rect">
            <a:avLst/>
          </a:prstGeom>
        </p:spPr>
      </p:pic>
      <p:sp>
        <p:nvSpPr>
          <p:cNvPr id="21" name="Rectangle 4"/>
          <p:cNvSpPr>
            <a:spLocks noChangeArrowheads="1"/>
          </p:cNvSpPr>
          <p:nvPr/>
        </p:nvSpPr>
        <p:spPr bwMode="auto">
          <a:xfrm>
            <a:off x="1495425" y="0"/>
            <a:ext cx="9144000" cy="795338"/>
          </a:xfrm>
          <a:prstGeom prst="rect">
            <a:avLst/>
          </a:prstGeom>
          <a:solidFill>
            <a:srgbClr val="5DA9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fr-FR" b="1" dirty="0" err="1" smtClean="0">
                <a:solidFill>
                  <a:schemeClr val="bg1"/>
                </a:solidFill>
                <a:latin typeface="Gill Sans MT" panose="020B0502020104020203" pitchFamily="34" charset="0"/>
                <a:ea typeface="ＭＳ Ｐゴシック" panose="020B0600070205080204" pitchFamily="34" charset="-128"/>
              </a:rPr>
              <a:t>Metodologías</a:t>
            </a:r>
            <a:r>
              <a:rPr lang="en-US" altLang="fr-FR" b="1" dirty="0" smtClean="0">
                <a:solidFill>
                  <a:schemeClr val="bg1"/>
                </a:solidFill>
                <a:latin typeface="Gill Sans MT" panose="020B0502020104020203" pitchFamily="34" charset="0"/>
                <a:ea typeface="ＭＳ Ｐゴシック" panose="020B0600070205080204" pitchFamily="34" charset="-128"/>
              </a:rPr>
              <a:t> de </a:t>
            </a:r>
            <a:r>
              <a:rPr lang="en-US" altLang="fr-FR" b="1" dirty="0" err="1" smtClean="0">
                <a:solidFill>
                  <a:schemeClr val="bg1"/>
                </a:solidFill>
                <a:latin typeface="Gill Sans MT" panose="020B0502020104020203" pitchFamily="34" charset="0"/>
                <a:ea typeface="ＭＳ Ｐゴシック" panose="020B0600070205080204" pitchFamily="34" charset="-128"/>
              </a:rPr>
              <a:t>recolección</a:t>
            </a:r>
            <a:r>
              <a:rPr lang="en-US" altLang="fr-FR" b="1" dirty="0" smtClean="0">
                <a:solidFill>
                  <a:schemeClr val="bg1"/>
                </a:solidFill>
                <a:latin typeface="Gill Sans MT" panose="020B0502020104020203" pitchFamily="34" charset="0"/>
                <a:ea typeface="ＭＳ Ｐゴシック" panose="020B0600070205080204" pitchFamily="34" charset="-128"/>
              </a:rPr>
              <a:t> de </a:t>
            </a:r>
            <a:r>
              <a:rPr lang="en-US" altLang="fr-FR" b="1" dirty="0" err="1" smtClean="0">
                <a:solidFill>
                  <a:schemeClr val="bg1"/>
                </a:solidFill>
                <a:latin typeface="Gill Sans MT" panose="020B0502020104020203" pitchFamily="34" charset="0"/>
                <a:ea typeface="ＭＳ Ｐゴシック" panose="020B0600070205080204" pitchFamily="34" charset="-128"/>
              </a:rPr>
              <a:t>datos</a:t>
            </a:r>
            <a:endParaRPr lang="en-US" altLang="fr-FR" b="1" dirty="0">
              <a:solidFill>
                <a:schemeClr val="bg1"/>
              </a:solidFill>
              <a:latin typeface="Gill Sans MT" panose="020B0502020104020203" pitchFamily="34" charset="0"/>
              <a:ea typeface="ＭＳ Ｐゴシック" panose="020B0600070205080204" pitchFamily="34" charset="-128"/>
            </a:endParaRPr>
          </a:p>
        </p:txBody>
      </p:sp>
    </p:spTree>
    <p:extLst>
      <p:ext uri="{BB962C8B-B14F-4D97-AF65-F5344CB8AC3E}">
        <p14:creationId xmlns:p14="http://schemas.microsoft.com/office/powerpoint/2010/main" val="230899058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Freeform 53"/>
          <p:cNvSpPr>
            <a:spLocks noEditPoints="1"/>
          </p:cNvSpPr>
          <p:nvPr/>
        </p:nvSpPr>
        <p:spPr bwMode="auto">
          <a:xfrm>
            <a:off x="7616892" y="2765663"/>
            <a:ext cx="730645" cy="725878"/>
          </a:xfrm>
          <a:custGeom>
            <a:avLst/>
            <a:gdLst/>
            <a:ahLst/>
            <a:cxnLst>
              <a:cxn ang="0">
                <a:pos x="171" y="47"/>
              </a:cxn>
              <a:cxn ang="0">
                <a:pos x="177" y="36"/>
              </a:cxn>
              <a:cxn ang="0">
                <a:pos x="179" y="38"/>
              </a:cxn>
              <a:cxn ang="0">
                <a:pos x="184" y="38"/>
              </a:cxn>
              <a:cxn ang="0">
                <a:pos x="188" y="35"/>
              </a:cxn>
              <a:cxn ang="0">
                <a:pos x="193" y="28"/>
              </a:cxn>
              <a:cxn ang="0">
                <a:pos x="190" y="19"/>
              </a:cxn>
              <a:cxn ang="0">
                <a:pos x="161" y="2"/>
              </a:cxn>
              <a:cxn ang="0">
                <a:pos x="152" y="4"/>
              </a:cxn>
              <a:cxn ang="0">
                <a:pos x="148" y="11"/>
              </a:cxn>
              <a:cxn ang="0">
                <a:pos x="147" y="16"/>
              </a:cxn>
              <a:cxn ang="0">
                <a:pos x="150" y="20"/>
              </a:cxn>
              <a:cxn ang="0">
                <a:pos x="152" y="22"/>
              </a:cxn>
              <a:cxn ang="0">
                <a:pos x="146" y="32"/>
              </a:cxn>
              <a:cxn ang="0">
                <a:pos x="106" y="24"/>
              </a:cxn>
              <a:cxn ang="0">
                <a:pos x="65" y="32"/>
              </a:cxn>
              <a:cxn ang="0">
                <a:pos x="59" y="22"/>
              </a:cxn>
              <a:cxn ang="0">
                <a:pos x="62" y="20"/>
              </a:cxn>
              <a:cxn ang="0">
                <a:pos x="65" y="16"/>
              </a:cxn>
              <a:cxn ang="0">
                <a:pos x="64" y="11"/>
              </a:cxn>
              <a:cxn ang="0">
                <a:pos x="60" y="4"/>
              </a:cxn>
              <a:cxn ang="0">
                <a:pos x="51" y="2"/>
              </a:cxn>
              <a:cxn ang="0">
                <a:pos x="21" y="19"/>
              </a:cxn>
              <a:cxn ang="0">
                <a:pos x="19" y="28"/>
              </a:cxn>
              <a:cxn ang="0">
                <a:pos x="23" y="35"/>
              </a:cxn>
              <a:cxn ang="0">
                <a:pos x="27" y="38"/>
              </a:cxn>
              <a:cxn ang="0">
                <a:pos x="32" y="38"/>
              </a:cxn>
              <a:cxn ang="0">
                <a:pos x="34" y="36"/>
              </a:cxn>
              <a:cxn ang="0">
                <a:pos x="40" y="47"/>
              </a:cxn>
              <a:cxn ang="0">
                <a:pos x="0" y="129"/>
              </a:cxn>
              <a:cxn ang="0">
                <a:pos x="106" y="235"/>
              </a:cxn>
              <a:cxn ang="0">
                <a:pos x="211" y="129"/>
              </a:cxn>
              <a:cxn ang="0">
                <a:pos x="171" y="47"/>
              </a:cxn>
              <a:cxn ang="0">
                <a:pos x="106" y="214"/>
              </a:cxn>
              <a:cxn ang="0">
                <a:pos x="21" y="129"/>
              </a:cxn>
              <a:cxn ang="0">
                <a:pos x="106" y="44"/>
              </a:cxn>
              <a:cxn ang="0">
                <a:pos x="191" y="129"/>
              </a:cxn>
              <a:cxn ang="0">
                <a:pos x="106" y="214"/>
              </a:cxn>
              <a:cxn ang="0">
                <a:pos x="115" y="130"/>
              </a:cxn>
              <a:cxn ang="0">
                <a:pos x="115" y="129"/>
              </a:cxn>
              <a:cxn ang="0">
                <a:pos x="115" y="82"/>
              </a:cxn>
              <a:cxn ang="0">
                <a:pos x="106" y="73"/>
              </a:cxn>
              <a:cxn ang="0">
                <a:pos x="97" y="82"/>
              </a:cxn>
              <a:cxn ang="0">
                <a:pos x="97" y="129"/>
              </a:cxn>
              <a:cxn ang="0">
                <a:pos x="106" y="138"/>
              </a:cxn>
              <a:cxn ang="0">
                <a:pos x="107" y="138"/>
              </a:cxn>
              <a:cxn ang="0">
                <a:pos x="149" y="180"/>
              </a:cxn>
              <a:cxn ang="0">
                <a:pos x="153" y="182"/>
              </a:cxn>
              <a:cxn ang="0">
                <a:pos x="157" y="180"/>
              </a:cxn>
              <a:cxn ang="0">
                <a:pos x="157" y="173"/>
              </a:cxn>
              <a:cxn ang="0">
                <a:pos x="115" y="130"/>
              </a:cxn>
            </a:cxnLst>
            <a:rect l="0" t="0" r="r" b="b"/>
            <a:pathLst>
              <a:path w="211" h="235">
                <a:moveTo>
                  <a:pt x="171" y="47"/>
                </a:moveTo>
                <a:cubicBezTo>
                  <a:pt x="177" y="36"/>
                  <a:pt x="177" y="36"/>
                  <a:pt x="177" y="36"/>
                </a:cubicBezTo>
                <a:cubicBezTo>
                  <a:pt x="179" y="38"/>
                  <a:pt x="179" y="38"/>
                  <a:pt x="179" y="38"/>
                </a:cubicBezTo>
                <a:cubicBezTo>
                  <a:pt x="181" y="38"/>
                  <a:pt x="183" y="39"/>
                  <a:pt x="184" y="38"/>
                </a:cubicBezTo>
                <a:cubicBezTo>
                  <a:pt x="186" y="38"/>
                  <a:pt x="188" y="37"/>
                  <a:pt x="188" y="35"/>
                </a:cubicBezTo>
                <a:cubicBezTo>
                  <a:pt x="193" y="28"/>
                  <a:pt x="193" y="28"/>
                  <a:pt x="193" y="28"/>
                </a:cubicBezTo>
                <a:cubicBezTo>
                  <a:pt x="195" y="25"/>
                  <a:pt x="194" y="21"/>
                  <a:pt x="190" y="19"/>
                </a:cubicBezTo>
                <a:cubicBezTo>
                  <a:pt x="161" y="2"/>
                  <a:pt x="161" y="2"/>
                  <a:pt x="161" y="2"/>
                </a:cubicBezTo>
                <a:cubicBezTo>
                  <a:pt x="158" y="0"/>
                  <a:pt x="154" y="1"/>
                  <a:pt x="152" y="4"/>
                </a:cubicBezTo>
                <a:cubicBezTo>
                  <a:pt x="148" y="11"/>
                  <a:pt x="148" y="11"/>
                  <a:pt x="148" y="11"/>
                </a:cubicBezTo>
                <a:cubicBezTo>
                  <a:pt x="147" y="13"/>
                  <a:pt x="147" y="15"/>
                  <a:pt x="147" y="16"/>
                </a:cubicBezTo>
                <a:cubicBezTo>
                  <a:pt x="147" y="18"/>
                  <a:pt x="149" y="19"/>
                  <a:pt x="150" y="20"/>
                </a:cubicBezTo>
                <a:cubicBezTo>
                  <a:pt x="152" y="22"/>
                  <a:pt x="152" y="22"/>
                  <a:pt x="152" y="22"/>
                </a:cubicBezTo>
                <a:cubicBezTo>
                  <a:pt x="146" y="32"/>
                  <a:pt x="146" y="32"/>
                  <a:pt x="146" y="32"/>
                </a:cubicBezTo>
                <a:cubicBezTo>
                  <a:pt x="134" y="27"/>
                  <a:pt x="120" y="24"/>
                  <a:pt x="106" y="24"/>
                </a:cubicBezTo>
                <a:cubicBezTo>
                  <a:pt x="91" y="24"/>
                  <a:pt x="78" y="27"/>
                  <a:pt x="65" y="32"/>
                </a:cubicBezTo>
                <a:cubicBezTo>
                  <a:pt x="59" y="22"/>
                  <a:pt x="59" y="22"/>
                  <a:pt x="59" y="22"/>
                </a:cubicBezTo>
                <a:cubicBezTo>
                  <a:pt x="62" y="20"/>
                  <a:pt x="62" y="20"/>
                  <a:pt x="62" y="20"/>
                </a:cubicBezTo>
                <a:cubicBezTo>
                  <a:pt x="63" y="19"/>
                  <a:pt x="64" y="18"/>
                  <a:pt x="65" y="16"/>
                </a:cubicBezTo>
                <a:cubicBezTo>
                  <a:pt x="65" y="15"/>
                  <a:pt x="65" y="13"/>
                  <a:pt x="64" y="11"/>
                </a:cubicBezTo>
                <a:cubicBezTo>
                  <a:pt x="60" y="4"/>
                  <a:pt x="60" y="4"/>
                  <a:pt x="60" y="4"/>
                </a:cubicBezTo>
                <a:cubicBezTo>
                  <a:pt x="58" y="1"/>
                  <a:pt x="54" y="0"/>
                  <a:pt x="51" y="2"/>
                </a:cubicBezTo>
                <a:cubicBezTo>
                  <a:pt x="21" y="19"/>
                  <a:pt x="21" y="19"/>
                  <a:pt x="21" y="19"/>
                </a:cubicBezTo>
                <a:cubicBezTo>
                  <a:pt x="18" y="21"/>
                  <a:pt x="17" y="25"/>
                  <a:pt x="19" y="28"/>
                </a:cubicBezTo>
                <a:cubicBezTo>
                  <a:pt x="23" y="35"/>
                  <a:pt x="23" y="35"/>
                  <a:pt x="23" y="35"/>
                </a:cubicBezTo>
                <a:cubicBezTo>
                  <a:pt x="24" y="37"/>
                  <a:pt x="25" y="38"/>
                  <a:pt x="27" y="38"/>
                </a:cubicBezTo>
                <a:cubicBezTo>
                  <a:pt x="29" y="39"/>
                  <a:pt x="31" y="38"/>
                  <a:pt x="32" y="38"/>
                </a:cubicBezTo>
                <a:cubicBezTo>
                  <a:pt x="34" y="36"/>
                  <a:pt x="34" y="36"/>
                  <a:pt x="34" y="36"/>
                </a:cubicBezTo>
                <a:cubicBezTo>
                  <a:pt x="40" y="47"/>
                  <a:pt x="40" y="47"/>
                  <a:pt x="40" y="47"/>
                </a:cubicBezTo>
                <a:cubicBezTo>
                  <a:pt x="16" y="66"/>
                  <a:pt x="0" y="96"/>
                  <a:pt x="0" y="129"/>
                </a:cubicBezTo>
                <a:cubicBezTo>
                  <a:pt x="0" y="187"/>
                  <a:pt x="48" y="235"/>
                  <a:pt x="106" y="235"/>
                </a:cubicBezTo>
                <a:cubicBezTo>
                  <a:pt x="164" y="235"/>
                  <a:pt x="211" y="187"/>
                  <a:pt x="211" y="129"/>
                </a:cubicBezTo>
                <a:cubicBezTo>
                  <a:pt x="211" y="96"/>
                  <a:pt x="196" y="66"/>
                  <a:pt x="171" y="47"/>
                </a:cubicBezTo>
                <a:close/>
                <a:moveTo>
                  <a:pt x="106" y="214"/>
                </a:moveTo>
                <a:cubicBezTo>
                  <a:pt x="59" y="214"/>
                  <a:pt x="21" y="176"/>
                  <a:pt x="21" y="129"/>
                </a:cubicBezTo>
                <a:cubicBezTo>
                  <a:pt x="21" y="82"/>
                  <a:pt x="59" y="44"/>
                  <a:pt x="106" y="44"/>
                </a:cubicBezTo>
                <a:cubicBezTo>
                  <a:pt x="153" y="44"/>
                  <a:pt x="191" y="82"/>
                  <a:pt x="191" y="129"/>
                </a:cubicBezTo>
                <a:cubicBezTo>
                  <a:pt x="191" y="176"/>
                  <a:pt x="153" y="214"/>
                  <a:pt x="106" y="214"/>
                </a:cubicBezTo>
                <a:close/>
                <a:moveTo>
                  <a:pt x="115" y="130"/>
                </a:moveTo>
                <a:cubicBezTo>
                  <a:pt x="115" y="130"/>
                  <a:pt x="115" y="130"/>
                  <a:pt x="115" y="129"/>
                </a:cubicBezTo>
                <a:cubicBezTo>
                  <a:pt x="115" y="82"/>
                  <a:pt x="115" y="82"/>
                  <a:pt x="115" y="82"/>
                </a:cubicBezTo>
                <a:cubicBezTo>
                  <a:pt x="115" y="77"/>
                  <a:pt x="111" y="73"/>
                  <a:pt x="106" y="73"/>
                </a:cubicBezTo>
                <a:cubicBezTo>
                  <a:pt x="101" y="73"/>
                  <a:pt x="97" y="77"/>
                  <a:pt x="97" y="82"/>
                </a:cubicBezTo>
                <a:cubicBezTo>
                  <a:pt x="97" y="129"/>
                  <a:pt x="97" y="129"/>
                  <a:pt x="97" y="129"/>
                </a:cubicBezTo>
                <a:cubicBezTo>
                  <a:pt x="97" y="134"/>
                  <a:pt x="101" y="138"/>
                  <a:pt x="106" y="138"/>
                </a:cubicBezTo>
                <a:cubicBezTo>
                  <a:pt x="106" y="138"/>
                  <a:pt x="107" y="138"/>
                  <a:pt x="107" y="138"/>
                </a:cubicBezTo>
                <a:cubicBezTo>
                  <a:pt x="149" y="180"/>
                  <a:pt x="149" y="180"/>
                  <a:pt x="149" y="180"/>
                </a:cubicBezTo>
                <a:cubicBezTo>
                  <a:pt x="150" y="181"/>
                  <a:pt x="152" y="182"/>
                  <a:pt x="153" y="182"/>
                </a:cubicBezTo>
                <a:cubicBezTo>
                  <a:pt x="155" y="182"/>
                  <a:pt x="156" y="181"/>
                  <a:pt x="157" y="180"/>
                </a:cubicBezTo>
                <a:cubicBezTo>
                  <a:pt x="159" y="178"/>
                  <a:pt x="159" y="175"/>
                  <a:pt x="157" y="173"/>
                </a:cubicBezTo>
                <a:lnTo>
                  <a:pt x="115" y="13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grpSp>
        <p:nvGrpSpPr>
          <p:cNvPr id="92" name="그룹 31"/>
          <p:cNvGrpSpPr/>
          <p:nvPr/>
        </p:nvGrpSpPr>
        <p:grpSpPr>
          <a:xfrm>
            <a:off x="7149997" y="1281784"/>
            <a:ext cx="3073617" cy="3175000"/>
            <a:chOff x="3971926" y="1968500"/>
            <a:chExt cx="3036902" cy="3175000"/>
          </a:xfrm>
        </p:grpSpPr>
        <p:sp>
          <p:nvSpPr>
            <p:cNvPr id="93" name="Freeform 35"/>
            <p:cNvSpPr>
              <a:spLocks/>
            </p:cNvSpPr>
            <p:nvPr/>
          </p:nvSpPr>
          <p:spPr bwMode="auto">
            <a:xfrm>
              <a:off x="3971926" y="1968500"/>
              <a:ext cx="3036902" cy="3175000"/>
            </a:xfrm>
            <a:custGeom>
              <a:avLst/>
              <a:gdLst>
                <a:gd name="T0" fmla="*/ 314 w 1684"/>
                <a:gd name="T1" fmla="*/ 284 h 1761"/>
                <a:gd name="T2" fmla="*/ 201 w 1684"/>
                <a:gd name="T3" fmla="*/ 565 h 1761"/>
                <a:gd name="T4" fmla="*/ 191 w 1684"/>
                <a:gd name="T5" fmla="*/ 655 h 1761"/>
                <a:gd name="T6" fmla="*/ 36 w 1684"/>
                <a:gd name="T7" fmla="*/ 832 h 1761"/>
                <a:gd name="T8" fmla="*/ 9 w 1684"/>
                <a:gd name="T9" fmla="*/ 921 h 1761"/>
                <a:gd name="T10" fmla="*/ 105 w 1684"/>
                <a:gd name="T11" fmla="*/ 981 h 1761"/>
                <a:gd name="T12" fmla="*/ 76 w 1684"/>
                <a:gd name="T13" fmla="*/ 1088 h 1761"/>
                <a:gd name="T14" fmla="*/ 119 w 1684"/>
                <a:gd name="T15" fmla="*/ 1143 h 1761"/>
                <a:gd name="T16" fmla="*/ 79 w 1684"/>
                <a:gd name="T17" fmla="*/ 1179 h 1761"/>
                <a:gd name="T18" fmla="*/ 91 w 1684"/>
                <a:gd name="T19" fmla="*/ 1225 h 1761"/>
                <a:gd name="T20" fmla="*/ 128 w 1684"/>
                <a:gd name="T21" fmla="*/ 1252 h 1761"/>
                <a:gd name="T22" fmla="*/ 114 w 1684"/>
                <a:gd name="T23" fmla="*/ 1362 h 1761"/>
                <a:gd name="T24" fmla="*/ 400 w 1684"/>
                <a:gd name="T25" fmla="*/ 1490 h 1761"/>
                <a:gd name="T26" fmla="*/ 484 w 1684"/>
                <a:gd name="T27" fmla="*/ 1761 h 1761"/>
                <a:gd name="T28" fmla="*/ 745 w 1684"/>
                <a:gd name="T29" fmla="*/ 1761 h 1761"/>
                <a:gd name="T30" fmla="*/ 745 w 1684"/>
                <a:gd name="T31" fmla="*/ 1761 h 1761"/>
                <a:gd name="T32" fmla="*/ 1253 w 1684"/>
                <a:gd name="T33" fmla="*/ 1761 h 1761"/>
                <a:gd name="T34" fmla="*/ 1346 w 1684"/>
                <a:gd name="T35" fmla="*/ 1032 h 1761"/>
                <a:gd name="T36" fmla="*/ 745 w 1684"/>
                <a:gd name="T37" fmla="*/ 69 h 1761"/>
                <a:gd name="T38" fmla="*/ 745 w 1684"/>
                <a:gd name="T39" fmla="*/ 69 h 1761"/>
                <a:gd name="T40" fmla="*/ 314 w 1684"/>
                <a:gd name="T41" fmla="*/ 284 h 1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84" h="1761">
                  <a:moveTo>
                    <a:pt x="314" y="284"/>
                  </a:moveTo>
                  <a:cubicBezTo>
                    <a:pt x="204" y="415"/>
                    <a:pt x="223" y="522"/>
                    <a:pt x="201" y="565"/>
                  </a:cubicBezTo>
                  <a:cubicBezTo>
                    <a:pt x="187" y="594"/>
                    <a:pt x="210" y="629"/>
                    <a:pt x="191" y="655"/>
                  </a:cubicBezTo>
                  <a:cubicBezTo>
                    <a:pt x="145" y="720"/>
                    <a:pt x="102" y="764"/>
                    <a:pt x="36" y="832"/>
                  </a:cubicBezTo>
                  <a:cubicBezTo>
                    <a:pt x="18" y="850"/>
                    <a:pt x="0" y="897"/>
                    <a:pt x="9" y="921"/>
                  </a:cubicBezTo>
                  <a:cubicBezTo>
                    <a:pt x="19" y="946"/>
                    <a:pt x="93" y="941"/>
                    <a:pt x="105" y="981"/>
                  </a:cubicBezTo>
                  <a:cubicBezTo>
                    <a:pt x="121" y="1034"/>
                    <a:pt x="73" y="1053"/>
                    <a:pt x="76" y="1088"/>
                  </a:cubicBezTo>
                  <a:cubicBezTo>
                    <a:pt x="69" y="1129"/>
                    <a:pt x="105" y="1134"/>
                    <a:pt x="119" y="1143"/>
                  </a:cubicBezTo>
                  <a:cubicBezTo>
                    <a:pt x="98" y="1163"/>
                    <a:pt x="89" y="1162"/>
                    <a:pt x="79" y="1179"/>
                  </a:cubicBezTo>
                  <a:cubicBezTo>
                    <a:pt x="72" y="1191"/>
                    <a:pt x="83" y="1213"/>
                    <a:pt x="91" y="1225"/>
                  </a:cubicBezTo>
                  <a:cubicBezTo>
                    <a:pt x="100" y="1239"/>
                    <a:pt x="127" y="1236"/>
                    <a:pt x="128" y="1252"/>
                  </a:cubicBezTo>
                  <a:cubicBezTo>
                    <a:pt x="129" y="1296"/>
                    <a:pt x="107" y="1319"/>
                    <a:pt x="114" y="1362"/>
                  </a:cubicBezTo>
                  <a:cubicBezTo>
                    <a:pt x="140" y="1527"/>
                    <a:pt x="333" y="1406"/>
                    <a:pt x="400" y="1490"/>
                  </a:cubicBezTo>
                  <a:cubicBezTo>
                    <a:pt x="454" y="1556"/>
                    <a:pt x="512" y="1620"/>
                    <a:pt x="484" y="1761"/>
                  </a:cubicBezTo>
                  <a:cubicBezTo>
                    <a:pt x="745" y="1761"/>
                    <a:pt x="745" y="1761"/>
                    <a:pt x="745" y="1761"/>
                  </a:cubicBezTo>
                  <a:cubicBezTo>
                    <a:pt x="745" y="1761"/>
                    <a:pt x="745" y="1761"/>
                    <a:pt x="745" y="1761"/>
                  </a:cubicBezTo>
                  <a:cubicBezTo>
                    <a:pt x="1253" y="1761"/>
                    <a:pt x="1253" y="1761"/>
                    <a:pt x="1253" y="1761"/>
                  </a:cubicBezTo>
                  <a:cubicBezTo>
                    <a:pt x="1084" y="1384"/>
                    <a:pt x="1150" y="1293"/>
                    <a:pt x="1346" y="1032"/>
                  </a:cubicBezTo>
                  <a:cubicBezTo>
                    <a:pt x="1684" y="581"/>
                    <a:pt x="1314" y="0"/>
                    <a:pt x="745" y="69"/>
                  </a:cubicBezTo>
                  <a:cubicBezTo>
                    <a:pt x="745" y="69"/>
                    <a:pt x="745" y="69"/>
                    <a:pt x="745" y="69"/>
                  </a:cubicBezTo>
                  <a:cubicBezTo>
                    <a:pt x="610" y="85"/>
                    <a:pt x="408" y="169"/>
                    <a:pt x="314" y="28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ko-KR" altLang="en-US" sz="2514" dirty="0"/>
            </a:p>
          </p:txBody>
        </p:sp>
        <p:sp>
          <p:nvSpPr>
            <p:cNvPr id="94" name="TextBox 93"/>
            <p:cNvSpPr txBox="1">
              <a:spLocks/>
            </p:cNvSpPr>
            <p:nvPr/>
          </p:nvSpPr>
          <p:spPr>
            <a:xfrm>
              <a:off x="4557189" y="3261117"/>
              <a:ext cx="1872190" cy="589766"/>
            </a:xfrm>
            <a:prstGeom prst="rect">
              <a:avLst/>
            </a:prstGeom>
            <a:noFill/>
          </p:spPr>
          <p:txBody>
            <a:bodyPr wrap="square" lIns="72000" tIns="0" rIns="72000" bIns="0" rtlCol="0">
              <a:noAutofit/>
            </a:bodyPr>
            <a:lstStyle/>
            <a:p>
              <a:pPr lvl="0" algn="ctr"/>
              <a:r>
                <a:rPr lang="en-US" altLang="ko-KR" sz="1600" b="1" dirty="0" smtClean="0">
                  <a:gradFill>
                    <a:gsLst>
                      <a:gs pos="0">
                        <a:schemeClr val="accent1"/>
                      </a:gs>
                      <a:gs pos="100000">
                        <a:schemeClr val="accent1"/>
                      </a:gs>
                    </a:gsLst>
                    <a:lin ang="5400000" scaled="1"/>
                  </a:gradFill>
                  <a:latin typeface="Roboto Condensed Regular"/>
                </a:rPr>
                <a:t>¿</a:t>
              </a:r>
              <a:r>
                <a:rPr lang="en-US" altLang="ko-KR" sz="1600" b="1" dirty="0" err="1" smtClean="0">
                  <a:gradFill>
                    <a:gsLst>
                      <a:gs pos="0">
                        <a:schemeClr val="accent1"/>
                      </a:gs>
                      <a:gs pos="100000">
                        <a:schemeClr val="accent1"/>
                      </a:gs>
                    </a:gsLst>
                    <a:lin ang="5400000" scaled="1"/>
                  </a:gradFill>
                  <a:latin typeface="Roboto Condensed Regular"/>
                </a:rPr>
                <a:t>Qué</a:t>
              </a:r>
              <a:r>
                <a:rPr lang="en-US" altLang="ko-KR" sz="1600" b="1" dirty="0" smtClean="0">
                  <a:gradFill>
                    <a:gsLst>
                      <a:gs pos="0">
                        <a:schemeClr val="accent1"/>
                      </a:gs>
                      <a:gs pos="100000">
                        <a:schemeClr val="accent1"/>
                      </a:gs>
                    </a:gsLst>
                    <a:lin ang="5400000" scaled="1"/>
                  </a:gradFill>
                  <a:latin typeface="Roboto Condensed Regular"/>
                </a:rPr>
                <a:t> </a:t>
              </a:r>
              <a:r>
                <a:rPr lang="en-US" altLang="ko-KR" sz="1600" b="1" dirty="0" err="1" smtClean="0">
                  <a:gradFill>
                    <a:gsLst>
                      <a:gs pos="0">
                        <a:schemeClr val="accent1"/>
                      </a:gs>
                      <a:gs pos="100000">
                        <a:schemeClr val="accent1"/>
                      </a:gs>
                    </a:gsLst>
                    <a:lin ang="5400000" scaled="1"/>
                  </a:gradFill>
                  <a:latin typeface="Roboto Condensed Regular"/>
                </a:rPr>
                <a:t>necesitamos</a:t>
              </a:r>
              <a:r>
                <a:rPr lang="en-US" altLang="ko-KR" sz="1600" b="1" dirty="0" smtClean="0">
                  <a:gradFill>
                    <a:gsLst>
                      <a:gs pos="0">
                        <a:schemeClr val="accent1"/>
                      </a:gs>
                      <a:gs pos="100000">
                        <a:schemeClr val="accent1"/>
                      </a:gs>
                    </a:gsLst>
                    <a:lin ang="5400000" scaled="1"/>
                  </a:gradFill>
                  <a:latin typeface="Roboto Condensed Regular"/>
                </a:rPr>
                <a:t> saber?</a:t>
              </a:r>
              <a:endParaRPr lang="ko-KR" altLang="en-US" sz="1600" b="1" dirty="0">
                <a:gradFill>
                  <a:gsLst>
                    <a:gs pos="0">
                      <a:schemeClr val="accent1"/>
                    </a:gs>
                    <a:gs pos="100000">
                      <a:schemeClr val="accent1"/>
                    </a:gs>
                  </a:gsLst>
                  <a:lin ang="5400000" scaled="1"/>
                </a:gradFill>
                <a:latin typeface="Roboto Condensed Regular"/>
              </a:endParaRPr>
            </a:p>
          </p:txBody>
        </p:sp>
      </p:grpSp>
      <p:grpSp>
        <p:nvGrpSpPr>
          <p:cNvPr id="95" name="그룹 45"/>
          <p:cNvGrpSpPr/>
          <p:nvPr/>
        </p:nvGrpSpPr>
        <p:grpSpPr>
          <a:xfrm>
            <a:off x="5694529" y="294004"/>
            <a:ext cx="2291294" cy="2767631"/>
            <a:chOff x="2160885" y="1066801"/>
            <a:chExt cx="899282" cy="1409700"/>
          </a:xfrm>
        </p:grpSpPr>
        <p:grpSp>
          <p:nvGrpSpPr>
            <p:cNvPr id="96" name="그룹 38"/>
            <p:cNvGrpSpPr/>
            <p:nvPr/>
          </p:nvGrpSpPr>
          <p:grpSpPr>
            <a:xfrm>
              <a:off x="2160885" y="1066801"/>
              <a:ext cx="899282" cy="1409700"/>
              <a:chOff x="4263269" y="1066801"/>
              <a:chExt cx="899282" cy="1409700"/>
            </a:xfrm>
          </p:grpSpPr>
          <p:cxnSp>
            <p:nvCxnSpPr>
              <p:cNvPr id="98" name="직선 연결선 103"/>
              <p:cNvCxnSpPr/>
              <p:nvPr/>
            </p:nvCxnSpPr>
            <p:spPr>
              <a:xfrm flipH="1" flipV="1">
                <a:off x="4705350" y="1619250"/>
                <a:ext cx="457201" cy="857251"/>
              </a:xfrm>
              <a:prstGeom prst="line">
                <a:avLst/>
              </a:prstGeom>
              <a:ln w="3175">
                <a:solidFill>
                  <a:schemeClr val="accent3">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99" name="그룹 32"/>
              <p:cNvGrpSpPr/>
              <p:nvPr/>
            </p:nvGrpSpPr>
            <p:grpSpPr>
              <a:xfrm>
                <a:off x="4263269" y="1066801"/>
                <a:ext cx="644939" cy="644936"/>
                <a:chOff x="4263269" y="1066801"/>
                <a:chExt cx="644939" cy="644936"/>
              </a:xfrm>
            </p:grpSpPr>
            <p:grpSp>
              <p:nvGrpSpPr>
                <p:cNvPr id="100" name="그룹 105"/>
                <p:cNvGrpSpPr/>
                <p:nvPr/>
              </p:nvGrpSpPr>
              <p:grpSpPr>
                <a:xfrm>
                  <a:off x="4263269" y="1066801"/>
                  <a:ext cx="644939" cy="644936"/>
                  <a:chOff x="5388525" y="1348545"/>
                  <a:chExt cx="805349" cy="805347"/>
                </a:xfrm>
              </p:grpSpPr>
              <p:sp>
                <p:nvSpPr>
                  <p:cNvPr id="102" name="타원 111"/>
                  <p:cNvSpPr/>
                  <p:nvPr/>
                </p:nvSpPr>
                <p:spPr>
                  <a:xfrm>
                    <a:off x="5388525" y="1348545"/>
                    <a:ext cx="805348" cy="805346"/>
                  </a:xfrm>
                  <a:prstGeom prst="ellipse">
                    <a:avLst/>
                  </a:prstGeom>
                  <a:gradFill>
                    <a:gsLst>
                      <a:gs pos="0">
                        <a:schemeClr val="accent3">
                          <a:lumMod val="75000"/>
                        </a:schemeClr>
                      </a:gs>
                      <a:gs pos="100000">
                        <a:schemeClr val="accent3">
                          <a:lumMod val="65000"/>
                        </a:schemeClr>
                      </a:gs>
                    </a:gsLst>
                    <a:lin ang="2700000" scaled="0"/>
                  </a:gradFill>
                  <a:ln w="3175" cap="flat" cmpd="sng" algn="ctr">
                    <a:solidFill>
                      <a:schemeClr val="accent3">
                        <a:lumMod val="65000"/>
                      </a:schemeClr>
                    </a:solidFill>
                    <a:prstDash val="solid"/>
                  </a:ln>
                  <a:effectLst>
                    <a:outerShdw dist="25400" dir="540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900"/>
                      </a:lnSpc>
                    </a:pPr>
                    <a:endParaRPr lang="ko-KR" altLang="en-US" sz="4500" dirty="0">
                      <a:gradFill>
                        <a:gsLst>
                          <a:gs pos="0">
                            <a:schemeClr val="bg2"/>
                          </a:gs>
                          <a:gs pos="100000">
                            <a:schemeClr val="bg2"/>
                          </a:gs>
                        </a:gsLst>
                        <a:lin ang="0" scaled="1"/>
                      </a:gradFill>
                      <a:latin typeface="Entypo" pitchFamily="50" charset="0"/>
                      <a:ea typeface="Roboto Light" pitchFamily="2" charset="0"/>
                      <a:cs typeface="Roboto Condensed Regular"/>
                    </a:endParaRPr>
                  </a:p>
                </p:txBody>
              </p:sp>
              <p:sp>
                <p:nvSpPr>
                  <p:cNvPr id="103" name="타원 111"/>
                  <p:cNvSpPr/>
                  <p:nvPr/>
                </p:nvSpPr>
                <p:spPr>
                  <a:xfrm>
                    <a:off x="5605916" y="1521893"/>
                    <a:ext cx="587958" cy="631999"/>
                  </a:xfrm>
                  <a:custGeom>
                    <a:avLst/>
                    <a:gdLst/>
                    <a:ahLst/>
                    <a:cxnLst/>
                    <a:rect l="l" t="t" r="r" b="b"/>
                    <a:pathLst>
                      <a:path w="587958" h="631999">
                        <a:moveTo>
                          <a:pt x="515732" y="0"/>
                        </a:moveTo>
                        <a:cubicBezTo>
                          <a:pt x="561413" y="64854"/>
                          <a:pt x="587958" y="143990"/>
                          <a:pt x="587958" y="229326"/>
                        </a:cubicBezTo>
                        <a:cubicBezTo>
                          <a:pt x="587958" y="451716"/>
                          <a:pt x="407675" y="631999"/>
                          <a:pt x="185284" y="631999"/>
                        </a:cubicBezTo>
                        <a:cubicBezTo>
                          <a:pt x="118132" y="631999"/>
                          <a:pt x="54819" y="615561"/>
                          <a:pt x="0" y="584861"/>
                        </a:cubicBezTo>
                        <a:cubicBezTo>
                          <a:pt x="34632" y="595451"/>
                          <a:pt x="71363" y="600249"/>
                          <a:pt x="109215" y="600249"/>
                        </a:cubicBezTo>
                        <a:cubicBezTo>
                          <a:pt x="351271" y="600249"/>
                          <a:pt x="547496" y="404024"/>
                          <a:pt x="547496" y="161969"/>
                        </a:cubicBezTo>
                        <a:cubicBezTo>
                          <a:pt x="547496" y="104644"/>
                          <a:pt x="536490" y="49889"/>
                          <a:pt x="515732" y="0"/>
                        </a:cubicBezTo>
                        <a:close/>
                      </a:path>
                    </a:pathLst>
                  </a:custGeom>
                  <a:solidFill>
                    <a:srgbClr val="000000">
                      <a:alpha val="10196"/>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sp>
              <p:nvSpPr>
                <p:cNvPr id="101" name="TextBox 100"/>
                <p:cNvSpPr txBox="1"/>
                <p:nvPr/>
              </p:nvSpPr>
              <p:spPr>
                <a:xfrm>
                  <a:off x="4272992" y="1460251"/>
                  <a:ext cx="625489" cy="155311"/>
                </a:xfrm>
                <a:prstGeom prst="rect">
                  <a:avLst/>
                </a:prstGeom>
                <a:noFill/>
              </p:spPr>
              <p:txBody>
                <a:bodyPr wrap="square" lIns="0" tIns="0" rIns="0" bIns="0" rtlCol="0">
                  <a:noAutofit/>
                </a:bodyPr>
                <a:lstStyle/>
                <a:p>
                  <a:pPr algn="ctr"/>
                  <a:r>
                    <a:rPr lang="en-US" altLang="ko-KR" sz="1200" b="1" dirty="0" smtClean="0">
                      <a:gradFill>
                        <a:gsLst>
                          <a:gs pos="0">
                            <a:schemeClr val="bg2"/>
                          </a:gs>
                          <a:gs pos="100000">
                            <a:schemeClr val="bg2"/>
                          </a:gs>
                        </a:gsLst>
                        <a:lin ang="5400000" scaled="0"/>
                      </a:gradFill>
                      <a:latin typeface="Roboto Condensed Regular"/>
                    </a:rPr>
                    <a:t>¿</a:t>
                  </a:r>
                  <a:r>
                    <a:rPr lang="en-US" altLang="ko-KR" sz="1200" b="1" dirty="0" err="1" smtClean="0">
                      <a:gradFill>
                        <a:gsLst>
                          <a:gs pos="0">
                            <a:schemeClr val="bg2"/>
                          </a:gs>
                          <a:gs pos="100000">
                            <a:schemeClr val="bg2"/>
                          </a:gs>
                        </a:gsLst>
                        <a:lin ang="5400000" scaled="0"/>
                      </a:gradFill>
                      <a:latin typeface="Roboto Condensed Regular"/>
                    </a:rPr>
                    <a:t>Dónde</a:t>
                  </a:r>
                  <a:r>
                    <a:rPr lang="en-US" altLang="ko-KR" sz="1200" b="1" dirty="0" smtClean="0">
                      <a:gradFill>
                        <a:gsLst>
                          <a:gs pos="0">
                            <a:schemeClr val="bg2"/>
                          </a:gs>
                          <a:gs pos="100000">
                            <a:schemeClr val="bg2"/>
                          </a:gs>
                        </a:gsLst>
                        <a:lin ang="5400000" scaled="0"/>
                      </a:gradFill>
                      <a:latin typeface="Roboto Condensed Regular"/>
                    </a:rPr>
                    <a:t>?</a:t>
                  </a:r>
                  <a:endParaRPr lang="ko-KR" altLang="en-US" sz="1200" b="1" dirty="0">
                    <a:gradFill>
                      <a:gsLst>
                        <a:gs pos="0">
                          <a:schemeClr val="bg2"/>
                        </a:gs>
                        <a:gs pos="100000">
                          <a:schemeClr val="bg2"/>
                        </a:gs>
                      </a:gsLst>
                      <a:lin ang="5400000" scaled="0"/>
                    </a:gradFill>
                    <a:latin typeface="Roboto Condensed Regular"/>
                  </a:endParaRPr>
                </a:p>
              </p:txBody>
            </p:sp>
          </p:grpSp>
        </p:grpSp>
        <p:sp>
          <p:nvSpPr>
            <p:cNvPr id="97" name="Freeform 45"/>
            <p:cNvSpPr>
              <a:spLocks noEditPoints="1"/>
            </p:cNvSpPr>
            <p:nvPr/>
          </p:nvSpPr>
          <p:spPr bwMode="auto">
            <a:xfrm>
              <a:off x="2398347" y="1137613"/>
              <a:ext cx="181353" cy="310511"/>
            </a:xfrm>
            <a:custGeom>
              <a:avLst/>
              <a:gdLst/>
              <a:ahLst/>
              <a:cxnLst>
                <a:cxn ang="0">
                  <a:pos x="67" y="230"/>
                </a:cxn>
                <a:cxn ang="0">
                  <a:pos x="104" y="194"/>
                </a:cxn>
                <a:cxn ang="0">
                  <a:pos x="31" y="194"/>
                </a:cxn>
                <a:cxn ang="0">
                  <a:pos x="67" y="230"/>
                </a:cxn>
                <a:cxn ang="0">
                  <a:pos x="31" y="182"/>
                </a:cxn>
                <a:cxn ang="0">
                  <a:pos x="104" y="182"/>
                </a:cxn>
                <a:cxn ang="0">
                  <a:pos x="104" y="160"/>
                </a:cxn>
                <a:cxn ang="0">
                  <a:pos x="31" y="160"/>
                </a:cxn>
                <a:cxn ang="0">
                  <a:pos x="31" y="182"/>
                </a:cxn>
                <a:cxn ang="0">
                  <a:pos x="132" y="78"/>
                </a:cxn>
                <a:cxn ang="0">
                  <a:pos x="67" y="0"/>
                </a:cxn>
                <a:cxn ang="0">
                  <a:pos x="3" y="78"/>
                </a:cxn>
                <a:cxn ang="0">
                  <a:pos x="2" y="88"/>
                </a:cxn>
                <a:cxn ang="0">
                  <a:pos x="10" y="93"/>
                </a:cxn>
                <a:cxn ang="0">
                  <a:pos x="31" y="93"/>
                </a:cxn>
                <a:cxn ang="0">
                  <a:pos x="31" y="148"/>
                </a:cxn>
                <a:cxn ang="0">
                  <a:pos x="104" y="148"/>
                </a:cxn>
                <a:cxn ang="0">
                  <a:pos x="104" y="93"/>
                </a:cxn>
                <a:cxn ang="0">
                  <a:pos x="125" y="93"/>
                </a:cxn>
                <a:cxn ang="0">
                  <a:pos x="133" y="88"/>
                </a:cxn>
                <a:cxn ang="0">
                  <a:pos x="132" y="78"/>
                </a:cxn>
              </a:cxnLst>
              <a:rect l="0" t="0" r="r" b="b"/>
              <a:pathLst>
                <a:path w="135" h="230">
                  <a:moveTo>
                    <a:pt x="67" y="230"/>
                  </a:moveTo>
                  <a:cubicBezTo>
                    <a:pt x="88" y="230"/>
                    <a:pt x="104" y="214"/>
                    <a:pt x="104" y="194"/>
                  </a:cubicBezTo>
                  <a:cubicBezTo>
                    <a:pt x="31" y="194"/>
                    <a:pt x="31" y="194"/>
                    <a:pt x="31" y="194"/>
                  </a:cubicBezTo>
                  <a:cubicBezTo>
                    <a:pt x="31" y="214"/>
                    <a:pt x="47" y="230"/>
                    <a:pt x="67" y="230"/>
                  </a:cubicBezTo>
                  <a:close/>
                  <a:moveTo>
                    <a:pt x="31" y="182"/>
                  </a:moveTo>
                  <a:cubicBezTo>
                    <a:pt x="104" y="182"/>
                    <a:pt x="104" y="182"/>
                    <a:pt x="104" y="182"/>
                  </a:cubicBezTo>
                  <a:cubicBezTo>
                    <a:pt x="104" y="160"/>
                    <a:pt x="104" y="160"/>
                    <a:pt x="104" y="160"/>
                  </a:cubicBezTo>
                  <a:cubicBezTo>
                    <a:pt x="31" y="160"/>
                    <a:pt x="31" y="160"/>
                    <a:pt x="31" y="160"/>
                  </a:cubicBezTo>
                  <a:lnTo>
                    <a:pt x="31" y="182"/>
                  </a:lnTo>
                  <a:close/>
                  <a:moveTo>
                    <a:pt x="132" y="78"/>
                  </a:moveTo>
                  <a:cubicBezTo>
                    <a:pt x="67" y="0"/>
                    <a:pt x="67" y="0"/>
                    <a:pt x="67" y="0"/>
                  </a:cubicBezTo>
                  <a:cubicBezTo>
                    <a:pt x="3" y="78"/>
                    <a:pt x="3" y="78"/>
                    <a:pt x="3" y="78"/>
                  </a:cubicBezTo>
                  <a:cubicBezTo>
                    <a:pt x="1" y="81"/>
                    <a:pt x="0" y="85"/>
                    <a:pt x="2" y="88"/>
                  </a:cubicBezTo>
                  <a:cubicBezTo>
                    <a:pt x="3" y="91"/>
                    <a:pt x="6" y="93"/>
                    <a:pt x="10" y="93"/>
                  </a:cubicBezTo>
                  <a:cubicBezTo>
                    <a:pt x="31" y="93"/>
                    <a:pt x="31" y="93"/>
                    <a:pt x="31" y="93"/>
                  </a:cubicBezTo>
                  <a:cubicBezTo>
                    <a:pt x="31" y="148"/>
                    <a:pt x="31" y="148"/>
                    <a:pt x="31" y="148"/>
                  </a:cubicBezTo>
                  <a:cubicBezTo>
                    <a:pt x="104" y="148"/>
                    <a:pt x="104" y="148"/>
                    <a:pt x="104" y="148"/>
                  </a:cubicBezTo>
                  <a:cubicBezTo>
                    <a:pt x="104" y="93"/>
                    <a:pt x="104" y="93"/>
                    <a:pt x="104" y="93"/>
                  </a:cubicBezTo>
                  <a:cubicBezTo>
                    <a:pt x="125" y="93"/>
                    <a:pt x="125" y="93"/>
                    <a:pt x="125" y="93"/>
                  </a:cubicBezTo>
                  <a:cubicBezTo>
                    <a:pt x="129" y="93"/>
                    <a:pt x="132" y="91"/>
                    <a:pt x="133" y="88"/>
                  </a:cubicBezTo>
                  <a:cubicBezTo>
                    <a:pt x="135" y="85"/>
                    <a:pt x="134" y="81"/>
                    <a:pt x="132" y="78"/>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grpSp>
      <p:grpSp>
        <p:nvGrpSpPr>
          <p:cNvPr id="104" name="그룹 49"/>
          <p:cNvGrpSpPr/>
          <p:nvPr/>
        </p:nvGrpSpPr>
        <p:grpSpPr>
          <a:xfrm>
            <a:off x="7733911" y="-14477"/>
            <a:ext cx="1836557" cy="3048783"/>
            <a:chOff x="3240388" y="971555"/>
            <a:chExt cx="644939" cy="1492683"/>
          </a:xfrm>
        </p:grpSpPr>
        <p:grpSp>
          <p:nvGrpSpPr>
            <p:cNvPr id="105" name="그룹 39"/>
            <p:cNvGrpSpPr/>
            <p:nvPr/>
          </p:nvGrpSpPr>
          <p:grpSpPr>
            <a:xfrm>
              <a:off x="3240388" y="971555"/>
              <a:ext cx="644939" cy="1492683"/>
              <a:chOff x="5342769" y="971551"/>
              <a:chExt cx="644939" cy="1492683"/>
            </a:xfrm>
          </p:grpSpPr>
          <p:cxnSp>
            <p:nvCxnSpPr>
              <p:cNvPr id="107" name="직선 연결선 118"/>
              <p:cNvCxnSpPr/>
              <p:nvPr/>
            </p:nvCxnSpPr>
            <p:spPr>
              <a:xfrm flipV="1">
                <a:off x="5664200" y="1564234"/>
                <a:ext cx="1038" cy="900000"/>
              </a:xfrm>
              <a:prstGeom prst="line">
                <a:avLst/>
              </a:prstGeom>
              <a:ln w="3175">
                <a:solidFill>
                  <a:schemeClr val="accent3">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108" name="그룹 34"/>
              <p:cNvGrpSpPr/>
              <p:nvPr/>
            </p:nvGrpSpPr>
            <p:grpSpPr>
              <a:xfrm>
                <a:off x="5342769" y="971551"/>
                <a:ext cx="644939" cy="644936"/>
                <a:chOff x="5342769" y="971551"/>
                <a:chExt cx="644939" cy="644936"/>
              </a:xfrm>
            </p:grpSpPr>
            <p:grpSp>
              <p:nvGrpSpPr>
                <p:cNvPr id="109" name="그룹 120"/>
                <p:cNvGrpSpPr/>
                <p:nvPr/>
              </p:nvGrpSpPr>
              <p:grpSpPr>
                <a:xfrm>
                  <a:off x="5342769" y="971551"/>
                  <a:ext cx="644939" cy="644936"/>
                  <a:chOff x="5388525" y="1348545"/>
                  <a:chExt cx="805349" cy="805347"/>
                </a:xfrm>
              </p:grpSpPr>
              <p:sp>
                <p:nvSpPr>
                  <p:cNvPr id="111" name="타원 126"/>
                  <p:cNvSpPr/>
                  <p:nvPr/>
                </p:nvSpPr>
                <p:spPr>
                  <a:xfrm>
                    <a:off x="5388525" y="1348545"/>
                    <a:ext cx="805348" cy="805346"/>
                  </a:xfrm>
                  <a:prstGeom prst="ellipse">
                    <a:avLst/>
                  </a:prstGeom>
                  <a:gradFill>
                    <a:gsLst>
                      <a:gs pos="0">
                        <a:schemeClr val="accent3">
                          <a:lumMod val="75000"/>
                        </a:schemeClr>
                      </a:gs>
                      <a:gs pos="100000">
                        <a:schemeClr val="accent3">
                          <a:lumMod val="65000"/>
                        </a:schemeClr>
                      </a:gs>
                    </a:gsLst>
                    <a:lin ang="2700000" scaled="0"/>
                  </a:gradFill>
                  <a:ln w="3175" cap="flat" cmpd="sng" algn="ctr">
                    <a:solidFill>
                      <a:schemeClr val="accent3">
                        <a:lumMod val="65000"/>
                      </a:schemeClr>
                    </a:solidFill>
                    <a:prstDash val="solid"/>
                  </a:ln>
                  <a:effectLst>
                    <a:outerShdw dist="25400" dir="540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900"/>
                      </a:lnSpc>
                    </a:pPr>
                    <a:endParaRPr lang="ko-KR" altLang="en-US" sz="4500" dirty="0">
                      <a:gradFill>
                        <a:gsLst>
                          <a:gs pos="0">
                            <a:schemeClr val="bg2"/>
                          </a:gs>
                          <a:gs pos="100000">
                            <a:schemeClr val="bg2"/>
                          </a:gs>
                        </a:gsLst>
                        <a:lin ang="0" scaled="1"/>
                      </a:gradFill>
                      <a:latin typeface="Entypo" pitchFamily="50" charset="0"/>
                      <a:ea typeface="Roboto Light" pitchFamily="2" charset="0"/>
                      <a:cs typeface="Roboto Condensed Regular"/>
                    </a:endParaRPr>
                  </a:p>
                </p:txBody>
              </p:sp>
              <p:sp>
                <p:nvSpPr>
                  <p:cNvPr id="112" name="타원 111"/>
                  <p:cNvSpPr/>
                  <p:nvPr/>
                </p:nvSpPr>
                <p:spPr>
                  <a:xfrm>
                    <a:off x="5605916" y="1521893"/>
                    <a:ext cx="587958" cy="631999"/>
                  </a:xfrm>
                  <a:custGeom>
                    <a:avLst/>
                    <a:gdLst/>
                    <a:ahLst/>
                    <a:cxnLst/>
                    <a:rect l="l" t="t" r="r" b="b"/>
                    <a:pathLst>
                      <a:path w="587958" h="631999">
                        <a:moveTo>
                          <a:pt x="515732" y="0"/>
                        </a:moveTo>
                        <a:cubicBezTo>
                          <a:pt x="561413" y="64854"/>
                          <a:pt x="587958" y="143990"/>
                          <a:pt x="587958" y="229326"/>
                        </a:cubicBezTo>
                        <a:cubicBezTo>
                          <a:pt x="587958" y="451716"/>
                          <a:pt x="407675" y="631999"/>
                          <a:pt x="185284" y="631999"/>
                        </a:cubicBezTo>
                        <a:cubicBezTo>
                          <a:pt x="118132" y="631999"/>
                          <a:pt x="54819" y="615561"/>
                          <a:pt x="0" y="584861"/>
                        </a:cubicBezTo>
                        <a:cubicBezTo>
                          <a:pt x="34632" y="595451"/>
                          <a:pt x="71363" y="600249"/>
                          <a:pt x="109215" y="600249"/>
                        </a:cubicBezTo>
                        <a:cubicBezTo>
                          <a:pt x="351271" y="600249"/>
                          <a:pt x="547496" y="404024"/>
                          <a:pt x="547496" y="161969"/>
                        </a:cubicBezTo>
                        <a:cubicBezTo>
                          <a:pt x="547496" y="104644"/>
                          <a:pt x="536490" y="49889"/>
                          <a:pt x="515732" y="0"/>
                        </a:cubicBezTo>
                        <a:close/>
                      </a:path>
                    </a:pathLst>
                  </a:custGeom>
                  <a:solidFill>
                    <a:srgbClr val="000000">
                      <a:alpha val="10196"/>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sp>
              <p:nvSpPr>
                <p:cNvPr id="110" name="TextBox 109"/>
                <p:cNvSpPr txBox="1"/>
                <p:nvPr/>
              </p:nvSpPr>
              <p:spPr>
                <a:xfrm>
                  <a:off x="5352492" y="1365001"/>
                  <a:ext cx="625489" cy="155311"/>
                </a:xfrm>
                <a:prstGeom prst="rect">
                  <a:avLst/>
                </a:prstGeom>
                <a:noFill/>
              </p:spPr>
              <p:txBody>
                <a:bodyPr wrap="square" lIns="0" tIns="0" rIns="0" bIns="0" rtlCol="0">
                  <a:noAutofit/>
                </a:bodyPr>
                <a:lstStyle/>
                <a:p>
                  <a:pPr algn="ctr"/>
                  <a:r>
                    <a:rPr lang="en-US" altLang="ko-KR" sz="1200" b="1" dirty="0" smtClean="0">
                      <a:gradFill>
                        <a:gsLst>
                          <a:gs pos="0">
                            <a:schemeClr val="bg2"/>
                          </a:gs>
                          <a:gs pos="100000">
                            <a:schemeClr val="bg2"/>
                          </a:gs>
                        </a:gsLst>
                        <a:lin ang="5400000" scaled="0"/>
                      </a:gradFill>
                      <a:latin typeface="Roboto Condensed Regular"/>
                    </a:rPr>
                    <a:t>¿</a:t>
                  </a:r>
                  <a:r>
                    <a:rPr lang="en-US" altLang="ko-KR" sz="1200" b="1" dirty="0" err="1" smtClean="0">
                      <a:gradFill>
                        <a:gsLst>
                          <a:gs pos="0">
                            <a:schemeClr val="bg2"/>
                          </a:gs>
                          <a:gs pos="100000">
                            <a:schemeClr val="bg2"/>
                          </a:gs>
                        </a:gsLst>
                        <a:lin ang="5400000" scaled="0"/>
                      </a:gradFill>
                      <a:latin typeface="Roboto Condensed Regular"/>
                    </a:rPr>
                    <a:t>Cuántas</a:t>
                  </a:r>
                  <a:r>
                    <a:rPr lang="en-US" altLang="ko-KR" sz="1200" b="1" dirty="0" smtClean="0">
                      <a:gradFill>
                        <a:gsLst>
                          <a:gs pos="0">
                            <a:schemeClr val="bg2"/>
                          </a:gs>
                          <a:gs pos="100000">
                            <a:schemeClr val="bg2"/>
                          </a:gs>
                        </a:gsLst>
                        <a:lin ang="5400000" scaled="0"/>
                      </a:gradFill>
                      <a:latin typeface="Roboto Condensed Regular"/>
                    </a:rPr>
                    <a:t> personas?</a:t>
                  </a:r>
                  <a:endParaRPr lang="ko-KR" altLang="en-US" sz="1200" b="1" dirty="0">
                    <a:gradFill>
                      <a:gsLst>
                        <a:gs pos="0">
                          <a:schemeClr val="bg2"/>
                        </a:gs>
                        <a:gs pos="100000">
                          <a:schemeClr val="bg2"/>
                        </a:gs>
                      </a:gsLst>
                      <a:lin ang="5400000" scaled="0"/>
                    </a:gradFill>
                    <a:latin typeface="Roboto Condensed Regular"/>
                  </a:endParaRPr>
                </a:p>
              </p:txBody>
            </p:sp>
          </p:grpSp>
        </p:grpSp>
        <p:sp>
          <p:nvSpPr>
            <p:cNvPr id="106" name="Freeform 54"/>
            <p:cNvSpPr>
              <a:spLocks noEditPoints="1"/>
            </p:cNvSpPr>
            <p:nvPr/>
          </p:nvSpPr>
          <p:spPr bwMode="auto">
            <a:xfrm>
              <a:off x="3422750" y="1076369"/>
              <a:ext cx="268276" cy="253955"/>
            </a:xfrm>
            <a:custGeom>
              <a:avLst/>
              <a:gdLst/>
              <a:ahLst/>
              <a:cxnLst>
                <a:cxn ang="0">
                  <a:pos x="0" y="266"/>
                </a:cxn>
                <a:cxn ang="0">
                  <a:pos x="76" y="266"/>
                </a:cxn>
                <a:cxn ang="0">
                  <a:pos x="76" y="144"/>
                </a:cxn>
                <a:cxn ang="0">
                  <a:pos x="0" y="144"/>
                </a:cxn>
                <a:cxn ang="0">
                  <a:pos x="0" y="266"/>
                </a:cxn>
                <a:cxn ang="0">
                  <a:pos x="204" y="73"/>
                </a:cxn>
                <a:cxn ang="0">
                  <a:pos x="204" y="266"/>
                </a:cxn>
                <a:cxn ang="0">
                  <a:pos x="281" y="266"/>
                </a:cxn>
                <a:cxn ang="0">
                  <a:pos x="281" y="73"/>
                </a:cxn>
                <a:cxn ang="0">
                  <a:pos x="204" y="73"/>
                </a:cxn>
                <a:cxn ang="0">
                  <a:pos x="102" y="266"/>
                </a:cxn>
                <a:cxn ang="0">
                  <a:pos x="178" y="266"/>
                </a:cxn>
                <a:cxn ang="0">
                  <a:pos x="178" y="0"/>
                </a:cxn>
                <a:cxn ang="0">
                  <a:pos x="102" y="0"/>
                </a:cxn>
                <a:cxn ang="0">
                  <a:pos x="102" y="266"/>
                </a:cxn>
              </a:cxnLst>
              <a:rect l="0" t="0" r="r" b="b"/>
              <a:pathLst>
                <a:path w="281" h="266">
                  <a:moveTo>
                    <a:pt x="0" y="266"/>
                  </a:moveTo>
                  <a:lnTo>
                    <a:pt x="76" y="266"/>
                  </a:lnTo>
                  <a:lnTo>
                    <a:pt x="76" y="144"/>
                  </a:lnTo>
                  <a:lnTo>
                    <a:pt x="0" y="144"/>
                  </a:lnTo>
                  <a:lnTo>
                    <a:pt x="0" y="266"/>
                  </a:lnTo>
                  <a:close/>
                  <a:moveTo>
                    <a:pt x="204" y="73"/>
                  </a:moveTo>
                  <a:lnTo>
                    <a:pt x="204" y="266"/>
                  </a:lnTo>
                  <a:lnTo>
                    <a:pt x="281" y="266"/>
                  </a:lnTo>
                  <a:lnTo>
                    <a:pt x="281" y="73"/>
                  </a:lnTo>
                  <a:lnTo>
                    <a:pt x="204" y="73"/>
                  </a:lnTo>
                  <a:close/>
                  <a:moveTo>
                    <a:pt x="102" y="266"/>
                  </a:moveTo>
                  <a:lnTo>
                    <a:pt x="178" y="266"/>
                  </a:lnTo>
                  <a:lnTo>
                    <a:pt x="178" y="0"/>
                  </a:lnTo>
                  <a:lnTo>
                    <a:pt x="102" y="0"/>
                  </a:lnTo>
                  <a:lnTo>
                    <a:pt x="102" y="266"/>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grpSp>
      <p:grpSp>
        <p:nvGrpSpPr>
          <p:cNvPr id="113" name="그룹 40"/>
          <p:cNvGrpSpPr/>
          <p:nvPr/>
        </p:nvGrpSpPr>
        <p:grpSpPr>
          <a:xfrm>
            <a:off x="8802673" y="145835"/>
            <a:ext cx="2807010" cy="2684758"/>
            <a:chOff x="6064250" y="1365251"/>
            <a:chExt cx="1047406" cy="1244600"/>
          </a:xfrm>
        </p:grpSpPr>
        <p:cxnSp>
          <p:nvCxnSpPr>
            <p:cNvPr id="114" name="직선 연결선 128"/>
            <p:cNvCxnSpPr/>
            <p:nvPr/>
          </p:nvCxnSpPr>
          <p:spPr>
            <a:xfrm flipV="1">
              <a:off x="6064250" y="1892300"/>
              <a:ext cx="603250" cy="717551"/>
            </a:xfrm>
            <a:prstGeom prst="line">
              <a:avLst/>
            </a:prstGeom>
            <a:ln w="3175">
              <a:solidFill>
                <a:schemeClr val="accent3">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115" name="그룹 35"/>
            <p:cNvGrpSpPr/>
            <p:nvPr/>
          </p:nvGrpSpPr>
          <p:grpSpPr>
            <a:xfrm>
              <a:off x="6466718" y="1365251"/>
              <a:ext cx="644938" cy="644936"/>
              <a:chOff x="6466718" y="1365251"/>
              <a:chExt cx="644938" cy="644936"/>
            </a:xfrm>
          </p:grpSpPr>
          <p:grpSp>
            <p:nvGrpSpPr>
              <p:cNvPr id="116" name="그룹 130"/>
              <p:cNvGrpSpPr/>
              <p:nvPr/>
            </p:nvGrpSpPr>
            <p:grpSpPr>
              <a:xfrm>
                <a:off x="6466718" y="1365251"/>
                <a:ext cx="644938" cy="644936"/>
                <a:chOff x="5388526" y="1348545"/>
                <a:chExt cx="805348" cy="805347"/>
              </a:xfrm>
            </p:grpSpPr>
            <p:sp>
              <p:nvSpPr>
                <p:cNvPr id="118" name="타원 136"/>
                <p:cNvSpPr/>
                <p:nvPr/>
              </p:nvSpPr>
              <p:spPr>
                <a:xfrm>
                  <a:off x="5388526" y="1348545"/>
                  <a:ext cx="805348" cy="805346"/>
                </a:xfrm>
                <a:prstGeom prst="ellipse">
                  <a:avLst/>
                </a:prstGeom>
                <a:gradFill>
                  <a:gsLst>
                    <a:gs pos="0">
                      <a:schemeClr val="accent3">
                        <a:lumMod val="75000"/>
                      </a:schemeClr>
                    </a:gs>
                    <a:gs pos="100000">
                      <a:schemeClr val="accent3">
                        <a:lumMod val="65000"/>
                      </a:schemeClr>
                    </a:gs>
                  </a:gsLst>
                  <a:lin ang="2700000" scaled="0"/>
                </a:gradFill>
                <a:ln w="3175" cap="flat" cmpd="sng" algn="ctr">
                  <a:solidFill>
                    <a:schemeClr val="accent3">
                      <a:lumMod val="65000"/>
                    </a:schemeClr>
                  </a:solidFill>
                  <a:prstDash val="solid"/>
                </a:ln>
                <a:effectLst>
                  <a:outerShdw dist="25400" dir="540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900"/>
                    </a:lnSpc>
                  </a:pPr>
                  <a:endParaRPr lang="ko-KR" altLang="en-US" sz="4500" dirty="0">
                    <a:gradFill>
                      <a:gsLst>
                        <a:gs pos="0">
                          <a:schemeClr val="bg2"/>
                        </a:gs>
                        <a:gs pos="100000">
                          <a:schemeClr val="bg2"/>
                        </a:gs>
                      </a:gsLst>
                      <a:lin ang="0" scaled="1"/>
                    </a:gradFill>
                    <a:latin typeface="Entypo" pitchFamily="50" charset="0"/>
                    <a:ea typeface="Roboto Light" pitchFamily="2" charset="0"/>
                    <a:cs typeface="Roboto Condensed Regular"/>
                  </a:endParaRPr>
                </a:p>
              </p:txBody>
            </p:sp>
            <p:sp>
              <p:nvSpPr>
                <p:cNvPr id="119" name="타원 111"/>
                <p:cNvSpPr/>
                <p:nvPr/>
              </p:nvSpPr>
              <p:spPr>
                <a:xfrm>
                  <a:off x="5605916" y="1521893"/>
                  <a:ext cx="587958" cy="631999"/>
                </a:xfrm>
                <a:custGeom>
                  <a:avLst/>
                  <a:gdLst/>
                  <a:ahLst/>
                  <a:cxnLst/>
                  <a:rect l="l" t="t" r="r" b="b"/>
                  <a:pathLst>
                    <a:path w="587958" h="631999">
                      <a:moveTo>
                        <a:pt x="515732" y="0"/>
                      </a:moveTo>
                      <a:cubicBezTo>
                        <a:pt x="561413" y="64854"/>
                        <a:pt x="587958" y="143990"/>
                        <a:pt x="587958" y="229326"/>
                      </a:cubicBezTo>
                      <a:cubicBezTo>
                        <a:pt x="587958" y="451716"/>
                        <a:pt x="407675" y="631999"/>
                        <a:pt x="185284" y="631999"/>
                      </a:cubicBezTo>
                      <a:cubicBezTo>
                        <a:pt x="118132" y="631999"/>
                        <a:pt x="54819" y="615561"/>
                        <a:pt x="0" y="584861"/>
                      </a:cubicBezTo>
                      <a:cubicBezTo>
                        <a:pt x="34632" y="595451"/>
                        <a:pt x="71363" y="600249"/>
                        <a:pt x="109215" y="600249"/>
                      </a:cubicBezTo>
                      <a:cubicBezTo>
                        <a:pt x="351271" y="600249"/>
                        <a:pt x="547496" y="404024"/>
                        <a:pt x="547496" y="161969"/>
                      </a:cubicBezTo>
                      <a:cubicBezTo>
                        <a:pt x="547496" y="104644"/>
                        <a:pt x="536490" y="49889"/>
                        <a:pt x="515732" y="0"/>
                      </a:cubicBezTo>
                      <a:close/>
                    </a:path>
                  </a:pathLst>
                </a:custGeom>
                <a:solidFill>
                  <a:srgbClr val="000000">
                    <a:alpha val="10196"/>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sp>
            <p:nvSpPr>
              <p:cNvPr id="117" name="TextBox 116"/>
              <p:cNvSpPr txBox="1"/>
              <p:nvPr/>
            </p:nvSpPr>
            <p:spPr>
              <a:xfrm>
                <a:off x="6486167" y="1389875"/>
                <a:ext cx="625489" cy="155311"/>
              </a:xfrm>
              <a:prstGeom prst="rect">
                <a:avLst/>
              </a:prstGeom>
              <a:noFill/>
            </p:spPr>
            <p:txBody>
              <a:bodyPr wrap="square" lIns="0" tIns="0" rIns="0" bIns="0" rtlCol="0">
                <a:noAutofit/>
              </a:bodyPr>
              <a:lstStyle/>
              <a:p>
                <a:pPr algn="ctr"/>
                <a:r>
                  <a:rPr lang="en-US" altLang="ko-KR" sz="1600" b="1" dirty="0" smtClean="0">
                    <a:latin typeface="Roboto Condensed Regular"/>
                  </a:rPr>
                  <a:t>!</a:t>
                </a:r>
              </a:p>
              <a:p>
                <a:pPr algn="ctr"/>
                <a:r>
                  <a:rPr lang="en-US" altLang="ko-KR" sz="1200" b="1" dirty="0" err="1" smtClean="0">
                    <a:gradFill>
                      <a:gsLst>
                        <a:gs pos="0">
                          <a:schemeClr val="bg2"/>
                        </a:gs>
                        <a:gs pos="100000">
                          <a:schemeClr val="bg2"/>
                        </a:gs>
                      </a:gsLst>
                      <a:lin ang="5400000" scaled="0"/>
                    </a:gradFill>
                    <a:latin typeface="Roboto Condensed Regular"/>
                  </a:rPr>
                  <a:t>Situación</a:t>
                </a:r>
                <a:r>
                  <a:rPr lang="en-US" altLang="ko-KR" sz="1200" b="1" dirty="0" smtClean="0">
                    <a:gradFill>
                      <a:gsLst>
                        <a:gs pos="0">
                          <a:schemeClr val="bg2"/>
                        </a:gs>
                        <a:gs pos="100000">
                          <a:schemeClr val="bg2"/>
                        </a:gs>
                      </a:gsLst>
                      <a:lin ang="5400000" scaled="0"/>
                    </a:gradFill>
                    <a:latin typeface="Roboto Condensed Regular"/>
                  </a:rPr>
                  <a:t> y </a:t>
                </a:r>
                <a:r>
                  <a:rPr lang="en-US" altLang="ko-KR" sz="1200" b="1" dirty="0" err="1" smtClean="0">
                    <a:gradFill>
                      <a:gsLst>
                        <a:gs pos="0">
                          <a:schemeClr val="bg2"/>
                        </a:gs>
                        <a:gs pos="100000">
                          <a:schemeClr val="bg2"/>
                        </a:gs>
                      </a:gsLst>
                      <a:lin ang="5400000" scaled="0"/>
                    </a:gradFill>
                    <a:latin typeface="Roboto Condensed Regular"/>
                  </a:rPr>
                  <a:t>necesidades</a:t>
                </a:r>
                <a:endParaRPr lang="ko-KR" altLang="en-US" sz="1200" b="1" dirty="0">
                  <a:gradFill>
                    <a:gsLst>
                      <a:gs pos="0">
                        <a:schemeClr val="bg2"/>
                      </a:gs>
                      <a:gs pos="100000">
                        <a:schemeClr val="bg2"/>
                      </a:gs>
                    </a:gsLst>
                    <a:lin ang="5400000" scaled="0"/>
                  </a:gradFill>
                  <a:latin typeface="Roboto Condensed Regular"/>
                </a:endParaRPr>
              </a:p>
            </p:txBody>
          </p:sp>
        </p:grpSp>
      </p:grpSp>
      <p:grpSp>
        <p:nvGrpSpPr>
          <p:cNvPr id="121" name="Group 120"/>
          <p:cNvGrpSpPr/>
          <p:nvPr/>
        </p:nvGrpSpPr>
        <p:grpSpPr>
          <a:xfrm>
            <a:off x="4390849" y="1497360"/>
            <a:ext cx="3046834" cy="2447387"/>
            <a:chOff x="1322688" y="1644656"/>
            <a:chExt cx="1299331" cy="1155699"/>
          </a:xfrm>
        </p:grpSpPr>
        <p:grpSp>
          <p:nvGrpSpPr>
            <p:cNvPr id="122" name="그룹 37"/>
            <p:cNvGrpSpPr/>
            <p:nvPr/>
          </p:nvGrpSpPr>
          <p:grpSpPr>
            <a:xfrm>
              <a:off x="1322688" y="1644656"/>
              <a:ext cx="1299331" cy="1155699"/>
              <a:chOff x="3425069" y="1644651"/>
              <a:chExt cx="1299331" cy="1155699"/>
            </a:xfrm>
          </p:grpSpPr>
          <p:cxnSp>
            <p:nvCxnSpPr>
              <p:cNvPr id="124" name="직선 연결선 81"/>
              <p:cNvCxnSpPr/>
              <p:nvPr/>
            </p:nvCxnSpPr>
            <p:spPr>
              <a:xfrm flipH="1" flipV="1">
                <a:off x="3905707" y="2131637"/>
                <a:ext cx="818693" cy="668713"/>
              </a:xfrm>
              <a:prstGeom prst="line">
                <a:avLst/>
              </a:prstGeom>
              <a:ln w="3175">
                <a:solidFill>
                  <a:schemeClr val="accent1"/>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125" name="그룹 33"/>
              <p:cNvGrpSpPr/>
              <p:nvPr/>
            </p:nvGrpSpPr>
            <p:grpSpPr>
              <a:xfrm>
                <a:off x="3425069" y="1644651"/>
                <a:ext cx="644939" cy="644936"/>
                <a:chOff x="3425069" y="1644651"/>
                <a:chExt cx="644939" cy="644936"/>
              </a:xfrm>
            </p:grpSpPr>
            <p:grpSp>
              <p:nvGrpSpPr>
                <p:cNvPr id="126" name="그룹 83"/>
                <p:cNvGrpSpPr/>
                <p:nvPr/>
              </p:nvGrpSpPr>
              <p:grpSpPr>
                <a:xfrm>
                  <a:off x="3425069" y="1644651"/>
                  <a:ext cx="644939" cy="644936"/>
                  <a:chOff x="5388525" y="1348545"/>
                  <a:chExt cx="805349" cy="805347"/>
                </a:xfrm>
              </p:grpSpPr>
              <p:sp>
                <p:nvSpPr>
                  <p:cNvPr id="128" name="타원 89"/>
                  <p:cNvSpPr/>
                  <p:nvPr/>
                </p:nvSpPr>
                <p:spPr>
                  <a:xfrm>
                    <a:off x="5388525" y="1348545"/>
                    <a:ext cx="805348" cy="805346"/>
                  </a:xfrm>
                  <a:prstGeom prst="ellipse">
                    <a:avLst/>
                  </a:prstGeom>
                  <a:gradFill>
                    <a:gsLst>
                      <a:gs pos="0">
                        <a:schemeClr val="accent1">
                          <a:lumMod val="80000"/>
                          <a:lumOff val="20000"/>
                        </a:schemeClr>
                      </a:gs>
                      <a:gs pos="50000">
                        <a:schemeClr val="accent1"/>
                      </a:gs>
                      <a:gs pos="100000">
                        <a:schemeClr val="accent1"/>
                      </a:gs>
                    </a:gsLst>
                    <a:lin ang="2700000" scaled="0"/>
                  </a:gradFill>
                  <a:ln w="3175" cap="flat" cmpd="sng" algn="ctr">
                    <a:gradFill>
                      <a:gsLst>
                        <a:gs pos="0">
                          <a:schemeClr val="accent1">
                            <a:lumMod val="80000"/>
                          </a:schemeClr>
                        </a:gs>
                        <a:gs pos="100000">
                          <a:schemeClr val="accent1">
                            <a:lumMod val="80000"/>
                          </a:schemeClr>
                        </a:gs>
                      </a:gsLst>
                      <a:lin ang="5400000" scaled="1"/>
                    </a:gradFill>
                    <a:prstDash val="solid"/>
                  </a:ln>
                  <a:effectLst>
                    <a:outerShdw dist="254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900"/>
                      </a:lnSpc>
                    </a:pPr>
                    <a:endParaRPr lang="ko-KR" altLang="en-US" sz="4500" dirty="0">
                      <a:gradFill>
                        <a:gsLst>
                          <a:gs pos="0">
                            <a:schemeClr val="bg2"/>
                          </a:gs>
                          <a:gs pos="100000">
                            <a:schemeClr val="bg2"/>
                          </a:gs>
                        </a:gsLst>
                        <a:lin ang="0" scaled="1"/>
                      </a:gradFill>
                      <a:latin typeface="Entypo" pitchFamily="50" charset="0"/>
                      <a:ea typeface="Roboto Light" pitchFamily="2" charset="0"/>
                      <a:cs typeface="Roboto Condensed Regular"/>
                    </a:endParaRPr>
                  </a:p>
                </p:txBody>
              </p:sp>
              <p:sp>
                <p:nvSpPr>
                  <p:cNvPr id="129" name="타원 111"/>
                  <p:cNvSpPr/>
                  <p:nvPr/>
                </p:nvSpPr>
                <p:spPr>
                  <a:xfrm>
                    <a:off x="5605916" y="1521893"/>
                    <a:ext cx="587958" cy="631999"/>
                  </a:xfrm>
                  <a:custGeom>
                    <a:avLst/>
                    <a:gdLst/>
                    <a:ahLst/>
                    <a:cxnLst/>
                    <a:rect l="l" t="t" r="r" b="b"/>
                    <a:pathLst>
                      <a:path w="587958" h="631999">
                        <a:moveTo>
                          <a:pt x="515732" y="0"/>
                        </a:moveTo>
                        <a:cubicBezTo>
                          <a:pt x="561413" y="64854"/>
                          <a:pt x="587958" y="143990"/>
                          <a:pt x="587958" y="229326"/>
                        </a:cubicBezTo>
                        <a:cubicBezTo>
                          <a:pt x="587958" y="451716"/>
                          <a:pt x="407675" y="631999"/>
                          <a:pt x="185284" y="631999"/>
                        </a:cubicBezTo>
                        <a:cubicBezTo>
                          <a:pt x="118132" y="631999"/>
                          <a:pt x="54819" y="615561"/>
                          <a:pt x="0" y="584861"/>
                        </a:cubicBezTo>
                        <a:cubicBezTo>
                          <a:pt x="34632" y="595451"/>
                          <a:pt x="71363" y="600249"/>
                          <a:pt x="109215" y="600249"/>
                        </a:cubicBezTo>
                        <a:cubicBezTo>
                          <a:pt x="351271" y="600249"/>
                          <a:pt x="547496" y="404024"/>
                          <a:pt x="547496" y="161969"/>
                        </a:cubicBezTo>
                        <a:cubicBezTo>
                          <a:pt x="547496" y="104644"/>
                          <a:pt x="536490" y="49889"/>
                          <a:pt x="515732" y="0"/>
                        </a:cubicBezTo>
                        <a:close/>
                      </a:path>
                    </a:pathLst>
                  </a:custGeom>
                  <a:solidFill>
                    <a:srgbClr val="000000">
                      <a:alpha val="10196"/>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sp>
              <p:nvSpPr>
                <p:cNvPr id="127" name="TextBox 126"/>
                <p:cNvSpPr txBox="1"/>
                <p:nvPr/>
              </p:nvSpPr>
              <p:spPr>
                <a:xfrm>
                  <a:off x="3434792" y="2038101"/>
                  <a:ext cx="625489" cy="155311"/>
                </a:xfrm>
                <a:prstGeom prst="rect">
                  <a:avLst/>
                </a:prstGeom>
                <a:noFill/>
              </p:spPr>
              <p:txBody>
                <a:bodyPr wrap="square" lIns="0" tIns="0" rIns="0" bIns="0" rtlCol="0">
                  <a:noAutofit/>
                </a:bodyPr>
                <a:lstStyle/>
                <a:p>
                  <a:pPr lvl="0" algn="ctr"/>
                  <a:r>
                    <a:rPr lang="en-US" altLang="ko-KR" b="1" dirty="0" smtClean="0">
                      <a:gradFill>
                        <a:gsLst>
                          <a:gs pos="0">
                            <a:schemeClr val="bg2"/>
                          </a:gs>
                          <a:gs pos="100000">
                            <a:schemeClr val="bg2"/>
                          </a:gs>
                        </a:gsLst>
                        <a:lin ang="5400000" scaled="0"/>
                      </a:gradFill>
                      <a:latin typeface="Roboto Condensed Regular"/>
                    </a:rPr>
                    <a:t>¿</a:t>
                  </a:r>
                  <a:r>
                    <a:rPr lang="en-US" altLang="ko-KR" b="1" dirty="0" err="1" smtClean="0">
                      <a:gradFill>
                        <a:gsLst>
                          <a:gs pos="0">
                            <a:schemeClr val="bg2"/>
                          </a:gs>
                          <a:gs pos="100000">
                            <a:schemeClr val="bg2"/>
                          </a:gs>
                        </a:gsLst>
                        <a:lin ang="5400000" scaled="0"/>
                      </a:gradFill>
                      <a:latin typeface="Roboto Condensed Regular"/>
                    </a:rPr>
                    <a:t>Quién</a:t>
                  </a:r>
                  <a:r>
                    <a:rPr lang="en-US" altLang="ko-KR" sz="1200" b="1" dirty="0" smtClean="0">
                      <a:gradFill>
                        <a:gsLst>
                          <a:gs pos="0">
                            <a:schemeClr val="bg2"/>
                          </a:gs>
                          <a:gs pos="100000">
                            <a:schemeClr val="bg2"/>
                          </a:gs>
                        </a:gsLst>
                        <a:lin ang="5400000" scaled="0"/>
                      </a:gradFill>
                      <a:latin typeface="Roboto Condensed Regular"/>
                    </a:rPr>
                    <a:t>?</a:t>
                  </a:r>
                  <a:endParaRPr lang="ko-KR" altLang="en-US" sz="1200" b="1" dirty="0">
                    <a:gradFill>
                      <a:gsLst>
                        <a:gs pos="0">
                          <a:schemeClr val="bg2"/>
                        </a:gs>
                        <a:gs pos="100000">
                          <a:schemeClr val="bg2"/>
                        </a:gs>
                      </a:gsLst>
                      <a:lin ang="5400000" scaled="0"/>
                    </a:gradFill>
                    <a:latin typeface="Roboto Condensed Regular"/>
                  </a:endParaRPr>
                </a:p>
              </p:txBody>
            </p:sp>
          </p:grpSp>
        </p:grpSp>
        <p:pic>
          <p:nvPicPr>
            <p:cNvPr id="123" name="Picture 2" descr="C:\Users\dmoulla\Documents\work folder\OCHA icons\crisis_population_displacement_100px_icon.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496779" y="1697217"/>
              <a:ext cx="336550" cy="3365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6" name="Group 155"/>
          <p:cNvGrpSpPr/>
          <p:nvPr/>
        </p:nvGrpSpPr>
        <p:grpSpPr>
          <a:xfrm>
            <a:off x="9330686" y="1964029"/>
            <a:ext cx="2704134" cy="1689979"/>
            <a:chOff x="9332581" y="2542952"/>
            <a:chExt cx="2671833" cy="1689979"/>
          </a:xfrm>
        </p:grpSpPr>
        <p:cxnSp>
          <p:nvCxnSpPr>
            <p:cNvPr id="133" name="직선 연결선 81"/>
            <p:cNvCxnSpPr/>
            <p:nvPr/>
          </p:nvCxnSpPr>
          <p:spPr>
            <a:xfrm flipV="1">
              <a:off x="9332581" y="3645614"/>
              <a:ext cx="1459365" cy="587317"/>
            </a:xfrm>
            <a:prstGeom prst="line">
              <a:avLst/>
            </a:prstGeom>
            <a:ln w="3175">
              <a:solidFill>
                <a:schemeClr val="accent1"/>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134" name="그룹 33"/>
            <p:cNvGrpSpPr/>
            <p:nvPr/>
          </p:nvGrpSpPr>
          <p:grpSpPr>
            <a:xfrm flipH="1">
              <a:off x="10377476" y="2542952"/>
              <a:ext cx="1626938" cy="1460300"/>
              <a:chOff x="3425069" y="1644651"/>
              <a:chExt cx="644939" cy="644936"/>
            </a:xfrm>
          </p:grpSpPr>
          <p:grpSp>
            <p:nvGrpSpPr>
              <p:cNvPr id="135" name="그룹 83"/>
              <p:cNvGrpSpPr/>
              <p:nvPr/>
            </p:nvGrpSpPr>
            <p:grpSpPr>
              <a:xfrm>
                <a:off x="3425069" y="1644651"/>
                <a:ext cx="644939" cy="644936"/>
                <a:chOff x="5388525" y="1348545"/>
                <a:chExt cx="805349" cy="805347"/>
              </a:xfrm>
            </p:grpSpPr>
            <p:sp>
              <p:nvSpPr>
                <p:cNvPr id="137" name="타원 89"/>
                <p:cNvSpPr/>
                <p:nvPr/>
              </p:nvSpPr>
              <p:spPr>
                <a:xfrm>
                  <a:off x="5388525" y="1348545"/>
                  <a:ext cx="805348" cy="805346"/>
                </a:xfrm>
                <a:prstGeom prst="ellipse">
                  <a:avLst/>
                </a:prstGeom>
                <a:gradFill>
                  <a:gsLst>
                    <a:gs pos="0">
                      <a:schemeClr val="accent1">
                        <a:lumMod val="80000"/>
                        <a:lumOff val="20000"/>
                      </a:schemeClr>
                    </a:gs>
                    <a:gs pos="50000">
                      <a:schemeClr val="accent1"/>
                    </a:gs>
                    <a:gs pos="100000">
                      <a:schemeClr val="accent1"/>
                    </a:gs>
                  </a:gsLst>
                  <a:lin ang="2700000" scaled="0"/>
                </a:gradFill>
                <a:ln w="3175" cap="flat" cmpd="sng" algn="ctr">
                  <a:gradFill>
                    <a:gsLst>
                      <a:gs pos="0">
                        <a:schemeClr val="accent1">
                          <a:lumMod val="80000"/>
                        </a:schemeClr>
                      </a:gs>
                      <a:gs pos="100000">
                        <a:schemeClr val="accent1">
                          <a:lumMod val="80000"/>
                        </a:schemeClr>
                      </a:gs>
                    </a:gsLst>
                    <a:lin ang="5400000" scaled="1"/>
                  </a:gradFill>
                  <a:prstDash val="solid"/>
                </a:ln>
                <a:effectLst>
                  <a:outerShdw dist="254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900"/>
                    </a:lnSpc>
                  </a:pPr>
                  <a:endParaRPr lang="ko-KR" altLang="en-US" sz="4500" dirty="0">
                    <a:gradFill>
                      <a:gsLst>
                        <a:gs pos="0">
                          <a:schemeClr val="bg2"/>
                        </a:gs>
                        <a:gs pos="100000">
                          <a:schemeClr val="bg2"/>
                        </a:gs>
                      </a:gsLst>
                      <a:lin ang="0" scaled="1"/>
                    </a:gradFill>
                    <a:latin typeface="Entypo" pitchFamily="50" charset="0"/>
                    <a:ea typeface="Roboto Light" pitchFamily="2" charset="0"/>
                    <a:cs typeface="Roboto Condensed Regular"/>
                  </a:endParaRPr>
                </a:p>
              </p:txBody>
            </p:sp>
            <p:sp>
              <p:nvSpPr>
                <p:cNvPr id="138" name="타원 111"/>
                <p:cNvSpPr/>
                <p:nvPr/>
              </p:nvSpPr>
              <p:spPr>
                <a:xfrm>
                  <a:off x="5605916" y="1521893"/>
                  <a:ext cx="587958" cy="631999"/>
                </a:xfrm>
                <a:custGeom>
                  <a:avLst/>
                  <a:gdLst/>
                  <a:ahLst/>
                  <a:cxnLst/>
                  <a:rect l="l" t="t" r="r" b="b"/>
                  <a:pathLst>
                    <a:path w="587958" h="631999">
                      <a:moveTo>
                        <a:pt x="515732" y="0"/>
                      </a:moveTo>
                      <a:cubicBezTo>
                        <a:pt x="561413" y="64854"/>
                        <a:pt x="587958" y="143990"/>
                        <a:pt x="587958" y="229326"/>
                      </a:cubicBezTo>
                      <a:cubicBezTo>
                        <a:pt x="587958" y="451716"/>
                        <a:pt x="407675" y="631999"/>
                        <a:pt x="185284" y="631999"/>
                      </a:cubicBezTo>
                      <a:cubicBezTo>
                        <a:pt x="118132" y="631999"/>
                        <a:pt x="54819" y="615561"/>
                        <a:pt x="0" y="584861"/>
                      </a:cubicBezTo>
                      <a:cubicBezTo>
                        <a:pt x="34632" y="595451"/>
                        <a:pt x="71363" y="600249"/>
                        <a:pt x="109215" y="600249"/>
                      </a:cubicBezTo>
                      <a:cubicBezTo>
                        <a:pt x="351271" y="600249"/>
                        <a:pt x="547496" y="404024"/>
                        <a:pt x="547496" y="161969"/>
                      </a:cubicBezTo>
                      <a:cubicBezTo>
                        <a:pt x="547496" y="104644"/>
                        <a:pt x="536490" y="49889"/>
                        <a:pt x="515732" y="0"/>
                      </a:cubicBezTo>
                      <a:close/>
                    </a:path>
                  </a:pathLst>
                </a:custGeom>
                <a:solidFill>
                  <a:srgbClr val="000000">
                    <a:alpha val="10196"/>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sp>
            <p:nvSpPr>
              <p:cNvPr id="136" name="TextBox 135"/>
              <p:cNvSpPr txBox="1"/>
              <p:nvPr/>
            </p:nvSpPr>
            <p:spPr>
              <a:xfrm>
                <a:off x="3434792" y="2038101"/>
                <a:ext cx="625489" cy="155311"/>
              </a:xfrm>
              <a:prstGeom prst="rect">
                <a:avLst/>
              </a:prstGeom>
              <a:noFill/>
            </p:spPr>
            <p:txBody>
              <a:bodyPr wrap="square" lIns="0" tIns="0" rIns="0" bIns="0" rtlCol="0">
                <a:noAutofit/>
              </a:bodyPr>
              <a:lstStyle>
                <a:defPPr>
                  <a:defRPr lang="en-US"/>
                </a:defPPr>
                <a:lvl1pPr lvl="0" algn="ctr">
                  <a:defRPr b="1">
                    <a:gradFill>
                      <a:gsLst>
                        <a:gs pos="0">
                          <a:schemeClr val="bg2"/>
                        </a:gs>
                        <a:gs pos="100000">
                          <a:schemeClr val="bg2"/>
                        </a:gs>
                      </a:gsLst>
                      <a:lin ang="5400000" scaled="0"/>
                    </a:gradFill>
                    <a:latin typeface="Roboto Condensed Regular"/>
                  </a:defRPr>
                </a:lvl1pPr>
              </a:lstStyle>
              <a:p>
                <a:r>
                  <a:rPr lang="en-US" altLang="ko-KR" dirty="0"/>
                  <a:t>A </a:t>
                </a:r>
                <a:r>
                  <a:rPr lang="en-US" altLang="ko-KR" dirty="0" err="1"/>
                  <a:t>dónde</a:t>
                </a:r>
                <a:r>
                  <a:rPr lang="en-US" altLang="ko-KR" dirty="0"/>
                  <a:t> van?</a:t>
                </a:r>
                <a:endParaRPr lang="ko-KR" altLang="en-US" dirty="0"/>
              </a:p>
            </p:txBody>
          </p:sp>
        </p:grpSp>
        <p:pic>
          <p:nvPicPr>
            <p:cNvPr id="132" name="Picture 2" descr="C:\Users\dmoulla\Documents\work folder\OCHA icons\crisis_population_displacement_100px_icon.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flipH="1">
              <a:off x="10716259" y="2661964"/>
              <a:ext cx="848989" cy="7620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4" name="Group 153"/>
          <p:cNvGrpSpPr/>
          <p:nvPr/>
        </p:nvGrpSpPr>
        <p:grpSpPr>
          <a:xfrm>
            <a:off x="-1" y="3871638"/>
            <a:ext cx="12192001" cy="2277041"/>
            <a:chOff x="126391" y="4796198"/>
            <a:chExt cx="12046365" cy="2277041"/>
          </a:xfrm>
        </p:grpSpPr>
        <p:sp>
          <p:nvSpPr>
            <p:cNvPr id="140" name="Rectangle 139"/>
            <p:cNvSpPr/>
            <p:nvPr/>
          </p:nvSpPr>
          <p:spPr>
            <a:xfrm>
              <a:off x="126391" y="4796198"/>
              <a:ext cx="6941859" cy="605037"/>
            </a:xfrm>
            <a:prstGeom prst="rect">
              <a:avLst/>
            </a:prstGeom>
          </p:spPr>
          <p:txBody>
            <a:bodyPr wrap="square" anchor="b">
              <a:spAutoFit/>
            </a:bodyPr>
            <a:lstStyle/>
            <a:p>
              <a:pPr>
                <a:lnSpc>
                  <a:spcPct val="119000"/>
                </a:lnSpc>
              </a:pPr>
              <a:r>
                <a:rPr lang="es-CO" sz="1400" kern="1400" dirty="0" smtClean="0">
                  <a:solidFill>
                    <a:srgbClr val="0070C0"/>
                  </a:solidFill>
                </a:rPr>
                <a:t>El equipo DTM global de  soporte esta ubicado en Ginebra y compuesto expertos que brindan soporte para la implementación del programa en el terreno. </a:t>
              </a:r>
              <a:endParaRPr lang="es-CO" sz="1400" kern="1400" dirty="0">
                <a:ln>
                  <a:noFill/>
                </a:ln>
                <a:solidFill>
                  <a:srgbClr val="0070C0"/>
                </a:solidFill>
                <a:effectLst/>
              </a:endParaRPr>
            </a:p>
          </p:txBody>
        </p:sp>
        <p:sp>
          <p:nvSpPr>
            <p:cNvPr id="141" name="Rectangle 140"/>
            <p:cNvSpPr/>
            <p:nvPr/>
          </p:nvSpPr>
          <p:spPr>
            <a:xfrm>
              <a:off x="126392" y="5465771"/>
              <a:ext cx="12046364" cy="140685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141"/>
            <p:cNvGrpSpPr/>
            <p:nvPr/>
          </p:nvGrpSpPr>
          <p:grpSpPr>
            <a:xfrm>
              <a:off x="417739" y="6235894"/>
              <a:ext cx="11032475" cy="837345"/>
              <a:chOff x="2923591" y="5970686"/>
              <a:chExt cx="7775501" cy="837345"/>
            </a:xfrm>
          </p:grpSpPr>
          <p:sp>
            <p:nvSpPr>
              <p:cNvPr id="148" name="Rectangle 147"/>
              <p:cNvSpPr/>
              <p:nvPr/>
            </p:nvSpPr>
            <p:spPr>
              <a:xfrm>
                <a:off x="2923591" y="5970686"/>
                <a:ext cx="1555103" cy="605037"/>
              </a:xfrm>
              <a:prstGeom prst="rect">
                <a:avLst/>
              </a:prstGeom>
            </p:spPr>
            <p:txBody>
              <a:bodyPr wrap="square">
                <a:spAutoFit/>
              </a:bodyPr>
              <a:lstStyle/>
              <a:p>
                <a:pPr algn="ctr">
                  <a:lnSpc>
                    <a:spcPct val="119000"/>
                  </a:lnSpc>
                  <a:spcAft>
                    <a:spcPts val="600"/>
                  </a:spcAft>
                </a:pPr>
                <a:r>
                  <a:rPr lang="es-PA" sz="1400" kern="1400" dirty="0" smtClean="0">
                    <a:ln>
                      <a:noFill/>
                    </a:ln>
                    <a:solidFill>
                      <a:schemeClr val="bg1"/>
                    </a:solidFill>
                    <a:effectLst/>
                    <a:latin typeface="Arial Narrow" panose="020B0606020202030204" pitchFamily="34" charset="0"/>
                  </a:rPr>
                  <a:t>Despliegue de expertos técnicos y operacionales</a:t>
                </a:r>
                <a:endParaRPr lang="es-PA" sz="4800" kern="1400" dirty="0">
                  <a:ln>
                    <a:noFill/>
                  </a:ln>
                  <a:solidFill>
                    <a:schemeClr val="bg1"/>
                  </a:solidFill>
                  <a:effectLst/>
                  <a:latin typeface="Calibri" panose="020F0502020204030204" pitchFamily="34" charset="0"/>
                </a:endParaRPr>
              </a:p>
            </p:txBody>
          </p:sp>
          <p:sp>
            <p:nvSpPr>
              <p:cNvPr id="149" name="Rectangle 148"/>
              <p:cNvSpPr/>
              <p:nvPr/>
            </p:nvSpPr>
            <p:spPr>
              <a:xfrm>
                <a:off x="4478692" y="5970686"/>
                <a:ext cx="1555103" cy="837345"/>
              </a:xfrm>
              <a:prstGeom prst="rect">
                <a:avLst/>
              </a:prstGeom>
            </p:spPr>
            <p:txBody>
              <a:bodyPr wrap="square">
                <a:spAutoFit/>
              </a:bodyPr>
              <a:lstStyle/>
              <a:p>
                <a:pPr algn="ctr">
                  <a:lnSpc>
                    <a:spcPct val="119000"/>
                  </a:lnSpc>
                  <a:spcAft>
                    <a:spcPts val="600"/>
                  </a:spcAft>
                </a:pPr>
                <a:r>
                  <a:rPr lang="es-CO" sz="1400" kern="1400" dirty="0">
                    <a:solidFill>
                      <a:schemeClr val="bg1"/>
                    </a:solidFill>
                    <a:latin typeface="Arial Narrow" panose="020B0606020202030204" pitchFamily="34" charset="0"/>
                  </a:rPr>
                  <a:t>Implementación y configuración. Despliegue de apoyo</a:t>
                </a:r>
                <a:endParaRPr lang="en-US" sz="1400" kern="1400" dirty="0">
                  <a:solidFill>
                    <a:schemeClr val="bg1"/>
                  </a:solidFill>
                  <a:latin typeface="Arial Narrow" panose="020B0606020202030204" pitchFamily="34" charset="0"/>
                </a:endParaRPr>
              </a:p>
            </p:txBody>
          </p:sp>
          <p:sp>
            <p:nvSpPr>
              <p:cNvPr id="150" name="Rectangle 149"/>
              <p:cNvSpPr/>
              <p:nvPr/>
            </p:nvSpPr>
            <p:spPr>
              <a:xfrm>
                <a:off x="6033793" y="5970686"/>
                <a:ext cx="1555103" cy="324641"/>
              </a:xfrm>
              <a:prstGeom prst="rect">
                <a:avLst/>
              </a:prstGeom>
            </p:spPr>
            <p:txBody>
              <a:bodyPr wrap="square">
                <a:spAutoFit/>
              </a:bodyPr>
              <a:lstStyle/>
              <a:p>
                <a:pPr algn="ctr">
                  <a:lnSpc>
                    <a:spcPct val="119000"/>
                  </a:lnSpc>
                  <a:spcAft>
                    <a:spcPts val="600"/>
                  </a:spcAft>
                </a:pPr>
                <a:r>
                  <a:rPr lang="es-HN" sz="1400" kern="1400" dirty="0">
                    <a:solidFill>
                      <a:schemeClr val="bg1"/>
                    </a:solidFill>
                    <a:latin typeface="Arial Narrow" panose="020B0606020202030204" pitchFamily="34" charset="0"/>
                  </a:rPr>
                  <a:t>Capacitaciones</a:t>
                </a:r>
              </a:p>
            </p:txBody>
          </p:sp>
          <p:sp>
            <p:nvSpPr>
              <p:cNvPr id="151" name="Rectangle 150"/>
              <p:cNvSpPr/>
              <p:nvPr/>
            </p:nvSpPr>
            <p:spPr>
              <a:xfrm>
                <a:off x="7588892" y="5970686"/>
                <a:ext cx="1555103" cy="580993"/>
              </a:xfrm>
              <a:prstGeom prst="rect">
                <a:avLst/>
              </a:prstGeom>
            </p:spPr>
            <p:txBody>
              <a:bodyPr wrap="square">
                <a:spAutoFit/>
              </a:bodyPr>
              <a:lstStyle/>
              <a:p>
                <a:pPr algn="ctr">
                  <a:lnSpc>
                    <a:spcPct val="119000"/>
                  </a:lnSpc>
                  <a:spcAft>
                    <a:spcPts val="600"/>
                  </a:spcAft>
                </a:pPr>
                <a:r>
                  <a:rPr lang="es-UY" sz="1400" kern="1400" dirty="0">
                    <a:solidFill>
                      <a:schemeClr val="bg1"/>
                    </a:solidFill>
                    <a:latin typeface="Arial Narrow" panose="020B0606020202030204" pitchFamily="34" charset="0"/>
                  </a:rPr>
                  <a:t>Desarrollo de una estrategia y metodología.</a:t>
                </a:r>
              </a:p>
            </p:txBody>
          </p:sp>
          <p:sp>
            <p:nvSpPr>
              <p:cNvPr id="152" name="Rectangle 151"/>
              <p:cNvSpPr/>
              <p:nvPr/>
            </p:nvSpPr>
            <p:spPr>
              <a:xfrm>
                <a:off x="9143989" y="5970686"/>
                <a:ext cx="1555103" cy="580993"/>
              </a:xfrm>
              <a:prstGeom prst="rect">
                <a:avLst/>
              </a:prstGeom>
            </p:spPr>
            <p:txBody>
              <a:bodyPr wrap="square">
                <a:spAutoFit/>
              </a:bodyPr>
              <a:lstStyle/>
              <a:p>
                <a:pPr algn="ctr">
                  <a:lnSpc>
                    <a:spcPct val="119000"/>
                  </a:lnSpc>
                  <a:spcAft>
                    <a:spcPts val="600"/>
                  </a:spcAft>
                </a:pPr>
                <a:r>
                  <a:rPr lang="es-CO" sz="1400" kern="1400" dirty="0">
                    <a:solidFill>
                      <a:schemeClr val="bg1"/>
                    </a:solidFill>
                    <a:latin typeface="Arial Narrow" panose="020B0606020202030204" pitchFamily="34" charset="0"/>
                  </a:rPr>
                  <a:t>Desarrollo de productos y herramientas de información</a:t>
                </a:r>
                <a:endParaRPr lang="en-US" sz="1400" kern="1400" dirty="0">
                  <a:solidFill>
                    <a:schemeClr val="bg1"/>
                  </a:solidFill>
                  <a:latin typeface="Arial Narrow" panose="020B0606020202030204" pitchFamily="34" charset="0"/>
                </a:endParaRPr>
              </a:p>
            </p:txBody>
          </p:sp>
        </p:grpSp>
        <p:pic>
          <p:nvPicPr>
            <p:cNvPr id="143" name="Picture 142"/>
            <p:cNvPicPr>
              <a:picLocks noChangeAspect="1"/>
            </p:cNvPicPr>
            <p:nvPr/>
          </p:nvPicPr>
          <p:blipFill rotWithShape="1">
            <a:blip r:embed="rId3" cstate="screen">
              <a:lum bright="70000" contrast="-70000"/>
              <a:extLst>
                <a:ext uri="{28A0092B-C50C-407E-A947-70E740481C1C}">
                  <a14:useLocalDpi xmlns:a14="http://schemas.microsoft.com/office/drawing/2010/main"/>
                </a:ext>
              </a:extLst>
            </a:blip>
            <a:srcRect/>
            <a:stretch/>
          </p:blipFill>
          <p:spPr>
            <a:xfrm>
              <a:off x="940378" y="5492691"/>
              <a:ext cx="1161220" cy="761520"/>
            </a:xfrm>
            <a:prstGeom prst="rect">
              <a:avLst/>
            </a:prstGeom>
          </p:spPr>
        </p:pic>
        <p:pic>
          <p:nvPicPr>
            <p:cNvPr id="144" name="Picture 143"/>
            <p:cNvPicPr>
              <a:picLocks noChangeAspect="1"/>
            </p:cNvPicPr>
            <p:nvPr/>
          </p:nvPicPr>
          <p:blipFill rotWithShape="1">
            <a:blip r:embed="rId4" cstate="screen">
              <a:lum bright="70000" contrast="-70000"/>
              <a:extLst>
                <a:ext uri="{28A0092B-C50C-407E-A947-70E740481C1C}">
                  <a14:useLocalDpi xmlns:a14="http://schemas.microsoft.com/office/drawing/2010/main"/>
                </a:ext>
              </a:extLst>
            </a:blip>
            <a:srcRect b="12925"/>
            <a:stretch/>
          </p:blipFill>
          <p:spPr>
            <a:xfrm>
              <a:off x="3235169" y="5548052"/>
              <a:ext cx="984629" cy="650797"/>
            </a:xfrm>
            <a:prstGeom prst="rect">
              <a:avLst/>
            </a:prstGeom>
          </p:spPr>
        </p:pic>
        <p:pic>
          <p:nvPicPr>
            <p:cNvPr id="145" name="Picture 144"/>
            <p:cNvPicPr>
              <a:picLocks noChangeAspect="1"/>
            </p:cNvPicPr>
            <p:nvPr/>
          </p:nvPicPr>
          <p:blipFill rotWithShape="1">
            <a:blip r:embed="rId5" cstate="screen">
              <a:lum bright="70000" contrast="-70000"/>
              <a:extLst>
                <a:ext uri="{28A0092B-C50C-407E-A947-70E740481C1C}">
                  <a14:useLocalDpi xmlns:a14="http://schemas.microsoft.com/office/drawing/2010/main"/>
                </a:ext>
              </a:extLst>
            </a:blip>
            <a:srcRect b="15646"/>
            <a:stretch/>
          </p:blipFill>
          <p:spPr>
            <a:xfrm>
              <a:off x="5326746" y="5465772"/>
              <a:ext cx="1275116" cy="816460"/>
            </a:xfrm>
            <a:prstGeom prst="rect">
              <a:avLst/>
            </a:prstGeom>
          </p:spPr>
        </p:pic>
        <p:pic>
          <p:nvPicPr>
            <p:cNvPr id="146" name="Picture 145"/>
            <p:cNvPicPr>
              <a:picLocks noChangeAspect="1"/>
            </p:cNvPicPr>
            <p:nvPr/>
          </p:nvPicPr>
          <p:blipFill rotWithShape="1">
            <a:blip r:embed="rId6" cstate="screen">
              <a:lum bright="70000" contrast="-70000"/>
              <a:extLst>
                <a:ext uri="{28A0092B-C50C-407E-A947-70E740481C1C}">
                  <a14:useLocalDpi xmlns:a14="http://schemas.microsoft.com/office/drawing/2010/main"/>
                </a:ext>
              </a:extLst>
            </a:blip>
            <a:srcRect b="14362"/>
            <a:stretch/>
          </p:blipFill>
          <p:spPr>
            <a:xfrm>
              <a:off x="7636993" y="5554751"/>
              <a:ext cx="1006953" cy="654567"/>
            </a:xfrm>
            <a:prstGeom prst="rect">
              <a:avLst/>
            </a:prstGeom>
          </p:spPr>
        </p:pic>
        <p:pic>
          <p:nvPicPr>
            <p:cNvPr id="147" name="Picture 146"/>
            <p:cNvPicPr>
              <a:picLocks noChangeAspect="1"/>
            </p:cNvPicPr>
            <p:nvPr/>
          </p:nvPicPr>
          <p:blipFill rotWithShape="1">
            <a:blip r:embed="rId7" cstate="screen">
              <a:lum bright="70000" contrast="-70000"/>
              <a:extLst>
                <a:ext uri="{28A0092B-C50C-407E-A947-70E740481C1C}">
                  <a14:useLocalDpi xmlns:a14="http://schemas.microsoft.com/office/drawing/2010/main"/>
                </a:ext>
              </a:extLst>
            </a:blip>
            <a:srcRect b="12789"/>
            <a:stretch/>
          </p:blipFill>
          <p:spPr>
            <a:xfrm>
              <a:off x="9839304" y="5524020"/>
              <a:ext cx="1017870" cy="673820"/>
            </a:xfrm>
            <a:prstGeom prst="rect">
              <a:avLst/>
            </a:prstGeom>
          </p:spPr>
        </p:pic>
      </p:grpSp>
    </p:spTree>
    <p:extLst>
      <p:ext uri="{BB962C8B-B14F-4D97-AF65-F5344CB8AC3E}">
        <p14:creationId xmlns:p14="http://schemas.microsoft.com/office/powerpoint/2010/main" val="42762501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50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2000"/>
                                        <p:tgtEl>
                                          <p:spTgt spid="120"/>
                                        </p:tgtEl>
                                      </p:cBhvr>
                                    </p:animEffect>
                                    <p:anim calcmode="lin" valueType="num">
                                      <p:cBhvr>
                                        <p:cTn id="8" dur="2000" fill="hold"/>
                                        <p:tgtEl>
                                          <p:spTgt spid="120"/>
                                        </p:tgtEl>
                                        <p:attrNameLst>
                                          <p:attrName>ppt_w</p:attrName>
                                        </p:attrNameLst>
                                      </p:cBhvr>
                                      <p:tavLst>
                                        <p:tav tm="0" fmla="#ppt_w*sin(2.5*pi*$)">
                                          <p:val>
                                            <p:fltVal val="0"/>
                                          </p:val>
                                        </p:tav>
                                        <p:tav tm="100000">
                                          <p:val>
                                            <p:fltVal val="1"/>
                                          </p:val>
                                        </p:tav>
                                      </p:tavLst>
                                    </p:anim>
                                    <p:anim calcmode="lin" valueType="num">
                                      <p:cBhvr>
                                        <p:cTn id="9" dur="2000" fill="hold"/>
                                        <p:tgtEl>
                                          <p:spTgt spid="12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5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1307806" y="0"/>
            <a:ext cx="9638878" cy="795338"/>
          </a:xfrm>
          <a:prstGeom prst="rect">
            <a:avLst/>
          </a:prstGeom>
          <a:solidFill>
            <a:srgbClr val="5DA9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fr-FR" b="1" dirty="0" err="1" smtClean="0">
                <a:solidFill>
                  <a:schemeClr val="bg1"/>
                </a:solidFill>
                <a:latin typeface="Gill Sans MT" panose="020B0502020104020203" pitchFamily="34" charset="0"/>
                <a:ea typeface="ＭＳ Ｐゴシック" panose="020B0600070205080204" pitchFamily="34" charset="-128"/>
              </a:rPr>
              <a:t>Aplicación</a:t>
            </a:r>
            <a:r>
              <a:rPr lang="en-US" altLang="fr-FR" b="1" dirty="0" smtClean="0">
                <a:solidFill>
                  <a:schemeClr val="bg1"/>
                </a:solidFill>
                <a:latin typeface="Gill Sans MT" panose="020B0502020104020203" pitchFamily="34" charset="0"/>
                <a:ea typeface="ＭＳ Ｐゴシック" panose="020B0600070205080204" pitchFamily="34" charset="-128"/>
              </a:rPr>
              <a:t> de la DTM </a:t>
            </a:r>
            <a:r>
              <a:rPr lang="en-US" altLang="fr-FR" b="1" dirty="0" err="1" smtClean="0">
                <a:solidFill>
                  <a:schemeClr val="bg1"/>
                </a:solidFill>
                <a:latin typeface="Gill Sans MT" panose="020B0502020104020203" pitchFamily="34" charset="0"/>
                <a:ea typeface="ＭＳ Ｐゴシック" panose="020B0600070205080204" pitchFamily="34" charset="-128"/>
              </a:rPr>
              <a:t>en</a:t>
            </a:r>
            <a:r>
              <a:rPr lang="en-US" altLang="fr-FR" b="1" dirty="0" smtClean="0">
                <a:solidFill>
                  <a:schemeClr val="bg1"/>
                </a:solidFill>
                <a:latin typeface="Gill Sans MT" panose="020B0502020104020203" pitchFamily="34" charset="0"/>
                <a:ea typeface="ＭＳ Ｐゴシック" panose="020B0600070205080204" pitchFamily="34" charset="-128"/>
              </a:rPr>
              <a:t> </a:t>
            </a:r>
            <a:r>
              <a:rPr lang="en-US" altLang="fr-FR" b="1" dirty="0" err="1" smtClean="0">
                <a:solidFill>
                  <a:schemeClr val="bg1"/>
                </a:solidFill>
                <a:latin typeface="Gill Sans MT" panose="020B0502020104020203" pitchFamily="34" charset="0"/>
                <a:ea typeface="ＭＳ Ｐゴシック" panose="020B0600070205080204" pitchFamily="34" charset="-128"/>
              </a:rPr>
              <a:t>contextos</a:t>
            </a:r>
            <a:r>
              <a:rPr lang="en-US" altLang="fr-FR" b="1" dirty="0" smtClean="0">
                <a:solidFill>
                  <a:schemeClr val="bg1"/>
                </a:solidFill>
                <a:latin typeface="Gill Sans MT" panose="020B0502020104020203" pitchFamily="34" charset="0"/>
                <a:ea typeface="ＭＳ Ｐゴシック" panose="020B0600070205080204" pitchFamily="34" charset="-128"/>
              </a:rPr>
              <a:t> </a:t>
            </a:r>
            <a:r>
              <a:rPr lang="en-US" altLang="fr-FR" b="1" dirty="0" err="1" smtClean="0">
                <a:solidFill>
                  <a:schemeClr val="bg1"/>
                </a:solidFill>
                <a:latin typeface="Gill Sans MT" panose="020B0502020104020203" pitchFamily="34" charset="0"/>
                <a:ea typeface="ＭＳ Ｐゴシック" panose="020B0600070205080204" pitchFamily="34" charset="-128"/>
              </a:rPr>
              <a:t>por</a:t>
            </a:r>
            <a:r>
              <a:rPr lang="en-US" altLang="fr-FR" b="1" dirty="0" smtClean="0">
                <a:solidFill>
                  <a:schemeClr val="bg1"/>
                </a:solidFill>
                <a:latin typeface="Gill Sans MT" panose="020B0502020104020203" pitchFamily="34" charset="0"/>
                <a:ea typeface="ＭＳ Ｐゴシック" panose="020B0600070205080204" pitchFamily="34" charset="-128"/>
              </a:rPr>
              <a:t> </a:t>
            </a:r>
            <a:r>
              <a:rPr lang="en-US" altLang="fr-FR" b="1" dirty="0" err="1" smtClean="0">
                <a:solidFill>
                  <a:schemeClr val="bg1"/>
                </a:solidFill>
                <a:latin typeface="Gill Sans MT" panose="020B0502020104020203" pitchFamily="34" charset="0"/>
                <a:ea typeface="ＭＳ Ｐゴシック" panose="020B0600070205080204" pitchFamily="34" charset="-128"/>
              </a:rPr>
              <a:t>desastres</a:t>
            </a:r>
            <a:endParaRPr lang="en-US" altLang="fr-FR" b="1" dirty="0">
              <a:solidFill>
                <a:schemeClr val="bg1"/>
              </a:solidFill>
              <a:latin typeface="Gill Sans MT" panose="020B0502020104020203" pitchFamily="34" charset="0"/>
              <a:ea typeface="ＭＳ Ｐゴシック" panose="020B0600070205080204" pitchFamily="34" charset="-128"/>
            </a:endParaRPr>
          </a:p>
        </p:txBody>
      </p:sp>
      <p:grpSp>
        <p:nvGrpSpPr>
          <p:cNvPr id="25" name="Group 24"/>
          <p:cNvGrpSpPr/>
          <p:nvPr/>
        </p:nvGrpSpPr>
        <p:grpSpPr>
          <a:xfrm>
            <a:off x="1156122" y="2372232"/>
            <a:ext cx="3170483" cy="2743623"/>
            <a:chOff x="925050" y="1089631"/>
            <a:chExt cx="3170483" cy="2743623"/>
          </a:xfrm>
        </p:grpSpPr>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5051" y="1089631"/>
              <a:ext cx="3131989" cy="2743623"/>
            </a:xfrm>
            <a:prstGeom prst="rect">
              <a:avLst/>
            </a:prstGeom>
          </p:spPr>
        </p:pic>
        <p:sp>
          <p:nvSpPr>
            <p:cNvPr id="18" name="Rectangle 17"/>
            <p:cNvSpPr/>
            <p:nvPr/>
          </p:nvSpPr>
          <p:spPr>
            <a:xfrm>
              <a:off x="925050" y="1089631"/>
              <a:ext cx="3170483" cy="461665"/>
            </a:xfrm>
            <a:prstGeom prst="rect">
              <a:avLst/>
            </a:prstGeom>
          </p:spPr>
          <p:txBody>
            <a:bodyPr wrap="none">
              <a:spAutoFit/>
            </a:bodyPr>
            <a:lstStyle/>
            <a:p>
              <a:r>
                <a:rPr lang="en-GB" sz="2400" b="1" dirty="0" err="1">
                  <a:solidFill>
                    <a:schemeClr val="bg1"/>
                  </a:solidFill>
                </a:rPr>
                <a:t>Ciclón</a:t>
              </a:r>
              <a:r>
                <a:rPr lang="en-GB" sz="2400" b="1" dirty="0">
                  <a:solidFill>
                    <a:schemeClr val="bg1"/>
                  </a:solidFill>
                </a:rPr>
                <a:t> Tropical Winston</a:t>
              </a:r>
              <a:endParaRPr lang="es-CR" sz="2400" b="1" dirty="0">
                <a:solidFill>
                  <a:schemeClr val="bg1"/>
                </a:solidFill>
              </a:endParaRPr>
            </a:p>
          </p:txBody>
        </p:sp>
      </p:grpSp>
      <p:grpSp>
        <p:nvGrpSpPr>
          <p:cNvPr id="26" name="Group 25"/>
          <p:cNvGrpSpPr/>
          <p:nvPr/>
        </p:nvGrpSpPr>
        <p:grpSpPr>
          <a:xfrm>
            <a:off x="4726090" y="1031319"/>
            <a:ext cx="3181188" cy="2743624"/>
            <a:chOff x="4619781" y="1089630"/>
            <a:chExt cx="3181188" cy="2743624"/>
          </a:xfrm>
        </p:grpSpPr>
        <p:pic>
          <p:nvPicPr>
            <p:cNvPr id="14" name="Picture 13"/>
            <p:cNvPicPr>
              <a:picLocks noChangeAspect="1"/>
            </p:cNvPicPr>
            <p:nvPr/>
          </p:nvPicPr>
          <p:blipFill rotWithShape="1">
            <a:blip r:embed="rId4" cstate="screen">
              <a:extLst>
                <a:ext uri="{28A0092B-C50C-407E-A947-70E740481C1C}">
                  <a14:useLocalDpi xmlns:a14="http://schemas.microsoft.com/office/drawing/2010/main"/>
                </a:ext>
              </a:extLst>
            </a:blip>
            <a:srcRect l="909" t="1365" r="3807" b="3042"/>
            <a:stretch/>
          </p:blipFill>
          <p:spPr>
            <a:xfrm>
              <a:off x="4658274" y="1089631"/>
              <a:ext cx="3142695" cy="2743623"/>
            </a:xfrm>
            <a:prstGeom prst="rect">
              <a:avLst/>
            </a:prstGeom>
          </p:spPr>
        </p:pic>
        <p:sp>
          <p:nvSpPr>
            <p:cNvPr id="19" name="Rectangle 18"/>
            <p:cNvSpPr/>
            <p:nvPr/>
          </p:nvSpPr>
          <p:spPr>
            <a:xfrm>
              <a:off x="4619781" y="1089630"/>
              <a:ext cx="1883657" cy="461665"/>
            </a:xfrm>
            <a:prstGeom prst="rect">
              <a:avLst/>
            </a:prstGeom>
          </p:spPr>
          <p:txBody>
            <a:bodyPr wrap="none">
              <a:spAutoFit/>
            </a:bodyPr>
            <a:lstStyle/>
            <a:p>
              <a:r>
                <a:rPr lang="en-GB" sz="2400" b="1" dirty="0" err="1">
                  <a:solidFill>
                    <a:schemeClr val="bg1"/>
                  </a:solidFill>
                </a:rPr>
                <a:t>Ciclón</a:t>
              </a:r>
              <a:r>
                <a:rPr lang="en-GB" sz="2400" b="1" dirty="0">
                  <a:solidFill>
                    <a:schemeClr val="bg1"/>
                  </a:solidFill>
                </a:rPr>
                <a:t> </a:t>
              </a:r>
              <a:r>
                <a:rPr lang="en-GB" sz="2400" b="1" dirty="0" err="1">
                  <a:solidFill>
                    <a:schemeClr val="bg1"/>
                  </a:solidFill>
                </a:rPr>
                <a:t>Enawo</a:t>
              </a:r>
              <a:endParaRPr lang="es-CR" sz="2400" b="1" dirty="0">
                <a:solidFill>
                  <a:schemeClr val="bg1"/>
                </a:solidFill>
              </a:endParaRPr>
            </a:p>
          </p:txBody>
        </p:sp>
      </p:grpSp>
      <p:grpSp>
        <p:nvGrpSpPr>
          <p:cNvPr id="29" name="Group 28"/>
          <p:cNvGrpSpPr/>
          <p:nvPr/>
        </p:nvGrpSpPr>
        <p:grpSpPr>
          <a:xfrm>
            <a:off x="8345257" y="1000421"/>
            <a:ext cx="3129348" cy="2743623"/>
            <a:chOff x="8540752" y="2903000"/>
            <a:chExt cx="3129348" cy="2743623"/>
          </a:xfrm>
        </p:grpSpPr>
        <p:pic>
          <p:nvPicPr>
            <p:cNvPr id="13" name="Picture 12"/>
            <p:cNvPicPr>
              <a:picLocks noChangeAspect="1"/>
            </p:cNvPicPr>
            <p:nvPr/>
          </p:nvPicPr>
          <p:blipFill rotWithShape="1">
            <a:blip r:embed="rId5" cstate="screen">
              <a:extLst>
                <a:ext uri="{28A0092B-C50C-407E-A947-70E740481C1C}">
                  <a14:useLocalDpi xmlns:a14="http://schemas.microsoft.com/office/drawing/2010/main"/>
                </a:ext>
              </a:extLst>
            </a:blip>
            <a:srcRect l="4102" t="2712" r="3429" b="4295"/>
            <a:stretch/>
          </p:blipFill>
          <p:spPr>
            <a:xfrm>
              <a:off x="8540752" y="2903000"/>
              <a:ext cx="3129348" cy="2743623"/>
            </a:xfrm>
            <a:prstGeom prst="rect">
              <a:avLst/>
            </a:prstGeom>
          </p:spPr>
        </p:pic>
        <p:sp>
          <p:nvSpPr>
            <p:cNvPr id="20" name="Rectangle 19"/>
            <p:cNvSpPr/>
            <p:nvPr/>
          </p:nvSpPr>
          <p:spPr>
            <a:xfrm>
              <a:off x="8540752" y="2903000"/>
              <a:ext cx="1891865" cy="461665"/>
            </a:xfrm>
            <a:prstGeom prst="rect">
              <a:avLst/>
            </a:prstGeom>
          </p:spPr>
          <p:txBody>
            <a:bodyPr wrap="none">
              <a:spAutoFit/>
            </a:bodyPr>
            <a:lstStyle/>
            <a:p>
              <a:r>
                <a:rPr lang="en-GB" sz="2400" b="1" dirty="0" err="1">
                  <a:solidFill>
                    <a:schemeClr val="bg1"/>
                  </a:solidFill>
                </a:rPr>
                <a:t>Inundaciones</a:t>
              </a:r>
              <a:endParaRPr lang="es-CR" sz="2400" b="1" dirty="0">
                <a:solidFill>
                  <a:schemeClr val="bg1"/>
                </a:solidFill>
              </a:endParaRPr>
            </a:p>
          </p:txBody>
        </p:sp>
      </p:grpSp>
      <p:grpSp>
        <p:nvGrpSpPr>
          <p:cNvPr id="31" name="Group 30"/>
          <p:cNvGrpSpPr/>
          <p:nvPr/>
        </p:nvGrpSpPr>
        <p:grpSpPr>
          <a:xfrm>
            <a:off x="4798979" y="3949127"/>
            <a:ext cx="3131989" cy="2730452"/>
            <a:chOff x="4798979" y="3949127"/>
            <a:chExt cx="3131989" cy="2730452"/>
          </a:xfrm>
        </p:grpSpPr>
        <p:pic>
          <p:nvPicPr>
            <p:cNvPr id="16" name="Picture 1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798979" y="3949127"/>
              <a:ext cx="3131989" cy="2730452"/>
            </a:xfrm>
            <a:prstGeom prst="rect">
              <a:avLst/>
            </a:prstGeom>
          </p:spPr>
        </p:pic>
        <p:sp>
          <p:nvSpPr>
            <p:cNvPr id="21" name="Rectangle 20"/>
            <p:cNvSpPr/>
            <p:nvPr/>
          </p:nvSpPr>
          <p:spPr>
            <a:xfrm>
              <a:off x="4820954" y="3949127"/>
              <a:ext cx="2211439" cy="461665"/>
            </a:xfrm>
            <a:prstGeom prst="rect">
              <a:avLst/>
            </a:prstGeom>
          </p:spPr>
          <p:txBody>
            <a:bodyPr wrap="none">
              <a:spAutoFit/>
            </a:bodyPr>
            <a:lstStyle/>
            <a:p>
              <a:r>
                <a:rPr lang="en-GB" sz="2400" b="1" dirty="0" err="1">
                  <a:solidFill>
                    <a:schemeClr val="bg1"/>
                  </a:solidFill>
                </a:rPr>
                <a:t>Terremoto</a:t>
              </a:r>
              <a:r>
                <a:rPr lang="en-GB" sz="2400" b="1" dirty="0">
                  <a:solidFill>
                    <a:schemeClr val="bg1"/>
                  </a:solidFill>
                </a:rPr>
                <a:t> 2015</a:t>
              </a:r>
              <a:endParaRPr lang="es-CR" sz="2400" b="1" dirty="0">
                <a:solidFill>
                  <a:schemeClr val="bg1"/>
                </a:solidFill>
              </a:endParaRPr>
            </a:p>
          </p:txBody>
        </p:sp>
      </p:grpSp>
      <p:grpSp>
        <p:nvGrpSpPr>
          <p:cNvPr id="28" name="Group 27"/>
          <p:cNvGrpSpPr/>
          <p:nvPr/>
        </p:nvGrpSpPr>
        <p:grpSpPr>
          <a:xfrm>
            <a:off x="8345257" y="3949127"/>
            <a:ext cx="3165831" cy="2730452"/>
            <a:chOff x="4646707" y="4127548"/>
            <a:chExt cx="3165831" cy="2730452"/>
          </a:xfrm>
        </p:grpSpPr>
        <p:pic>
          <p:nvPicPr>
            <p:cNvPr id="17" name="Picture 1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646707" y="4127548"/>
              <a:ext cx="3165831" cy="2730452"/>
            </a:xfrm>
            <a:prstGeom prst="rect">
              <a:avLst/>
            </a:prstGeom>
          </p:spPr>
        </p:pic>
        <p:sp>
          <p:nvSpPr>
            <p:cNvPr id="22" name="Rectangle 21"/>
            <p:cNvSpPr/>
            <p:nvPr/>
          </p:nvSpPr>
          <p:spPr>
            <a:xfrm>
              <a:off x="4796822" y="4173713"/>
              <a:ext cx="2451312" cy="461665"/>
            </a:xfrm>
            <a:prstGeom prst="rect">
              <a:avLst/>
            </a:prstGeom>
          </p:spPr>
          <p:txBody>
            <a:bodyPr wrap="none">
              <a:spAutoFit/>
            </a:bodyPr>
            <a:lstStyle/>
            <a:p>
              <a:r>
                <a:rPr lang="en-GB" sz="2400" b="1" dirty="0" err="1">
                  <a:solidFill>
                    <a:schemeClr val="bg1"/>
                  </a:solidFill>
                </a:rPr>
                <a:t>Sequía</a:t>
              </a:r>
              <a:r>
                <a:rPr lang="en-GB" sz="2400" b="1" dirty="0">
                  <a:solidFill>
                    <a:schemeClr val="bg1"/>
                  </a:solidFill>
                </a:rPr>
                <a:t> 2016-2017</a:t>
              </a:r>
              <a:endParaRPr lang="es-CR" sz="2400" b="1" dirty="0">
                <a:solidFill>
                  <a:schemeClr val="bg1"/>
                </a:solidFill>
              </a:endParaRPr>
            </a:p>
          </p:txBody>
        </p:sp>
      </p:grpSp>
      <p:sp>
        <p:nvSpPr>
          <p:cNvPr id="30" name="Rectangle 29"/>
          <p:cNvSpPr/>
          <p:nvPr/>
        </p:nvSpPr>
        <p:spPr>
          <a:xfrm>
            <a:off x="248861" y="5472004"/>
            <a:ext cx="4282839" cy="523220"/>
          </a:xfrm>
          <a:prstGeom prst="rect">
            <a:avLst/>
          </a:prstGeom>
        </p:spPr>
        <p:txBody>
          <a:bodyPr wrap="none">
            <a:spAutoFit/>
          </a:bodyPr>
          <a:lstStyle/>
          <a:p>
            <a:r>
              <a:rPr lang="es-CR" sz="2800" dirty="0">
                <a:solidFill>
                  <a:srgbClr val="0070C0"/>
                </a:solidFill>
              </a:rPr>
              <a:t>http://www.globaldtm.info/</a:t>
            </a:r>
          </a:p>
        </p:txBody>
      </p:sp>
    </p:spTree>
    <p:extLst>
      <p:ext uri="{BB962C8B-B14F-4D97-AF65-F5344CB8AC3E}">
        <p14:creationId xmlns:p14="http://schemas.microsoft.com/office/powerpoint/2010/main" val="312976852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l="609" t="2363" r="2093" b="2689"/>
          <a:stretch/>
        </p:blipFill>
        <p:spPr>
          <a:xfrm>
            <a:off x="-140847" y="1105787"/>
            <a:ext cx="4077068" cy="3583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l="1201" t="4599" r="3412" b="3219"/>
          <a:stretch/>
        </p:blipFill>
        <p:spPr>
          <a:xfrm>
            <a:off x="4020599" y="1105787"/>
            <a:ext cx="4093652" cy="3583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l="4534" t="4677" r="2072" b="5535"/>
          <a:stretch/>
        </p:blipFill>
        <p:spPr>
          <a:xfrm>
            <a:off x="8198629" y="1105787"/>
            <a:ext cx="4067383" cy="3583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8186411" y="4814742"/>
            <a:ext cx="2857064" cy="830997"/>
          </a:xfrm>
          <a:prstGeom prst="rect">
            <a:avLst/>
          </a:prstGeom>
        </p:spPr>
        <p:txBody>
          <a:bodyPr wrap="none">
            <a:spAutoFit/>
          </a:bodyPr>
          <a:lstStyle/>
          <a:p>
            <a:r>
              <a:rPr lang="en-GB" sz="2400" b="1" dirty="0" err="1">
                <a:latin typeface="Calibri" panose="020F0502020204030204" pitchFamily="34" charset="0"/>
                <a:ea typeface="Calibri" panose="020F0502020204030204" pitchFamily="34" charset="0"/>
                <a:cs typeface="Times New Roman" panose="02020603050405020304" pitchFamily="18" charset="0"/>
              </a:rPr>
              <a:t>Perú</a:t>
            </a:r>
            <a:r>
              <a:rPr lang="en-GB" sz="2400" b="1" dirty="0">
                <a:latin typeface="Calibri" panose="020F0502020204030204" pitchFamily="34" charset="0"/>
                <a:ea typeface="Calibri" panose="020F0502020204030204" pitchFamily="34" charset="0"/>
                <a:cs typeface="Times New Roman" panose="02020603050405020304" pitchFamily="18" charset="0"/>
              </a:rPr>
              <a:t> </a:t>
            </a:r>
          </a:p>
          <a:p>
            <a:r>
              <a:rPr lang="en-GB" sz="2400" b="1" dirty="0">
                <a:latin typeface="Calibri" panose="020F0502020204030204" pitchFamily="34" charset="0"/>
                <a:ea typeface="Calibri" panose="020F0502020204030204" pitchFamily="34" charset="0"/>
                <a:cs typeface="Times New Roman" panose="02020603050405020304" pitchFamily="18" charset="0"/>
              </a:rPr>
              <a:t>El </a:t>
            </a:r>
            <a:r>
              <a:rPr lang="en-GB" sz="2400" b="1" dirty="0" err="1">
                <a:latin typeface="Calibri" panose="020F0502020204030204" pitchFamily="34" charset="0"/>
                <a:ea typeface="Calibri" panose="020F0502020204030204" pitchFamily="34" charset="0"/>
                <a:cs typeface="Times New Roman" panose="02020603050405020304" pitchFamily="18" charset="0"/>
              </a:rPr>
              <a:t>niño</a:t>
            </a:r>
            <a:r>
              <a:rPr lang="en-GB" sz="2400" b="1" dirty="0">
                <a:latin typeface="Calibri" panose="020F0502020204030204" pitchFamily="34" charset="0"/>
                <a:ea typeface="Calibri" panose="020F0502020204030204" pitchFamily="34" charset="0"/>
                <a:cs typeface="Times New Roman" panose="02020603050405020304" pitchFamily="18" charset="0"/>
              </a:rPr>
              <a:t> </a:t>
            </a:r>
            <a:r>
              <a:rPr lang="en-GB" sz="2400" b="1" dirty="0" err="1">
                <a:latin typeface="Calibri" panose="020F0502020204030204" pitchFamily="34" charset="0"/>
                <a:ea typeface="Calibri" panose="020F0502020204030204" pitchFamily="34" charset="0"/>
                <a:cs typeface="Times New Roman" panose="02020603050405020304" pitchFamily="18" charset="0"/>
              </a:rPr>
              <a:t>Costero</a:t>
            </a:r>
            <a:r>
              <a:rPr lang="en-GB" sz="2400" b="1" dirty="0">
                <a:latin typeface="Calibri" panose="020F0502020204030204" pitchFamily="34" charset="0"/>
                <a:ea typeface="Calibri" panose="020F0502020204030204" pitchFamily="34" charset="0"/>
                <a:cs typeface="Times New Roman" panose="02020603050405020304" pitchFamily="18" charset="0"/>
              </a:rPr>
              <a:t> 2017 </a:t>
            </a:r>
          </a:p>
        </p:txBody>
      </p:sp>
      <p:sp>
        <p:nvSpPr>
          <p:cNvPr id="12" name="Rectangle 11"/>
          <p:cNvSpPr/>
          <p:nvPr/>
        </p:nvSpPr>
        <p:spPr>
          <a:xfrm>
            <a:off x="0" y="4688959"/>
            <a:ext cx="2280368" cy="830997"/>
          </a:xfrm>
          <a:prstGeom prst="rect">
            <a:avLst/>
          </a:prstGeom>
        </p:spPr>
        <p:txBody>
          <a:bodyPr wrap="none">
            <a:spAutoFit/>
          </a:bodyPr>
          <a:lstStyle/>
          <a:p>
            <a:r>
              <a:rPr lang="en-GB" sz="2400" b="1" dirty="0">
                <a:latin typeface="Calibri" panose="020F0502020204030204" pitchFamily="34" charset="0"/>
                <a:ea typeface="Calibri" panose="020F0502020204030204" pitchFamily="34" charset="0"/>
                <a:cs typeface="Times New Roman" panose="02020603050405020304" pitchFamily="18" charset="0"/>
              </a:rPr>
              <a:t>Ecuador </a:t>
            </a:r>
            <a:endParaRPr lang="en-GB" sz="2400" b="1" dirty="0" smtClean="0">
              <a:latin typeface="Calibri" panose="020F0502020204030204" pitchFamily="34" charset="0"/>
              <a:ea typeface="Calibri" panose="020F0502020204030204" pitchFamily="34" charset="0"/>
              <a:cs typeface="Times New Roman" panose="02020603050405020304" pitchFamily="18" charset="0"/>
            </a:endParaRPr>
          </a:p>
          <a:p>
            <a:r>
              <a:rPr lang="en-GB" sz="2400" b="1" dirty="0" err="1" smtClean="0">
                <a:latin typeface="Calibri" panose="020F0502020204030204" pitchFamily="34" charset="0"/>
                <a:ea typeface="Calibri" panose="020F0502020204030204" pitchFamily="34" charset="0"/>
                <a:cs typeface="Times New Roman" panose="02020603050405020304" pitchFamily="18" charset="0"/>
              </a:rPr>
              <a:t>Terremoto</a:t>
            </a:r>
            <a:r>
              <a:rPr lang="en-GB" sz="2400" b="1" dirty="0" smtClean="0">
                <a:latin typeface="Calibri" panose="020F0502020204030204" pitchFamily="34" charset="0"/>
                <a:ea typeface="Calibri" panose="020F0502020204030204" pitchFamily="34" charset="0"/>
                <a:cs typeface="Times New Roman" panose="02020603050405020304" pitchFamily="18" charset="0"/>
              </a:rPr>
              <a:t> 2016 </a:t>
            </a:r>
            <a:endParaRPr lang="es-CR" sz="2400" b="1" dirty="0"/>
          </a:p>
        </p:txBody>
      </p:sp>
      <p:sp>
        <p:nvSpPr>
          <p:cNvPr id="13" name="Rectangle 12"/>
          <p:cNvSpPr/>
          <p:nvPr/>
        </p:nvSpPr>
        <p:spPr>
          <a:xfrm>
            <a:off x="4020599" y="4688959"/>
            <a:ext cx="3249159" cy="1200329"/>
          </a:xfrm>
          <a:prstGeom prst="rect">
            <a:avLst/>
          </a:prstGeom>
        </p:spPr>
        <p:txBody>
          <a:bodyPr wrap="none">
            <a:spAutoFit/>
          </a:bodyPr>
          <a:lstStyle/>
          <a:p>
            <a:r>
              <a:rPr lang="en-GB" sz="2400" b="1" dirty="0">
                <a:latin typeface="Calibri" panose="020F0502020204030204" pitchFamily="34" charset="0"/>
                <a:ea typeface="Calibri" panose="020F0502020204030204" pitchFamily="34" charset="0"/>
                <a:cs typeface="Times New Roman" panose="02020603050405020304" pitchFamily="18" charset="0"/>
              </a:rPr>
              <a:t>Haiti </a:t>
            </a:r>
          </a:p>
          <a:p>
            <a:r>
              <a:rPr lang="es-CR" sz="2400" b="1" dirty="0">
                <a:latin typeface="Calibri" panose="020F0502020204030204" pitchFamily="34" charset="0"/>
                <a:ea typeface="Calibri" panose="020F0502020204030204" pitchFamily="34" charset="0"/>
                <a:cs typeface="Times New Roman" panose="02020603050405020304" pitchFamily="18" charset="0"/>
              </a:rPr>
              <a:t>Huracán</a:t>
            </a:r>
            <a:r>
              <a:rPr lang="en-GB" sz="2400" b="1" dirty="0">
                <a:latin typeface="Calibri" panose="020F0502020204030204" pitchFamily="34" charset="0"/>
                <a:ea typeface="Calibri" panose="020F0502020204030204" pitchFamily="34" charset="0"/>
                <a:cs typeface="Times New Roman" panose="02020603050405020304" pitchFamily="18" charset="0"/>
              </a:rPr>
              <a:t> Matthew 2016 </a:t>
            </a:r>
          </a:p>
          <a:p>
            <a:r>
              <a:rPr lang="es-CR" sz="2400" b="1" dirty="0">
                <a:latin typeface="Calibri" panose="020F0502020204030204" pitchFamily="34" charset="0"/>
                <a:ea typeface="Calibri" panose="020F0502020204030204" pitchFamily="34" charset="0"/>
                <a:cs typeface="Times New Roman" panose="02020603050405020304" pitchFamily="18" charset="0"/>
              </a:rPr>
              <a:t>Terremoto</a:t>
            </a:r>
            <a:r>
              <a:rPr lang="en-GB" sz="2400" b="1" dirty="0">
                <a:latin typeface="Calibri" panose="020F0502020204030204" pitchFamily="34" charset="0"/>
                <a:ea typeface="Calibri" panose="020F0502020204030204" pitchFamily="34" charset="0"/>
                <a:cs typeface="Times New Roman" panose="02020603050405020304" pitchFamily="18" charset="0"/>
              </a:rPr>
              <a:t> 2011)</a:t>
            </a:r>
            <a:endParaRPr lang="es-CR" sz="2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4"/>
          <p:cNvSpPr>
            <a:spLocks noChangeArrowheads="1"/>
          </p:cNvSpPr>
          <p:nvPr/>
        </p:nvSpPr>
        <p:spPr bwMode="auto">
          <a:xfrm>
            <a:off x="1307806" y="0"/>
            <a:ext cx="9638878" cy="795338"/>
          </a:xfrm>
          <a:prstGeom prst="rect">
            <a:avLst/>
          </a:prstGeom>
          <a:solidFill>
            <a:srgbClr val="5DA9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fr-FR" b="1" dirty="0" err="1" smtClean="0">
                <a:solidFill>
                  <a:schemeClr val="bg1"/>
                </a:solidFill>
                <a:latin typeface="Gill Sans MT" panose="020B0502020104020203" pitchFamily="34" charset="0"/>
                <a:ea typeface="ＭＳ Ｐゴシック" panose="020B0600070205080204" pitchFamily="34" charset="-128"/>
              </a:rPr>
              <a:t>Aplicación</a:t>
            </a:r>
            <a:r>
              <a:rPr lang="en-US" altLang="fr-FR" b="1" dirty="0" smtClean="0">
                <a:solidFill>
                  <a:schemeClr val="bg1"/>
                </a:solidFill>
                <a:latin typeface="Gill Sans MT" panose="020B0502020104020203" pitchFamily="34" charset="0"/>
                <a:ea typeface="ＭＳ Ｐゴシック" panose="020B0600070205080204" pitchFamily="34" charset="-128"/>
              </a:rPr>
              <a:t> de la DTM </a:t>
            </a:r>
            <a:r>
              <a:rPr lang="en-US" altLang="fr-FR" b="1" dirty="0" err="1" smtClean="0">
                <a:solidFill>
                  <a:schemeClr val="bg1"/>
                </a:solidFill>
                <a:latin typeface="Gill Sans MT" panose="020B0502020104020203" pitchFamily="34" charset="0"/>
                <a:ea typeface="ＭＳ Ｐゴシック" panose="020B0600070205080204" pitchFamily="34" charset="-128"/>
              </a:rPr>
              <a:t>en</a:t>
            </a:r>
            <a:r>
              <a:rPr lang="en-US" altLang="fr-FR" b="1" dirty="0" smtClean="0">
                <a:solidFill>
                  <a:schemeClr val="bg1"/>
                </a:solidFill>
                <a:latin typeface="Gill Sans MT" panose="020B0502020104020203" pitchFamily="34" charset="0"/>
                <a:ea typeface="ＭＳ Ｐゴシック" panose="020B0600070205080204" pitchFamily="34" charset="-128"/>
              </a:rPr>
              <a:t> </a:t>
            </a:r>
            <a:r>
              <a:rPr lang="en-US" altLang="fr-FR" b="1" dirty="0" err="1" smtClean="0">
                <a:solidFill>
                  <a:schemeClr val="bg1"/>
                </a:solidFill>
                <a:latin typeface="Gill Sans MT" panose="020B0502020104020203" pitchFamily="34" charset="0"/>
                <a:ea typeface="ＭＳ Ｐゴシック" panose="020B0600070205080204" pitchFamily="34" charset="-128"/>
              </a:rPr>
              <a:t>contextos</a:t>
            </a:r>
            <a:r>
              <a:rPr lang="en-US" altLang="fr-FR" b="1" dirty="0" smtClean="0">
                <a:solidFill>
                  <a:schemeClr val="bg1"/>
                </a:solidFill>
                <a:latin typeface="Gill Sans MT" panose="020B0502020104020203" pitchFamily="34" charset="0"/>
                <a:ea typeface="ＭＳ Ｐゴシック" panose="020B0600070205080204" pitchFamily="34" charset="-128"/>
              </a:rPr>
              <a:t> </a:t>
            </a:r>
            <a:r>
              <a:rPr lang="en-US" altLang="fr-FR" b="1" dirty="0" err="1" smtClean="0">
                <a:solidFill>
                  <a:schemeClr val="bg1"/>
                </a:solidFill>
                <a:latin typeface="Gill Sans MT" panose="020B0502020104020203" pitchFamily="34" charset="0"/>
                <a:ea typeface="ＭＳ Ｐゴシック" panose="020B0600070205080204" pitchFamily="34" charset="-128"/>
              </a:rPr>
              <a:t>por</a:t>
            </a:r>
            <a:r>
              <a:rPr lang="en-US" altLang="fr-FR" b="1" dirty="0" smtClean="0">
                <a:solidFill>
                  <a:schemeClr val="bg1"/>
                </a:solidFill>
                <a:latin typeface="Gill Sans MT" panose="020B0502020104020203" pitchFamily="34" charset="0"/>
                <a:ea typeface="ＭＳ Ｐゴシック" panose="020B0600070205080204" pitchFamily="34" charset="-128"/>
              </a:rPr>
              <a:t> </a:t>
            </a:r>
            <a:r>
              <a:rPr lang="en-US" altLang="fr-FR" b="1" dirty="0" err="1" smtClean="0">
                <a:solidFill>
                  <a:schemeClr val="bg1"/>
                </a:solidFill>
                <a:latin typeface="Gill Sans MT" panose="020B0502020104020203" pitchFamily="34" charset="0"/>
                <a:ea typeface="ＭＳ Ｐゴシック" panose="020B0600070205080204" pitchFamily="34" charset="-128"/>
              </a:rPr>
              <a:t>desastres</a:t>
            </a:r>
            <a:endParaRPr lang="en-US" altLang="fr-FR" b="1" dirty="0">
              <a:solidFill>
                <a:schemeClr val="bg1"/>
              </a:solidFill>
              <a:latin typeface="Gill Sans MT" panose="020B0502020104020203" pitchFamily="34" charset="0"/>
              <a:ea typeface="ＭＳ Ｐゴシック" panose="020B0600070205080204" pitchFamily="34" charset="-128"/>
            </a:endParaRPr>
          </a:p>
        </p:txBody>
      </p:sp>
    </p:spTree>
    <p:extLst>
      <p:ext uri="{BB962C8B-B14F-4D97-AF65-F5344CB8AC3E}">
        <p14:creationId xmlns:p14="http://schemas.microsoft.com/office/powerpoint/2010/main" val="2795003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232306" y="3049404"/>
            <a:ext cx="4735728" cy="3157152"/>
          </a:xfrm>
        </p:spPr>
      </p:pic>
      <p:sp>
        <p:nvSpPr>
          <p:cNvPr id="5" name="Title 1"/>
          <p:cNvSpPr>
            <a:spLocks noGrp="1"/>
          </p:cNvSpPr>
          <p:nvPr>
            <p:ph type="title"/>
          </p:nvPr>
        </p:nvSpPr>
        <p:spPr>
          <a:xfrm>
            <a:off x="183452" y="514274"/>
            <a:ext cx="10965611" cy="634082"/>
          </a:xfrm>
        </p:spPr>
        <p:txBody>
          <a:bodyPr>
            <a:noAutofit/>
          </a:bodyPr>
          <a:lstStyle/>
          <a:p>
            <a:r>
              <a:rPr lang="es-ES_tradnl" dirty="0" smtClean="0">
                <a:solidFill>
                  <a:schemeClr val="accent3">
                    <a:lumMod val="50000"/>
                  </a:schemeClr>
                </a:solidFill>
                <a:latin typeface="Gill Sans MT" panose="020B0502020104020203" pitchFamily="34" charset="0"/>
              </a:rPr>
              <a:t>Actividad 2-1. Tormenta de ideas estructurada sobre las diferentes tipologías de desastres</a:t>
            </a:r>
            <a:endParaRPr lang="es-ES_tradnl" dirty="0">
              <a:solidFill>
                <a:schemeClr val="accent3">
                  <a:lumMod val="50000"/>
                </a:schemeClr>
              </a:solidFill>
              <a:latin typeface="Gill Sans MT" panose="020B0502020104020203" pitchFamily="34" charset="0"/>
            </a:endParaRPr>
          </a:p>
        </p:txBody>
      </p:sp>
      <p:sp>
        <p:nvSpPr>
          <p:cNvPr id="6" name="TextBox 5"/>
          <p:cNvSpPr txBox="1"/>
          <p:nvPr/>
        </p:nvSpPr>
        <p:spPr>
          <a:xfrm>
            <a:off x="183452" y="1595184"/>
            <a:ext cx="11463372" cy="2677656"/>
          </a:xfrm>
          <a:prstGeom prst="rect">
            <a:avLst/>
          </a:prstGeom>
          <a:noFill/>
        </p:spPr>
        <p:txBody>
          <a:bodyPr wrap="square" rtlCol="0">
            <a:spAutoFit/>
          </a:bodyPr>
          <a:lstStyle/>
          <a:p>
            <a:r>
              <a:rPr lang="es-ES_tradnl" sz="2400" dirty="0" smtClean="0"/>
              <a:t>1. Tómese 2 minutos para anotar todos los “desastres” que se le ocurran.</a:t>
            </a:r>
            <a:r>
              <a:rPr lang="es-ES_tradnl" sz="2400" dirty="0"/>
              <a:t> </a:t>
            </a:r>
            <a:r>
              <a:rPr lang="es-ES_tradnl" sz="2400" dirty="0" smtClean="0"/>
              <a:t>Piense en desastres que ocurren en Ghana y también en otros lados. </a:t>
            </a:r>
          </a:p>
          <a:p>
            <a:r>
              <a:rPr lang="es-ES_tradnl" sz="2400" dirty="0" smtClean="0"/>
              <a:t>2. Cuando hayan pasado los 2 minutos, forme pareja con una persona sentada al lado suyo para comparar la lista. Tómense 3 minutos para hacer esto. </a:t>
            </a:r>
          </a:p>
          <a:p>
            <a:r>
              <a:rPr lang="es-ES_tradnl" sz="2400" dirty="0" smtClean="0"/>
              <a:t>3. Anoten los desastres en la hoja de rotafolio y expónganlos. </a:t>
            </a:r>
            <a:r>
              <a:rPr lang="es-ES_tradnl" sz="2400" i="1" dirty="0" smtClean="0"/>
              <a:t>No repitan </a:t>
            </a:r>
            <a:r>
              <a:rPr lang="es-ES_tradnl" sz="2400" dirty="0" smtClean="0"/>
              <a:t>lo que otras personas ya anotaron. </a:t>
            </a:r>
          </a:p>
          <a:p>
            <a:r>
              <a:rPr lang="es-ES_tradnl" sz="2400" dirty="0" smtClean="0"/>
              <a:t>  </a:t>
            </a:r>
            <a:endParaRPr lang="es-ES_tradnl" sz="2400" dirty="0"/>
          </a:p>
        </p:txBody>
      </p:sp>
      <p:sp>
        <p:nvSpPr>
          <p:cNvPr id="2" name="Slide Number Placeholder 1"/>
          <p:cNvSpPr>
            <a:spLocks noGrp="1"/>
          </p:cNvSpPr>
          <p:nvPr>
            <p:ph type="sldNum" sz="quarter" idx="12"/>
          </p:nvPr>
        </p:nvSpPr>
        <p:spPr/>
        <p:txBody>
          <a:bodyPr/>
          <a:lstStyle/>
          <a:p>
            <a:pPr>
              <a:defRPr/>
            </a:pPr>
            <a:fld id="{240EF862-A80E-45A9-8A58-6015373D92B0}" type="slidenum">
              <a:rPr lang="es-ES_tradnl" smtClean="0">
                <a:solidFill>
                  <a:prstClr val="black">
                    <a:tint val="75000"/>
                  </a:prstClr>
                </a:solidFill>
              </a:rPr>
              <a:pPr>
                <a:defRPr/>
              </a:pPr>
              <a:t>4</a:t>
            </a:fld>
            <a:endParaRPr lang="es-ES_tradnl" dirty="0">
              <a:solidFill>
                <a:prstClr val="black">
                  <a:tint val="75000"/>
                </a:prstClr>
              </a:solidFill>
            </a:endParaRPr>
          </a:p>
        </p:txBody>
      </p:sp>
      <p:sp>
        <p:nvSpPr>
          <p:cNvPr id="3" name="Footer Placeholder 2"/>
          <p:cNvSpPr>
            <a:spLocks noGrp="1"/>
          </p:cNvSpPr>
          <p:nvPr>
            <p:ph type="ftr" sz="quarter" idx="11"/>
          </p:nvPr>
        </p:nvSpPr>
        <p:spPr/>
        <p:txBody>
          <a:bodyPr/>
          <a:lstStyle/>
          <a:p>
            <a:r>
              <a:rPr lang="es-ES_tradnl" dirty="0" smtClean="0"/>
              <a:t>RCM Workshop, August 2017</a:t>
            </a:r>
            <a:endParaRPr lang="es-ES_tradnl" dirty="0"/>
          </a:p>
        </p:txBody>
      </p:sp>
      <p:sp>
        <p:nvSpPr>
          <p:cNvPr id="7" name="Footer Placeholder 7"/>
          <p:cNvSpPr txBox="1">
            <a:spLocks/>
          </p:cNvSpPr>
          <p:nvPr/>
        </p:nvSpPr>
        <p:spPr>
          <a:xfrm>
            <a:off x="0" y="6356350"/>
            <a:ext cx="12192000" cy="365125"/>
          </a:xfrm>
          <a:prstGeom prst="rect">
            <a:avLst/>
          </a:prstGeom>
          <a:solidFill>
            <a:srgbClr val="00448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Taller para los países miembros de la CRM, agosto de 2017</a:t>
            </a:r>
          </a:p>
        </p:txBody>
      </p:sp>
    </p:spTree>
    <p:extLst>
      <p:ext uri="{BB962C8B-B14F-4D97-AF65-F5344CB8AC3E}">
        <p14:creationId xmlns:p14="http://schemas.microsoft.com/office/powerpoint/2010/main" val="2395020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9440" y="988259"/>
            <a:ext cx="11592560" cy="646331"/>
          </a:xfrm>
          <a:prstGeom prst="rect">
            <a:avLst/>
          </a:prstGeom>
        </p:spPr>
        <p:txBody>
          <a:bodyPr wrap="square">
            <a:spAutoFit/>
          </a:bodyPr>
          <a:lstStyle/>
          <a:p>
            <a:pPr>
              <a:spcAft>
                <a:spcPts val="0"/>
              </a:spcAft>
            </a:pP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4"/>
          <p:cNvSpPr>
            <a:spLocks noChangeArrowheads="1"/>
          </p:cNvSpPr>
          <p:nvPr/>
        </p:nvSpPr>
        <p:spPr bwMode="auto">
          <a:xfrm>
            <a:off x="1307806" y="0"/>
            <a:ext cx="9638878" cy="795338"/>
          </a:xfrm>
          <a:prstGeom prst="rect">
            <a:avLst/>
          </a:prstGeom>
          <a:solidFill>
            <a:srgbClr val="5DA9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fr-FR" b="1" dirty="0" err="1" smtClean="0">
                <a:solidFill>
                  <a:schemeClr val="bg1"/>
                </a:solidFill>
                <a:latin typeface="Gill Sans MT" panose="020B0502020104020203" pitchFamily="34" charset="0"/>
                <a:ea typeface="ＭＳ Ｐゴシック" panose="020B0600070205080204" pitchFamily="34" charset="-128"/>
              </a:rPr>
              <a:t>Otros</a:t>
            </a:r>
            <a:r>
              <a:rPr lang="en-US" altLang="fr-FR" b="1" dirty="0" smtClean="0">
                <a:solidFill>
                  <a:schemeClr val="bg1"/>
                </a:solidFill>
                <a:latin typeface="Gill Sans MT" panose="020B0502020104020203" pitchFamily="34" charset="0"/>
                <a:ea typeface="ＭＳ Ｐゴシック" panose="020B0600070205080204" pitchFamily="34" charset="-128"/>
              </a:rPr>
              <a:t> </a:t>
            </a:r>
            <a:r>
              <a:rPr lang="en-US" altLang="fr-FR" b="1" dirty="0" err="1" smtClean="0">
                <a:solidFill>
                  <a:schemeClr val="bg1"/>
                </a:solidFill>
                <a:latin typeface="Gill Sans MT" panose="020B0502020104020203" pitchFamily="34" charset="0"/>
                <a:ea typeface="ＭＳ Ｐゴシック" panose="020B0600070205080204" pitchFamily="34" charset="-128"/>
              </a:rPr>
              <a:t>contextos</a:t>
            </a:r>
            <a:r>
              <a:rPr lang="en-US" altLang="fr-FR" b="1" dirty="0" smtClean="0">
                <a:solidFill>
                  <a:schemeClr val="bg1"/>
                </a:solidFill>
                <a:latin typeface="Gill Sans MT" panose="020B0502020104020203" pitchFamily="34" charset="0"/>
                <a:ea typeface="ＭＳ Ｐゴシック" panose="020B0600070205080204" pitchFamily="34" charset="-128"/>
              </a:rPr>
              <a:t> </a:t>
            </a:r>
            <a:endParaRPr lang="en-US" altLang="fr-FR" b="1" dirty="0">
              <a:solidFill>
                <a:schemeClr val="bg1"/>
              </a:solidFill>
              <a:latin typeface="Gill Sans MT" panose="020B0502020104020203" pitchFamily="34" charset="0"/>
              <a:ea typeface="ＭＳ Ｐゴシック" panose="020B0600070205080204" pitchFamily="34" charset="-128"/>
            </a:endParaRPr>
          </a:p>
        </p:txBody>
      </p:sp>
      <p:grpSp>
        <p:nvGrpSpPr>
          <p:cNvPr id="16" name="Group 15"/>
          <p:cNvGrpSpPr/>
          <p:nvPr/>
        </p:nvGrpSpPr>
        <p:grpSpPr>
          <a:xfrm>
            <a:off x="6395720" y="932129"/>
            <a:ext cx="2828268" cy="2478101"/>
            <a:chOff x="5170891" y="940126"/>
            <a:chExt cx="2828268" cy="2478101"/>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70891" y="940126"/>
              <a:ext cx="2828268" cy="24781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6046770" y="940126"/>
              <a:ext cx="1586012" cy="461665"/>
            </a:xfrm>
            <a:prstGeom prst="rect">
              <a:avLst/>
            </a:prstGeom>
          </p:spPr>
          <p:txBody>
            <a:bodyPr wrap="none">
              <a:spAutoFit/>
            </a:bodyPr>
            <a:lstStyle/>
            <a:p>
              <a:r>
                <a:rPr lang="en-GB" sz="2400" b="1" dirty="0" smtClean="0">
                  <a:latin typeface="Calibri" panose="020F0502020204030204" pitchFamily="34" charset="0"/>
                  <a:ea typeface="Calibri" panose="020F0502020204030204" pitchFamily="34" charset="0"/>
                  <a:cs typeface="Times New Roman" panose="02020603050405020304" pitchFamily="18" charset="0"/>
                </a:rPr>
                <a:t>El Salvador</a:t>
              </a:r>
              <a:endParaRPr lang="es-CR" sz="2400" b="1" dirty="0"/>
            </a:p>
          </p:txBody>
        </p:sp>
      </p:grpSp>
      <p:grpSp>
        <p:nvGrpSpPr>
          <p:cNvPr id="14" name="Group 13"/>
          <p:cNvGrpSpPr/>
          <p:nvPr/>
        </p:nvGrpSpPr>
        <p:grpSpPr>
          <a:xfrm>
            <a:off x="9311121" y="932130"/>
            <a:ext cx="2880879" cy="2478101"/>
            <a:chOff x="8618502" y="940126"/>
            <a:chExt cx="2880879" cy="2478101"/>
          </a:xfrm>
        </p:grpSpPr>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l="5967" t="6163" r="3093" b="1535"/>
            <a:stretch/>
          </p:blipFill>
          <p:spPr>
            <a:xfrm>
              <a:off x="8618502" y="940126"/>
              <a:ext cx="2880879" cy="24781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9360672" y="940126"/>
              <a:ext cx="1583832" cy="461665"/>
            </a:xfrm>
            <a:prstGeom prst="rect">
              <a:avLst/>
            </a:prstGeom>
          </p:spPr>
          <p:txBody>
            <a:bodyPr wrap="none">
              <a:spAutoFit/>
            </a:bodyPr>
            <a:lstStyle/>
            <a:p>
              <a:r>
                <a:rPr lang="en-GB" sz="2400" b="1" dirty="0" smtClean="0">
                  <a:latin typeface="Calibri" panose="020F0502020204030204" pitchFamily="34" charset="0"/>
                  <a:ea typeface="Calibri" panose="020F0502020204030204" pitchFamily="34" charset="0"/>
                  <a:cs typeface="Times New Roman" panose="02020603050405020304" pitchFamily="18" charset="0"/>
                </a:rPr>
                <a:t>Guatemala</a:t>
              </a:r>
              <a:endParaRPr lang="es-CR" sz="2400" b="1" dirty="0"/>
            </a:p>
          </p:txBody>
        </p:sp>
      </p:grpSp>
      <p:grpSp>
        <p:nvGrpSpPr>
          <p:cNvPr id="15" name="Group 14"/>
          <p:cNvGrpSpPr/>
          <p:nvPr/>
        </p:nvGrpSpPr>
        <p:grpSpPr>
          <a:xfrm>
            <a:off x="9318968" y="3466360"/>
            <a:ext cx="2873032" cy="2589315"/>
            <a:chOff x="8618503" y="3864648"/>
            <a:chExt cx="2873032" cy="2589315"/>
          </a:xfrm>
        </p:grpSpPr>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l="6565" t="1716" r="3666" b="1867"/>
            <a:stretch/>
          </p:blipFill>
          <p:spPr>
            <a:xfrm>
              <a:off x="8618503" y="3913741"/>
              <a:ext cx="2873032" cy="25402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9360672" y="3864648"/>
              <a:ext cx="1417055" cy="461665"/>
            </a:xfrm>
            <a:prstGeom prst="rect">
              <a:avLst/>
            </a:prstGeom>
          </p:spPr>
          <p:txBody>
            <a:bodyPr wrap="none">
              <a:spAutoFit/>
            </a:bodyPr>
            <a:lstStyle/>
            <a:p>
              <a:r>
                <a:rPr lang="en-GB" sz="2400" b="1" dirty="0" smtClean="0">
                  <a:latin typeface="Calibri" panose="020F0502020204030204" pitchFamily="34" charset="0"/>
                  <a:ea typeface="Calibri" panose="020F0502020204030204" pitchFamily="34" charset="0"/>
                  <a:cs typeface="Times New Roman" panose="02020603050405020304" pitchFamily="18" charset="0"/>
                </a:rPr>
                <a:t>Honduras</a:t>
              </a:r>
              <a:endParaRPr lang="es-CR" sz="2400" b="1" dirty="0"/>
            </a:p>
          </p:txBody>
        </p:sp>
      </p:grpSp>
      <p:sp>
        <p:nvSpPr>
          <p:cNvPr id="5" name="Rectangle 4"/>
          <p:cNvSpPr/>
          <p:nvPr/>
        </p:nvSpPr>
        <p:spPr>
          <a:xfrm>
            <a:off x="6395720" y="3554058"/>
            <a:ext cx="2796036" cy="1938992"/>
          </a:xfrm>
          <a:prstGeom prst="rect">
            <a:avLst/>
          </a:prstGeom>
        </p:spPr>
        <p:txBody>
          <a:bodyPr wrap="square">
            <a:spAutoFit/>
          </a:bodyPr>
          <a:lstStyle/>
          <a:p>
            <a:r>
              <a:rPr lang="es-CR" sz="2400" b="1" dirty="0">
                <a:latin typeface="Calibri" panose="020F0502020204030204" pitchFamily="34" charset="0"/>
                <a:ea typeface="Calibri" panose="020F0502020204030204" pitchFamily="34" charset="0"/>
                <a:cs typeface="Times New Roman" panose="02020603050405020304" pitchFamily="18" charset="0"/>
              </a:rPr>
              <a:t>Iniciativa de Gestión de Información de Movilidad Humana en el Triángulo Norte – NTMI</a:t>
            </a:r>
          </a:p>
        </p:txBody>
      </p:sp>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9440" y="4125961"/>
            <a:ext cx="5296179" cy="1823454"/>
          </a:xfrm>
          <a:prstGeom prst="rect">
            <a:avLst/>
          </a:prstGeom>
        </p:spPr>
      </p:pic>
      <p:pic>
        <p:nvPicPr>
          <p:cNvPr id="17" name="Picture 1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296634" y="932128"/>
            <a:ext cx="3732710" cy="25357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Rectangle 17"/>
          <p:cNvSpPr/>
          <p:nvPr/>
        </p:nvSpPr>
        <p:spPr>
          <a:xfrm>
            <a:off x="337686" y="2727696"/>
            <a:ext cx="1940240" cy="1200329"/>
          </a:xfrm>
          <a:prstGeom prst="rect">
            <a:avLst/>
          </a:prstGeom>
        </p:spPr>
        <p:txBody>
          <a:bodyPr wrap="square">
            <a:spAutoFit/>
          </a:bodyPr>
          <a:lstStyle/>
          <a:p>
            <a:r>
              <a:rPr lang="es-CR" sz="2400" b="1" dirty="0" smtClean="0">
                <a:latin typeface="Calibri" panose="020F0502020204030204" pitchFamily="34" charset="0"/>
                <a:ea typeface="Calibri" panose="020F0502020204030204" pitchFamily="34" charset="0"/>
                <a:cs typeface="Times New Roman" panose="02020603050405020304" pitchFamily="18" charset="0"/>
              </a:rPr>
              <a:t>Seguimiento a la movilidad </a:t>
            </a:r>
            <a:endParaRPr lang="es-CR" sz="2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311355" y="880225"/>
            <a:ext cx="1486048" cy="461665"/>
          </a:xfrm>
          <a:prstGeom prst="rect">
            <a:avLst/>
          </a:prstGeom>
        </p:spPr>
        <p:txBody>
          <a:bodyPr wrap="none">
            <a:spAutoFit/>
          </a:bodyPr>
          <a:lstStyle/>
          <a:p>
            <a:r>
              <a:rPr lang="es-CR" sz="2400" b="1" dirty="0">
                <a:latin typeface="Calibri" panose="020F0502020204030204" pitchFamily="34" charset="0"/>
                <a:ea typeface="Calibri" panose="020F0502020204030204" pitchFamily="34" charset="0"/>
                <a:cs typeface="Times New Roman" panose="02020603050405020304" pitchFamily="18" charset="0"/>
              </a:rPr>
              <a:t>Costa Rica</a:t>
            </a:r>
          </a:p>
        </p:txBody>
      </p:sp>
      <p:cxnSp>
        <p:nvCxnSpPr>
          <p:cNvPr id="21" name="Straight Connector 20"/>
          <p:cNvCxnSpPr>
            <a:stCxn id="8" idx="2"/>
          </p:cNvCxnSpPr>
          <p:nvPr/>
        </p:nvCxnSpPr>
        <p:spPr>
          <a:xfrm>
            <a:off x="6127245" y="795338"/>
            <a:ext cx="0" cy="5352013"/>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761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1920" y="5848609"/>
            <a:ext cx="4297680" cy="1325563"/>
          </a:xfrm>
        </p:spPr>
        <p:txBody>
          <a:bodyPr/>
          <a:lstStyle/>
          <a:p>
            <a:r>
              <a:rPr lang="en-GB" dirty="0"/>
              <a:t>migration.iom.int</a:t>
            </a:r>
          </a:p>
        </p:txBody>
      </p:sp>
      <p:pic>
        <p:nvPicPr>
          <p:cNvPr id="4" name="Content Placeholder 3"/>
          <p:cNvPicPr>
            <a:picLocks noGrp="1" noChangeAspect="1"/>
          </p:cNvPicPr>
          <p:nvPr>
            <p:ph idx="1"/>
          </p:nvPr>
        </p:nvPicPr>
        <p:blipFill>
          <a:blip r:embed="rId2"/>
          <a:stretch>
            <a:fillRect/>
          </a:stretch>
        </p:blipFill>
        <p:spPr>
          <a:xfrm>
            <a:off x="0" y="-28641"/>
            <a:ext cx="12192000" cy="6051550"/>
          </a:xfrm>
          <a:prstGeom prst="rect">
            <a:avLst/>
          </a:prstGeom>
        </p:spPr>
      </p:pic>
    </p:spTree>
    <p:extLst>
      <p:ext uri="{BB962C8B-B14F-4D97-AF65-F5344CB8AC3E}">
        <p14:creationId xmlns:p14="http://schemas.microsoft.com/office/powerpoint/2010/main" val="107626538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851" y="1177887"/>
            <a:ext cx="10873877" cy="5153278"/>
          </a:xfrm>
        </p:spPr>
        <p:txBody>
          <a:bodyPr>
            <a:normAutofit lnSpcReduction="10000"/>
          </a:bodyPr>
          <a:lstStyle/>
          <a:p>
            <a:pPr lvl="0"/>
            <a:r>
              <a:rPr lang="es-ES_tradnl" sz="2000" dirty="0" smtClean="0"/>
              <a:t>Hoy día, más personas que nunca resultan desplazadas a causa de desastres, principalmente debido a una mayor exposición a amenazas naturales como resultado de la explosión demográfica y la urbanización. </a:t>
            </a:r>
            <a:r>
              <a:rPr lang="en-US" sz="2000" dirty="0">
                <a:solidFill>
                  <a:srgbClr val="FF0000"/>
                </a:solidFill>
                <a:cs typeface="Calibri"/>
              </a:rPr>
              <a:t>Effects on mobility are context-specific, determined by vulnerability and resilience.</a:t>
            </a:r>
            <a:endParaRPr lang="es-ES_tradnl" sz="2000" dirty="0" smtClean="0">
              <a:solidFill>
                <a:srgbClr val="FF0000"/>
              </a:solidFill>
            </a:endParaRPr>
          </a:p>
          <a:p>
            <a:r>
              <a:rPr lang="en-US" sz="2000" dirty="0">
                <a:solidFill>
                  <a:srgbClr val="FF0000"/>
                </a:solidFill>
                <a:cs typeface="Calibri"/>
              </a:rPr>
              <a:t>Slow environmental change has even greater impacts on human mobility, whether seasonal and temporary migration, or permanent (including both autonomous outmigration and planned relocation)</a:t>
            </a:r>
            <a:r>
              <a:rPr lang="en-US" sz="2000" dirty="0" smtClean="0">
                <a:solidFill>
                  <a:srgbClr val="FF0000"/>
                </a:solidFill>
                <a:cs typeface="Calibri"/>
              </a:rPr>
              <a:t>.</a:t>
            </a:r>
            <a:endParaRPr lang="es-ES_tradnl" sz="2000" dirty="0" smtClean="0">
              <a:solidFill>
                <a:srgbClr val="FF0000"/>
              </a:solidFill>
            </a:endParaRPr>
          </a:p>
          <a:p>
            <a:r>
              <a:rPr lang="es-ES_tradnl" sz="2000" dirty="0"/>
              <a:t>La reubicación planificada es una posible medida preventiva; sin embargo, para que sea exitosa se requiere una planificación cuidadosa y de largo plazo.</a:t>
            </a:r>
          </a:p>
          <a:p>
            <a:pPr lvl="0"/>
            <a:r>
              <a:rPr lang="es-ES_tradnl" sz="2000" dirty="0" smtClean="0"/>
              <a:t>La </a:t>
            </a:r>
            <a:r>
              <a:rPr lang="es-ES_tradnl" sz="2000" dirty="0" smtClean="0"/>
              <a:t>migración laboral temporal de uno o más integrantes del hogar cobra una importancia cada vez mayor como una estrategia de los hogares para hacer frente a la situación; y a menudo las remesas son una fuente crucial de ingresos que es relativamente estable. </a:t>
            </a:r>
            <a:endParaRPr lang="es-ES_tradnl" sz="2000" dirty="0" smtClean="0"/>
          </a:p>
          <a:p>
            <a:r>
              <a:rPr lang="en-US" sz="2000" dirty="0">
                <a:solidFill>
                  <a:srgbClr val="FF0000"/>
                </a:solidFill>
                <a:cs typeface="Calibri"/>
              </a:rPr>
              <a:t>Mobility can save lives, reduce risks and increase resilience. </a:t>
            </a:r>
          </a:p>
          <a:p>
            <a:r>
              <a:rPr lang="en-US" sz="2000" dirty="0">
                <a:solidFill>
                  <a:srgbClr val="FF0000"/>
                </a:solidFill>
                <a:cs typeface="Calibri"/>
              </a:rPr>
              <a:t>Yet, displacement and migration, especially across international borders, can be associated with many challenges and can increase vulnerability in the absence of appropriate policy support</a:t>
            </a:r>
            <a:r>
              <a:rPr lang="en-US" sz="2000" dirty="0" smtClean="0">
                <a:solidFill>
                  <a:srgbClr val="FF0000"/>
                </a:solidFill>
                <a:cs typeface="Calibri"/>
              </a:rPr>
              <a:t>.</a:t>
            </a:r>
            <a:endParaRPr lang="es-ES_tradnl" sz="2000" dirty="0" smtClean="0">
              <a:solidFill>
                <a:srgbClr val="FF0000"/>
              </a:solidFill>
            </a:endParaRPr>
          </a:p>
          <a:p>
            <a:r>
              <a:rPr lang="es-ES_tradnl" sz="2000" dirty="0"/>
              <a:t>Es necesario formular políticas para intervenir en todas las etapas del ciclo migratorio a fin de prevenir el desplazamiento o prepararse para él; responder al desplazamiento; mitigar el impacto del desplazamiento; y proponer soluciones duraderas. </a:t>
            </a:r>
          </a:p>
        </p:txBody>
      </p:sp>
      <p:sp>
        <p:nvSpPr>
          <p:cNvPr id="5" name="Title 1"/>
          <p:cNvSpPr txBox="1">
            <a:spLocks/>
          </p:cNvSpPr>
          <p:nvPr/>
        </p:nvSpPr>
        <p:spPr bwMode="auto">
          <a:xfrm>
            <a:off x="2372684" y="362403"/>
            <a:ext cx="7531547" cy="63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nSpc>
                <a:spcPct val="90000"/>
              </a:lnSpc>
            </a:pPr>
            <a:r>
              <a:rPr lang="es-ES_tradnl" dirty="0" smtClean="0">
                <a:solidFill>
                  <a:schemeClr val="accent3">
                    <a:lumMod val="50000"/>
                  </a:schemeClr>
                </a:solidFill>
                <a:latin typeface="Gill Sans MT" panose="020B0502020104020203" pitchFamily="34" charset="0"/>
              </a:rPr>
              <a:t>Mensajes clave para llevarse</a:t>
            </a:r>
            <a:endParaRPr lang="es-ES_tradnl" dirty="0">
              <a:solidFill>
                <a:schemeClr val="accent3">
                  <a:lumMod val="50000"/>
                </a:schemeClr>
              </a:solidFill>
              <a:latin typeface="Gill Sans MT" panose="020B0502020104020203" pitchFamily="34" charset="0"/>
            </a:endParaRPr>
          </a:p>
        </p:txBody>
      </p:sp>
      <p:sp>
        <p:nvSpPr>
          <p:cNvPr id="8" name="Slide Number Placeholder 7"/>
          <p:cNvSpPr>
            <a:spLocks noGrp="1"/>
          </p:cNvSpPr>
          <p:nvPr>
            <p:ph type="sldNum" sz="quarter" idx="12"/>
          </p:nvPr>
        </p:nvSpPr>
        <p:spPr/>
        <p:txBody>
          <a:bodyPr/>
          <a:lstStyle/>
          <a:p>
            <a:pPr>
              <a:defRPr/>
            </a:pPr>
            <a:fld id="{240EF862-A80E-45A9-8A58-6015373D92B0}" type="slidenum">
              <a:rPr lang="es-ES_tradnl" smtClean="0">
                <a:solidFill>
                  <a:prstClr val="black">
                    <a:tint val="75000"/>
                  </a:prstClr>
                </a:solidFill>
              </a:rPr>
              <a:pPr>
                <a:defRPr/>
              </a:pPr>
              <a:t>42</a:t>
            </a:fld>
            <a:endParaRPr lang="es-ES_tradnl" dirty="0">
              <a:solidFill>
                <a:prstClr val="black">
                  <a:tint val="75000"/>
                </a:prstClr>
              </a:solidFill>
            </a:endParaRPr>
          </a:p>
        </p:txBody>
      </p:sp>
      <p:sp>
        <p:nvSpPr>
          <p:cNvPr id="2" name="Footer Placeholder 1"/>
          <p:cNvSpPr>
            <a:spLocks noGrp="1"/>
          </p:cNvSpPr>
          <p:nvPr>
            <p:ph type="ftr" sz="quarter" idx="11"/>
          </p:nvPr>
        </p:nvSpPr>
        <p:spPr/>
        <p:txBody>
          <a:bodyPr/>
          <a:lstStyle/>
          <a:p>
            <a:r>
              <a:rPr lang="es-ES_tradnl" dirty="0" smtClean="0"/>
              <a:t>RCM Workshop, August 2017</a:t>
            </a:r>
            <a:endParaRPr lang="es-ES_tradnl" dirty="0"/>
          </a:p>
        </p:txBody>
      </p:sp>
      <p:sp>
        <p:nvSpPr>
          <p:cNvPr id="6" name="Footer Placeholder 7"/>
          <p:cNvSpPr txBox="1">
            <a:spLocks/>
          </p:cNvSpPr>
          <p:nvPr/>
        </p:nvSpPr>
        <p:spPr>
          <a:xfrm>
            <a:off x="0" y="6356350"/>
            <a:ext cx="12192000" cy="365125"/>
          </a:xfrm>
          <a:prstGeom prst="rect">
            <a:avLst/>
          </a:prstGeom>
          <a:solidFill>
            <a:srgbClr val="00448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Taller para los países miembros de la CRM, agosto de 2017</a:t>
            </a:r>
          </a:p>
        </p:txBody>
      </p:sp>
    </p:spTree>
    <p:extLst>
      <p:ext uri="{BB962C8B-B14F-4D97-AF65-F5344CB8AC3E}">
        <p14:creationId xmlns:p14="http://schemas.microsoft.com/office/powerpoint/2010/main" val="240676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43100" y="1048427"/>
            <a:ext cx="8305800" cy="5386089"/>
          </a:xfrm>
          <a:prstGeom prst="rect">
            <a:avLst/>
          </a:prstGeom>
        </p:spPr>
        <p:txBody>
          <a:bodyPr wrap="square">
            <a:spAutoFit/>
          </a:bodyPr>
          <a:lstStyle/>
          <a:p>
            <a:r>
              <a:rPr lang="es-ES_tradnl" sz="2800" dirty="0" smtClean="0">
                <a:latin typeface="Franklin Gothic Book" panose="020B0503020102020204" pitchFamily="34" charset="0"/>
              </a:rPr>
              <a:t>“</a:t>
            </a:r>
            <a:r>
              <a:rPr lang="es-ES_tradnl" sz="2800" i="1" dirty="0">
                <a:latin typeface="Franklin Gothic Book" panose="020B0503020102020204" pitchFamily="34" charset="0"/>
              </a:rPr>
              <a:t>Una seria </a:t>
            </a:r>
            <a:r>
              <a:rPr lang="es-ES_tradnl" sz="2800" i="1" dirty="0" smtClean="0">
                <a:solidFill>
                  <a:schemeClr val="accent2"/>
                </a:solidFill>
                <a:latin typeface="Franklin Gothic Book" panose="020B0503020102020204" pitchFamily="34" charset="0"/>
              </a:rPr>
              <a:t>interrupción</a:t>
            </a:r>
            <a:r>
              <a:rPr lang="es-ES_tradnl" sz="2800" i="1" dirty="0" smtClean="0">
                <a:latin typeface="Franklin Gothic Book" panose="020B0503020102020204" pitchFamily="34" charset="0"/>
              </a:rPr>
              <a:t> </a:t>
            </a:r>
            <a:r>
              <a:rPr lang="es-ES_tradnl" sz="2800" i="1" dirty="0">
                <a:latin typeface="Franklin Gothic Book" panose="020B0503020102020204" pitchFamily="34" charset="0"/>
              </a:rPr>
              <a:t>en el funcionamiento de una comunidad o sociedad que ocasiona una gran cantidad de </a:t>
            </a:r>
            <a:r>
              <a:rPr lang="es-ES_tradnl" sz="2800" i="1" dirty="0" smtClean="0">
                <a:latin typeface="Franklin Gothic Book" panose="020B0503020102020204" pitchFamily="34" charset="0"/>
              </a:rPr>
              <a:t>[</a:t>
            </a:r>
            <a:r>
              <a:rPr lang="is-IS" sz="2800" i="1" dirty="0" smtClean="0">
                <a:latin typeface="Franklin Gothic Book" panose="020B0503020102020204" pitchFamily="34" charset="0"/>
              </a:rPr>
              <a:t>…]</a:t>
            </a:r>
            <a:r>
              <a:rPr lang="es-ES_tradnl" sz="2800" i="1" dirty="0" smtClean="0">
                <a:latin typeface="Franklin Gothic Book" panose="020B0503020102020204" pitchFamily="34" charset="0"/>
              </a:rPr>
              <a:t> pérdidas </a:t>
            </a:r>
            <a:r>
              <a:rPr lang="es-ES_tradnl" sz="2800" i="1" dirty="0">
                <a:latin typeface="Franklin Gothic Book" panose="020B0503020102020204" pitchFamily="34" charset="0"/>
              </a:rPr>
              <a:t>e impactos materiales, </a:t>
            </a:r>
            <a:r>
              <a:rPr lang="es-ES_tradnl" sz="2800" i="1" dirty="0" smtClean="0">
                <a:latin typeface="Franklin Gothic Book" panose="020B0503020102020204" pitchFamily="34" charset="0"/>
              </a:rPr>
              <a:t>económicos </a:t>
            </a:r>
            <a:r>
              <a:rPr lang="es-ES_tradnl" sz="2800" i="1" dirty="0">
                <a:latin typeface="Franklin Gothic Book" panose="020B0503020102020204" pitchFamily="34" charset="0"/>
              </a:rPr>
              <a:t>y ambientales que </a:t>
            </a:r>
            <a:r>
              <a:rPr lang="es-ES_tradnl" sz="2800" i="1" dirty="0" smtClean="0">
                <a:solidFill>
                  <a:schemeClr val="accent2"/>
                </a:solidFill>
                <a:latin typeface="Franklin Gothic Book" panose="020B0503020102020204" pitchFamily="34" charset="0"/>
              </a:rPr>
              <a:t>exceden </a:t>
            </a:r>
            <a:r>
              <a:rPr lang="es-ES_tradnl" sz="2800" i="1" dirty="0">
                <a:solidFill>
                  <a:schemeClr val="accent2"/>
                </a:solidFill>
                <a:latin typeface="Franklin Gothic Book" panose="020B0503020102020204" pitchFamily="34" charset="0"/>
              </a:rPr>
              <a:t>la capacidad </a:t>
            </a:r>
            <a:r>
              <a:rPr lang="es-ES_tradnl" sz="2800" i="1" dirty="0" smtClean="0">
                <a:latin typeface="Franklin Gothic Book" panose="020B0503020102020204" pitchFamily="34" charset="0"/>
              </a:rPr>
              <a:t>de </a:t>
            </a:r>
            <a:r>
              <a:rPr lang="es-ES_tradnl" sz="2800" i="1" dirty="0">
                <a:latin typeface="Franklin Gothic Book" panose="020B0503020102020204" pitchFamily="34" charset="0"/>
              </a:rPr>
              <a:t>la comunidad o la sociedad afectada </a:t>
            </a:r>
            <a:r>
              <a:rPr lang="es-ES_tradnl" sz="2800" i="1" dirty="0">
                <a:solidFill>
                  <a:schemeClr val="accent2"/>
                </a:solidFill>
                <a:latin typeface="Franklin Gothic Book" panose="020B0503020102020204" pitchFamily="34" charset="0"/>
              </a:rPr>
              <a:t>para hacer frente a la situación mediante el uso de sus propios recursos</a:t>
            </a:r>
            <a:r>
              <a:rPr lang="es-ES_tradnl" sz="2800" i="1" dirty="0">
                <a:latin typeface="Franklin Gothic Book" panose="020B0503020102020204" pitchFamily="34" charset="0"/>
              </a:rPr>
              <a:t>.” (UNISDR, 2009</a:t>
            </a:r>
            <a:r>
              <a:rPr lang="es-ES_tradnl" sz="2800" i="1" dirty="0" smtClean="0">
                <a:latin typeface="Franklin Gothic Book" panose="020B0503020102020204" pitchFamily="34" charset="0"/>
              </a:rPr>
              <a:t>)</a:t>
            </a:r>
          </a:p>
          <a:p>
            <a:endParaRPr lang="es-ES_tradnl" sz="2800" dirty="0">
              <a:latin typeface="Franklin Gothic Book" panose="020B0503020102020204" pitchFamily="34" charset="0"/>
            </a:endParaRPr>
          </a:p>
          <a:p>
            <a:pPr marL="285750" indent="-285750">
              <a:buFont typeface="Arial" panose="020B0604020202020204" pitchFamily="34" charset="0"/>
              <a:buChar char="•"/>
            </a:pPr>
            <a:r>
              <a:rPr lang="es-ES_tradnl" sz="1400" dirty="0" smtClean="0">
                <a:latin typeface="Franklin Gothic Book" panose="020B0503020102020204" pitchFamily="34" charset="0"/>
              </a:rPr>
              <a:t>Acontecimientos de menor escala que ocurren frecuentemente (por ejemplo, inundaciones y derrumbes localizados)</a:t>
            </a:r>
          </a:p>
          <a:p>
            <a:pPr marL="285750" indent="-285750">
              <a:buFont typeface="Arial" panose="020B0604020202020204" pitchFamily="34" charset="0"/>
              <a:buChar char="•"/>
            </a:pPr>
            <a:r>
              <a:rPr lang="es-ES_tradnl" sz="1400" dirty="0" smtClean="0">
                <a:latin typeface="Franklin Gothic Book" panose="020B0503020102020204" pitchFamily="34" charset="0"/>
              </a:rPr>
              <a:t>Los acontecimientos recurrentes a pequeña escala acumulados pueden exceder la capacidad de los afectados para hacer frente a la situación y pueden conducir al desplazamiento. </a:t>
            </a:r>
          </a:p>
          <a:p>
            <a:pPr marL="285750" indent="-285750">
              <a:buFont typeface="Arial" panose="020B0604020202020204" pitchFamily="34" charset="0"/>
              <a:buChar char="•"/>
            </a:pPr>
            <a:r>
              <a:rPr lang="es-ES_tradnl" sz="1400" dirty="0" smtClean="0">
                <a:latin typeface="Franklin Gothic Book" panose="020B0503020102020204" pitchFamily="34" charset="0"/>
              </a:rPr>
              <a:t>A menudo no se lleva cuenta de los fenómenos de menor escala y existe poca información acerca de los resultados del desplazamiento.</a:t>
            </a:r>
          </a:p>
          <a:p>
            <a:endParaRPr lang="es-ES_tradnl" dirty="0" smtClean="0">
              <a:latin typeface="Franklin Gothic Book" panose="020B0503020102020204" pitchFamily="34" charset="0"/>
            </a:endParaRPr>
          </a:p>
          <a:p>
            <a:r>
              <a:rPr lang="es-ES_tradnl" dirty="0" smtClean="0">
                <a:latin typeface="Franklin Gothic Book" panose="020B0503020102020204" pitchFamily="34" charset="0"/>
              </a:rPr>
              <a:t> </a:t>
            </a:r>
            <a:endParaRPr lang="es-ES_tradnl" dirty="0">
              <a:latin typeface="Franklin Gothic Book" panose="020B0503020102020204" pitchFamily="34" charset="0"/>
            </a:endParaRPr>
          </a:p>
        </p:txBody>
      </p:sp>
      <p:sp>
        <p:nvSpPr>
          <p:cNvPr id="4" name="Title 1"/>
          <p:cNvSpPr txBox="1">
            <a:spLocks/>
          </p:cNvSpPr>
          <p:nvPr/>
        </p:nvSpPr>
        <p:spPr bwMode="auto">
          <a:xfrm>
            <a:off x="411892" y="272968"/>
            <a:ext cx="7139136" cy="63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lnSpc>
                <a:spcPct val="90000"/>
              </a:lnSpc>
            </a:pPr>
            <a:r>
              <a:rPr lang="es-ES_tradnl" dirty="0" smtClean="0">
                <a:solidFill>
                  <a:schemeClr val="accent3">
                    <a:lumMod val="50000"/>
                  </a:schemeClr>
                </a:solidFill>
                <a:latin typeface="Gill Sans MT" panose="020B0502020104020203" pitchFamily="34" charset="0"/>
              </a:rPr>
              <a:t>Definición de “desastre”</a:t>
            </a:r>
            <a:endParaRPr lang="es-ES_tradnl" dirty="0">
              <a:solidFill>
                <a:schemeClr val="accent3">
                  <a:lumMod val="50000"/>
                </a:schemeClr>
              </a:solidFill>
              <a:latin typeface="Gill Sans MT" panose="020B0502020104020203" pitchFamily="34" charset="0"/>
            </a:endParaRPr>
          </a:p>
        </p:txBody>
      </p:sp>
      <p:sp>
        <p:nvSpPr>
          <p:cNvPr id="5" name="TextBox 4"/>
          <p:cNvSpPr txBox="1"/>
          <p:nvPr/>
        </p:nvSpPr>
        <p:spPr>
          <a:xfrm>
            <a:off x="4159931" y="5802533"/>
            <a:ext cx="3738674" cy="461665"/>
          </a:xfrm>
          <a:prstGeom prst="rect">
            <a:avLst/>
          </a:prstGeom>
          <a:noFill/>
        </p:spPr>
        <p:txBody>
          <a:bodyPr wrap="none" rtlCol="0">
            <a:spAutoFit/>
          </a:bodyPr>
          <a:lstStyle/>
          <a:p>
            <a:r>
              <a:rPr lang="es-ES_tradnl" sz="2400" b="1" dirty="0" smtClean="0">
                <a:solidFill>
                  <a:schemeClr val="accent2"/>
                </a:solidFill>
              </a:rPr>
              <a:t>Desastre ≠ amenaza natural</a:t>
            </a:r>
            <a:endParaRPr lang="es-ES_tradnl" sz="2400" b="1" dirty="0">
              <a:solidFill>
                <a:schemeClr val="accent2"/>
              </a:solidFill>
            </a:endParaRPr>
          </a:p>
        </p:txBody>
      </p:sp>
      <p:sp>
        <p:nvSpPr>
          <p:cNvPr id="6" name="Slide Number Placeholder 5"/>
          <p:cNvSpPr>
            <a:spLocks noGrp="1"/>
          </p:cNvSpPr>
          <p:nvPr>
            <p:ph type="sldNum" sz="quarter" idx="12"/>
          </p:nvPr>
        </p:nvSpPr>
        <p:spPr/>
        <p:txBody>
          <a:bodyPr/>
          <a:lstStyle/>
          <a:p>
            <a:pPr>
              <a:defRPr/>
            </a:pPr>
            <a:fld id="{240EF862-A80E-45A9-8A58-6015373D92B0}" type="slidenum">
              <a:rPr lang="es-ES_tradnl" smtClean="0">
                <a:solidFill>
                  <a:prstClr val="black">
                    <a:tint val="75000"/>
                  </a:prstClr>
                </a:solidFill>
              </a:rPr>
              <a:pPr>
                <a:defRPr/>
              </a:pPr>
              <a:t>5</a:t>
            </a:fld>
            <a:endParaRPr lang="es-ES_tradnl" dirty="0">
              <a:solidFill>
                <a:prstClr val="black">
                  <a:tint val="75000"/>
                </a:prstClr>
              </a:solidFill>
            </a:endParaRPr>
          </a:p>
        </p:txBody>
      </p:sp>
      <p:sp>
        <p:nvSpPr>
          <p:cNvPr id="7" name="Footer Placeholder 6"/>
          <p:cNvSpPr>
            <a:spLocks noGrp="1"/>
          </p:cNvSpPr>
          <p:nvPr>
            <p:ph type="ftr" sz="quarter" idx="11"/>
          </p:nvPr>
        </p:nvSpPr>
        <p:spPr/>
        <p:txBody>
          <a:bodyPr/>
          <a:lstStyle/>
          <a:p>
            <a:r>
              <a:rPr lang="es-ES_tradnl" dirty="0" smtClean="0"/>
              <a:t>RCM Workshop, August 2017</a:t>
            </a:r>
            <a:endParaRPr lang="es-ES_tradnl" dirty="0"/>
          </a:p>
        </p:txBody>
      </p:sp>
      <p:sp>
        <p:nvSpPr>
          <p:cNvPr id="8" name="Footer Placeholder 7"/>
          <p:cNvSpPr txBox="1">
            <a:spLocks/>
          </p:cNvSpPr>
          <p:nvPr/>
        </p:nvSpPr>
        <p:spPr>
          <a:xfrm>
            <a:off x="0" y="6356350"/>
            <a:ext cx="12192000" cy="365125"/>
          </a:xfrm>
          <a:prstGeom prst="rect">
            <a:avLst/>
          </a:prstGeom>
          <a:solidFill>
            <a:srgbClr val="00448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Taller para los países miembros de la CRM, agosto de 2017</a:t>
            </a:r>
          </a:p>
        </p:txBody>
      </p:sp>
    </p:spTree>
    <p:extLst>
      <p:ext uri="{BB962C8B-B14F-4D97-AF65-F5344CB8AC3E}">
        <p14:creationId xmlns:p14="http://schemas.microsoft.com/office/powerpoint/2010/main" val="3803024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74430" y="1107831"/>
            <a:ext cx="11230707" cy="4876800"/>
          </a:xfrm>
        </p:spPr>
        <p:txBody>
          <a:bodyPr>
            <a:normAutofit lnSpcReduction="10000"/>
          </a:bodyPr>
          <a:lstStyle/>
          <a:p>
            <a:pPr marL="0" indent="0">
              <a:buNone/>
            </a:pPr>
            <a:r>
              <a:rPr lang="es-ES_tradnl" sz="2400" b="1" i="1" dirty="0" smtClean="0">
                <a:latin typeface="Franklin Gothic Book" panose="020B0503020102020204" pitchFamily="34" charset="0"/>
              </a:rPr>
              <a:t>Clasificación basada en la causalidad:</a:t>
            </a:r>
          </a:p>
          <a:p>
            <a:pPr lvl="1"/>
            <a:r>
              <a:rPr lang="es-ES_tradnl" sz="1800" b="1" i="1" dirty="0" smtClean="0">
                <a:solidFill>
                  <a:schemeClr val="accent2"/>
                </a:solidFill>
                <a:latin typeface="Franklin Gothic Book" panose="020B0503020102020204" pitchFamily="34" charset="0"/>
              </a:rPr>
              <a:t>Naturales</a:t>
            </a:r>
            <a:r>
              <a:rPr lang="es-ES_tradnl" sz="1800" b="1" i="1" dirty="0" smtClean="0">
                <a:latin typeface="Franklin Gothic Book" panose="020B0503020102020204" pitchFamily="34" charset="0"/>
              </a:rPr>
              <a:t>  (</a:t>
            </a:r>
            <a:r>
              <a:rPr lang="es-ES_tradnl" sz="1800" b="1" i="1" u="sng" dirty="0" smtClean="0">
                <a:solidFill>
                  <a:schemeClr val="accent2"/>
                </a:solidFill>
                <a:latin typeface="Franklin Gothic Book" panose="020B0503020102020204" pitchFamily="34" charset="0"/>
              </a:rPr>
              <a:t>amenazas naturales</a:t>
            </a:r>
            <a:r>
              <a:rPr lang="es-ES_tradnl" sz="1800" b="1" i="1" dirty="0" smtClean="0">
                <a:latin typeface="Franklin Gothic Book" panose="020B0503020102020204" pitchFamily="34" charset="0"/>
              </a:rPr>
              <a:t>) (por EM-DAT):</a:t>
            </a:r>
            <a:endParaRPr lang="es-ES_tradnl" sz="1800" dirty="0" smtClean="0">
              <a:latin typeface="Franklin Gothic Book" panose="020B0503020102020204" pitchFamily="34" charset="0"/>
            </a:endParaRPr>
          </a:p>
          <a:p>
            <a:pPr lvl="2"/>
            <a:r>
              <a:rPr lang="es-ES_tradnl" sz="1800" dirty="0" smtClean="0">
                <a:latin typeface="Franklin Gothic Book" panose="020B0503020102020204" pitchFamily="34" charset="0"/>
              </a:rPr>
              <a:t>Geofísicos: por ejemplo, terremotos, erupciones volcánicas </a:t>
            </a:r>
          </a:p>
          <a:p>
            <a:pPr lvl="2"/>
            <a:r>
              <a:rPr lang="es-ES_tradnl" sz="1800" dirty="0" smtClean="0">
                <a:latin typeface="Franklin Gothic Book" panose="020B0503020102020204" pitchFamily="34" charset="0"/>
              </a:rPr>
              <a:t>Hidrológicos: por ejemplo, inundaciones</a:t>
            </a:r>
          </a:p>
          <a:p>
            <a:pPr lvl="2"/>
            <a:r>
              <a:rPr lang="es-ES_tradnl" sz="1800" dirty="0" smtClean="0">
                <a:latin typeface="Franklin Gothic Book" panose="020B0503020102020204" pitchFamily="34" charset="0"/>
              </a:rPr>
              <a:t>Meteorológicos: por ejemplo, tormentas</a:t>
            </a:r>
          </a:p>
          <a:p>
            <a:pPr lvl="2"/>
            <a:r>
              <a:rPr lang="es-ES_tradnl" sz="1800" dirty="0" smtClean="0">
                <a:latin typeface="Franklin Gothic Book" panose="020B0503020102020204" pitchFamily="34" charset="0"/>
              </a:rPr>
              <a:t>Climatológicos: por ejemplo, sequías, olas de calor</a:t>
            </a:r>
          </a:p>
          <a:p>
            <a:pPr lvl="2"/>
            <a:r>
              <a:rPr lang="es-ES_tradnl" sz="1800" dirty="0" smtClean="0">
                <a:latin typeface="Franklin Gothic Book" panose="020B0503020102020204" pitchFamily="34" charset="0"/>
              </a:rPr>
              <a:t>Biológicos: por ejemplo, epidemias generadas orgánicamente, infestaciones de insectos</a:t>
            </a:r>
          </a:p>
          <a:p>
            <a:pPr marL="914400" lvl="2" indent="0">
              <a:buNone/>
            </a:pPr>
            <a:endParaRPr lang="es-ES_tradnl" sz="1800" i="1" dirty="0" smtClean="0">
              <a:latin typeface="Franklin Gothic Book" panose="020B0503020102020204" pitchFamily="34" charset="0"/>
            </a:endParaRPr>
          </a:p>
          <a:p>
            <a:pPr lvl="1"/>
            <a:r>
              <a:rPr lang="es-ES_tradnl" sz="1800" b="1" i="1" dirty="0" smtClean="0">
                <a:solidFill>
                  <a:schemeClr val="accent2"/>
                </a:solidFill>
                <a:latin typeface="Franklin Gothic Book" panose="020B0503020102020204" pitchFamily="34" charset="0"/>
              </a:rPr>
              <a:t>Provocados por el hombre: </a:t>
            </a:r>
            <a:r>
              <a:rPr lang="es-ES_tradnl" sz="1800" b="1" i="1" dirty="0" smtClean="0">
                <a:latin typeface="Franklin Gothic Book" panose="020B0503020102020204" pitchFamily="34" charset="0"/>
              </a:rPr>
              <a:t>enteramente como resultado de acciones humanas (por ejemplo, accidentes industriales, derrames petroleros)</a:t>
            </a:r>
            <a:endParaRPr lang="es-ES_tradnl" sz="1600" b="1" i="1" dirty="0" smtClean="0">
              <a:latin typeface="Franklin Gothic Book" panose="020B0503020102020204" pitchFamily="34" charset="0"/>
            </a:endParaRPr>
          </a:p>
          <a:p>
            <a:pPr marL="0" indent="0">
              <a:buNone/>
            </a:pPr>
            <a:r>
              <a:rPr lang="es-ES_tradnl" sz="2000" b="1" i="1" dirty="0" smtClean="0">
                <a:latin typeface="Franklin Gothic Book" panose="020B0503020102020204" pitchFamily="34" charset="0"/>
              </a:rPr>
              <a:t>Otros: </a:t>
            </a:r>
          </a:p>
          <a:p>
            <a:pPr lvl="1"/>
            <a:r>
              <a:rPr lang="es-ES_tradnl" sz="1600" b="1" dirty="0" smtClean="0">
                <a:latin typeface="Franklin Gothic Book" panose="020B0503020102020204" pitchFamily="34" charset="0"/>
              </a:rPr>
              <a:t>El término </a:t>
            </a:r>
            <a:r>
              <a:rPr lang="es-ES_tradnl" sz="1600" b="1" i="1" dirty="0" smtClean="0">
                <a:latin typeface="Franklin Gothic Book" panose="020B0503020102020204" pitchFamily="34" charset="0"/>
              </a:rPr>
              <a:t>desastre ambiental </a:t>
            </a:r>
            <a:r>
              <a:rPr lang="es-ES_tradnl" sz="1600" dirty="0" smtClean="0">
                <a:latin typeface="Franklin Gothic Book" panose="020B0503020102020204" pitchFamily="34" charset="0"/>
              </a:rPr>
              <a:t>se utiliza comúnmente para describir desastres provocados por el hombre donde la característica que define el acontecimiento es ambiental (por ejemplo, el accidente nuclear que ocurrió en la planta de Chernóbil en 1986).  </a:t>
            </a:r>
          </a:p>
          <a:p>
            <a:pPr lvl="1"/>
            <a:r>
              <a:rPr lang="es-ES_tradnl" sz="1600" b="1" i="1" dirty="0" smtClean="0">
                <a:latin typeface="Franklin Gothic Book" panose="020B0503020102020204" pitchFamily="34" charset="0"/>
              </a:rPr>
              <a:t>Desastres en cascada </a:t>
            </a:r>
            <a:r>
              <a:rPr lang="es-ES_tradnl" sz="1600" dirty="0" smtClean="0">
                <a:latin typeface="Franklin Gothic Book" panose="020B0503020102020204" pitchFamily="34" charset="0"/>
              </a:rPr>
              <a:t>(por ejemplo, en Japón, el terremoto, el tsunami y los daños subsiguientes a la planta nuclear de Fukushima en 2011).</a:t>
            </a:r>
          </a:p>
          <a:p>
            <a:pPr lvl="1"/>
            <a:r>
              <a:rPr lang="es-ES_tradnl" sz="1600" dirty="0" smtClean="0">
                <a:latin typeface="Franklin Gothic Book" panose="020B0503020102020204" pitchFamily="34" charset="0"/>
              </a:rPr>
              <a:t>Las</a:t>
            </a:r>
            <a:r>
              <a:rPr lang="es-ES_tradnl" sz="1600" b="1" i="1" dirty="0" smtClean="0">
                <a:latin typeface="Franklin Gothic Book" panose="020B0503020102020204" pitchFamily="34" charset="0"/>
              </a:rPr>
              <a:t> emergencias complejas </a:t>
            </a:r>
            <a:r>
              <a:rPr lang="es-ES_tradnl" sz="1600" dirty="0" smtClean="0">
                <a:latin typeface="Franklin Gothic Book" panose="020B0503020102020204" pitchFamily="34" charset="0"/>
              </a:rPr>
              <a:t>implican más de un factor causante (por ejemplo, una sequía que ocurre en una zona en guerra). </a:t>
            </a:r>
            <a:endParaRPr lang="es-ES_tradnl" sz="1600" dirty="0">
              <a:latin typeface="Franklin Gothic Book" panose="020B0503020102020204" pitchFamily="34" charset="0"/>
            </a:endParaRPr>
          </a:p>
        </p:txBody>
      </p:sp>
      <p:sp>
        <p:nvSpPr>
          <p:cNvPr id="4" name="Title 1"/>
          <p:cNvSpPr txBox="1">
            <a:spLocks/>
          </p:cNvSpPr>
          <p:nvPr/>
        </p:nvSpPr>
        <p:spPr bwMode="auto">
          <a:xfrm>
            <a:off x="574430" y="208735"/>
            <a:ext cx="10574633" cy="63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lnSpc>
                <a:spcPct val="90000"/>
              </a:lnSpc>
            </a:pPr>
            <a:r>
              <a:rPr lang="es-ES_tradnl" dirty="0" smtClean="0">
                <a:solidFill>
                  <a:schemeClr val="accent3">
                    <a:lumMod val="50000"/>
                  </a:schemeClr>
                </a:solidFill>
                <a:latin typeface="Gill Sans MT" panose="020B0502020104020203" pitchFamily="34" charset="0"/>
              </a:rPr>
              <a:t>Tipologías de los desastres: causalidad</a:t>
            </a:r>
            <a:endParaRPr lang="es-ES_tradnl" dirty="0">
              <a:solidFill>
                <a:schemeClr val="accent3">
                  <a:lumMod val="50000"/>
                </a:schemeClr>
              </a:solidFill>
              <a:latin typeface="Gill Sans MT" panose="020B0502020104020203" pitchFamily="34" charset="0"/>
            </a:endParaRPr>
          </a:p>
        </p:txBody>
      </p:sp>
      <p:sp>
        <p:nvSpPr>
          <p:cNvPr id="2" name="Slide Number Placeholder 1"/>
          <p:cNvSpPr>
            <a:spLocks noGrp="1"/>
          </p:cNvSpPr>
          <p:nvPr>
            <p:ph type="sldNum" sz="quarter" idx="12"/>
          </p:nvPr>
        </p:nvSpPr>
        <p:spPr/>
        <p:txBody>
          <a:bodyPr/>
          <a:lstStyle/>
          <a:p>
            <a:pPr>
              <a:defRPr/>
            </a:pPr>
            <a:fld id="{240EF862-A80E-45A9-8A58-6015373D92B0}" type="slidenum">
              <a:rPr lang="es-ES_tradnl" smtClean="0">
                <a:solidFill>
                  <a:prstClr val="black">
                    <a:tint val="75000"/>
                  </a:prstClr>
                </a:solidFill>
              </a:rPr>
              <a:pPr>
                <a:defRPr/>
              </a:pPr>
              <a:t>6</a:t>
            </a:fld>
            <a:endParaRPr lang="es-ES_tradnl" dirty="0">
              <a:solidFill>
                <a:prstClr val="black">
                  <a:tint val="75000"/>
                </a:prstClr>
              </a:solidFill>
            </a:endParaRPr>
          </a:p>
        </p:txBody>
      </p:sp>
      <p:sp>
        <p:nvSpPr>
          <p:cNvPr id="3" name="Footer Placeholder 2"/>
          <p:cNvSpPr>
            <a:spLocks noGrp="1"/>
          </p:cNvSpPr>
          <p:nvPr>
            <p:ph type="ftr" sz="quarter" idx="11"/>
          </p:nvPr>
        </p:nvSpPr>
        <p:spPr/>
        <p:txBody>
          <a:bodyPr/>
          <a:lstStyle/>
          <a:p>
            <a:r>
              <a:rPr lang="es-ES_tradnl" dirty="0" smtClean="0"/>
              <a:t>RCM Workshop, August 2017</a:t>
            </a:r>
            <a:endParaRPr lang="es-ES_tradnl" dirty="0"/>
          </a:p>
        </p:txBody>
      </p:sp>
      <p:sp>
        <p:nvSpPr>
          <p:cNvPr id="6" name="Footer Placeholder 7"/>
          <p:cNvSpPr txBox="1">
            <a:spLocks/>
          </p:cNvSpPr>
          <p:nvPr/>
        </p:nvSpPr>
        <p:spPr>
          <a:xfrm>
            <a:off x="0" y="6356350"/>
            <a:ext cx="12192000" cy="365125"/>
          </a:xfrm>
          <a:prstGeom prst="rect">
            <a:avLst/>
          </a:prstGeom>
          <a:solidFill>
            <a:srgbClr val="00448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Taller para los países miembros de la CRM, agosto de 2017</a:t>
            </a:r>
          </a:p>
        </p:txBody>
      </p:sp>
    </p:spTree>
    <p:extLst>
      <p:ext uri="{BB962C8B-B14F-4D97-AF65-F5344CB8AC3E}">
        <p14:creationId xmlns:p14="http://schemas.microsoft.com/office/powerpoint/2010/main" val="39075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42201915"/>
              </p:ext>
            </p:extLst>
          </p:nvPr>
        </p:nvGraphicFramePr>
        <p:xfrm>
          <a:off x="521676" y="1364147"/>
          <a:ext cx="4530970" cy="4206240"/>
        </p:xfrm>
        <a:graphic>
          <a:graphicData uri="http://schemas.openxmlformats.org/drawingml/2006/table">
            <a:tbl>
              <a:tblPr firstRow="1" firstCol="1" bandRow="1">
                <a:tableStyleId>{3B4B98B0-60AC-42C2-AFA5-B58CD77FA1E5}</a:tableStyleId>
              </a:tblPr>
              <a:tblGrid>
                <a:gridCol w="2658311">
                  <a:extLst>
                    <a:ext uri="{9D8B030D-6E8A-4147-A177-3AD203B41FA5}">
                      <a16:colId xmlns="" xmlns:a16="http://schemas.microsoft.com/office/drawing/2014/main" val="20000"/>
                    </a:ext>
                  </a:extLst>
                </a:gridCol>
                <a:gridCol w="1872659">
                  <a:extLst>
                    <a:ext uri="{9D8B030D-6E8A-4147-A177-3AD203B41FA5}">
                      <a16:colId xmlns="" xmlns:a16="http://schemas.microsoft.com/office/drawing/2014/main" val="20001"/>
                    </a:ext>
                  </a:extLst>
                </a:gridCol>
              </a:tblGrid>
              <a:tr h="303784">
                <a:tc>
                  <a:txBody>
                    <a:bodyPr/>
                    <a:lstStyle/>
                    <a:p>
                      <a:pPr marL="0" marR="0" algn="just">
                        <a:lnSpc>
                          <a:spcPct val="115000"/>
                        </a:lnSpc>
                        <a:spcBef>
                          <a:spcPts val="0"/>
                        </a:spcBef>
                        <a:spcAft>
                          <a:spcPts val="0"/>
                        </a:spcAft>
                      </a:pPr>
                      <a:r>
                        <a:rPr lang="es-ES_tradnl" sz="2000" noProof="0" dirty="0" smtClean="0">
                          <a:effectLst/>
                          <a:latin typeface="Franklin Gothic Book" panose="020B0503020102020204" pitchFamily="34" charset="0"/>
                          <a:ea typeface="+mn-ea"/>
                          <a:cs typeface="+mn-cs"/>
                        </a:rPr>
                        <a:t>Repentinos</a:t>
                      </a:r>
                      <a:endParaRPr lang="es-ES_tradnl" sz="2000" noProof="0" dirty="0">
                        <a:effectLst/>
                        <a:latin typeface="Franklin Gothic Book" panose="020B0503020102020204" pitchFamily="34" charset="0"/>
                        <a:ea typeface="Malgun Gothic"/>
                        <a:cs typeface="Times New Roman"/>
                      </a:endParaRPr>
                    </a:p>
                  </a:txBody>
                  <a:tcPr marL="68580" marR="68580" marT="0" marB="0"/>
                </a:tc>
                <a:tc>
                  <a:txBody>
                    <a:bodyPr/>
                    <a:lstStyle/>
                    <a:p>
                      <a:pPr marL="0" marR="0" algn="l">
                        <a:lnSpc>
                          <a:spcPct val="115000"/>
                        </a:lnSpc>
                        <a:spcBef>
                          <a:spcPts val="0"/>
                        </a:spcBef>
                        <a:spcAft>
                          <a:spcPts val="0"/>
                        </a:spcAft>
                      </a:pPr>
                      <a:r>
                        <a:rPr lang="es-ES_tradnl" sz="2000" noProof="0" dirty="0" smtClean="0">
                          <a:effectLst/>
                          <a:latin typeface="Franklin Gothic Book" panose="020B0503020102020204" pitchFamily="34" charset="0"/>
                        </a:rPr>
                        <a:t>De evolución lenta</a:t>
                      </a:r>
                      <a:endParaRPr lang="es-ES_tradnl" sz="2000" noProof="0" dirty="0">
                        <a:effectLst/>
                        <a:latin typeface="Franklin Gothic Book" panose="020B0503020102020204" pitchFamily="34" charset="0"/>
                        <a:ea typeface="Malgun Gothic"/>
                        <a:cs typeface="Times New Roman"/>
                      </a:endParaRPr>
                    </a:p>
                  </a:txBody>
                  <a:tcPr marL="68580" marR="68580" marT="0" marB="0"/>
                </a:tc>
                <a:extLst>
                  <a:ext uri="{0D108BD9-81ED-4DB2-BD59-A6C34878D82A}">
                    <a16:rowId xmlns="" xmlns:a16="http://schemas.microsoft.com/office/drawing/2014/main" val="10000"/>
                  </a:ext>
                </a:extLst>
              </a:tr>
              <a:tr h="303784">
                <a:tc>
                  <a:txBody>
                    <a:bodyPr/>
                    <a:lstStyle/>
                    <a:p>
                      <a:pPr marL="0" marR="0" algn="just">
                        <a:lnSpc>
                          <a:spcPct val="115000"/>
                        </a:lnSpc>
                        <a:spcBef>
                          <a:spcPts val="0"/>
                        </a:spcBef>
                        <a:spcAft>
                          <a:spcPts val="0"/>
                        </a:spcAft>
                      </a:pPr>
                      <a:r>
                        <a:rPr lang="es-ES_tradnl" sz="2000" b="0" noProof="0" dirty="0" smtClean="0">
                          <a:solidFill>
                            <a:schemeClr val="accent2"/>
                          </a:solidFill>
                          <a:effectLst/>
                          <a:latin typeface="Franklin Gothic Book" panose="020B0503020102020204" pitchFamily="34" charset="0"/>
                        </a:rPr>
                        <a:t>Inundaciones</a:t>
                      </a:r>
                      <a:endParaRPr lang="es-ES_tradnl" sz="2000" b="0" noProof="0" dirty="0">
                        <a:solidFill>
                          <a:schemeClr val="accent2"/>
                        </a:solidFill>
                        <a:effectLst/>
                        <a:latin typeface="Franklin Gothic Book" panose="020B0503020102020204" pitchFamily="34" charset="0"/>
                        <a:ea typeface="Malgun Gothic"/>
                        <a:cs typeface="Times New Roman"/>
                      </a:endParaRPr>
                    </a:p>
                  </a:txBody>
                  <a:tcPr marL="68580" marR="68580" marT="0" marB="0"/>
                </a:tc>
                <a:tc>
                  <a:txBody>
                    <a:bodyPr/>
                    <a:lstStyle/>
                    <a:p>
                      <a:pPr marL="0" marR="0" algn="just">
                        <a:lnSpc>
                          <a:spcPct val="115000"/>
                        </a:lnSpc>
                        <a:spcBef>
                          <a:spcPts val="0"/>
                        </a:spcBef>
                        <a:spcAft>
                          <a:spcPts val="0"/>
                        </a:spcAft>
                      </a:pPr>
                      <a:r>
                        <a:rPr lang="es-ES_tradnl" sz="2000" noProof="0" dirty="0" smtClean="0">
                          <a:solidFill>
                            <a:schemeClr val="accent2"/>
                          </a:solidFill>
                          <a:effectLst/>
                          <a:latin typeface="Franklin Gothic Book" panose="020B0503020102020204" pitchFamily="34" charset="0"/>
                        </a:rPr>
                        <a:t>Sequías</a:t>
                      </a:r>
                      <a:endParaRPr lang="es-ES_tradnl" sz="2000" noProof="0" dirty="0">
                        <a:solidFill>
                          <a:schemeClr val="accent2"/>
                        </a:solidFill>
                        <a:effectLst/>
                        <a:latin typeface="Franklin Gothic Book" panose="020B0503020102020204" pitchFamily="34" charset="0"/>
                        <a:ea typeface="Malgun Gothic"/>
                        <a:cs typeface="Times New Roman"/>
                      </a:endParaRPr>
                    </a:p>
                  </a:txBody>
                  <a:tcPr marL="68580" marR="68580" marT="0" marB="0"/>
                </a:tc>
                <a:extLst>
                  <a:ext uri="{0D108BD9-81ED-4DB2-BD59-A6C34878D82A}">
                    <a16:rowId xmlns="" xmlns:a16="http://schemas.microsoft.com/office/drawing/2014/main" val="10001"/>
                  </a:ext>
                </a:extLst>
              </a:tr>
              <a:tr h="303784">
                <a:tc>
                  <a:txBody>
                    <a:bodyPr/>
                    <a:lstStyle/>
                    <a:p>
                      <a:pPr marL="0" marR="0" algn="just">
                        <a:lnSpc>
                          <a:spcPct val="115000"/>
                        </a:lnSpc>
                        <a:spcBef>
                          <a:spcPts val="0"/>
                        </a:spcBef>
                        <a:spcAft>
                          <a:spcPts val="0"/>
                        </a:spcAft>
                      </a:pPr>
                      <a:r>
                        <a:rPr lang="es-ES_tradnl" sz="2000" b="0" noProof="0" dirty="0" smtClean="0">
                          <a:solidFill>
                            <a:schemeClr val="accent2"/>
                          </a:solidFill>
                          <a:effectLst/>
                          <a:latin typeface="Franklin Gothic Book" panose="020B0503020102020204" pitchFamily="34" charset="0"/>
                          <a:ea typeface="+mn-ea"/>
                          <a:cs typeface="+mn-cs"/>
                        </a:rPr>
                        <a:t>Tormentas</a:t>
                      </a:r>
                      <a:endParaRPr lang="es-ES_tradnl" sz="2000" b="0" noProof="0" dirty="0">
                        <a:solidFill>
                          <a:schemeClr val="accent2"/>
                        </a:solidFill>
                        <a:effectLst/>
                        <a:latin typeface="Franklin Gothic Book" panose="020B0503020102020204" pitchFamily="34" charset="0"/>
                        <a:ea typeface="Malgun Gothic"/>
                        <a:cs typeface="Times New Roman"/>
                      </a:endParaRPr>
                    </a:p>
                  </a:txBody>
                  <a:tcPr marL="68580" marR="68580" marT="0" marB="0"/>
                </a:tc>
                <a:tc>
                  <a:txBody>
                    <a:bodyPr/>
                    <a:lstStyle/>
                    <a:p>
                      <a:pPr marL="0" marR="0" algn="just">
                        <a:lnSpc>
                          <a:spcPct val="115000"/>
                        </a:lnSpc>
                        <a:spcBef>
                          <a:spcPts val="0"/>
                        </a:spcBef>
                        <a:spcAft>
                          <a:spcPts val="0"/>
                        </a:spcAft>
                      </a:pPr>
                      <a:r>
                        <a:rPr lang="es-ES_tradnl" sz="2000" noProof="0" dirty="0" smtClean="0">
                          <a:effectLst/>
                          <a:latin typeface="Franklin Gothic Book" panose="020B0503020102020204" pitchFamily="34" charset="0"/>
                        </a:rPr>
                        <a:t>Epidemias</a:t>
                      </a:r>
                      <a:endParaRPr lang="es-ES_tradnl" sz="2000" noProof="0" dirty="0">
                        <a:effectLst/>
                        <a:latin typeface="Franklin Gothic Book" panose="020B0503020102020204" pitchFamily="34" charset="0"/>
                        <a:ea typeface="Malgun Gothic"/>
                        <a:cs typeface="Times New Roman"/>
                      </a:endParaRPr>
                    </a:p>
                  </a:txBody>
                  <a:tcPr marL="68580" marR="68580" marT="0" marB="0"/>
                </a:tc>
                <a:extLst>
                  <a:ext uri="{0D108BD9-81ED-4DB2-BD59-A6C34878D82A}">
                    <a16:rowId xmlns="" xmlns:a16="http://schemas.microsoft.com/office/drawing/2014/main" val="10002"/>
                  </a:ext>
                </a:extLst>
              </a:tr>
              <a:tr h="303784">
                <a:tc>
                  <a:txBody>
                    <a:bodyPr/>
                    <a:lstStyle/>
                    <a:p>
                      <a:pPr marL="0" marR="0" algn="just">
                        <a:lnSpc>
                          <a:spcPct val="115000"/>
                        </a:lnSpc>
                        <a:spcBef>
                          <a:spcPts val="0"/>
                        </a:spcBef>
                        <a:spcAft>
                          <a:spcPts val="0"/>
                        </a:spcAft>
                      </a:pPr>
                      <a:r>
                        <a:rPr lang="es-ES_tradnl" sz="2000" b="0" noProof="0" dirty="0" smtClean="0">
                          <a:effectLst/>
                          <a:latin typeface="Franklin Gothic Book" panose="020B0503020102020204" pitchFamily="34" charset="0"/>
                        </a:rPr>
                        <a:t>Derrumbes</a:t>
                      </a:r>
                      <a:endParaRPr lang="es-ES_tradnl" sz="2000" b="0" noProof="0" dirty="0">
                        <a:effectLst/>
                        <a:latin typeface="Franklin Gothic Book" panose="020B0503020102020204" pitchFamily="34" charset="0"/>
                        <a:ea typeface="Malgun Gothic"/>
                        <a:cs typeface="Times New Roman"/>
                      </a:endParaRPr>
                    </a:p>
                  </a:txBody>
                  <a:tcPr marL="68580" marR="68580" marT="0" marB="0"/>
                </a:tc>
                <a:tc>
                  <a:txBody>
                    <a:bodyPr/>
                    <a:lstStyle/>
                    <a:p>
                      <a:pPr marL="0" marR="0" algn="l">
                        <a:lnSpc>
                          <a:spcPct val="115000"/>
                        </a:lnSpc>
                        <a:spcBef>
                          <a:spcPts val="0"/>
                        </a:spcBef>
                        <a:spcAft>
                          <a:spcPts val="0"/>
                        </a:spcAft>
                      </a:pPr>
                      <a:r>
                        <a:rPr lang="es-ES_tradnl" sz="2000" noProof="0" dirty="0" smtClean="0">
                          <a:effectLst/>
                          <a:latin typeface="Franklin Gothic Book" panose="020B0503020102020204" pitchFamily="34" charset="0"/>
                        </a:rPr>
                        <a:t>Aumento del nivel del mar</a:t>
                      </a:r>
                      <a:endParaRPr lang="es-ES_tradnl" sz="2000" noProof="0" dirty="0">
                        <a:effectLst/>
                        <a:latin typeface="Franklin Gothic Book" panose="020B0503020102020204" pitchFamily="34" charset="0"/>
                        <a:ea typeface="Malgun Gothic"/>
                        <a:cs typeface="Times New Roman"/>
                      </a:endParaRPr>
                    </a:p>
                  </a:txBody>
                  <a:tcPr marL="68580" marR="68580" marT="0" marB="0"/>
                </a:tc>
                <a:extLst>
                  <a:ext uri="{0D108BD9-81ED-4DB2-BD59-A6C34878D82A}">
                    <a16:rowId xmlns="" xmlns:a16="http://schemas.microsoft.com/office/drawing/2014/main" val="10003"/>
                  </a:ext>
                </a:extLst>
              </a:tr>
              <a:tr h="303784">
                <a:tc>
                  <a:txBody>
                    <a:bodyPr/>
                    <a:lstStyle/>
                    <a:p>
                      <a:pPr marL="0" marR="0" algn="just">
                        <a:lnSpc>
                          <a:spcPct val="115000"/>
                        </a:lnSpc>
                        <a:spcBef>
                          <a:spcPts val="0"/>
                        </a:spcBef>
                        <a:spcAft>
                          <a:spcPts val="0"/>
                        </a:spcAft>
                      </a:pPr>
                      <a:r>
                        <a:rPr lang="es-ES_tradnl" sz="2000" b="0" noProof="0" dirty="0" smtClean="0">
                          <a:effectLst/>
                          <a:latin typeface="Franklin Gothic Book" panose="020B0503020102020204" pitchFamily="34" charset="0"/>
                        </a:rPr>
                        <a:t>Terremotos</a:t>
                      </a:r>
                      <a:endParaRPr lang="es-ES_tradnl" sz="2000" b="0" noProof="0" dirty="0">
                        <a:effectLst/>
                        <a:latin typeface="Franklin Gothic Book" panose="020B0503020102020204" pitchFamily="34" charset="0"/>
                        <a:ea typeface="Malgun Gothic"/>
                        <a:cs typeface="Times New Roman"/>
                      </a:endParaRPr>
                    </a:p>
                  </a:txBody>
                  <a:tcPr marL="68580" marR="68580" marT="0" marB="0"/>
                </a:tc>
                <a:tc>
                  <a:txBody>
                    <a:bodyPr/>
                    <a:lstStyle/>
                    <a:p>
                      <a:pPr marL="0" marR="0" algn="just">
                        <a:lnSpc>
                          <a:spcPct val="115000"/>
                        </a:lnSpc>
                        <a:spcBef>
                          <a:spcPts val="0"/>
                        </a:spcBef>
                        <a:spcAft>
                          <a:spcPts val="0"/>
                        </a:spcAft>
                      </a:pPr>
                      <a:r>
                        <a:rPr lang="es-ES_tradnl" sz="2000" noProof="0" dirty="0" smtClean="0">
                          <a:effectLst/>
                          <a:latin typeface="Franklin Gothic Book" panose="020B0503020102020204" pitchFamily="34" charset="0"/>
                        </a:rPr>
                        <a:t> </a:t>
                      </a:r>
                      <a:endParaRPr lang="es-ES_tradnl" sz="2000" noProof="0" dirty="0">
                        <a:effectLst/>
                        <a:latin typeface="Franklin Gothic Book" panose="020B0503020102020204" pitchFamily="34" charset="0"/>
                        <a:ea typeface="Malgun Gothic"/>
                        <a:cs typeface="Times New Roman"/>
                      </a:endParaRPr>
                    </a:p>
                  </a:txBody>
                  <a:tcPr marL="68580" marR="68580" marT="0" marB="0"/>
                </a:tc>
                <a:extLst>
                  <a:ext uri="{0D108BD9-81ED-4DB2-BD59-A6C34878D82A}">
                    <a16:rowId xmlns="" xmlns:a16="http://schemas.microsoft.com/office/drawing/2014/main" val="10004"/>
                  </a:ext>
                </a:extLst>
              </a:tr>
              <a:tr h="309880">
                <a:tc>
                  <a:txBody>
                    <a:bodyPr/>
                    <a:lstStyle/>
                    <a:p>
                      <a:pPr marL="0" marR="0" algn="just">
                        <a:lnSpc>
                          <a:spcPct val="115000"/>
                        </a:lnSpc>
                        <a:spcBef>
                          <a:spcPts val="0"/>
                        </a:spcBef>
                        <a:spcAft>
                          <a:spcPts val="0"/>
                        </a:spcAft>
                      </a:pPr>
                      <a:r>
                        <a:rPr lang="es-ES_tradnl" sz="2000" b="0" noProof="0" dirty="0" smtClean="0">
                          <a:effectLst/>
                          <a:latin typeface="Franklin Gothic Book" panose="020B0503020102020204" pitchFamily="34" charset="0"/>
                        </a:rPr>
                        <a:t>Erupciones volcánicas</a:t>
                      </a:r>
                      <a:endParaRPr lang="es-ES_tradnl" sz="2000" b="0" noProof="0" dirty="0">
                        <a:effectLst/>
                        <a:latin typeface="Franklin Gothic Book" panose="020B0503020102020204" pitchFamily="34" charset="0"/>
                        <a:ea typeface="Malgun Gothic"/>
                        <a:cs typeface="Times New Roman"/>
                      </a:endParaRPr>
                    </a:p>
                  </a:txBody>
                  <a:tcPr marL="68580" marR="68580" marT="0" marB="0"/>
                </a:tc>
                <a:tc>
                  <a:txBody>
                    <a:bodyPr/>
                    <a:lstStyle/>
                    <a:p>
                      <a:pPr marL="0" marR="0" algn="just">
                        <a:lnSpc>
                          <a:spcPct val="115000"/>
                        </a:lnSpc>
                        <a:spcBef>
                          <a:spcPts val="0"/>
                        </a:spcBef>
                        <a:spcAft>
                          <a:spcPts val="0"/>
                        </a:spcAft>
                      </a:pPr>
                      <a:r>
                        <a:rPr lang="es-ES_tradnl" sz="2000" noProof="0" dirty="0" smtClean="0">
                          <a:effectLst/>
                          <a:latin typeface="Franklin Gothic Book" panose="020B0503020102020204" pitchFamily="34" charset="0"/>
                        </a:rPr>
                        <a:t> </a:t>
                      </a:r>
                      <a:endParaRPr lang="es-ES_tradnl" sz="2000" noProof="0" dirty="0">
                        <a:effectLst/>
                        <a:latin typeface="Franklin Gothic Book" panose="020B0503020102020204" pitchFamily="34" charset="0"/>
                        <a:ea typeface="Malgun Gothic"/>
                        <a:cs typeface="Times New Roman"/>
                      </a:endParaRPr>
                    </a:p>
                  </a:txBody>
                  <a:tcPr marL="68580" marR="68580" marT="0" marB="0"/>
                </a:tc>
                <a:extLst>
                  <a:ext uri="{0D108BD9-81ED-4DB2-BD59-A6C34878D82A}">
                    <a16:rowId xmlns="" xmlns:a16="http://schemas.microsoft.com/office/drawing/2014/main" val="10005"/>
                  </a:ext>
                </a:extLst>
              </a:tr>
              <a:tr h="303784">
                <a:tc>
                  <a:txBody>
                    <a:bodyPr/>
                    <a:lstStyle/>
                    <a:p>
                      <a:pPr marL="0" marR="0" algn="just">
                        <a:lnSpc>
                          <a:spcPct val="115000"/>
                        </a:lnSpc>
                        <a:spcBef>
                          <a:spcPts val="0"/>
                        </a:spcBef>
                        <a:spcAft>
                          <a:spcPts val="0"/>
                        </a:spcAft>
                      </a:pPr>
                      <a:r>
                        <a:rPr lang="es-ES_tradnl" sz="2000" b="0" noProof="0" dirty="0" smtClean="0">
                          <a:effectLst/>
                          <a:latin typeface="Franklin Gothic Book" panose="020B0503020102020204" pitchFamily="34" charset="0"/>
                        </a:rPr>
                        <a:t>Tsunamis</a:t>
                      </a:r>
                      <a:endParaRPr lang="es-ES_tradnl" sz="2000" b="0" noProof="0" dirty="0">
                        <a:effectLst/>
                        <a:latin typeface="Franklin Gothic Book" panose="020B0503020102020204" pitchFamily="34" charset="0"/>
                        <a:ea typeface="Malgun Gothic"/>
                        <a:cs typeface="Times New Roman"/>
                      </a:endParaRPr>
                    </a:p>
                  </a:txBody>
                  <a:tcPr marL="68580" marR="68580" marT="0" marB="0"/>
                </a:tc>
                <a:tc>
                  <a:txBody>
                    <a:bodyPr/>
                    <a:lstStyle/>
                    <a:p>
                      <a:pPr marL="0" marR="0" algn="just">
                        <a:lnSpc>
                          <a:spcPct val="115000"/>
                        </a:lnSpc>
                        <a:spcBef>
                          <a:spcPts val="0"/>
                        </a:spcBef>
                        <a:spcAft>
                          <a:spcPts val="0"/>
                        </a:spcAft>
                      </a:pPr>
                      <a:r>
                        <a:rPr lang="es-ES_tradnl" sz="2000" noProof="0" dirty="0" smtClean="0">
                          <a:effectLst/>
                          <a:latin typeface="Franklin Gothic Book" panose="020B0503020102020204" pitchFamily="34" charset="0"/>
                        </a:rPr>
                        <a:t> </a:t>
                      </a:r>
                      <a:endParaRPr lang="es-ES_tradnl" sz="2000" noProof="0" dirty="0">
                        <a:effectLst/>
                        <a:latin typeface="Franklin Gothic Book" panose="020B0503020102020204" pitchFamily="34" charset="0"/>
                        <a:ea typeface="Malgun Gothic"/>
                        <a:cs typeface="Times New Roman"/>
                      </a:endParaRPr>
                    </a:p>
                  </a:txBody>
                  <a:tcPr marL="68580" marR="68580" marT="0" marB="0"/>
                </a:tc>
                <a:extLst>
                  <a:ext uri="{0D108BD9-81ED-4DB2-BD59-A6C34878D82A}">
                    <a16:rowId xmlns="" xmlns:a16="http://schemas.microsoft.com/office/drawing/2014/main" val="10006"/>
                  </a:ext>
                </a:extLst>
              </a:tr>
              <a:tr h="303784">
                <a:tc>
                  <a:txBody>
                    <a:bodyPr/>
                    <a:lstStyle/>
                    <a:p>
                      <a:pPr marL="0" marR="0" algn="just">
                        <a:lnSpc>
                          <a:spcPct val="115000"/>
                        </a:lnSpc>
                        <a:spcBef>
                          <a:spcPts val="0"/>
                        </a:spcBef>
                        <a:spcAft>
                          <a:spcPts val="0"/>
                        </a:spcAft>
                      </a:pPr>
                      <a:r>
                        <a:rPr lang="es-ES_tradnl" sz="2000" b="0" noProof="0" dirty="0" smtClean="0">
                          <a:effectLst/>
                          <a:latin typeface="Franklin Gothic Book" panose="020B0503020102020204" pitchFamily="34" charset="0"/>
                        </a:rPr>
                        <a:t>Incendios</a:t>
                      </a:r>
                      <a:r>
                        <a:rPr lang="es-ES_tradnl" sz="2000" b="0" baseline="0" noProof="0" dirty="0" smtClean="0">
                          <a:effectLst/>
                          <a:latin typeface="Franklin Gothic Book" panose="020B0503020102020204" pitchFamily="34" charset="0"/>
                        </a:rPr>
                        <a:t> forestales</a:t>
                      </a:r>
                      <a:endParaRPr lang="es-ES_tradnl" sz="2000" b="0" noProof="0" dirty="0">
                        <a:effectLst/>
                        <a:latin typeface="Franklin Gothic Book" panose="020B0503020102020204" pitchFamily="34" charset="0"/>
                        <a:ea typeface="Malgun Gothic"/>
                        <a:cs typeface="Times New Roman"/>
                      </a:endParaRPr>
                    </a:p>
                  </a:txBody>
                  <a:tcPr marL="68580" marR="68580" marT="0" marB="0"/>
                </a:tc>
                <a:tc>
                  <a:txBody>
                    <a:bodyPr/>
                    <a:lstStyle/>
                    <a:p>
                      <a:pPr marL="0" marR="0" algn="just">
                        <a:lnSpc>
                          <a:spcPct val="115000"/>
                        </a:lnSpc>
                        <a:spcBef>
                          <a:spcPts val="0"/>
                        </a:spcBef>
                        <a:spcAft>
                          <a:spcPts val="0"/>
                        </a:spcAft>
                      </a:pPr>
                      <a:r>
                        <a:rPr lang="es-ES_tradnl" sz="2000" noProof="0" dirty="0" smtClean="0">
                          <a:effectLst/>
                          <a:latin typeface="Franklin Gothic Book" panose="020B0503020102020204" pitchFamily="34" charset="0"/>
                        </a:rPr>
                        <a:t> </a:t>
                      </a:r>
                      <a:endParaRPr lang="es-ES_tradnl" sz="2000" noProof="0" dirty="0">
                        <a:effectLst/>
                        <a:latin typeface="Franklin Gothic Book" panose="020B0503020102020204" pitchFamily="34" charset="0"/>
                        <a:ea typeface="Malgun Gothic"/>
                        <a:cs typeface="Times New Roman"/>
                      </a:endParaRPr>
                    </a:p>
                  </a:txBody>
                  <a:tcPr marL="68580" marR="68580" marT="0" marB="0"/>
                </a:tc>
                <a:extLst>
                  <a:ext uri="{0D108BD9-81ED-4DB2-BD59-A6C34878D82A}">
                    <a16:rowId xmlns="" xmlns:a16="http://schemas.microsoft.com/office/drawing/2014/main" val="10007"/>
                  </a:ext>
                </a:extLst>
              </a:tr>
              <a:tr h="303784">
                <a:tc>
                  <a:txBody>
                    <a:bodyPr/>
                    <a:lstStyle/>
                    <a:p>
                      <a:pPr marL="0" marR="0" algn="just">
                        <a:lnSpc>
                          <a:spcPct val="115000"/>
                        </a:lnSpc>
                        <a:spcBef>
                          <a:spcPts val="0"/>
                        </a:spcBef>
                        <a:spcAft>
                          <a:spcPts val="0"/>
                        </a:spcAft>
                      </a:pPr>
                      <a:r>
                        <a:rPr lang="es-ES_tradnl" sz="2000" b="0" noProof="0" dirty="0" smtClean="0">
                          <a:effectLst/>
                          <a:latin typeface="Franklin Gothic Book" panose="020B0503020102020204" pitchFamily="34" charset="0"/>
                        </a:rPr>
                        <a:t>Olas de calor</a:t>
                      </a:r>
                      <a:endParaRPr lang="es-ES_tradnl" sz="2000" b="0" noProof="0" dirty="0">
                        <a:effectLst/>
                        <a:latin typeface="Franklin Gothic Book" panose="020B0503020102020204" pitchFamily="34" charset="0"/>
                        <a:ea typeface="Malgun Gothic"/>
                        <a:cs typeface="Times New Roman"/>
                      </a:endParaRPr>
                    </a:p>
                  </a:txBody>
                  <a:tcPr marL="68580" marR="68580" marT="0" marB="0"/>
                </a:tc>
                <a:tc>
                  <a:txBody>
                    <a:bodyPr/>
                    <a:lstStyle/>
                    <a:p>
                      <a:pPr marL="0" marR="0" algn="just">
                        <a:lnSpc>
                          <a:spcPct val="115000"/>
                        </a:lnSpc>
                        <a:spcBef>
                          <a:spcPts val="0"/>
                        </a:spcBef>
                        <a:spcAft>
                          <a:spcPts val="0"/>
                        </a:spcAft>
                      </a:pPr>
                      <a:r>
                        <a:rPr lang="es-ES_tradnl" sz="2000" noProof="0" dirty="0" smtClean="0">
                          <a:effectLst/>
                          <a:latin typeface="Franklin Gothic Book" panose="020B0503020102020204" pitchFamily="34" charset="0"/>
                        </a:rPr>
                        <a:t> </a:t>
                      </a:r>
                      <a:endParaRPr lang="es-ES_tradnl" sz="2000" noProof="0" dirty="0">
                        <a:effectLst/>
                        <a:latin typeface="Franklin Gothic Book" panose="020B0503020102020204" pitchFamily="34" charset="0"/>
                        <a:ea typeface="Malgun Gothic"/>
                        <a:cs typeface="Times New Roman"/>
                      </a:endParaRPr>
                    </a:p>
                  </a:txBody>
                  <a:tcPr marL="68580" marR="68580" marT="0" marB="0"/>
                </a:tc>
                <a:extLst>
                  <a:ext uri="{0D108BD9-81ED-4DB2-BD59-A6C34878D82A}">
                    <a16:rowId xmlns="" xmlns:a16="http://schemas.microsoft.com/office/drawing/2014/main" val="10008"/>
                  </a:ext>
                </a:extLst>
              </a:tr>
              <a:tr h="307848">
                <a:tc>
                  <a:txBody>
                    <a:bodyPr/>
                    <a:lstStyle/>
                    <a:p>
                      <a:pPr marL="0" marR="0" algn="l">
                        <a:lnSpc>
                          <a:spcPct val="115000"/>
                        </a:lnSpc>
                        <a:spcBef>
                          <a:spcPts val="0"/>
                        </a:spcBef>
                        <a:spcAft>
                          <a:spcPts val="0"/>
                        </a:spcAft>
                      </a:pPr>
                      <a:r>
                        <a:rPr lang="es-ES_tradnl" sz="2000" b="0" noProof="0" dirty="0" smtClean="0">
                          <a:effectLst/>
                          <a:latin typeface="Franklin Gothic Book" panose="020B0503020102020204" pitchFamily="34" charset="0"/>
                        </a:rPr>
                        <a:t>Accidentes industriales</a:t>
                      </a:r>
                      <a:endParaRPr lang="es-ES_tradnl" sz="2000" b="0" noProof="0" dirty="0">
                        <a:effectLst/>
                        <a:latin typeface="Franklin Gothic Book" panose="020B0503020102020204" pitchFamily="34" charset="0"/>
                        <a:ea typeface="Malgun Gothic"/>
                        <a:cs typeface="Times New Roman"/>
                      </a:endParaRPr>
                    </a:p>
                  </a:txBody>
                  <a:tcPr marL="68580" marR="68580" marT="0" marB="0"/>
                </a:tc>
                <a:tc>
                  <a:txBody>
                    <a:bodyPr/>
                    <a:lstStyle/>
                    <a:p>
                      <a:pPr marL="0" marR="0" algn="just">
                        <a:lnSpc>
                          <a:spcPct val="115000"/>
                        </a:lnSpc>
                        <a:spcBef>
                          <a:spcPts val="0"/>
                        </a:spcBef>
                        <a:spcAft>
                          <a:spcPts val="0"/>
                        </a:spcAft>
                      </a:pPr>
                      <a:r>
                        <a:rPr lang="es-ES_tradnl" sz="2000" noProof="0" dirty="0" smtClean="0">
                          <a:effectLst/>
                          <a:latin typeface="Franklin Gothic Book" panose="020B0503020102020204" pitchFamily="34" charset="0"/>
                        </a:rPr>
                        <a:t> </a:t>
                      </a:r>
                      <a:endParaRPr lang="es-ES_tradnl" sz="2000" noProof="0" dirty="0">
                        <a:effectLst/>
                        <a:latin typeface="Franklin Gothic Book" panose="020B0503020102020204" pitchFamily="34" charset="0"/>
                        <a:ea typeface="Malgun Gothic"/>
                        <a:cs typeface="Times New Roman"/>
                      </a:endParaRPr>
                    </a:p>
                  </a:txBody>
                  <a:tcPr marL="68580" marR="68580" marT="0" marB="0"/>
                </a:tc>
                <a:extLst>
                  <a:ext uri="{0D108BD9-81ED-4DB2-BD59-A6C34878D82A}">
                    <a16:rowId xmlns="" xmlns:a16="http://schemas.microsoft.com/office/drawing/2014/main" val="10009"/>
                  </a:ext>
                </a:extLst>
              </a:tr>
            </a:tbl>
          </a:graphicData>
        </a:graphic>
      </p:graphicFrame>
      <p:pic>
        <p:nvPicPr>
          <p:cNvPr id="5" name="Picture 4"/>
          <p:cNvPicPr/>
          <p:nvPr/>
        </p:nvPicPr>
        <p:blipFill rotWithShape="1">
          <a:blip r:embed="rId3" cstate="email">
            <a:extLst>
              <a:ext uri="{28A0092B-C50C-407E-A947-70E740481C1C}">
                <a14:useLocalDpi xmlns:a14="http://schemas.microsoft.com/office/drawing/2010/main"/>
              </a:ext>
            </a:extLst>
          </a:blip>
          <a:srcRect/>
          <a:stretch/>
        </p:blipFill>
        <p:spPr bwMode="auto">
          <a:xfrm>
            <a:off x="5314551" y="1509394"/>
            <a:ext cx="6274664" cy="3598985"/>
          </a:xfrm>
          <a:prstGeom prst="rect">
            <a:avLst/>
          </a:prstGeom>
          <a:noFill/>
          <a:ln>
            <a:noFill/>
          </a:ln>
          <a:extLst>
            <a:ext uri="{53640926-AAD7-44d8-BBD7-CCE9431645EC}">
              <a14:shadowObscured xmlns:a14="http://schemas.microsoft.com/office/drawing/2010/main"/>
            </a:ext>
          </a:extLst>
        </p:spPr>
      </p:pic>
      <p:sp>
        <p:nvSpPr>
          <p:cNvPr id="6" name="Rectangle 5"/>
          <p:cNvSpPr/>
          <p:nvPr/>
        </p:nvSpPr>
        <p:spPr>
          <a:xfrm>
            <a:off x="5239304" y="5126651"/>
            <a:ext cx="6425158" cy="523220"/>
          </a:xfrm>
          <a:prstGeom prst="rect">
            <a:avLst/>
          </a:prstGeom>
        </p:spPr>
        <p:txBody>
          <a:bodyPr wrap="square">
            <a:spAutoFit/>
          </a:bodyPr>
          <a:lstStyle/>
          <a:p>
            <a:pPr algn="ctr"/>
            <a:r>
              <a:rPr lang="es-ES_tradnl" sz="1400" b="1" i="1" dirty="0" smtClean="0">
                <a:solidFill>
                  <a:schemeClr val="accent6">
                    <a:lumMod val="50000"/>
                  </a:schemeClr>
                </a:solidFill>
              </a:rPr>
              <a:t>Porcentaje de personas afectadas por los diferentes tipos de desastres, por continente (1970-2008</a:t>
            </a:r>
            <a:r>
              <a:rPr lang="es-ES_tradnl" sz="1300" i="1" dirty="0" smtClean="0">
                <a:solidFill>
                  <a:schemeClr val="accent6">
                    <a:lumMod val="50000"/>
                  </a:schemeClr>
                </a:solidFill>
              </a:rPr>
              <a:t>)</a:t>
            </a:r>
            <a:endParaRPr lang="es-ES_tradnl" sz="1300" i="1" dirty="0">
              <a:solidFill>
                <a:schemeClr val="accent6">
                  <a:lumMod val="50000"/>
                </a:schemeClr>
              </a:solidFill>
            </a:endParaRPr>
          </a:p>
        </p:txBody>
      </p:sp>
      <p:sp>
        <p:nvSpPr>
          <p:cNvPr id="7" name="Title 1"/>
          <p:cNvSpPr txBox="1">
            <a:spLocks/>
          </p:cNvSpPr>
          <p:nvPr/>
        </p:nvSpPr>
        <p:spPr bwMode="auto">
          <a:xfrm>
            <a:off x="521676" y="325673"/>
            <a:ext cx="10627387" cy="63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lnSpc>
                <a:spcPct val="90000"/>
              </a:lnSpc>
            </a:pPr>
            <a:r>
              <a:rPr lang="es-ES_tradnl" dirty="0" smtClean="0">
                <a:solidFill>
                  <a:schemeClr val="accent3">
                    <a:lumMod val="50000"/>
                  </a:schemeClr>
                </a:solidFill>
                <a:latin typeface="Gill Sans MT" panose="020B0502020104020203" pitchFamily="34" charset="0"/>
              </a:rPr>
              <a:t>Tipologías de desastres: temporales</a:t>
            </a:r>
            <a:endParaRPr lang="es-ES_tradnl" dirty="0">
              <a:solidFill>
                <a:schemeClr val="accent3">
                  <a:lumMod val="50000"/>
                </a:schemeClr>
              </a:solidFill>
              <a:latin typeface="Gill Sans MT" panose="020B0502020104020203" pitchFamily="34" charset="0"/>
            </a:endParaRPr>
          </a:p>
        </p:txBody>
      </p:sp>
      <p:sp>
        <p:nvSpPr>
          <p:cNvPr id="8" name="Rectangle 7"/>
          <p:cNvSpPr/>
          <p:nvPr/>
        </p:nvSpPr>
        <p:spPr>
          <a:xfrm>
            <a:off x="6654800" y="1336809"/>
            <a:ext cx="914400" cy="3540370"/>
          </a:xfrm>
          <a:prstGeom prst="rect">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s-ES_tradnl" dirty="0"/>
          </a:p>
        </p:txBody>
      </p:sp>
      <p:sp>
        <p:nvSpPr>
          <p:cNvPr id="9" name="TextBox 8"/>
          <p:cNvSpPr txBox="1"/>
          <p:nvPr/>
        </p:nvSpPr>
        <p:spPr>
          <a:xfrm>
            <a:off x="272262" y="5656054"/>
            <a:ext cx="11193276" cy="646331"/>
          </a:xfrm>
          <a:prstGeom prst="rect">
            <a:avLst/>
          </a:prstGeom>
          <a:noFill/>
        </p:spPr>
        <p:txBody>
          <a:bodyPr wrap="none" rtlCol="0">
            <a:spAutoFit/>
          </a:bodyPr>
          <a:lstStyle/>
          <a:p>
            <a:r>
              <a:rPr lang="es-ES_tradnl" dirty="0" smtClean="0">
                <a:latin typeface="Franklin Gothic Book" panose="020B0503020102020204" pitchFamily="34" charset="0"/>
              </a:rPr>
              <a:t>Cambio climático: se espera que incrementará la frecuencia y gravedad de ciertas amenazas, pero no de manera </a:t>
            </a:r>
          </a:p>
          <a:p>
            <a:r>
              <a:rPr lang="es-ES_tradnl" dirty="0">
                <a:latin typeface="Franklin Gothic Book" panose="020B0503020102020204" pitchFamily="34" charset="0"/>
              </a:rPr>
              <a:t>u</a:t>
            </a:r>
            <a:r>
              <a:rPr lang="es-ES_tradnl" dirty="0" smtClean="0">
                <a:latin typeface="Franklin Gothic Book" panose="020B0503020102020204" pitchFamily="34" charset="0"/>
              </a:rPr>
              <a:t>niforme en todos los  continentes.</a:t>
            </a:r>
            <a:endParaRPr lang="es-ES_tradnl" dirty="0">
              <a:latin typeface="Franklin Gothic Book" panose="020B0503020102020204" pitchFamily="34" charset="0"/>
            </a:endParaRPr>
          </a:p>
        </p:txBody>
      </p:sp>
      <p:sp>
        <p:nvSpPr>
          <p:cNvPr id="2" name="Slide Number Placeholder 1"/>
          <p:cNvSpPr>
            <a:spLocks noGrp="1"/>
          </p:cNvSpPr>
          <p:nvPr>
            <p:ph type="sldNum" sz="quarter" idx="12"/>
          </p:nvPr>
        </p:nvSpPr>
        <p:spPr/>
        <p:txBody>
          <a:bodyPr/>
          <a:lstStyle/>
          <a:p>
            <a:pPr>
              <a:defRPr/>
            </a:pPr>
            <a:fld id="{240EF862-A80E-45A9-8A58-6015373D92B0}" type="slidenum">
              <a:rPr lang="es-ES_tradnl" smtClean="0">
                <a:solidFill>
                  <a:prstClr val="black">
                    <a:tint val="75000"/>
                  </a:prstClr>
                </a:solidFill>
              </a:rPr>
              <a:pPr>
                <a:defRPr/>
              </a:pPr>
              <a:t>7</a:t>
            </a:fld>
            <a:endParaRPr lang="es-ES_tradnl" dirty="0">
              <a:solidFill>
                <a:prstClr val="black">
                  <a:tint val="75000"/>
                </a:prstClr>
              </a:solidFill>
            </a:endParaRPr>
          </a:p>
        </p:txBody>
      </p:sp>
      <p:sp>
        <p:nvSpPr>
          <p:cNvPr id="3" name="Footer Placeholder 2"/>
          <p:cNvSpPr>
            <a:spLocks noGrp="1"/>
          </p:cNvSpPr>
          <p:nvPr>
            <p:ph type="ftr" sz="quarter" idx="11"/>
          </p:nvPr>
        </p:nvSpPr>
        <p:spPr/>
        <p:txBody>
          <a:bodyPr/>
          <a:lstStyle/>
          <a:p>
            <a:r>
              <a:rPr lang="es-ES_tradnl" dirty="0" smtClean="0"/>
              <a:t>RCM Workshop, August 2017</a:t>
            </a:r>
            <a:endParaRPr lang="es-ES_tradnl" dirty="0"/>
          </a:p>
        </p:txBody>
      </p:sp>
      <p:sp>
        <p:nvSpPr>
          <p:cNvPr id="10" name="Footer Placeholder 7"/>
          <p:cNvSpPr txBox="1">
            <a:spLocks/>
          </p:cNvSpPr>
          <p:nvPr/>
        </p:nvSpPr>
        <p:spPr>
          <a:xfrm>
            <a:off x="0" y="6356350"/>
            <a:ext cx="12192000" cy="365125"/>
          </a:xfrm>
          <a:prstGeom prst="rect">
            <a:avLst/>
          </a:prstGeom>
          <a:solidFill>
            <a:srgbClr val="00448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Taller para los países miembros de la CRM, agosto de 2017</a:t>
            </a:r>
          </a:p>
        </p:txBody>
      </p:sp>
    </p:spTree>
    <p:extLst>
      <p:ext uri="{BB962C8B-B14F-4D97-AF65-F5344CB8AC3E}">
        <p14:creationId xmlns:p14="http://schemas.microsoft.com/office/powerpoint/2010/main" val="122840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40EF862-A80E-45A9-8A58-6015373D92B0}" type="slidenum">
              <a:rPr lang="es-ES_tradnl" smtClean="0">
                <a:solidFill>
                  <a:prstClr val="black">
                    <a:tint val="75000"/>
                  </a:prstClr>
                </a:solidFill>
              </a:rPr>
              <a:pPr>
                <a:defRPr/>
              </a:pPr>
              <a:t>8</a:t>
            </a:fld>
            <a:endParaRPr lang="es-ES_tradnl" dirty="0">
              <a:solidFill>
                <a:prstClr val="black">
                  <a:tint val="75000"/>
                </a:prstClr>
              </a:solidFill>
            </a:endParaRPr>
          </a:p>
        </p:txBody>
      </p:sp>
      <p:sp>
        <p:nvSpPr>
          <p:cNvPr id="7" name="Content Placeholder 6"/>
          <p:cNvSpPr txBox="1">
            <a:spLocks noGrp="1"/>
          </p:cNvSpPr>
          <p:nvPr>
            <p:ph idx="1"/>
          </p:nvPr>
        </p:nvSpPr>
        <p:spPr>
          <a:xfrm>
            <a:off x="526472" y="1554019"/>
            <a:ext cx="11055927" cy="1684564"/>
          </a:xfrm>
          <a:prstGeom prst="rect">
            <a:avLst/>
          </a:prstGeom>
          <a:noFill/>
        </p:spPr>
        <p:txBody>
          <a:bodyPr wrap="square" rtlCol="0">
            <a:spAutoFit/>
          </a:bodyPr>
          <a:lstStyle/>
          <a:p>
            <a:r>
              <a:rPr lang="es-ES_tradnl" sz="2400" b="1" dirty="0" smtClean="0">
                <a:latin typeface="Franklin Gothic Book" panose="020B0503020102020204" pitchFamily="34" charset="0"/>
              </a:rPr>
              <a:t>Amenazas naturales: son parte de la causa de los desastres y el desplazamiento </a:t>
            </a:r>
          </a:p>
          <a:p>
            <a:r>
              <a:rPr lang="es-ES_tradnl" sz="2400" b="1" dirty="0" smtClean="0">
                <a:latin typeface="Franklin Gothic Book" panose="020B0503020102020204" pitchFamily="34" charset="0"/>
              </a:rPr>
              <a:t>Desastres ≠ amenazas naturales</a:t>
            </a:r>
          </a:p>
          <a:p>
            <a:r>
              <a:rPr lang="es-ES_tradnl" sz="2400" b="1" u="sng" dirty="0" smtClean="0">
                <a:solidFill>
                  <a:schemeClr val="tx2"/>
                </a:solidFill>
                <a:latin typeface="Franklin Gothic Book" panose="020B0503020102020204" pitchFamily="34" charset="0"/>
              </a:rPr>
              <a:t>Los desastres y el desplazamiento no son simplemente una cuestión de causa y efecto.</a:t>
            </a:r>
            <a:endParaRPr lang="es-ES_tradnl" sz="2400" b="1" dirty="0">
              <a:latin typeface="Franklin Gothic Book" panose="020B0503020102020204" pitchFamily="34" charset="0"/>
            </a:endParaRPr>
          </a:p>
        </p:txBody>
      </p:sp>
      <p:graphicFrame>
        <p:nvGraphicFramePr>
          <p:cNvPr id="8" name="Diagram 7"/>
          <p:cNvGraphicFramePr/>
          <p:nvPr>
            <p:extLst>
              <p:ext uri="{D42A27DB-BD31-4B8C-83A1-F6EECF244321}">
                <p14:modId xmlns:p14="http://schemas.microsoft.com/office/powerpoint/2010/main" val="2599982406"/>
              </p:ext>
            </p:extLst>
          </p:nvPr>
        </p:nvGraphicFramePr>
        <p:xfrm>
          <a:off x="1699491" y="3160781"/>
          <a:ext cx="8128000" cy="2715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a:spLocks noGrp="1"/>
          </p:cNvSpPr>
          <p:nvPr>
            <p:ph type="title"/>
          </p:nvPr>
        </p:nvSpPr>
        <p:spPr>
          <a:xfrm>
            <a:off x="530455" y="397139"/>
            <a:ext cx="10466072" cy="634082"/>
          </a:xfrm>
        </p:spPr>
        <p:txBody>
          <a:bodyPr>
            <a:noAutofit/>
          </a:bodyPr>
          <a:lstStyle/>
          <a:p>
            <a:pPr fontAlgn="base">
              <a:spcAft>
                <a:spcPct val="0"/>
              </a:spcAft>
            </a:pPr>
            <a:r>
              <a:rPr lang="es-ES_tradnl" dirty="0" smtClean="0">
                <a:solidFill>
                  <a:schemeClr val="accent3">
                    <a:lumMod val="50000"/>
                  </a:schemeClr>
                </a:solidFill>
                <a:latin typeface="Gill Sans MT" panose="020B0502020104020203" pitchFamily="34" charset="0"/>
              </a:rPr>
              <a:t>Desastres y desplazamiento</a:t>
            </a:r>
            <a:endParaRPr lang="es-ES_tradnl" dirty="0">
              <a:solidFill>
                <a:schemeClr val="accent3">
                  <a:lumMod val="50000"/>
                </a:schemeClr>
              </a:solidFill>
              <a:latin typeface="Gill Sans MT" panose="020B0502020104020203" pitchFamily="34" charset="0"/>
            </a:endParaRPr>
          </a:p>
        </p:txBody>
      </p:sp>
      <p:sp>
        <p:nvSpPr>
          <p:cNvPr id="2" name="Footer Placeholder 1"/>
          <p:cNvSpPr>
            <a:spLocks noGrp="1"/>
          </p:cNvSpPr>
          <p:nvPr>
            <p:ph type="ftr" sz="quarter" idx="11"/>
          </p:nvPr>
        </p:nvSpPr>
        <p:spPr/>
        <p:txBody>
          <a:bodyPr/>
          <a:lstStyle/>
          <a:p>
            <a:r>
              <a:rPr lang="es-ES_tradnl" dirty="0" smtClean="0"/>
              <a:t>RCM Workshop, August 2017</a:t>
            </a:r>
            <a:endParaRPr lang="es-ES_tradnl" dirty="0"/>
          </a:p>
        </p:txBody>
      </p:sp>
      <p:sp>
        <p:nvSpPr>
          <p:cNvPr id="10" name="Footer Placeholder 7"/>
          <p:cNvSpPr txBox="1">
            <a:spLocks/>
          </p:cNvSpPr>
          <p:nvPr/>
        </p:nvSpPr>
        <p:spPr>
          <a:xfrm>
            <a:off x="0" y="6356350"/>
            <a:ext cx="12192000" cy="365125"/>
          </a:xfrm>
          <a:prstGeom prst="rect">
            <a:avLst/>
          </a:prstGeom>
          <a:solidFill>
            <a:srgbClr val="00448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Taller para los países miembros de la CRM, agosto de 2017</a:t>
            </a:r>
          </a:p>
        </p:txBody>
      </p:sp>
    </p:spTree>
    <p:extLst>
      <p:ext uri="{BB962C8B-B14F-4D97-AF65-F5344CB8AC3E}">
        <p14:creationId xmlns:p14="http://schemas.microsoft.com/office/powerpoint/2010/main" val="533983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rotWithShape="1">
          <a:blip r:embed="rId3" cstate="email">
            <a:extLst>
              <a:ext uri="{28A0092B-C50C-407E-A947-70E740481C1C}">
                <a14:useLocalDpi xmlns:a14="http://schemas.microsoft.com/office/drawing/2010/main"/>
              </a:ext>
            </a:extLst>
          </a:blip>
          <a:srcRect t="17031"/>
          <a:stretch/>
        </p:blipFill>
        <p:spPr>
          <a:xfrm>
            <a:off x="3502338" y="953324"/>
            <a:ext cx="8763000" cy="5374939"/>
          </a:xfrm>
          <a:prstGeom prst="rect">
            <a:avLst/>
          </a:prstGeom>
        </p:spPr>
      </p:pic>
      <p:sp>
        <p:nvSpPr>
          <p:cNvPr id="5" name="Title 1"/>
          <p:cNvSpPr>
            <a:spLocks noGrp="1"/>
          </p:cNvSpPr>
          <p:nvPr>
            <p:ph type="title"/>
          </p:nvPr>
        </p:nvSpPr>
        <p:spPr>
          <a:xfrm>
            <a:off x="323384" y="274638"/>
            <a:ext cx="10669160" cy="634082"/>
          </a:xfrm>
        </p:spPr>
        <p:txBody>
          <a:bodyPr>
            <a:noAutofit/>
          </a:bodyPr>
          <a:lstStyle/>
          <a:p>
            <a:pPr fontAlgn="base">
              <a:spcAft>
                <a:spcPct val="0"/>
              </a:spcAft>
            </a:pPr>
            <a:r>
              <a:rPr lang="es-ES_tradnl" dirty="0" smtClean="0">
                <a:solidFill>
                  <a:schemeClr val="accent3">
                    <a:lumMod val="50000"/>
                  </a:schemeClr>
                </a:solidFill>
                <a:latin typeface="Gill Sans MT" panose="020B0502020104020203" pitchFamily="34" charset="0"/>
              </a:rPr>
              <a:t>Desastres y desplazamiento</a:t>
            </a:r>
            <a:endParaRPr lang="es-ES_tradnl" dirty="0">
              <a:solidFill>
                <a:schemeClr val="accent3">
                  <a:lumMod val="50000"/>
                </a:schemeClr>
              </a:solidFill>
              <a:latin typeface="Gill Sans MT" panose="020B0502020104020203" pitchFamily="34" charset="0"/>
            </a:endParaRPr>
          </a:p>
        </p:txBody>
      </p:sp>
      <p:sp>
        <p:nvSpPr>
          <p:cNvPr id="6" name="TextBox 5"/>
          <p:cNvSpPr txBox="1"/>
          <p:nvPr/>
        </p:nvSpPr>
        <p:spPr>
          <a:xfrm>
            <a:off x="6318925" y="877742"/>
            <a:ext cx="6473620" cy="1169551"/>
          </a:xfrm>
          <a:prstGeom prst="rect">
            <a:avLst/>
          </a:prstGeom>
          <a:noFill/>
        </p:spPr>
        <p:txBody>
          <a:bodyPr wrap="square" rtlCol="0">
            <a:spAutoFit/>
          </a:bodyPr>
          <a:lstStyle/>
          <a:p>
            <a:r>
              <a:rPr lang="es-ES_tradnl" sz="2000" b="1" dirty="0" smtClean="0">
                <a:latin typeface="Calibri" panose="020F0502020204030204" pitchFamily="34" charset="0"/>
              </a:rPr>
              <a:t>Desplazamientos provocados por desastres a nivel mundial, 2008-2013</a:t>
            </a:r>
          </a:p>
          <a:p>
            <a:r>
              <a:rPr lang="es-ES_tradnl" sz="1400" dirty="0" smtClean="0">
                <a:latin typeface="Calibri" panose="020F0502020204030204" pitchFamily="34" charset="0"/>
              </a:rPr>
              <a:t>Fuente: Atlas of Environmental Migration, 2016</a:t>
            </a:r>
          </a:p>
          <a:p>
            <a:endParaRPr lang="es-ES_tradnl" sz="1600" dirty="0">
              <a:latin typeface="Calibri" panose="020F0502020204030204" pitchFamily="34" charset="0"/>
            </a:endParaRPr>
          </a:p>
        </p:txBody>
      </p:sp>
      <p:sp>
        <p:nvSpPr>
          <p:cNvPr id="7" name="TextBox 6"/>
          <p:cNvSpPr txBox="1"/>
          <p:nvPr/>
        </p:nvSpPr>
        <p:spPr>
          <a:xfrm>
            <a:off x="352919" y="1033983"/>
            <a:ext cx="2977377" cy="5355313"/>
          </a:xfrm>
          <a:prstGeom prst="rect">
            <a:avLst/>
          </a:prstGeom>
          <a:noFill/>
        </p:spPr>
        <p:txBody>
          <a:bodyPr wrap="square" rtlCol="0">
            <a:spAutoFit/>
          </a:bodyPr>
          <a:lstStyle/>
          <a:p>
            <a:pPr marL="285750" indent="-285750">
              <a:buFont typeface="Arial" panose="020B0604020202020204" pitchFamily="34" charset="0"/>
              <a:buChar char="•"/>
            </a:pPr>
            <a:r>
              <a:rPr lang="es-ES_tradnl" b="1" dirty="0" smtClean="0"/>
              <a:t>227.6 millones de desplazados en más de 170 países en 2008-2016</a:t>
            </a:r>
          </a:p>
          <a:p>
            <a:endParaRPr lang="es-ES_tradnl" b="1" dirty="0" smtClean="0"/>
          </a:p>
          <a:p>
            <a:pPr marL="285750" indent="-285750">
              <a:buFont typeface="Arial" panose="020B0604020202020204" pitchFamily="34" charset="0"/>
              <a:buChar char="•"/>
            </a:pPr>
            <a:r>
              <a:rPr lang="es-ES_tradnl" b="1" dirty="0" smtClean="0"/>
              <a:t>En promedio, 25.3 millones de desplazados cada año, las cifras oscilan entre 15 y 42 millones al año</a:t>
            </a:r>
            <a:br>
              <a:rPr lang="es-ES_tradnl" b="1" dirty="0" smtClean="0"/>
            </a:br>
            <a:endParaRPr lang="es-ES_tradnl" b="1" dirty="0" smtClean="0"/>
          </a:p>
          <a:p>
            <a:pPr marL="285750" indent="-285750">
              <a:buFont typeface="Arial" panose="020B0604020202020204" pitchFamily="34" charset="0"/>
              <a:buChar char="•"/>
            </a:pPr>
            <a:r>
              <a:rPr lang="es-ES_tradnl" b="1" dirty="0" smtClean="0"/>
              <a:t>En Asia y las Américas, se observan las cifras más elevadas de desplazados</a:t>
            </a:r>
          </a:p>
          <a:p>
            <a:endParaRPr lang="es-ES_tradnl" b="1" dirty="0" smtClean="0"/>
          </a:p>
          <a:p>
            <a:pPr marL="285750" indent="-285750">
              <a:buFont typeface="Arial" panose="020B0604020202020204" pitchFamily="34" charset="0"/>
              <a:buChar char="•"/>
            </a:pPr>
            <a:r>
              <a:rPr lang="es-ES_tradnl" b="1" u="sng" dirty="0" smtClean="0">
                <a:solidFill>
                  <a:schemeClr val="accent6">
                    <a:lumMod val="75000"/>
                  </a:schemeClr>
                </a:solidFill>
              </a:rPr>
              <a:t>En general, desde los años 1970 el riesgo de desplazamiento provocado por desastres ha aumentado al doble</a:t>
            </a:r>
            <a:endParaRPr lang="es-ES_tradnl" b="1" u="sng"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pPr>
              <a:defRPr/>
            </a:pPr>
            <a:fld id="{240EF862-A80E-45A9-8A58-6015373D92B0}" type="slidenum">
              <a:rPr lang="es-ES_tradnl" smtClean="0">
                <a:solidFill>
                  <a:prstClr val="black">
                    <a:tint val="75000"/>
                  </a:prstClr>
                </a:solidFill>
              </a:rPr>
              <a:pPr>
                <a:defRPr/>
              </a:pPr>
              <a:t>9</a:t>
            </a:fld>
            <a:endParaRPr lang="es-ES_tradnl" dirty="0">
              <a:solidFill>
                <a:prstClr val="black">
                  <a:tint val="75000"/>
                </a:prstClr>
              </a:solidFill>
            </a:endParaRPr>
          </a:p>
        </p:txBody>
      </p:sp>
      <p:sp>
        <p:nvSpPr>
          <p:cNvPr id="3" name="Footer Placeholder 2"/>
          <p:cNvSpPr>
            <a:spLocks noGrp="1"/>
          </p:cNvSpPr>
          <p:nvPr>
            <p:ph type="ftr" sz="quarter" idx="11"/>
          </p:nvPr>
        </p:nvSpPr>
        <p:spPr/>
        <p:txBody>
          <a:bodyPr/>
          <a:lstStyle/>
          <a:p>
            <a:r>
              <a:rPr lang="es-ES_tradnl" dirty="0" smtClean="0"/>
              <a:t>RCM Workshop, August 2017</a:t>
            </a:r>
            <a:endParaRPr lang="es-ES_tradnl" dirty="0"/>
          </a:p>
        </p:txBody>
      </p:sp>
      <p:sp>
        <p:nvSpPr>
          <p:cNvPr id="8" name="Footer Placeholder 7"/>
          <p:cNvSpPr txBox="1">
            <a:spLocks/>
          </p:cNvSpPr>
          <p:nvPr/>
        </p:nvSpPr>
        <p:spPr>
          <a:xfrm>
            <a:off x="0" y="6356350"/>
            <a:ext cx="12192000" cy="365125"/>
          </a:xfrm>
          <a:prstGeom prst="rect">
            <a:avLst/>
          </a:prstGeom>
          <a:solidFill>
            <a:srgbClr val="00448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Taller para los países miembros de la CRM, agosto de 2017</a:t>
            </a:r>
          </a:p>
        </p:txBody>
      </p:sp>
    </p:spTree>
    <p:extLst>
      <p:ext uri="{BB962C8B-B14F-4D97-AF65-F5344CB8AC3E}">
        <p14:creationId xmlns:p14="http://schemas.microsoft.com/office/powerpoint/2010/main" val="2816331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691</TotalTime>
  <Words>3596</Words>
  <Application>Microsoft Macintosh PowerPoint</Application>
  <PresentationFormat>Другой</PresentationFormat>
  <Paragraphs>515</Paragraphs>
  <Slides>42</Slides>
  <Notes>38</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Office Theme</vt:lpstr>
      <vt:lpstr>Презентация PowerPoint</vt:lpstr>
      <vt:lpstr>Презентация PowerPoint</vt:lpstr>
      <vt:lpstr>Objetivos de aprendizaje</vt:lpstr>
      <vt:lpstr>Actividad 2-1. Tormenta de ideas estructurada sobre las diferentes tipologías de desastres</vt:lpstr>
      <vt:lpstr>Презентация PowerPoint</vt:lpstr>
      <vt:lpstr>Презентация PowerPoint</vt:lpstr>
      <vt:lpstr>Презентация PowerPoint</vt:lpstr>
      <vt:lpstr>Desastres y desplazamiento</vt:lpstr>
      <vt:lpstr>Desastres y desplazamiento</vt:lpstr>
      <vt:lpstr>Desastres y desplazamiento</vt:lpstr>
      <vt:lpstr>Desastres y resultados de movilidad</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Gestión del desplazamiento</vt:lpstr>
      <vt:lpstr>Gestión del desplazamiento (1)</vt:lpstr>
      <vt:lpstr>Gestión del desplazamiento (1): antes</vt:lpstr>
      <vt:lpstr>Gestión del desplazamiento (2)</vt:lpstr>
      <vt:lpstr>Gestión del desplazamiento (3)</vt:lpstr>
      <vt:lpstr>Презентация PowerPoint</vt:lpstr>
      <vt:lpstr>Презентация PowerPoint</vt:lpstr>
      <vt:lpstr>displacement.iom.int</vt:lpstr>
      <vt:lpstr>Презентация PowerPoint</vt:lpstr>
      <vt:lpstr>Презентация PowerPoint</vt:lpstr>
      <vt:lpstr>Презентация PowerPoint</vt:lpstr>
      <vt:lpstr>Презентация PowerPoint</vt:lpstr>
      <vt:lpstr>Презентация PowerPoint</vt:lpstr>
      <vt:lpstr>migration.iom.int</vt:lpstr>
      <vt:lpstr>Презентация PowerPoint</vt:lpstr>
    </vt:vector>
  </TitlesOfParts>
  <Company>IOM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PUSCAS Ileana Sinziana</dc:creator>
  <cp:lastModifiedBy>Daria Mokhnacheva</cp:lastModifiedBy>
  <cp:revision>131</cp:revision>
  <dcterms:created xsi:type="dcterms:W3CDTF">2017-07-26T15:16:44Z</dcterms:created>
  <dcterms:modified xsi:type="dcterms:W3CDTF">2017-08-08T01:33:09Z</dcterms:modified>
</cp:coreProperties>
</file>