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4" r:id="rId5"/>
    <p:sldId id="261" r:id="rId6"/>
    <p:sldId id="262" r:id="rId7"/>
    <p:sldId id="265" r:id="rId8"/>
    <p:sldId id="275" r:id="rId9"/>
    <p:sldId id="266" r:id="rId10"/>
    <p:sldId id="267" r:id="rId11"/>
    <p:sldId id="279" r:id="rId12"/>
    <p:sldId id="268" r:id="rId13"/>
    <p:sldId id="269" r:id="rId14"/>
    <p:sldId id="270" r:id="rId15"/>
    <p:sldId id="271" r:id="rId16"/>
    <p:sldId id="272" r:id="rId17"/>
    <p:sldId id="273" r:id="rId18"/>
    <p:sldId id="278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20" autoAdjust="0"/>
  </p:normalViewPr>
  <p:slideViewPr>
    <p:cSldViewPr snapToGrid="0">
      <p:cViewPr varScale="1">
        <p:scale>
          <a:sx n="72" d="100"/>
          <a:sy n="72" d="100"/>
        </p:scale>
        <p:origin x="189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46209-D514-42FB-9512-F22633A9B4BE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2E99CC5-4510-41F2-908E-C28A1EC816CB}">
      <dgm:prSet phldrT="[Texte]"/>
      <dgm:spPr/>
      <dgm:t>
        <a:bodyPr/>
        <a:lstStyle/>
        <a:p>
          <a:r>
            <a:rPr lang="es-ES_tradnl" noProof="0" dirty="0"/>
            <a:t>Partes de la tierra se vuelven menos habitables</a:t>
          </a:r>
        </a:p>
      </dgm:t>
    </dgm:pt>
    <dgm:pt modelId="{BBE4F06E-603E-4E13-BF38-AE22298F649B}" type="parTrans" cxnId="{58E0AF1D-99E0-4A18-AA60-5CE3BF2478A6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B813C06A-4F81-4428-954E-7B3F3081585C}" type="sibTrans" cxnId="{58E0AF1D-99E0-4A18-AA60-5CE3BF2478A6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E4C3758B-F37A-4C73-8C4F-8F85A0A3810F}">
      <dgm:prSet phldrT="[Texte]"/>
      <dgm:spPr/>
      <dgm:t>
        <a:bodyPr/>
        <a:lstStyle/>
        <a:p>
          <a:r>
            <a:rPr lang="es-ES_tradnl" noProof="0" dirty="0"/>
            <a:t>Cambio climático</a:t>
          </a:r>
        </a:p>
      </dgm:t>
    </dgm:pt>
    <dgm:pt modelId="{9F57FF8F-864F-497A-8B8E-976FBD860101}" type="parTrans" cxnId="{94D49182-13C3-4E02-8B24-4A34E5F1216E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7FF3B17B-44EA-40FF-A063-D08ED9FA72A2}" type="sibTrans" cxnId="{94D49182-13C3-4E02-8B24-4A34E5F1216E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61365108-43B1-4AD8-8538-6F04B1FACD74}">
      <dgm:prSet phldrT="[Texte]"/>
      <dgm:spPr/>
      <dgm:t>
        <a:bodyPr/>
        <a:lstStyle/>
        <a:p>
          <a:r>
            <a:rPr lang="es-ES_tradnl" noProof="0" dirty="0"/>
            <a:t>Desertificación</a:t>
          </a:r>
        </a:p>
      </dgm:t>
    </dgm:pt>
    <dgm:pt modelId="{7DD161F6-CA70-4686-8653-6C897BC61724}" type="parTrans" cxnId="{C187E70E-3247-4BA5-92D2-579A83A9781A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0B9B5808-DC9F-41D4-828F-C594623EEE63}" type="sibTrans" cxnId="{C187E70E-3247-4BA5-92D2-579A83A9781A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FBABB7D4-4E0A-4D20-BBA3-748E924056DD}">
      <dgm:prSet phldrT="[Texte]"/>
      <dgm:spPr/>
      <dgm:t>
        <a:bodyPr/>
        <a:lstStyle/>
        <a:p>
          <a:r>
            <a:rPr lang="es-ES_tradnl" noProof="0" dirty="0"/>
            <a:t>Contaminación del agua</a:t>
          </a:r>
        </a:p>
      </dgm:t>
    </dgm:pt>
    <dgm:pt modelId="{C8411E10-B6D6-4F7E-9245-B55E6BB442F4}" type="parTrans" cxnId="{5FF5054F-A69E-4B84-A3CE-C9AD8D8D093A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E685519A-50C0-46CF-863C-E1098DCE3FF6}" type="sibTrans" cxnId="{5FF5054F-A69E-4B84-A3CE-C9AD8D8D093A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F1799AA5-B175-47E9-8EF2-DF9F123366CD}">
      <dgm:prSet phldrT="[Texte]"/>
      <dgm:spPr/>
      <dgm:t>
        <a:bodyPr/>
        <a:lstStyle/>
        <a:p>
          <a:r>
            <a:rPr lang="es-ES_tradnl" noProof="0" dirty="0"/>
            <a:t>Deterioro de las tierras agrícolas</a:t>
          </a:r>
        </a:p>
      </dgm:t>
    </dgm:pt>
    <dgm:pt modelId="{903131CA-EF9D-4DF6-92BA-D5F3C8F714EA}" type="parTrans" cxnId="{96E13A6B-C290-4C33-8DB0-489366ACDED3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80CA6229-BD22-46BF-9535-27DD5239B3EF}" type="sibTrans" cxnId="{96E13A6B-C290-4C33-8DB0-489366ACDED3}">
      <dgm:prSet/>
      <dgm:spPr/>
      <dgm:t>
        <a:bodyPr/>
        <a:lstStyle/>
        <a:p>
          <a:endParaRPr lang="fr-FR">
            <a:solidFill>
              <a:schemeClr val="tx1">
                <a:lumMod val="90000"/>
                <a:lumOff val="10000"/>
              </a:schemeClr>
            </a:solidFill>
          </a:endParaRPr>
        </a:p>
      </dgm:t>
    </dgm:pt>
    <dgm:pt modelId="{5D876C10-051C-408D-98DC-A300ADB90459}" type="pres">
      <dgm:prSet presAssocID="{3F146209-D514-42FB-9512-F22633A9B4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634443-57BA-4E45-AE23-E8F90CB98DFC}" type="pres">
      <dgm:prSet presAssocID="{32E99CC5-4510-41F2-908E-C28A1EC816CB}" presName="centerShape" presStyleLbl="node0" presStyleIdx="0" presStyleCnt="1"/>
      <dgm:spPr/>
    </dgm:pt>
    <dgm:pt modelId="{7607577B-D53D-45A9-A71D-0AB4C18C6E60}" type="pres">
      <dgm:prSet presAssocID="{9F57FF8F-864F-497A-8B8E-976FBD860101}" presName="parTrans" presStyleLbl="bgSibTrans2D1" presStyleIdx="0" presStyleCnt="4"/>
      <dgm:spPr/>
    </dgm:pt>
    <dgm:pt modelId="{2CEAB776-A227-4346-A1B2-61279982CF57}" type="pres">
      <dgm:prSet presAssocID="{E4C3758B-F37A-4C73-8C4F-8F85A0A3810F}" presName="node" presStyleLbl="node1" presStyleIdx="0" presStyleCnt="4">
        <dgm:presLayoutVars>
          <dgm:bulletEnabled val="1"/>
        </dgm:presLayoutVars>
      </dgm:prSet>
      <dgm:spPr/>
    </dgm:pt>
    <dgm:pt modelId="{BE46D80D-E710-4723-BDBD-553C44A5DD36}" type="pres">
      <dgm:prSet presAssocID="{903131CA-EF9D-4DF6-92BA-D5F3C8F714EA}" presName="parTrans" presStyleLbl="bgSibTrans2D1" presStyleIdx="1" presStyleCnt="4"/>
      <dgm:spPr/>
    </dgm:pt>
    <dgm:pt modelId="{B6074F30-5AEF-4ED3-8561-C880F3C5DA43}" type="pres">
      <dgm:prSet presAssocID="{F1799AA5-B175-47E9-8EF2-DF9F123366CD}" presName="node" presStyleLbl="node1" presStyleIdx="1" presStyleCnt="4">
        <dgm:presLayoutVars>
          <dgm:bulletEnabled val="1"/>
        </dgm:presLayoutVars>
      </dgm:prSet>
      <dgm:spPr/>
    </dgm:pt>
    <dgm:pt modelId="{49D2E5D9-77FB-4034-B23A-E680D733D6AD}" type="pres">
      <dgm:prSet presAssocID="{7DD161F6-CA70-4686-8653-6C897BC61724}" presName="parTrans" presStyleLbl="bgSibTrans2D1" presStyleIdx="2" presStyleCnt="4"/>
      <dgm:spPr/>
    </dgm:pt>
    <dgm:pt modelId="{A714A010-6F0F-4A02-B123-48425258F0E2}" type="pres">
      <dgm:prSet presAssocID="{61365108-43B1-4AD8-8538-6F04B1FACD74}" presName="node" presStyleLbl="node1" presStyleIdx="2" presStyleCnt="4">
        <dgm:presLayoutVars>
          <dgm:bulletEnabled val="1"/>
        </dgm:presLayoutVars>
      </dgm:prSet>
      <dgm:spPr/>
    </dgm:pt>
    <dgm:pt modelId="{8EC74D2C-C7C5-461D-9627-DE2F28266B8F}" type="pres">
      <dgm:prSet presAssocID="{C8411E10-B6D6-4F7E-9245-B55E6BB442F4}" presName="parTrans" presStyleLbl="bgSibTrans2D1" presStyleIdx="3" presStyleCnt="4"/>
      <dgm:spPr/>
    </dgm:pt>
    <dgm:pt modelId="{FBC101EB-9E4B-4EEF-99AE-B4919AAF4700}" type="pres">
      <dgm:prSet presAssocID="{FBABB7D4-4E0A-4D20-BBA3-748E924056DD}" presName="node" presStyleLbl="node1" presStyleIdx="3" presStyleCnt="4">
        <dgm:presLayoutVars>
          <dgm:bulletEnabled val="1"/>
        </dgm:presLayoutVars>
      </dgm:prSet>
      <dgm:spPr/>
    </dgm:pt>
  </dgm:ptLst>
  <dgm:cxnLst>
    <dgm:cxn modelId="{84EE3B03-2A61-4F5C-9F3B-8CC4DD200CAE}" type="presOf" srcId="{FBABB7D4-4E0A-4D20-BBA3-748E924056DD}" destId="{FBC101EB-9E4B-4EEF-99AE-B4919AAF4700}" srcOrd="0" destOrd="0" presId="urn:microsoft.com/office/officeart/2005/8/layout/radial4"/>
    <dgm:cxn modelId="{C187E70E-3247-4BA5-92D2-579A83A9781A}" srcId="{32E99CC5-4510-41F2-908E-C28A1EC816CB}" destId="{61365108-43B1-4AD8-8538-6F04B1FACD74}" srcOrd="2" destOrd="0" parTransId="{7DD161F6-CA70-4686-8653-6C897BC61724}" sibTransId="{0B9B5808-DC9F-41D4-828F-C594623EEE63}"/>
    <dgm:cxn modelId="{BF8ADF14-5F75-4539-AAB1-E0AE948B8F93}" type="presOf" srcId="{903131CA-EF9D-4DF6-92BA-D5F3C8F714EA}" destId="{BE46D80D-E710-4723-BDBD-553C44A5DD36}" srcOrd="0" destOrd="0" presId="urn:microsoft.com/office/officeart/2005/8/layout/radial4"/>
    <dgm:cxn modelId="{58E0AF1D-99E0-4A18-AA60-5CE3BF2478A6}" srcId="{3F146209-D514-42FB-9512-F22633A9B4BE}" destId="{32E99CC5-4510-41F2-908E-C28A1EC816CB}" srcOrd="0" destOrd="0" parTransId="{BBE4F06E-603E-4E13-BF38-AE22298F649B}" sibTransId="{B813C06A-4F81-4428-954E-7B3F3081585C}"/>
    <dgm:cxn modelId="{728E8222-5C01-458E-AC9A-4B13D099A0E2}" type="presOf" srcId="{7DD161F6-CA70-4686-8653-6C897BC61724}" destId="{49D2E5D9-77FB-4034-B23A-E680D733D6AD}" srcOrd="0" destOrd="0" presId="urn:microsoft.com/office/officeart/2005/8/layout/radial4"/>
    <dgm:cxn modelId="{96E13A6B-C290-4C33-8DB0-489366ACDED3}" srcId="{32E99CC5-4510-41F2-908E-C28A1EC816CB}" destId="{F1799AA5-B175-47E9-8EF2-DF9F123366CD}" srcOrd="1" destOrd="0" parTransId="{903131CA-EF9D-4DF6-92BA-D5F3C8F714EA}" sibTransId="{80CA6229-BD22-46BF-9535-27DD5239B3EF}"/>
    <dgm:cxn modelId="{5FF5054F-A69E-4B84-A3CE-C9AD8D8D093A}" srcId="{32E99CC5-4510-41F2-908E-C28A1EC816CB}" destId="{FBABB7D4-4E0A-4D20-BBA3-748E924056DD}" srcOrd="3" destOrd="0" parTransId="{C8411E10-B6D6-4F7E-9245-B55E6BB442F4}" sibTransId="{E685519A-50C0-46CF-863C-E1098DCE3FF6}"/>
    <dgm:cxn modelId="{174AA751-2CB1-49A5-B9AB-B8FD8B39E68A}" type="presOf" srcId="{9F57FF8F-864F-497A-8B8E-976FBD860101}" destId="{7607577B-D53D-45A9-A71D-0AB4C18C6E60}" srcOrd="0" destOrd="0" presId="urn:microsoft.com/office/officeart/2005/8/layout/radial4"/>
    <dgm:cxn modelId="{94D49182-13C3-4E02-8B24-4A34E5F1216E}" srcId="{32E99CC5-4510-41F2-908E-C28A1EC816CB}" destId="{E4C3758B-F37A-4C73-8C4F-8F85A0A3810F}" srcOrd="0" destOrd="0" parTransId="{9F57FF8F-864F-497A-8B8E-976FBD860101}" sibTransId="{7FF3B17B-44EA-40FF-A063-D08ED9FA72A2}"/>
    <dgm:cxn modelId="{D4224C85-535F-444F-AE5B-20FF7A73E73D}" type="presOf" srcId="{E4C3758B-F37A-4C73-8C4F-8F85A0A3810F}" destId="{2CEAB776-A227-4346-A1B2-61279982CF57}" srcOrd="0" destOrd="0" presId="urn:microsoft.com/office/officeart/2005/8/layout/radial4"/>
    <dgm:cxn modelId="{328C1F8B-8AC9-4FD0-A619-8105934FE585}" type="presOf" srcId="{C8411E10-B6D6-4F7E-9245-B55E6BB442F4}" destId="{8EC74D2C-C7C5-461D-9627-DE2F28266B8F}" srcOrd="0" destOrd="0" presId="urn:microsoft.com/office/officeart/2005/8/layout/radial4"/>
    <dgm:cxn modelId="{8A4FC0C7-67B9-4F33-83DE-306AA3807ECB}" type="presOf" srcId="{61365108-43B1-4AD8-8538-6F04B1FACD74}" destId="{A714A010-6F0F-4A02-B123-48425258F0E2}" srcOrd="0" destOrd="0" presId="urn:microsoft.com/office/officeart/2005/8/layout/radial4"/>
    <dgm:cxn modelId="{E8D419DA-D38E-4577-AA57-465203C5B388}" type="presOf" srcId="{F1799AA5-B175-47E9-8EF2-DF9F123366CD}" destId="{B6074F30-5AEF-4ED3-8561-C880F3C5DA43}" srcOrd="0" destOrd="0" presId="urn:microsoft.com/office/officeart/2005/8/layout/radial4"/>
    <dgm:cxn modelId="{A53233FD-EF22-46E7-8AC8-6D0D5F839045}" type="presOf" srcId="{3F146209-D514-42FB-9512-F22633A9B4BE}" destId="{5D876C10-051C-408D-98DC-A300ADB90459}" srcOrd="0" destOrd="0" presId="urn:microsoft.com/office/officeart/2005/8/layout/radial4"/>
    <dgm:cxn modelId="{CBA25FFE-1107-47F2-A887-C2E78DD1003E}" type="presOf" srcId="{32E99CC5-4510-41F2-908E-C28A1EC816CB}" destId="{4A634443-57BA-4E45-AE23-E8F90CB98DFC}" srcOrd="0" destOrd="0" presId="urn:microsoft.com/office/officeart/2005/8/layout/radial4"/>
    <dgm:cxn modelId="{31639F03-A48F-4ED4-96C7-A2364BBD4DA7}" type="presParOf" srcId="{5D876C10-051C-408D-98DC-A300ADB90459}" destId="{4A634443-57BA-4E45-AE23-E8F90CB98DFC}" srcOrd="0" destOrd="0" presId="urn:microsoft.com/office/officeart/2005/8/layout/radial4"/>
    <dgm:cxn modelId="{5B3A9A38-C640-41BE-9CA3-385DBBCA91EB}" type="presParOf" srcId="{5D876C10-051C-408D-98DC-A300ADB90459}" destId="{7607577B-D53D-45A9-A71D-0AB4C18C6E60}" srcOrd="1" destOrd="0" presId="urn:microsoft.com/office/officeart/2005/8/layout/radial4"/>
    <dgm:cxn modelId="{E26D5102-1156-4406-8A8E-CD6F9C672092}" type="presParOf" srcId="{5D876C10-051C-408D-98DC-A300ADB90459}" destId="{2CEAB776-A227-4346-A1B2-61279982CF57}" srcOrd="2" destOrd="0" presId="urn:microsoft.com/office/officeart/2005/8/layout/radial4"/>
    <dgm:cxn modelId="{8C6F8F25-6409-4D1E-A54B-59AFD96D3301}" type="presParOf" srcId="{5D876C10-051C-408D-98DC-A300ADB90459}" destId="{BE46D80D-E710-4723-BDBD-553C44A5DD36}" srcOrd="3" destOrd="0" presId="urn:microsoft.com/office/officeart/2005/8/layout/radial4"/>
    <dgm:cxn modelId="{8BA90618-6293-43E8-A95E-BF1F9BA947EB}" type="presParOf" srcId="{5D876C10-051C-408D-98DC-A300ADB90459}" destId="{B6074F30-5AEF-4ED3-8561-C880F3C5DA43}" srcOrd="4" destOrd="0" presId="urn:microsoft.com/office/officeart/2005/8/layout/radial4"/>
    <dgm:cxn modelId="{FB0AAA34-8B79-4631-B4A1-D1560F8889EF}" type="presParOf" srcId="{5D876C10-051C-408D-98DC-A300ADB90459}" destId="{49D2E5D9-77FB-4034-B23A-E680D733D6AD}" srcOrd="5" destOrd="0" presId="urn:microsoft.com/office/officeart/2005/8/layout/radial4"/>
    <dgm:cxn modelId="{37E4224C-13F9-4AA8-AAAB-C135AB4269C2}" type="presParOf" srcId="{5D876C10-051C-408D-98DC-A300ADB90459}" destId="{A714A010-6F0F-4A02-B123-48425258F0E2}" srcOrd="6" destOrd="0" presId="urn:microsoft.com/office/officeart/2005/8/layout/radial4"/>
    <dgm:cxn modelId="{D0C13DD6-DE17-439D-8FDF-96D0F2768F27}" type="presParOf" srcId="{5D876C10-051C-408D-98DC-A300ADB90459}" destId="{8EC74D2C-C7C5-461D-9627-DE2F28266B8F}" srcOrd="7" destOrd="0" presId="urn:microsoft.com/office/officeart/2005/8/layout/radial4"/>
    <dgm:cxn modelId="{F35A7CC8-FDF7-4846-AA5E-97952B08C6AE}" type="presParOf" srcId="{5D876C10-051C-408D-98DC-A300ADB90459}" destId="{FBC101EB-9E4B-4EEF-99AE-B4919AAF470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34443-57BA-4E45-AE23-E8F90CB98DFC}">
      <dsp:nvSpPr>
        <dsp:cNvPr id="0" name=""/>
        <dsp:cNvSpPr/>
      </dsp:nvSpPr>
      <dsp:spPr>
        <a:xfrm>
          <a:off x="1843865" y="1675791"/>
          <a:ext cx="1363955" cy="13639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Partes de la tierra se vuelven menos habitables</a:t>
          </a:r>
        </a:p>
      </dsp:txBody>
      <dsp:txXfrm>
        <a:off x="2043612" y="1875538"/>
        <a:ext cx="964461" cy="964461"/>
      </dsp:txXfrm>
    </dsp:sp>
    <dsp:sp modelId="{7607577B-D53D-45A9-A71D-0AB4C18C6E60}">
      <dsp:nvSpPr>
        <dsp:cNvPr id="0" name=""/>
        <dsp:cNvSpPr/>
      </dsp:nvSpPr>
      <dsp:spPr>
        <a:xfrm rot="11700000">
          <a:off x="628419" y="1814687"/>
          <a:ext cx="1191981" cy="3887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AB776-A227-4346-A1B2-61279982CF57}">
      <dsp:nvSpPr>
        <dsp:cNvPr id="0" name=""/>
        <dsp:cNvSpPr/>
      </dsp:nvSpPr>
      <dsp:spPr>
        <a:xfrm>
          <a:off x="848" y="1336494"/>
          <a:ext cx="1295757" cy="1036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noProof="0" dirty="0"/>
            <a:t>Cambio climático</a:t>
          </a:r>
        </a:p>
      </dsp:txBody>
      <dsp:txXfrm>
        <a:off x="31209" y="1366855"/>
        <a:ext cx="1235035" cy="975884"/>
      </dsp:txXfrm>
    </dsp:sp>
    <dsp:sp modelId="{BE46D80D-E710-4723-BDBD-553C44A5DD36}">
      <dsp:nvSpPr>
        <dsp:cNvPr id="0" name=""/>
        <dsp:cNvSpPr/>
      </dsp:nvSpPr>
      <dsp:spPr>
        <a:xfrm rot="14700000">
          <a:off x="1360441" y="942297"/>
          <a:ext cx="1191981" cy="3887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074F30-5AEF-4ED3-8561-C880F3C5DA43}">
      <dsp:nvSpPr>
        <dsp:cNvPr id="0" name=""/>
        <dsp:cNvSpPr/>
      </dsp:nvSpPr>
      <dsp:spPr>
        <a:xfrm>
          <a:off x="1056676" y="78207"/>
          <a:ext cx="1295757" cy="1036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noProof="0" dirty="0"/>
            <a:t>Deterioro de las tierras agrícolas</a:t>
          </a:r>
        </a:p>
      </dsp:txBody>
      <dsp:txXfrm>
        <a:off x="1087037" y="108568"/>
        <a:ext cx="1235035" cy="975884"/>
      </dsp:txXfrm>
    </dsp:sp>
    <dsp:sp modelId="{49D2E5D9-77FB-4034-B23A-E680D733D6AD}">
      <dsp:nvSpPr>
        <dsp:cNvPr id="0" name=""/>
        <dsp:cNvSpPr/>
      </dsp:nvSpPr>
      <dsp:spPr>
        <a:xfrm rot="17700000">
          <a:off x="2499264" y="942297"/>
          <a:ext cx="1191981" cy="3887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14A010-6F0F-4A02-B123-48425258F0E2}">
      <dsp:nvSpPr>
        <dsp:cNvPr id="0" name=""/>
        <dsp:cNvSpPr/>
      </dsp:nvSpPr>
      <dsp:spPr>
        <a:xfrm>
          <a:off x="2699252" y="78207"/>
          <a:ext cx="1295757" cy="1036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noProof="0" dirty="0"/>
            <a:t>Desertificación</a:t>
          </a:r>
        </a:p>
      </dsp:txBody>
      <dsp:txXfrm>
        <a:off x="2729613" y="108568"/>
        <a:ext cx="1235035" cy="975884"/>
      </dsp:txXfrm>
    </dsp:sp>
    <dsp:sp modelId="{8EC74D2C-C7C5-461D-9627-DE2F28266B8F}">
      <dsp:nvSpPr>
        <dsp:cNvPr id="0" name=""/>
        <dsp:cNvSpPr/>
      </dsp:nvSpPr>
      <dsp:spPr>
        <a:xfrm rot="20700000">
          <a:off x="3231286" y="1814687"/>
          <a:ext cx="1191981" cy="38872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101EB-9E4B-4EEF-99AE-B4919AAF4700}">
      <dsp:nvSpPr>
        <dsp:cNvPr id="0" name=""/>
        <dsp:cNvSpPr/>
      </dsp:nvSpPr>
      <dsp:spPr>
        <a:xfrm>
          <a:off x="3755080" y="1336494"/>
          <a:ext cx="1295757" cy="1036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noProof="0" dirty="0"/>
            <a:t>Contaminación del agua</a:t>
          </a:r>
        </a:p>
      </dsp:txBody>
      <dsp:txXfrm>
        <a:off x="3785441" y="1366855"/>
        <a:ext cx="1235035" cy="975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75DBE-E831-452D-8417-9F90E260E274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F782E-FB2E-4C22-BB93-5B0231189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4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14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1912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F782E-FB2E-4C22-BB93-5B02311894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9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53351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63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325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9197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40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62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84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14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57707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5266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4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44521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8623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51527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330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108696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216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4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4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3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5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5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0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6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1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1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7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556C-7C11-42E0-BE6E-80C250E7331C}" type="datetimeFigureOut">
              <a:rPr lang="en-US" smtClean="0"/>
              <a:t>8/7/2017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74F2-2C67-4206-909E-8D5576E06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0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log.iom.int/defining-climate-migrants-%E2%80%93-beyond-semant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664365"/>
            <a:ext cx="12192000" cy="175661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s-ES_tradnl" sz="32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El vínculo entre migración y medio ambiente</a:t>
            </a:r>
            <a:br>
              <a:rPr lang="es-ES_tradnl" sz="32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</a:br>
            <a:r>
              <a:rPr lang="es-ES_tradnl" sz="20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Sieun Lee, División de Migración, Medio Ambiente y Cambio Climático de la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20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Organización Internacional para las Migraciones (OIM)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_tradnl" sz="20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San José, Costa Rica, 8 y 9 de agosto de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5078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803" y="5551756"/>
            <a:ext cx="2418393" cy="11205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478" y="5357611"/>
            <a:ext cx="2909276" cy="1454638"/>
          </a:xfrm>
          <a:prstGeom prst="rect">
            <a:avLst/>
          </a:prstGeom>
        </p:spPr>
      </p:pic>
      <p:pic>
        <p:nvPicPr>
          <p:cNvPr id="26" name="Imagen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45" y="5414798"/>
            <a:ext cx="2657935" cy="134026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64EE9-CD53-4B11-B5F2-37C7159E46DD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6828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950461"/>
            <a:ext cx="113665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_tradnl" sz="3000" dirty="0">
                <a:solidFill>
                  <a:schemeClr val="tx2"/>
                </a:solidFill>
              </a:rPr>
              <a:t>Repentinos o de evolución lenta:</a:t>
            </a:r>
          </a:p>
          <a:p>
            <a:pPr algn="ctr">
              <a:lnSpc>
                <a:spcPct val="80000"/>
              </a:lnSpc>
            </a:pPr>
            <a:r>
              <a:rPr lang="es-ES_tradnl" sz="3000" dirty="0">
                <a:solidFill>
                  <a:schemeClr val="accent2"/>
                </a:solidFill>
              </a:rPr>
              <a:t>inundaciones, tormentas, derrumbes, terremotos, incendios forestales, olas de calor / sequías</a:t>
            </a:r>
          </a:p>
          <a:p>
            <a:pPr algn="ctr">
              <a:lnSpc>
                <a:spcPct val="80000"/>
              </a:lnSpc>
            </a:pPr>
            <a:br>
              <a:rPr lang="es-ES_tradnl" sz="3000" dirty="0">
                <a:solidFill>
                  <a:schemeClr val="tx2"/>
                </a:solidFill>
              </a:rPr>
            </a:br>
            <a:r>
              <a:rPr lang="es-ES_tradnl" sz="3000" dirty="0">
                <a:solidFill>
                  <a:schemeClr val="tx2"/>
                </a:solidFill>
              </a:rPr>
              <a:t>Naturales o provocados por el hombre:</a:t>
            </a:r>
          </a:p>
          <a:p>
            <a:pPr algn="ctr">
              <a:lnSpc>
                <a:spcPct val="80000"/>
              </a:lnSpc>
            </a:pPr>
            <a:r>
              <a:rPr lang="es-ES_tradnl" sz="3000" dirty="0">
                <a:solidFill>
                  <a:schemeClr val="accent2"/>
                </a:solidFill>
              </a:rPr>
              <a:t>degradación de las costas / accidentes industriales, degradación de la tierra</a:t>
            </a:r>
          </a:p>
          <a:p>
            <a:pPr algn="ctr">
              <a:lnSpc>
                <a:spcPct val="80000"/>
              </a:lnSpc>
            </a:pPr>
            <a:br>
              <a:rPr lang="es-ES_tradnl" sz="3000" dirty="0">
                <a:solidFill>
                  <a:schemeClr val="tx2"/>
                </a:solidFill>
              </a:rPr>
            </a:br>
            <a:r>
              <a:rPr lang="es-ES_tradnl" sz="3000" dirty="0">
                <a:solidFill>
                  <a:schemeClr val="tx2"/>
                </a:solidFill>
              </a:rPr>
              <a:t>Climáticos o no climáticos:</a:t>
            </a:r>
          </a:p>
          <a:p>
            <a:pPr algn="ctr">
              <a:lnSpc>
                <a:spcPct val="80000"/>
              </a:lnSpc>
            </a:pPr>
            <a:r>
              <a:rPr lang="es-ES_tradnl" sz="3000" dirty="0">
                <a:solidFill>
                  <a:schemeClr val="accent2"/>
                </a:solidFill>
              </a:rPr>
              <a:t>aumento de temperatura, cambios en la precipitación / erupciones volcánicas</a:t>
            </a:r>
          </a:p>
          <a:p>
            <a:pPr algn="ctr"/>
            <a:endParaRPr lang="es-ES_tradnl" sz="3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s-ES_tradnl" sz="3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s-ES_tradnl" sz="3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60900" y="5342235"/>
            <a:ext cx="2514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05700" y="504567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Desastres</a:t>
            </a:r>
            <a:endParaRPr lang="es-ES_tradnl" dirty="0"/>
          </a:p>
          <a:p>
            <a:r>
              <a:rPr lang="es-ES_tradnl" dirty="0"/>
              <a:t>que superan la capacidad de la comunidad afectada de hacerles frente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1100" y="504567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Peligros ambientales</a:t>
            </a:r>
          </a:p>
          <a:p>
            <a:endParaRPr lang="es-ES_tradnl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69428" y="148603"/>
            <a:ext cx="998417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Acontecimientos y cambios ambientales</a:t>
            </a:r>
          </a:p>
        </p:txBody>
      </p:sp>
      <p:sp>
        <p:nvSpPr>
          <p:cNvPr id="3" name="Up Arrow 2"/>
          <p:cNvSpPr/>
          <p:nvPr/>
        </p:nvSpPr>
        <p:spPr>
          <a:xfrm>
            <a:off x="5511800" y="5500317"/>
            <a:ext cx="711200" cy="34255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3947665" y="5958793"/>
            <a:ext cx="384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Exposición a riesgos, gestión de riesgos</a:t>
            </a:r>
          </a:p>
        </p:txBody>
      </p:sp>
      <p:sp>
        <p:nvSpPr>
          <p:cNvPr id="14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178274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Disaster Displacement</a:t>
            </a:r>
            <a:endParaRPr lang="th-TH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“Disaster displacement refers to situations where people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forced or obliged to leave </a:t>
            </a:r>
            <a:r>
              <a:rPr lang="en-US" dirty="0"/>
              <a:t>their homes or places of habitual residence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 a result of a disaster </a:t>
            </a:r>
            <a:r>
              <a:rPr lang="en-US" dirty="0"/>
              <a:t>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order to avoid the impact</a:t>
            </a:r>
            <a:r>
              <a:rPr lang="en-US" dirty="0"/>
              <a:t> of an immediate and foreseeable disaster” 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(The Nansen Protection Agenda, 2015)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851651" cy="3904274"/>
          </a:xfrm>
        </p:spPr>
      </p:pic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4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479" y="1550581"/>
            <a:ext cx="5264888" cy="4031511"/>
          </a:xfrm>
        </p:spPr>
        <p:txBody>
          <a:bodyPr/>
          <a:lstStyle/>
          <a:p>
            <a:pPr lvl="0"/>
            <a:r>
              <a:rPr lang="es-ES_tradnl" sz="2800" dirty="0"/>
              <a:t>Forzosa –  voluntaria</a:t>
            </a:r>
          </a:p>
          <a:p>
            <a:pPr lvl="0"/>
            <a:r>
              <a:rPr lang="es-ES_tradnl" sz="2800" dirty="0"/>
              <a:t>Temporal –  permanente</a:t>
            </a:r>
          </a:p>
          <a:p>
            <a:pPr lvl="0"/>
            <a:r>
              <a:rPr lang="es-ES_tradnl" sz="2800" dirty="0"/>
              <a:t>Cerca –  lejos</a:t>
            </a:r>
          </a:p>
          <a:p>
            <a:pPr lvl="0"/>
            <a:r>
              <a:rPr lang="es-ES_tradnl" sz="2800" dirty="0"/>
              <a:t>Vulnerabilidad –  resiliencia</a:t>
            </a:r>
          </a:p>
          <a:p>
            <a:endParaRPr lang="es-ES_tradnl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87247" y="267896"/>
            <a:ext cx="10017506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Características de la migración ambiental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637" y="1359195"/>
            <a:ext cx="4427874" cy="4614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2078" y="5974057"/>
            <a:ext cx="414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1600" dirty="0">
                <a:solidFill>
                  <a:schemeClr val="tx2"/>
                </a:solidFill>
              </a:rPr>
              <a:t>Fuente: Atlas of Environmental Migration, 2016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372331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24888" y="3147072"/>
            <a:ext cx="6781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Intermedia: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Movimientos subsiguientes “secundarios” tras un desastre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Sequías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10" name="Rectangle 9"/>
          <p:cNvSpPr/>
          <p:nvPr/>
        </p:nvSpPr>
        <p:spPr>
          <a:xfrm>
            <a:off x="3724888" y="1577412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Forzosa (desplazamiento):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Movimientos iniciales de “migración por supervivencia</a:t>
            </a:r>
            <a:r>
              <a:rPr lang="es-ES_tradnl" sz="2000" dirty="0"/>
              <a:t>” provocados por desastres naturales repentinos</a:t>
            </a:r>
          </a:p>
          <a:p>
            <a:endParaRPr lang="es-ES_tradnl" sz="1600" dirty="0"/>
          </a:p>
        </p:txBody>
      </p:sp>
      <p:sp>
        <p:nvSpPr>
          <p:cNvPr id="11" name="Up-Down Arrow 10"/>
          <p:cNvSpPr/>
          <p:nvPr/>
        </p:nvSpPr>
        <p:spPr>
          <a:xfrm>
            <a:off x="2133600" y="1689009"/>
            <a:ext cx="1143000" cy="37175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33601" y="1078304"/>
            <a:ext cx="1240072" cy="802526"/>
            <a:chOff x="0" y="478809"/>
            <a:chExt cx="1068705" cy="634746"/>
          </a:xfrm>
        </p:grpSpPr>
        <p:sp>
          <p:nvSpPr>
            <p:cNvPr id="13" name="Rectangle 12"/>
            <p:cNvSpPr/>
            <p:nvPr/>
          </p:nvSpPr>
          <p:spPr>
            <a:xfrm>
              <a:off x="0" y="478809"/>
              <a:ext cx="1068705" cy="63474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0" y="478809"/>
              <a:ext cx="1068705" cy="634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788" rIns="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chemeClr val="accent1">
                      <a:lumMod val="75000"/>
                    </a:schemeClr>
                  </a:solidFill>
                </a:rPr>
                <a:t>Forzosa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06226" y="5456434"/>
            <a:ext cx="1756472" cy="893230"/>
            <a:chOff x="-231452" y="402170"/>
            <a:chExt cx="1494468" cy="893230"/>
          </a:xfrm>
        </p:grpSpPr>
        <p:sp>
          <p:nvSpPr>
            <p:cNvPr id="16" name="Rectangle 15"/>
            <p:cNvSpPr/>
            <p:nvPr/>
          </p:nvSpPr>
          <p:spPr>
            <a:xfrm>
              <a:off x="0" y="660654"/>
              <a:ext cx="1263015" cy="63474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-231452" y="402170"/>
              <a:ext cx="1494468" cy="634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788" rIns="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chemeClr val="accent1">
                      <a:lumMod val="75000"/>
                    </a:schemeClr>
                  </a:solidFill>
                </a:rPr>
                <a:t>Voluntaria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244514" y="4108720"/>
            <a:ext cx="447646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b="1" i="1" dirty="0"/>
              <a:t>¿Forzosa o voluntaria</a:t>
            </a:r>
            <a:r>
              <a:rPr lang="es-ES_tradnl" i="1" dirty="0"/>
              <a:t>? </a:t>
            </a:r>
          </a:p>
          <a:p>
            <a:r>
              <a:rPr lang="es-ES_tradnl" i="1" u="sng" dirty="0"/>
              <a:t>Zona gris</a:t>
            </a:r>
            <a:r>
              <a:rPr lang="es-ES_tradnl" i="1" dirty="0"/>
              <a:t>: Es problemático diferenciarlas en el contexto de los procesos de degradación ambiental de evolución lenta.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24888" y="5264393"/>
            <a:ext cx="65044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Voluntaria: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Cuestión de elección antes del “punto crítico”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99599" y="303337"/>
            <a:ext cx="9129688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Características: forzosa – voluntaria</a:t>
            </a:r>
          </a:p>
        </p:txBody>
      </p:sp>
      <p:sp>
        <p:nvSpPr>
          <p:cNvPr id="20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2815834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29138" y="1516940"/>
            <a:ext cx="647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Temporal: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Migración preventiva, reactiva o circular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Migración estacional (por ejemplo, estación anual de ciclones)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altLang="ko-KR" sz="2400" dirty="0"/>
              <a:t>Desastres</a:t>
            </a:r>
            <a:endParaRPr lang="es-ES_trad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  <a:p>
            <a:endParaRPr lang="es-ES_tradnl" sz="2000" dirty="0"/>
          </a:p>
        </p:txBody>
      </p:sp>
      <p:sp>
        <p:nvSpPr>
          <p:cNvPr id="19" name="Up-Down Arrow 18"/>
          <p:cNvSpPr/>
          <p:nvPr/>
        </p:nvSpPr>
        <p:spPr>
          <a:xfrm>
            <a:off x="2286000" y="1800008"/>
            <a:ext cx="1143000" cy="37175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03685" y="1199567"/>
            <a:ext cx="1925453" cy="634746"/>
            <a:chOff x="0" y="478809"/>
            <a:chExt cx="1068705" cy="634746"/>
          </a:xfrm>
        </p:grpSpPr>
        <p:sp>
          <p:nvSpPr>
            <p:cNvPr id="21" name="Rectangle 20"/>
            <p:cNvSpPr/>
            <p:nvPr/>
          </p:nvSpPr>
          <p:spPr>
            <a:xfrm>
              <a:off x="0" y="478809"/>
              <a:ext cx="1068705" cy="63474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0" y="478809"/>
              <a:ext cx="1068705" cy="634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788" rIns="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chemeClr val="accent1">
                      <a:lumMod val="75000"/>
                    </a:schemeClr>
                  </a:solidFill>
                </a:rPr>
                <a:t>Temporal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83781" y="5517551"/>
            <a:ext cx="1906064" cy="893230"/>
            <a:chOff x="0" y="402170"/>
            <a:chExt cx="1263015" cy="893230"/>
          </a:xfrm>
        </p:grpSpPr>
        <p:sp>
          <p:nvSpPr>
            <p:cNvPr id="24" name="Rectangle 23"/>
            <p:cNvSpPr/>
            <p:nvPr/>
          </p:nvSpPr>
          <p:spPr>
            <a:xfrm>
              <a:off x="0" y="660654"/>
              <a:ext cx="1263015" cy="63474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0" y="402170"/>
              <a:ext cx="1263015" cy="634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788" rIns="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chemeClr val="accent1">
                      <a:lumMod val="75000"/>
                    </a:schemeClr>
                  </a:solidFill>
                </a:rPr>
                <a:t>Permanente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611483" y="2996590"/>
            <a:ext cx="5410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b="1" i="1" dirty="0"/>
              <a:t>Migración temporal/circular: ¿estrategia de adaptación?</a:t>
            </a:r>
          </a:p>
          <a:p>
            <a:r>
              <a:rPr lang="es-ES_tradnl" b="1" i="1" u="sng" dirty="0"/>
              <a:t>El cambio climático lleva a un cambio hacia una migración más permanente</a:t>
            </a:r>
            <a:endParaRPr lang="es-ES_tradnl" sz="1400" i="1" u="sng" dirty="0"/>
          </a:p>
        </p:txBody>
      </p:sp>
      <p:sp>
        <p:nvSpPr>
          <p:cNvPr id="28" name="Rectangle 27"/>
          <p:cNvSpPr/>
          <p:nvPr/>
        </p:nvSpPr>
        <p:spPr>
          <a:xfrm>
            <a:off x="3932868" y="3964382"/>
            <a:ext cx="8259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Permanente: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Provocada por procesos de degradación ambiental de evolución lenta (por ejemplo, aumento del nivel del mar, desertificación)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Desastres: </a:t>
            </a:r>
            <a:r>
              <a:rPr lang="es-ES_tradnl" sz="2400" b="1" dirty="0"/>
              <a:t>“desplazamiento prolongado”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076085" y="260562"/>
            <a:ext cx="9755047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Características:  temporal – permanente</a:t>
            </a:r>
          </a:p>
        </p:txBody>
      </p:sp>
      <p:sp>
        <p:nvSpPr>
          <p:cNvPr id="27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27253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1623218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Cerca: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b="1" dirty="0"/>
              <a:t>Desastres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Sobre todo migración interna</a:t>
            </a:r>
          </a:p>
        </p:txBody>
      </p:sp>
      <p:sp>
        <p:nvSpPr>
          <p:cNvPr id="6" name="Up-Down Arrow 5"/>
          <p:cNvSpPr/>
          <p:nvPr/>
        </p:nvSpPr>
        <p:spPr>
          <a:xfrm>
            <a:off x="2294912" y="1734814"/>
            <a:ext cx="1143000" cy="37175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7" name="Group 6"/>
          <p:cNvGrpSpPr/>
          <p:nvPr/>
        </p:nvGrpSpPr>
        <p:grpSpPr>
          <a:xfrm>
            <a:off x="2076752" y="1124109"/>
            <a:ext cx="1534817" cy="634746"/>
            <a:chOff x="0" y="478809"/>
            <a:chExt cx="1068705" cy="634746"/>
          </a:xfrm>
        </p:grpSpPr>
        <p:sp>
          <p:nvSpPr>
            <p:cNvPr id="8" name="Rectangle 7"/>
            <p:cNvSpPr/>
            <p:nvPr/>
          </p:nvSpPr>
          <p:spPr>
            <a:xfrm>
              <a:off x="0" y="478809"/>
              <a:ext cx="1068705" cy="63474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0" y="478809"/>
              <a:ext cx="1068705" cy="634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788" rIns="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chemeClr val="accent1">
                      <a:lumMod val="75000"/>
                    </a:schemeClr>
                  </a:solidFill>
                </a:rPr>
                <a:t>Cerca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20726" y="5452357"/>
            <a:ext cx="1646868" cy="893230"/>
            <a:chOff x="0" y="402170"/>
            <a:chExt cx="1263015" cy="893230"/>
          </a:xfrm>
        </p:grpSpPr>
        <p:sp>
          <p:nvSpPr>
            <p:cNvPr id="11" name="Rectangle 10"/>
            <p:cNvSpPr/>
            <p:nvPr/>
          </p:nvSpPr>
          <p:spPr>
            <a:xfrm>
              <a:off x="0" y="660654"/>
              <a:ext cx="1263015" cy="63474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0" y="402170"/>
              <a:ext cx="1263015" cy="634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788" rIns="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chemeClr val="accent1">
                      <a:lumMod val="75000"/>
                    </a:schemeClr>
                  </a:solidFill>
                </a:rPr>
                <a:t>Lejos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002204" y="4442618"/>
            <a:ext cx="76380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Lejos: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b="1" dirty="0"/>
              <a:t>Migración a través de fronteras; principalmente a países vecinos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Migración internacional de larga distancia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982503" y="366743"/>
            <a:ext cx="673135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Características: cerca – lejos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1224" y="2808755"/>
            <a:ext cx="350519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b="1" i="1" dirty="0"/>
              <a:t>Trayectorias: </a:t>
            </a:r>
            <a:br>
              <a:rPr lang="es-ES_tradnl" sz="2400" b="1" i="1" dirty="0"/>
            </a:br>
            <a:r>
              <a:rPr lang="es-ES_tradnl" sz="2400" b="1" i="1" dirty="0"/>
              <a:t>Los movimientos suelen ocurrir por las rutas migratorias existentes</a:t>
            </a:r>
          </a:p>
        </p:txBody>
      </p:sp>
      <p:sp>
        <p:nvSpPr>
          <p:cNvPr id="18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1343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4148" y="1621256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Mayores vulnerabilidades: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b="1" u="sng" dirty="0"/>
              <a:t>Poblaciones atrapadas</a:t>
            </a:r>
            <a:r>
              <a:rPr lang="es-ES_tradnl" sz="2400" dirty="0"/>
              <a:t> que no pueden salir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Migración a través de fronteras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Menos opciones para migrar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Migrantes ambientales que se trasladan a zonas rurales</a:t>
            </a:r>
            <a:endParaRPr lang="es-ES_tradnl" sz="2000" dirty="0"/>
          </a:p>
        </p:txBody>
      </p:sp>
      <p:sp>
        <p:nvSpPr>
          <p:cNvPr id="5" name="Up-Down Arrow 4"/>
          <p:cNvSpPr/>
          <p:nvPr/>
        </p:nvSpPr>
        <p:spPr>
          <a:xfrm>
            <a:off x="2182860" y="1732853"/>
            <a:ext cx="1143000" cy="37175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6" name="Group 5"/>
          <p:cNvGrpSpPr/>
          <p:nvPr/>
        </p:nvGrpSpPr>
        <p:grpSpPr>
          <a:xfrm>
            <a:off x="1512336" y="1158542"/>
            <a:ext cx="2326671" cy="634746"/>
            <a:chOff x="0" y="478809"/>
            <a:chExt cx="1068705" cy="634746"/>
          </a:xfrm>
        </p:grpSpPr>
        <p:sp>
          <p:nvSpPr>
            <p:cNvPr id="7" name="Rectangle 6"/>
            <p:cNvSpPr/>
            <p:nvPr/>
          </p:nvSpPr>
          <p:spPr>
            <a:xfrm>
              <a:off x="0" y="478809"/>
              <a:ext cx="1068705" cy="63474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0" y="478809"/>
              <a:ext cx="1068705" cy="634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788" rIns="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chemeClr val="accent1">
                      <a:lumMod val="75000"/>
                    </a:schemeClr>
                  </a:solidFill>
                </a:rPr>
                <a:t>Vulnerabilidad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30926" y="5450396"/>
            <a:ext cx="1646868" cy="893230"/>
            <a:chOff x="0" y="402170"/>
            <a:chExt cx="1263015" cy="893230"/>
          </a:xfrm>
        </p:grpSpPr>
        <p:sp>
          <p:nvSpPr>
            <p:cNvPr id="10" name="Rectangle 9"/>
            <p:cNvSpPr/>
            <p:nvPr/>
          </p:nvSpPr>
          <p:spPr>
            <a:xfrm>
              <a:off x="0" y="660654"/>
              <a:ext cx="1263015" cy="63474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0" y="402170"/>
              <a:ext cx="1263015" cy="634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81788" rIns="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dirty="0">
                  <a:solidFill>
                    <a:schemeClr val="accent1">
                      <a:lumMod val="75000"/>
                    </a:schemeClr>
                  </a:solidFill>
                </a:rPr>
                <a:t>Resiliencia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774148" y="4650177"/>
            <a:ext cx="62085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Movilidad como un factor de resiliencia para mitigar los riesgos ambientales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Remesas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400" dirty="0"/>
              <a:t>Emigración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199066" y="376390"/>
            <a:ext cx="9813856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Características:  vulnerabilidad - resiliencia</a:t>
            </a:r>
          </a:p>
        </p:txBody>
      </p:sp>
      <p:sp>
        <p:nvSpPr>
          <p:cNvPr id="17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31558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01869" y="488081"/>
            <a:ext cx="10788261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Actividad S1-2. Ejercicio rotativo sobre los impulsores de la migración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10972800" cy="397695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u="sng" dirty="0"/>
              <a:t>Objetivo: Explorar la causalidad múltiple de la migración </a:t>
            </a:r>
          </a:p>
          <a:p>
            <a:pPr marL="0" indent="0">
              <a:buNone/>
            </a:pPr>
            <a:r>
              <a:rPr lang="es-ES_tradnl" dirty="0"/>
              <a:t>Dividirse en cinco grupos: un grupo para cada impulsor de la migración: económico, demográfico, ambiental, político, social.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s-ES_tradnl" dirty="0"/>
              <a:t>Cada grupo discutirá un impulsor durante </a:t>
            </a:r>
            <a:r>
              <a:rPr lang="es-ES_tradnl" b="1" u="sng" dirty="0"/>
              <a:t>tres</a:t>
            </a:r>
            <a:r>
              <a:rPr lang="es-ES_tradnl" dirty="0"/>
              <a:t> minutos.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s-ES_tradnl" dirty="0"/>
              <a:t>Anotar ejemplos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s-ES_tradnl" dirty="0"/>
              <a:t>Pasar al siguiente impulsor, hasta que todos los grupos hayan discutido todos los impulsores.</a:t>
            </a: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324850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186088"/>
            <a:ext cx="12243574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Marco conceptual de Foresight para los </a:t>
            </a:r>
          </a:p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impulsores de la migración</a:t>
            </a: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81" y="1037370"/>
            <a:ext cx="8813265" cy="51890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8407" y="1937857"/>
            <a:ext cx="1812022" cy="5788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Rectangle 10"/>
          <p:cNvSpPr/>
          <p:nvPr/>
        </p:nvSpPr>
        <p:spPr>
          <a:xfrm>
            <a:off x="4766344" y="2115423"/>
            <a:ext cx="1533788" cy="5858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2" name="Rectangle 11"/>
          <p:cNvSpPr/>
          <p:nvPr/>
        </p:nvSpPr>
        <p:spPr>
          <a:xfrm>
            <a:off x="1068197" y="4172124"/>
            <a:ext cx="1533788" cy="5858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Rectangle 12"/>
          <p:cNvSpPr/>
          <p:nvPr/>
        </p:nvSpPr>
        <p:spPr>
          <a:xfrm>
            <a:off x="3015841" y="5188590"/>
            <a:ext cx="1750503" cy="5746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4" name="Rectangle 13"/>
          <p:cNvSpPr/>
          <p:nvPr/>
        </p:nvSpPr>
        <p:spPr>
          <a:xfrm>
            <a:off x="5139655" y="4099419"/>
            <a:ext cx="1160478" cy="658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" name="Rectangle 14"/>
          <p:cNvSpPr/>
          <p:nvPr/>
        </p:nvSpPr>
        <p:spPr>
          <a:xfrm>
            <a:off x="6474903" y="4696436"/>
            <a:ext cx="1461082" cy="8738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Rectangle 15"/>
          <p:cNvSpPr/>
          <p:nvPr/>
        </p:nvSpPr>
        <p:spPr>
          <a:xfrm>
            <a:off x="6416398" y="2115423"/>
            <a:ext cx="1620255" cy="537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380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205478"/>
            <a:ext cx="12243574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Impulsores de la migración y resultados de la movilidad humana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650546" y="5249255"/>
            <a:ext cx="2386967" cy="9771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endParaRPr lang="es-ES_tradnl" sz="1400" dirty="0"/>
          </a:p>
          <a:p>
            <a:pPr marL="0" indent="0" algn="r">
              <a:buFont typeface="Arial" pitchFamily="34" charset="0"/>
              <a:buNone/>
            </a:pPr>
            <a:r>
              <a:rPr lang="es-ES_tradnl" sz="1400" dirty="0"/>
              <a:t>Fuente: </a:t>
            </a:r>
            <a:br>
              <a:rPr lang="es-ES_tradnl" sz="1400" dirty="0"/>
            </a:br>
            <a:r>
              <a:rPr lang="es-ES_tradnl" sz="1400" dirty="0"/>
              <a:t>Atlas of Environmental Migration, 2016.</a:t>
            </a:r>
          </a:p>
          <a:p>
            <a:pPr marL="0" indent="0">
              <a:buFont typeface="Arial" pitchFamily="34" charset="0"/>
              <a:buNone/>
            </a:pPr>
            <a:endParaRPr lang="es-ES_tradnl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81" y="1037370"/>
            <a:ext cx="8813265" cy="5189035"/>
          </a:xfrm>
          <a:prstGeom prst="rect">
            <a:avLst/>
          </a:prstGeom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219474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1" y="908720"/>
            <a:ext cx="9144001" cy="53974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2940" y="1412776"/>
            <a:ext cx="8725549" cy="4283968"/>
          </a:xfrm>
          <a:prstGeom prst="rect">
            <a:avLst/>
          </a:pr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2939" y="1412776"/>
            <a:ext cx="8725549" cy="4283968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s-ES_tradnl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Describir la migración ambiental.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s-ES_tradnl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Utilizar la terminología clave utilizada en el contexto de la migración ambiental.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s-ES_tradnl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Comprender la causalidad múltiple de </a:t>
            </a:r>
            <a:r>
              <a:rPr lang="es-ES_tradnl" sz="2400" b="1">
                <a:solidFill>
                  <a:schemeClr val="bg1"/>
                </a:solidFill>
                <a:latin typeface="Franklin Gothic Book" panose="020B0503020102020204" pitchFamily="34" charset="0"/>
              </a:rPr>
              <a:t>la migración.</a:t>
            </a:r>
            <a:endParaRPr lang="es-ES_tradnl" sz="2400" dirty="0"/>
          </a:p>
          <a:p>
            <a:pPr marL="0" indent="0">
              <a:spcAft>
                <a:spcPts val="600"/>
              </a:spcAft>
              <a:buNone/>
            </a:pPr>
            <a:endParaRPr lang="es-ES_tradnl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s-ES_tradnl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9032" y="249567"/>
            <a:ext cx="713913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Objetivos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351621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90" y="1551671"/>
            <a:ext cx="5530467" cy="2623722"/>
          </a:xfrm>
        </p:spPr>
        <p:txBody>
          <a:bodyPr>
            <a:normAutofit lnSpcReduction="10000"/>
          </a:bodyPr>
          <a:lstStyle/>
          <a:p>
            <a:r>
              <a:rPr lang="es-ES_tradnl" sz="2800" dirty="0">
                <a:solidFill>
                  <a:schemeClr val="tx2"/>
                </a:solidFill>
              </a:rPr>
              <a:t>Zonas de origen y destino</a:t>
            </a:r>
          </a:p>
          <a:p>
            <a:r>
              <a:rPr lang="es-ES_tradnl" dirty="0">
                <a:solidFill>
                  <a:schemeClr val="tx2"/>
                </a:solidFill>
              </a:rPr>
              <a:t>Impactos a nivel urbano y rural</a:t>
            </a:r>
            <a:endParaRPr lang="es-ES_tradnl" sz="2800" dirty="0">
              <a:solidFill>
                <a:schemeClr val="tx2"/>
              </a:solidFill>
            </a:endParaRPr>
          </a:p>
          <a:p>
            <a:r>
              <a:rPr lang="es-ES_tradnl" dirty="0">
                <a:solidFill>
                  <a:schemeClr val="tx2"/>
                </a:solidFill>
              </a:rPr>
              <a:t>Una mayor presión ambiental en las zonas urbanas, junto con la explosión demográfica y la urbanización</a:t>
            </a:r>
            <a:endParaRPr lang="es-ES_tradnl" sz="28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057" y="1086358"/>
            <a:ext cx="6260967" cy="4838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534" y="5818404"/>
            <a:ext cx="50107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350" dirty="0"/>
              <a:t>Fuente: UN World Urbanization Prospects (revisión de 2014)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89900" y="384562"/>
            <a:ext cx="9412199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El impacto de la migración </a:t>
            </a:r>
          </a:p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en el medio ambiente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35261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1" y="1622739"/>
            <a:ext cx="10873877" cy="4337386"/>
          </a:xfrm>
        </p:spPr>
        <p:txBody>
          <a:bodyPr/>
          <a:lstStyle/>
          <a:p>
            <a:pPr lvl="0"/>
            <a:r>
              <a:rPr lang="es-ES_tradnl" sz="2200" dirty="0"/>
              <a:t>La migración es un fenómeno complejo y la mayoría de los movimientos migratorios tienen </a:t>
            </a:r>
            <a:r>
              <a:rPr lang="es-ES_tradnl" sz="2200" b="1" u="sng" dirty="0">
                <a:solidFill>
                  <a:schemeClr val="tx2"/>
                </a:solidFill>
              </a:rPr>
              <a:t>múltiples causas</a:t>
            </a:r>
            <a:r>
              <a:rPr lang="es-ES_tradnl" sz="2200" dirty="0"/>
              <a:t>. </a:t>
            </a:r>
          </a:p>
          <a:p>
            <a:pPr lvl="0"/>
            <a:r>
              <a:rPr lang="es-ES_tradnl" sz="2200" dirty="0"/>
              <a:t>La OIM propone el término </a:t>
            </a:r>
            <a:r>
              <a:rPr lang="es-ES_tradnl" sz="2200" b="1" dirty="0">
                <a:solidFill>
                  <a:schemeClr val="tx2"/>
                </a:solidFill>
              </a:rPr>
              <a:t>“migración ambiental” </a:t>
            </a:r>
            <a:r>
              <a:rPr lang="es-ES_tradnl" sz="2200" dirty="0"/>
              <a:t>como un término general que abarca todo tipo de movimientos, ya sean forzosos o voluntarios, temporales o permanentes, internacionales o internos. </a:t>
            </a:r>
          </a:p>
          <a:p>
            <a:r>
              <a:rPr lang="es-ES_tradnl" sz="2200" b="1" u="sng" dirty="0"/>
              <a:t>Los factores ambientales están estrechamente relacionados con otros factores, especialmente los factores económicos, e influyen en la movilidad humana de diversas maneras</a:t>
            </a:r>
            <a:r>
              <a:rPr lang="es-ES_tradnl" sz="2200" dirty="0"/>
              <a:t>. </a:t>
            </a:r>
          </a:p>
          <a:p>
            <a:r>
              <a:rPr lang="es-ES_tradnl" sz="2200" b="1" u="sng" dirty="0"/>
              <a:t>Las decisiones de migrar o no migrar dependen de cada contexto específico</a:t>
            </a:r>
            <a:r>
              <a:rPr lang="es-ES_tradnl" sz="2200" dirty="0"/>
              <a:t>. </a:t>
            </a:r>
          </a:p>
          <a:p>
            <a:r>
              <a:rPr lang="es-ES_tradnl" sz="2200" dirty="0"/>
              <a:t>La migración también puede tener un impacto en el medio ambiente.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48587" y="620274"/>
            <a:ext cx="8094877" cy="66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Mensajes clave para llevarse</a:t>
            </a:r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288361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8"/>
          <p:cNvSpPr txBox="1">
            <a:spLocks/>
          </p:cNvSpPr>
          <p:nvPr/>
        </p:nvSpPr>
        <p:spPr bwMode="auto">
          <a:xfrm>
            <a:off x="6548695" y="1367797"/>
            <a:ext cx="4933772" cy="100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_tradnl" sz="2600" dirty="0">
                <a:solidFill>
                  <a:schemeClr val="tx2"/>
                </a:solidFill>
              </a:rPr>
              <a:t>¿Cuál es el “vínculo” entre migración y desarrollo?</a:t>
            </a:r>
          </a:p>
          <a:p>
            <a:r>
              <a:rPr lang="es-ES_tradnl" sz="2600" dirty="0">
                <a:solidFill>
                  <a:schemeClr val="tx2"/>
                </a:solidFill>
              </a:rPr>
              <a:t>Preguntas sobre la reducción de la habitabilidad de la Tierra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8515" y="422464"/>
            <a:ext cx="7139136" cy="634082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Establecer el contexto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15" y="1526498"/>
            <a:ext cx="5480513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Diagramm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20994"/>
              </p:ext>
            </p:extLst>
          </p:nvPr>
        </p:nvGraphicFramePr>
        <p:xfrm>
          <a:off x="6685613" y="3028013"/>
          <a:ext cx="5051687" cy="311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31980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465" y="1149973"/>
            <a:ext cx="6450419" cy="4965125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91976" y="274639"/>
            <a:ext cx="6447591" cy="63408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Debate sobre terminología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1976" y="5930432"/>
            <a:ext cx="414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1600" dirty="0">
                <a:solidFill>
                  <a:schemeClr val="tx2"/>
                </a:solidFill>
              </a:rPr>
              <a:t>Fuente: Atlas of Environmental Migration, 2016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1918282" y="1260987"/>
            <a:ext cx="8171740" cy="5078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1600" b="1" dirty="0"/>
              <a:t>Términos de migración, medio ambiente y cambio climático en el buscador de Google</a:t>
            </a:r>
          </a:p>
          <a:p>
            <a:pPr algn="ctr"/>
            <a:r>
              <a:rPr lang="es-ES_tradnl" sz="1100" dirty="0"/>
              <a:t>El tamaño de las palabras es proporcional al número de páginas devueltas por Google.com al realizar la búsqueda para cada término (2012)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2554560" y="5748633"/>
            <a:ext cx="615752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100" dirty="0"/>
              <a:t>Fuente:</a:t>
            </a:r>
          </a:p>
        </p:txBody>
      </p:sp>
    </p:spTree>
    <p:extLst>
      <p:ext uri="{BB962C8B-B14F-4D97-AF65-F5344CB8AC3E}">
        <p14:creationId xmlns:p14="http://schemas.microsoft.com/office/powerpoint/2010/main" val="396200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837" y="1193286"/>
            <a:ext cx="1165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Pregunta: ¿Qué es la migración ambiental?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94561" y="368594"/>
            <a:ext cx="10137150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sz="40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Actividad No. S1-1. Tormenta de ideas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1900362" y="2405503"/>
            <a:ext cx="8725549" cy="917056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s-ES_tradnl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Trabaje individualmente durante </a:t>
            </a:r>
            <a:r>
              <a:rPr lang="es-ES_tradnl" sz="2400" b="1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1 minuto</a:t>
            </a:r>
            <a:r>
              <a:rPr lang="es-ES_tradnl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para escribir </a:t>
            </a:r>
            <a:r>
              <a:rPr lang="es-ES_tradnl" sz="2400" b="1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una respuesta</a:t>
            </a:r>
            <a:r>
              <a:rPr lang="es-ES_tradnl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la pregunta qué es migración. </a:t>
            </a:r>
            <a:endParaRPr lang="es-ES_tradnl" sz="2400" dirty="0"/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spcAft>
                <a:spcPts val="600"/>
              </a:spcAft>
              <a:buNone/>
            </a:pPr>
            <a:endParaRPr lang="es-ES_tradnl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s-ES_tradnl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4294967295"/>
          </p:nvPr>
        </p:nvSpPr>
        <p:spPr>
          <a:xfrm>
            <a:off x="1900363" y="3533987"/>
            <a:ext cx="8725549" cy="1170581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2. 	Entregue su tarjeta a la persona que está sentada a su 	izquierda. Tómese </a:t>
            </a:r>
            <a:r>
              <a:rPr lang="es-ES_tradnl" sz="2400" b="1" u="sng" dirty="0">
                <a:solidFill>
                  <a:schemeClr val="bg1"/>
                </a:solidFill>
                <a:latin typeface="Franklin Gothic Book" panose="020B0503020102020204" pitchFamily="34" charset="0"/>
              </a:rPr>
              <a:t>1 minuto</a:t>
            </a:r>
            <a:r>
              <a:rPr lang="es-ES_tradnl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para completar la tarjeta que 	tiene otra respuesta o una respuesta faltante. </a:t>
            </a:r>
          </a:p>
          <a:p>
            <a:pPr marL="0" indent="0">
              <a:spcAft>
                <a:spcPts val="600"/>
              </a:spcAft>
              <a:buNone/>
            </a:pPr>
            <a:endParaRPr lang="es-ES_tradnl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s-ES_tradnl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1900362" y="4915996"/>
            <a:ext cx="8725549" cy="91705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s-ES_tradnl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3. 	Deténgase cuando haya escrito en tres tarjetas diferentes.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s-ES_tradnl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20384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96" y="1231092"/>
            <a:ext cx="10972800" cy="1143000"/>
          </a:xfrm>
        </p:spPr>
        <p:txBody>
          <a:bodyPr/>
          <a:lstStyle/>
          <a:p>
            <a:r>
              <a:rPr lang="es-ES_tradnl" sz="4000" dirty="0"/>
              <a:t>La definición del término “migrante” de la OIM:</a:t>
            </a:r>
            <a:endParaRPr lang="es-ES_tradnl" sz="4000" dirty="0">
              <a:solidFill>
                <a:schemeClr val="tx2"/>
              </a:solidFill>
            </a:endParaRPr>
          </a:p>
        </p:txBody>
      </p:sp>
      <p:sp>
        <p:nvSpPr>
          <p:cNvPr id="5" name="内容占位符 8"/>
          <p:cNvSpPr txBox="1">
            <a:spLocks/>
          </p:cNvSpPr>
          <p:nvPr/>
        </p:nvSpPr>
        <p:spPr bwMode="auto">
          <a:xfrm>
            <a:off x="889348" y="2165405"/>
            <a:ext cx="1064294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_tradnl" dirty="0"/>
              <a:t>“cualquier persona que </a:t>
            </a:r>
            <a:r>
              <a:rPr lang="es-ES_tradnl" b="1" dirty="0">
                <a:solidFill>
                  <a:srgbClr val="C00000"/>
                </a:solidFill>
              </a:rPr>
              <a:t>se desplaza</a:t>
            </a:r>
            <a:r>
              <a:rPr lang="es-ES_tradnl" dirty="0"/>
              <a:t> o se ha desplazado a través de una </a:t>
            </a:r>
            <a:r>
              <a:rPr lang="es-ES_tradnl" dirty="0">
                <a:solidFill>
                  <a:schemeClr val="tx2"/>
                </a:solidFill>
              </a:rPr>
              <a:t>frontera internacional </a:t>
            </a:r>
            <a:r>
              <a:rPr lang="es-ES_tradnl" dirty="0"/>
              <a:t>o </a:t>
            </a:r>
            <a:r>
              <a:rPr lang="es-ES_tradnl" dirty="0">
                <a:solidFill>
                  <a:schemeClr val="tx2"/>
                </a:solidFill>
              </a:rPr>
              <a:t>dentro</a:t>
            </a:r>
            <a:r>
              <a:rPr lang="es-ES_tradnl" dirty="0"/>
              <a:t> de un Estado, dejando</a:t>
            </a:r>
            <a:r>
              <a:rPr lang="es-ES_tradnl" b="1" dirty="0">
                <a:solidFill>
                  <a:srgbClr val="C00000"/>
                </a:solidFill>
              </a:rPr>
              <a:t> su lugar de residencia habitual</a:t>
            </a:r>
            <a:r>
              <a:rPr lang="es-ES_tradnl" dirty="0"/>
              <a:t>, sin importar</a:t>
            </a:r>
            <a:br>
              <a:rPr lang="es-ES_tradnl" dirty="0"/>
            </a:br>
            <a:r>
              <a:rPr lang="es-ES_tradnl" dirty="0"/>
              <a:t>(1) </a:t>
            </a:r>
            <a:r>
              <a:rPr lang="es-ES_tradnl" dirty="0">
                <a:solidFill>
                  <a:srgbClr val="C00000"/>
                </a:solidFill>
              </a:rPr>
              <a:t>la situación legal</a:t>
            </a:r>
            <a:r>
              <a:rPr lang="es-ES_tradnl" dirty="0"/>
              <a:t> de la persona; </a:t>
            </a:r>
            <a:br>
              <a:rPr lang="es-ES_tradnl" dirty="0"/>
            </a:br>
            <a:r>
              <a:rPr lang="es-ES_tradnl" dirty="0"/>
              <a:t>(2) si el movimiento es </a:t>
            </a:r>
            <a:r>
              <a:rPr lang="es-ES_tradnl" dirty="0">
                <a:solidFill>
                  <a:srgbClr val="C00000"/>
                </a:solidFill>
              </a:rPr>
              <a:t>voluntario o involuntario</a:t>
            </a:r>
            <a:r>
              <a:rPr lang="es-ES_tradnl" dirty="0"/>
              <a:t>; </a:t>
            </a:r>
            <a:br>
              <a:rPr lang="es-ES_tradnl" dirty="0"/>
            </a:br>
            <a:r>
              <a:rPr lang="es-ES_tradnl" dirty="0"/>
              <a:t>(3) cuáles son las </a:t>
            </a:r>
            <a:r>
              <a:rPr lang="es-ES_tradnl" dirty="0">
                <a:solidFill>
                  <a:srgbClr val="C00000"/>
                </a:solidFill>
              </a:rPr>
              <a:t>causas</a:t>
            </a:r>
            <a:r>
              <a:rPr lang="es-ES_tradnl" dirty="0"/>
              <a:t> del movimiento; o </a:t>
            </a:r>
            <a:br>
              <a:rPr lang="es-ES_tradnl" dirty="0"/>
            </a:br>
            <a:r>
              <a:rPr lang="es-ES_tradnl" dirty="0"/>
              <a:t>(4) cuál es la </a:t>
            </a:r>
            <a:r>
              <a:rPr lang="es-ES_tradnl" dirty="0">
                <a:solidFill>
                  <a:srgbClr val="C00000"/>
                </a:solidFill>
              </a:rPr>
              <a:t>duración de la estadía</a:t>
            </a:r>
            <a:r>
              <a:rPr lang="es-ES_tradnl" dirty="0"/>
              <a:t>.” </a:t>
            </a:r>
          </a:p>
          <a:p>
            <a:endParaRPr lang="es-ES_tradnl" dirty="0">
              <a:solidFill>
                <a:schemeClr val="tx2"/>
              </a:solidFill>
            </a:endParaRPr>
          </a:p>
          <a:p>
            <a:endParaRPr lang="es-ES_tradnl" dirty="0">
              <a:solidFill>
                <a:schemeClr val="tx2"/>
              </a:solidFill>
            </a:endParaRPr>
          </a:p>
          <a:p>
            <a:endParaRPr lang="es-ES_tradnl" kern="0" dirty="0"/>
          </a:p>
          <a:p>
            <a:endParaRPr lang="es-ES_tradnl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4698" y="335245"/>
            <a:ext cx="11478016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Actividad No. S1-1. </a:t>
            </a:r>
          </a:p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Tormenta de ideas para definir qué es migración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4394" y="5816184"/>
            <a:ext cx="341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www.iom.int/key-migration-terms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252970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57" y="1541272"/>
            <a:ext cx="2936822" cy="41481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08400" y="1431544"/>
            <a:ext cx="7861300" cy="4257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>
                <a:solidFill>
                  <a:srgbClr val="000000"/>
                </a:solidFill>
              </a:rPr>
              <a:t>Los </a:t>
            </a:r>
            <a:r>
              <a:rPr lang="es-ES_tradnl" b="1" dirty="0">
                <a:solidFill>
                  <a:schemeClr val="tx2"/>
                </a:solidFill>
              </a:rPr>
              <a:t>migrantes ambientales </a:t>
            </a:r>
            <a:r>
              <a:rPr lang="es-ES_tradnl" dirty="0"/>
              <a:t>son personas o grupos de personas quienes, </a:t>
            </a:r>
            <a:br>
              <a:rPr lang="es-ES_tradnl" dirty="0"/>
            </a:br>
            <a:r>
              <a:rPr lang="es-ES_tradnl" b="1" dirty="0">
                <a:solidFill>
                  <a:schemeClr val="tx2"/>
                </a:solidFill>
              </a:rPr>
              <a:t>por razones de peso relacionadas con </a:t>
            </a:r>
            <a:r>
              <a:rPr lang="es-ES_tradnl" b="1" dirty="0">
                <a:solidFill>
                  <a:schemeClr val="accent2"/>
                </a:solidFill>
              </a:rPr>
              <a:t>cambios ambientales </a:t>
            </a:r>
            <a:r>
              <a:rPr lang="es-ES_tradnl" b="1" dirty="0">
                <a:solidFill>
                  <a:schemeClr val="tx2"/>
                </a:solidFill>
              </a:rPr>
              <a:t>repentinos o progresivos que tienen un impacto adverso en su vida o condiciones de vida,</a:t>
            </a:r>
            <a:r>
              <a:rPr lang="es-ES_tradnl" dirty="0"/>
              <a:t> </a:t>
            </a:r>
            <a:br>
              <a:rPr lang="es-ES_tradnl" dirty="0"/>
            </a:br>
            <a:r>
              <a:rPr lang="es-ES_tradnl" dirty="0"/>
              <a:t>se ven </a:t>
            </a:r>
            <a:r>
              <a:rPr lang="es-ES_tradnl" dirty="0">
                <a:solidFill>
                  <a:schemeClr val="accent6"/>
                </a:solidFill>
              </a:rPr>
              <a:t>obligadas a </a:t>
            </a:r>
            <a:r>
              <a:rPr lang="es-ES_tradnl" dirty="0"/>
              <a:t>dejar sus hogares o </a:t>
            </a:r>
            <a:r>
              <a:rPr lang="es-ES_tradnl" dirty="0">
                <a:solidFill>
                  <a:schemeClr val="accent6"/>
                </a:solidFill>
              </a:rPr>
              <a:t>deciden </a:t>
            </a:r>
            <a:r>
              <a:rPr lang="es-ES_tradnl" dirty="0"/>
              <a:t>hacerlo, ya sea </a:t>
            </a:r>
            <a:r>
              <a:rPr lang="es-ES_tradnl" dirty="0">
                <a:solidFill>
                  <a:schemeClr val="accent6"/>
                </a:solidFill>
              </a:rPr>
              <a:t>temporal o permanentemente</a:t>
            </a:r>
            <a:r>
              <a:rPr lang="es-ES_tradnl" dirty="0"/>
              <a:t>, </a:t>
            </a:r>
            <a:br>
              <a:rPr lang="es-ES_tradnl" dirty="0"/>
            </a:br>
            <a:r>
              <a:rPr lang="es-ES_tradnl" dirty="0"/>
              <a:t>y migran dentro de su </a:t>
            </a:r>
            <a:r>
              <a:rPr lang="es-ES_tradnl" b="1" dirty="0">
                <a:solidFill>
                  <a:schemeClr val="accent6"/>
                </a:solidFill>
              </a:rPr>
              <a:t>país o hacia otro país</a:t>
            </a:r>
            <a:r>
              <a:rPr lang="es-ES_tradnl" dirty="0"/>
              <a:t>.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1763" y="447563"/>
            <a:ext cx="5728474" cy="634082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Migración ambiental</a:t>
            </a: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394768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052" y="914400"/>
            <a:ext cx="8305800" cy="54673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15000" y="1943100"/>
            <a:ext cx="3657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Oval 8"/>
          <p:cNvSpPr/>
          <p:nvPr/>
        </p:nvSpPr>
        <p:spPr>
          <a:xfrm>
            <a:off x="5562600" y="4572000"/>
            <a:ext cx="3657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Oval 10"/>
          <p:cNvSpPr/>
          <p:nvPr/>
        </p:nvSpPr>
        <p:spPr>
          <a:xfrm>
            <a:off x="5867400" y="3028950"/>
            <a:ext cx="1981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73991" y="249027"/>
            <a:ext cx="7456215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Impactos del cambio climático</a:t>
            </a:r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25478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600200"/>
            <a:ext cx="3639616" cy="3886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24600" y="1566671"/>
            <a:ext cx="4038600" cy="4812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Movimiento dentro de un Estado o a través de una frontera internacional, de una persona o grupos de personas que se ven obligadas a dejar su lugar de residencia habitual o que deciden hacerlo, ya sea temporal o permanentemente, principalmente a causa de </a:t>
            </a:r>
            <a:r>
              <a:rPr lang="es-ES_tradnl" sz="2400" b="1" dirty="0"/>
              <a:t>cambios ambientales </a:t>
            </a:r>
            <a:r>
              <a:rPr lang="es-ES_tradnl" sz="2400" dirty="0"/>
              <a:t>repentinos o progresivos </a:t>
            </a:r>
            <a:r>
              <a:rPr lang="es-ES_tradnl" sz="2400" b="1" dirty="0">
                <a:solidFill>
                  <a:schemeClr val="tx2"/>
                </a:solidFill>
              </a:rPr>
              <a:t>provocados por el cambio climático</a:t>
            </a:r>
            <a:r>
              <a:rPr lang="es-ES_tradnl" sz="24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5562600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500" dirty="0">
                <a:hlinkClick r:id="rId4"/>
              </a:rPr>
              <a:t>https://weblog.iom.int/defining-climate</a:t>
            </a:r>
            <a:r>
              <a:rPr lang="es-ES_tradnl" sz="1500">
                <a:hlinkClick r:id="rId4"/>
              </a:rPr>
              <a:t>-migrants-%E2%80%93-beyond-semantics</a:t>
            </a:r>
            <a:r>
              <a:rPr lang="es-ES_tradnl" sz="150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37320" y="495673"/>
            <a:ext cx="10004686" cy="6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Migración por motivos climatológicos</a:t>
            </a:r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Taller para los países miembros de la CRM, agosto de 2017</a:t>
            </a:r>
          </a:p>
        </p:txBody>
      </p:sp>
    </p:spTree>
    <p:extLst>
      <p:ext uri="{BB962C8B-B14F-4D97-AF65-F5344CB8AC3E}">
        <p14:creationId xmlns:p14="http://schemas.microsoft.com/office/powerpoint/2010/main" val="327898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1145</Words>
  <Application>Microsoft Office PowerPoint</Application>
  <PresentationFormat>Widescreen</PresentationFormat>
  <Paragraphs>150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Angsana New</vt:lpstr>
      <vt:lpstr>맑은 고딕</vt:lpstr>
      <vt:lpstr>Arial</vt:lpstr>
      <vt:lpstr>Calibri</vt:lpstr>
      <vt:lpstr>Calibri Light</vt:lpstr>
      <vt:lpstr>Century Gothic</vt:lpstr>
      <vt:lpstr>Franklin Gothic Book</vt:lpstr>
      <vt:lpstr>Gill Sans MT</vt:lpstr>
      <vt:lpstr>Wingdings</vt:lpstr>
      <vt:lpstr>Office Theme</vt:lpstr>
      <vt:lpstr>PowerPoint Presentation</vt:lpstr>
      <vt:lpstr>PowerPoint Presentation</vt:lpstr>
      <vt:lpstr>Establecer el contexto</vt:lpstr>
      <vt:lpstr>Debate sobre terminología</vt:lpstr>
      <vt:lpstr>PowerPoint Presentation</vt:lpstr>
      <vt:lpstr>La definición del término “migrante” de la OIM:</vt:lpstr>
      <vt:lpstr>Migración ambiental</vt:lpstr>
      <vt:lpstr>PowerPoint Presentation</vt:lpstr>
      <vt:lpstr>PowerPoint Presentation</vt:lpstr>
      <vt:lpstr>PowerPoint Presentation</vt:lpstr>
      <vt:lpstr>Disaster Displacement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PUSCAS Ileana Sinziana</dc:creator>
  <cp:lastModifiedBy>Sieun Lee</cp:lastModifiedBy>
  <cp:revision>71</cp:revision>
  <dcterms:created xsi:type="dcterms:W3CDTF">2017-07-26T16:36:45Z</dcterms:created>
  <dcterms:modified xsi:type="dcterms:W3CDTF">2017-08-08T01:19:00Z</dcterms:modified>
</cp:coreProperties>
</file>