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9" r:id="rId4"/>
    <p:sldId id="293" r:id="rId5"/>
    <p:sldId id="294" r:id="rId6"/>
    <p:sldId id="295" r:id="rId7"/>
    <p:sldId id="296" r:id="rId8"/>
    <p:sldId id="297" r:id="rId9"/>
    <p:sldId id="298" r:id="rId10"/>
    <p:sldId id="300" r:id="rId11"/>
  </p:sldIdLst>
  <p:sldSz cx="12192000" cy="6858000"/>
  <p:notesSz cx="6799263" cy="9929813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B71"/>
    <a:srgbClr val="0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290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98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560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451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6007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191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882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737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628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77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92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0123-4949-4F4A-916D-4F34FCF0C9D7}" type="datetimeFigureOut">
              <a:rPr lang="es-SV" smtClean="0"/>
              <a:t>26/1/2022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2540F-EFD2-496A-BB4F-F28D8A3F1AD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291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527" y="3907767"/>
            <a:ext cx="9144000" cy="1325416"/>
          </a:xfrm>
        </p:spPr>
        <p:txBody>
          <a:bodyPr>
            <a:normAutofit fontScale="90000"/>
          </a:bodyPr>
          <a:lstStyle/>
          <a:p>
            <a:r>
              <a:rPr lang="es-ES" sz="4200" b="1" i="1" dirty="0">
                <a:solidFill>
                  <a:srgbClr val="049494"/>
                </a:solidFill>
                <a:cs typeface="Times New Roman" panose="02020603050405020304" pitchFamily="18" charset="0"/>
              </a:rPr>
              <a:t>Presentación Plan de Trabajo y </a:t>
            </a:r>
            <a:br>
              <a:rPr lang="es-ES" sz="4200" b="1" i="1" dirty="0">
                <a:solidFill>
                  <a:srgbClr val="049494"/>
                </a:solidFill>
                <a:cs typeface="Times New Roman" panose="02020603050405020304" pitchFamily="18" charset="0"/>
              </a:rPr>
            </a:br>
            <a:r>
              <a:rPr lang="es-ES" sz="4200" b="1" i="1" dirty="0">
                <a:solidFill>
                  <a:srgbClr val="049494"/>
                </a:solidFill>
                <a:cs typeface="Times New Roman" panose="02020603050405020304" pitchFamily="18" charset="0"/>
              </a:rPr>
              <a:t>Calendario de actividades</a:t>
            </a:r>
            <a:br>
              <a:rPr lang="es-ES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0275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31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8B0F-B689-4112-AB3F-821AD26F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465957"/>
            <a:ext cx="5331655" cy="4151086"/>
          </a:xfrm>
        </p:spPr>
        <p:txBody>
          <a:bodyPr>
            <a:normAutofit/>
          </a:bodyPr>
          <a:lstStyle/>
          <a:p>
            <a:pPr lvl="0" algn="just"/>
            <a:r>
              <a:rPr lang="es-SV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entury Schoolbook" panose="02040604050505020304" pitchFamily="18" charset="0"/>
                <a:cs typeface="Times New Roman" panose="02020603050405020304" pitchFamily="18" charset="0"/>
              </a:rPr>
              <a:t>Asistencia y protección humanitaria.</a:t>
            </a:r>
            <a:endParaRPr lang="es-SV" sz="26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lvl="0" algn="just"/>
            <a:r>
              <a:rPr lang="es-SV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entury Schoolbook" panose="02040604050505020304" pitchFamily="18" charset="0"/>
                <a:cs typeface="Times New Roman" panose="02020603050405020304" pitchFamily="18" charset="0"/>
              </a:rPr>
              <a:t>Inclusión de migrantes, atención a migrantes y retornados.</a:t>
            </a:r>
          </a:p>
          <a:p>
            <a:pPr lvl="0" algn="just"/>
            <a:r>
              <a:rPr lang="es-SV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entury Schoolbook" panose="02040604050505020304" pitchFamily="18" charset="0"/>
                <a:cs typeface="Times New Roman" panose="02020603050405020304" pitchFamily="18" charset="0"/>
              </a:rPr>
              <a:t>Impulso de una migración segura, ordenada y regular.</a:t>
            </a:r>
          </a:p>
          <a:p>
            <a:pPr lvl="0" algn="just"/>
            <a:r>
              <a:rPr lang="es-SV" sz="2600" dirty="0">
                <a:solidFill>
                  <a:schemeClr val="tx1">
                    <a:lumMod val="65000"/>
                    <a:lumOff val="35000"/>
                  </a:schemeClr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Prevención de migración irregular, incluyendo el combate al tráfico ilícito y trata de personas.</a:t>
            </a:r>
          </a:p>
          <a:p>
            <a:pPr lvl="0" algn="just"/>
            <a:r>
              <a:rPr lang="es-SV" sz="2600" dirty="0">
                <a:solidFill>
                  <a:schemeClr val="tx1">
                    <a:lumMod val="65000"/>
                    <a:lumOff val="35000"/>
                  </a:schemeClr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Empoderamiento </a:t>
            </a:r>
            <a:r>
              <a:rPr lang="es-SV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entury Schoolbook" panose="02040604050505020304" pitchFamily="18" charset="0"/>
                <a:cs typeface="Times New Roman" panose="02020603050405020304" pitchFamily="18" charset="0"/>
              </a:rPr>
              <a:t>de las diásporas</a:t>
            </a:r>
            <a:r>
              <a:rPr lang="es-SV" sz="2600" dirty="0">
                <a:solidFill>
                  <a:schemeClr val="tx1">
                    <a:lumMod val="65000"/>
                    <a:lumOff val="35000"/>
                  </a:schemeClr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.</a:t>
            </a:r>
            <a:endParaRPr lang="es-SV" sz="26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SV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B25B6-28D7-4807-971A-812455F4F955}"/>
              </a:ext>
            </a:extLst>
          </p:cNvPr>
          <p:cNvSpPr txBox="1"/>
          <p:nvPr/>
        </p:nvSpPr>
        <p:spPr>
          <a:xfrm>
            <a:off x="339707" y="2619508"/>
            <a:ext cx="4330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300" b="1" dirty="0">
                <a:solidFill>
                  <a:srgbClr val="DDFB71"/>
                </a:solidFill>
                <a:cs typeface="Times New Roman" panose="02020603050405020304" pitchFamily="18" charset="0"/>
              </a:rPr>
              <a:t>Temas y líneas de </a:t>
            </a:r>
          </a:p>
          <a:p>
            <a:pPr algn="ctr"/>
            <a:r>
              <a:rPr lang="es-ES" sz="3300" b="1" dirty="0">
                <a:solidFill>
                  <a:srgbClr val="DDFB71"/>
                </a:solidFill>
                <a:cs typeface="Times New Roman" panose="02020603050405020304" pitchFamily="18" charset="0"/>
              </a:rPr>
              <a:t>acción prioritarias</a:t>
            </a:r>
            <a:endParaRPr lang="es-SV" sz="3300" b="1" dirty="0">
              <a:solidFill>
                <a:srgbClr val="DDFB7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7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r="56042" b="43384"/>
          <a:stretch/>
        </p:blipFill>
        <p:spPr>
          <a:xfrm>
            <a:off x="6346053" y="3922315"/>
            <a:ext cx="4414207" cy="2585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8B0F-B689-4112-AB3F-821AD26F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75" y="439015"/>
            <a:ext cx="5331655" cy="57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Ejes transversales</a:t>
            </a:r>
          </a:p>
          <a:p>
            <a:pPr marL="0" indent="0">
              <a:buNone/>
            </a:pPr>
            <a:endParaRPr lang="es-SV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B25B6-28D7-4807-971A-812455F4F955}"/>
              </a:ext>
            </a:extLst>
          </p:cNvPr>
          <p:cNvSpPr txBox="1"/>
          <p:nvPr/>
        </p:nvSpPr>
        <p:spPr>
          <a:xfrm>
            <a:off x="339707" y="2619508"/>
            <a:ext cx="4330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300" b="1" dirty="0">
                <a:solidFill>
                  <a:srgbClr val="DDFB71"/>
                </a:solidFill>
                <a:cs typeface="Times New Roman" panose="02020603050405020304" pitchFamily="18" charset="0"/>
              </a:rPr>
              <a:t>Ejes transversales y enfoques de trabajo </a:t>
            </a:r>
            <a:endParaRPr lang="es-SV" sz="3300" b="1" dirty="0">
              <a:solidFill>
                <a:srgbClr val="DDFB7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t="14974" r="14944" b="28410"/>
          <a:stretch/>
        </p:blipFill>
        <p:spPr>
          <a:xfrm>
            <a:off x="5261317" y="1024802"/>
            <a:ext cx="6583680" cy="26182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7A8B0F-B689-4112-AB3F-821AD26F6A8A}"/>
              </a:ext>
            </a:extLst>
          </p:cNvPr>
          <p:cNvSpPr txBox="1">
            <a:spLocks/>
          </p:cNvSpPr>
          <p:nvPr/>
        </p:nvSpPr>
        <p:spPr>
          <a:xfrm>
            <a:off x="5148774" y="3922315"/>
            <a:ext cx="5331655" cy="573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Enfoques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SV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3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29B2-AE1C-4B71-8130-043FC3F6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200" b="1" dirty="0">
                <a:solidFill>
                  <a:srgbClr val="DDFB71"/>
                </a:solidFill>
                <a:effectLst/>
                <a:ea typeface="Century Schoolbook" panose="02040604050505020304" pitchFamily="18" charset="0"/>
                <a:cs typeface="Times New Roman" panose="02020603050405020304" pitchFamily="18" charset="0"/>
              </a:rPr>
              <a:t>PRESENTACIÓN EQUIPO DE COORDINACIÓN GENERAL </a:t>
            </a:r>
            <a:br>
              <a:rPr lang="es-ES" sz="2200" b="1" dirty="0">
                <a:solidFill>
                  <a:srgbClr val="DDFB71"/>
                </a:solidFill>
                <a:effectLst/>
                <a:ea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s-ES" sz="2200" b="1" dirty="0">
                <a:solidFill>
                  <a:srgbClr val="DDFB71"/>
                </a:solidFill>
                <a:effectLst/>
                <a:ea typeface="Century Schoolbook" panose="02040604050505020304" pitchFamily="18" charset="0"/>
                <a:cs typeface="Times New Roman" panose="02020603050405020304" pitchFamily="18" charset="0"/>
              </a:rPr>
              <a:t>Y COORDINACIÓN DE LOS GRUPOS DE TRABAJO</a:t>
            </a:r>
            <a:br>
              <a:rPr lang="es-SV" b="1" dirty="0">
                <a:solidFill>
                  <a:srgbClr val="DDFB71"/>
                </a:solidFill>
              </a:rPr>
            </a:br>
            <a:endParaRPr lang="es-SV" b="1" dirty="0">
              <a:solidFill>
                <a:srgbClr val="DDFB7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7CDF0C-A62C-4DB9-8F34-455B8F869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13195"/>
              </p:ext>
            </p:extLst>
          </p:nvPr>
        </p:nvGraphicFramePr>
        <p:xfrm>
          <a:off x="1111348" y="1098162"/>
          <a:ext cx="10086535" cy="548416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97420">
                  <a:extLst>
                    <a:ext uri="{9D8B030D-6E8A-4147-A177-3AD203B41FA5}">
                      <a16:colId xmlns:a16="http://schemas.microsoft.com/office/drawing/2014/main" val="103218569"/>
                    </a:ext>
                  </a:extLst>
                </a:gridCol>
                <a:gridCol w="3107626">
                  <a:extLst>
                    <a:ext uri="{9D8B030D-6E8A-4147-A177-3AD203B41FA5}">
                      <a16:colId xmlns:a16="http://schemas.microsoft.com/office/drawing/2014/main" val="1559230636"/>
                    </a:ext>
                  </a:extLst>
                </a:gridCol>
                <a:gridCol w="4881489">
                  <a:extLst>
                    <a:ext uri="{9D8B030D-6E8A-4147-A177-3AD203B41FA5}">
                      <a16:colId xmlns:a16="http://schemas.microsoft.com/office/drawing/2014/main" val="3199838151"/>
                    </a:ext>
                  </a:extLst>
                </a:gridCol>
              </a:tblGrid>
              <a:tr h="1608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endParaRPr lang="es-SV" sz="1300" b="1" dirty="0"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endParaRPr lang="es-SV" sz="1300" b="0" dirty="0"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endParaRPr lang="es-SV" sz="1300" b="0" dirty="0"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extLst>
                  <a:ext uri="{0D108BD9-81ED-4DB2-BD59-A6C34878D82A}">
                    <a16:rowId xmlns:a16="http://schemas.microsoft.com/office/drawing/2014/main" val="1849300040"/>
                  </a:ext>
                </a:extLst>
              </a:tr>
              <a:tr h="195358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SV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Coordinación General PPT</a:t>
                      </a:r>
                      <a:endParaRPr lang="es-SV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Julissa Landaverde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jrlandaverde@rree.gob.sv</a:t>
                      </a:r>
                    </a:p>
                    <a:p>
                      <a:pPr marL="7429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Diana Echeverría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dfecheverria@rree.gob.sv</a:t>
                      </a:r>
                    </a:p>
                    <a:p>
                      <a:pPr marL="7429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Gerardo Pérez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gperez@rree.gob.sv</a:t>
                      </a:r>
                    </a:p>
                    <a:p>
                      <a:pPr marL="7429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María José Miranda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mjmiranda@rree.gob.sv</a:t>
                      </a: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Directora de Análisis y Alianzas de la Movilidad Humana, RREE</a:t>
                      </a:r>
                    </a:p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Directora de Movilidad Humana y Atención a la Persona Migrante, RREE</a:t>
                      </a:r>
                    </a:p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Director de Diáspora y Desarrollo, RREE</a:t>
                      </a:r>
                    </a:p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endParaRPr lang="es-SV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7429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Jefa Departamento de Organismos Internacionales y Espacios Intergubernamentales, RREE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s-SV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extLst>
                  <a:ext uri="{0D108BD9-81ED-4DB2-BD59-A6C34878D82A}">
                    <a16:rowId xmlns:a16="http://schemas.microsoft.com/office/drawing/2014/main" val="1812220890"/>
                  </a:ext>
                </a:extLst>
              </a:tr>
              <a:tr h="56618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SV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Migración Laboral</a:t>
                      </a:r>
                      <a:endParaRPr lang="es-SV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Elsy Vásquez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ejvasquez@rree.gob.sv</a:t>
                      </a:r>
                    </a:p>
                  </a:txBody>
                  <a:tcPr marL="65212" marR="65212" marT="0" marB="0" anchor="ctr"/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Jefa Departamento de Gestión de Programas de Movilidad Laboral, RREE</a:t>
                      </a:r>
                      <a:endParaRPr lang="es-SV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 anchor="ctr"/>
                </a:tc>
                <a:extLst>
                  <a:ext uri="{0D108BD9-81ED-4DB2-BD59-A6C34878D82A}">
                    <a16:rowId xmlns:a16="http://schemas.microsoft.com/office/drawing/2014/main" val="2092529025"/>
                  </a:ext>
                </a:extLst>
              </a:tr>
              <a:tr h="61641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SV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Migración Irregular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SV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 Masiva </a:t>
                      </a:r>
                      <a:endParaRPr lang="es-SV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Jocellyn</a:t>
                      </a: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Ramírez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Jocellyn.ramirez@rree.gob.sv</a:t>
                      </a:r>
                    </a:p>
                  </a:txBody>
                  <a:tcPr marL="65212" marR="65212" marT="0" marB="0" anchor="ctr"/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Jefa Departamento de Prevención de la Migración Irregular, RREE</a:t>
                      </a:r>
                      <a:endParaRPr lang="es-SV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 anchor="ctr"/>
                </a:tc>
                <a:extLst>
                  <a:ext uri="{0D108BD9-81ED-4DB2-BD59-A6C34878D82A}">
                    <a16:rowId xmlns:a16="http://schemas.microsoft.com/office/drawing/2014/main" val="3547768629"/>
                  </a:ext>
                </a:extLst>
              </a:tr>
              <a:tr h="616712">
                <a:tc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Protección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endParaRPr lang="es-SV" sz="1400" b="1" dirty="0"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7429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Ana Irma Rodas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airodas@rree.gob.sv</a:t>
                      </a:r>
                    </a:p>
                  </a:txBody>
                  <a:tcPr marL="65212" marR="65212" marT="0" marB="0" anchor="ctr"/>
                </a:tc>
                <a:tc>
                  <a:txBody>
                    <a:bodyPr/>
                    <a:lstStyle/>
                    <a:p>
                      <a:pPr marL="7429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Jefa Departamento de Gestión Humanitaria, RREE</a:t>
                      </a:r>
                    </a:p>
                  </a:txBody>
                  <a:tcPr marL="65212" marR="65212" marT="0" marB="0" anchor="ctr"/>
                </a:tc>
                <a:extLst>
                  <a:ext uri="{0D108BD9-81ED-4DB2-BD59-A6C34878D82A}">
                    <a16:rowId xmlns:a16="http://schemas.microsoft.com/office/drawing/2014/main" val="927647521"/>
                  </a:ext>
                </a:extLst>
              </a:tr>
              <a:tr h="13846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endParaRPr lang="es-SV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SV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Gestión Fronteriza</a:t>
                      </a:r>
                      <a:endParaRPr lang="es-SV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Ana Irma Rodas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airodas@rree.gob.sv</a:t>
                      </a:r>
                    </a:p>
                    <a:p>
                      <a:pPr marL="7429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César Rivera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cesar.rivera@seguridad.gob.sv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endParaRPr lang="es-SV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12" marR="65212" marT="0" marB="0"/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Jefa Departamento de Gestión Humanitaria, RREE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7429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Gerente de Control Migratorio, Dirección General de Migración y Extranjería, Ministerio de Justicia y Seguridad Pública</a:t>
                      </a:r>
                    </a:p>
                  </a:txBody>
                  <a:tcPr marL="65212" marR="65212" marT="0" marB="0"/>
                </a:tc>
                <a:extLst>
                  <a:ext uri="{0D108BD9-81ED-4DB2-BD59-A6C34878D82A}">
                    <a16:rowId xmlns:a16="http://schemas.microsoft.com/office/drawing/2014/main" val="320950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34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F72C-D2A8-4658-A069-2ED59777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14" y="125974"/>
            <a:ext cx="5126502" cy="1325563"/>
          </a:xfrm>
        </p:spPr>
        <p:txBody>
          <a:bodyPr>
            <a:normAutofit/>
          </a:bodyPr>
          <a:lstStyle/>
          <a:p>
            <a:r>
              <a:rPr lang="es-SV" sz="2300" b="1" dirty="0">
                <a:solidFill>
                  <a:srgbClr val="DDFB71"/>
                </a:solidFill>
              </a:rPr>
              <a:t>PRESENTACIÓN DEL CALENDARIO 2022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A18BF1-7C09-4D69-AEE2-1C0AEA8E2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892439"/>
              </p:ext>
            </p:extLst>
          </p:nvPr>
        </p:nvGraphicFramePr>
        <p:xfrm>
          <a:off x="1533378" y="2101702"/>
          <a:ext cx="9523827" cy="416239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072231">
                  <a:extLst>
                    <a:ext uri="{9D8B030D-6E8A-4147-A177-3AD203B41FA5}">
                      <a16:colId xmlns:a16="http://schemas.microsoft.com/office/drawing/2014/main" val="532014911"/>
                    </a:ext>
                  </a:extLst>
                </a:gridCol>
                <a:gridCol w="2451596">
                  <a:extLst>
                    <a:ext uri="{9D8B030D-6E8A-4147-A177-3AD203B41FA5}">
                      <a16:colId xmlns:a16="http://schemas.microsoft.com/office/drawing/2014/main" val="3957701746"/>
                    </a:ext>
                  </a:extLst>
                </a:gridCol>
              </a:tblGrid>
              <a:tr h="557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s-SV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ESTRUCTURALES 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4734034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ACTIVIDADES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248391"/>
                  </a:ext>
                </a:extLst>
              </a:tr>
              <a:tr h="8721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Taller para la preparación de la CRM frente al Foro Internacional de Examen de las Migraciones del Pacto Mundial para una migración ordenada, segura y regular. Presencial México.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Pendiente de definir fecha en semana del 28 de marzo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626497"/>
                  </a:ext>
                </a:extLst>
              </a:tr>
              <a:tr h="4360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Reunión Grupo Regional de Consulta sobre Migración. Presencial El Salvador.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Junio y noviembre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268955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Reuniones de los grupos de trabajo. Virtual.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Junio y noviembre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707072"/>
                  </a:ext>
                </a:extLst>
              </a:tr>
              <a:tr h="1479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III Reunión Plenaria entre la CRM-CSM. Virtual.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Pendiente de definir fecha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978292"/>
                  </a:ext>
                </a:extLst>
              </a:tr>
              <a:tr h="3775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XXVII Reunión Viceministerial. Presencial El Salvador.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1 y 2 de diciembre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77061"/>
                  </a:ext>
                </a:extLst>
              </a:tr>
              <a:tr h="34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PROCESOS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1040490"/>
                  </a:ext>
                </a:extLst>
              </a:tr>
              <a:tr h="3673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Elaboración y aprobación del Plan Estratégico 2023-2026.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487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60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D38120-F087-46A7-88DB-2EA824D8D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062265"/>
              </p:ext>
            </p:extLst>
          </p:nvPr>
        </p:nvGraphicFramePr>
        <p:xfrm>
          <a:off x="1533379" y="1622957"/>
          <a:ext cx="9833316" cy="481649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301132">
                  <a:extLst>
                    <a:ext uri="{9D8B030D-6E8A-4147-A177-3AD203B41FA5}">
                      <a16:colId xmlns:a16="http://schemas.microsoft.com/office/drawing/2014/main" val="886542186"/>
                    </a:ext>
                  </a:extLst>
                </a:gridCol>
                <a:gridCol w="2532184">
                  <a:extLst>
                    <a:ext uri="{9D8B030D-6E8A-4147-A177-3AD203B41FA5}">
                      <a16:colId xmlns:a16="http://schemas.microsoft.com/office/drawing/2014/main" val="4015196115"/>
                    </a:ext>
                  </a:extLst>
                </a:gridCol>
              </a:tblGrid>
              <a:tr h="40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ACTIVIDADES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solidFill>
                      <a:schemeClr val="accent3">
                        <a:tint val="2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>
                    <a:solidFill>
                      <a:schemeClr val="accent3">
                        <a:tint val="2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35113"/>
                  </a:ext>
                </a:extLst>
              </a:tr>
              <a:tr h="45377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III Diplomado sobre Migración Laboral​. 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Julio a septiembre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264550"/>
                  </a:ext>
                </a:extLst>
              </a:tr>
              <a:tr h="84614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2. Foro sobre programas de Movilidad laboral en la región, una mirada desde las personas trabajadoras y de los empleadores: desafíos de los esquemas de Movilidad Laboral, a la luz de la Pandemia. Presencial El Salvador.</a:t>
                      </a:r>
                    </a:p>
                  </a:txBody>
                  <a:tcPr marL="64937" marR="64937" marT="0" marB="0" anchor="ctr">
                    <a:solidFill>
                      <a:schemeClr val="accent3">
                        <a:tint val="2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27 y 28 de mayo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solidFill>
                      <a:schemeClr val="accent3">
                        <a:tint val="2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33890"/>
                  </a:ext>
                </a:extLst>
              </a:tr>
              <a:tr h="6390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3. Foro para la promoción, desarrollo, vinculación y capitalización de los aportes de las diásporas​.​ Presencial El Salvador.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5 de mayo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08790"/>
                  </a:ext>
                </a:extLst>
              </a:tr>
              <a:tr h="486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PROCESOS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solidFill>
                      <a:schemeClr val="accent3">
                        <a:tint val="2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solidFill>
                      <a:schemeClr val="accent3">
                        <a:tint val="20000"/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82235"/>
                  </a:ext>
                </a:extLst>
              </a:tr>
              <a:tr h="6390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Implementación de la Campaña para la sensibilización a empleadores para facilitar la inserción laboral de las personas migrantes.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638604"/>
                  </a:ext>
                </a:extLst>
              </a:tr>
              <a:tr h="6390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Identificar oportunidades para el desarrollo de la primera Maestría Regional sobre Movilidad Laboral​.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solidFill>
                      <a:schemeClr val="accent3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solidFill>
                      <a:schemeClr val="accent3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60367"/>
                  </a:ext>
                </a:extLst>
              </a:tr>
              <a:tr h="7101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Continuar la elaboración, aprobación e implementación del Plan de Acción Regional sobre Movilidad Laboral (generación de indicadores de movilidad laboral).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7" marR="6493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9517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29FF72C-D2A8-4658-A069-2ED59777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14" y="125974"/>
            <a:ext cx="5126502" cy="1325563"/>
          </a:xfrm>
        </p:spPr>
        <p:txBody>
          <a:bodyPr>
            <a:normAutofit/>
          </a:bodyPr>
          <a:lstStyle/>
          <a:p>
            <a:r>
              <a:rPr lang="es-SV" sz="2300" b="1" dirty="0">
                <a:solidFill>
                  <a:srgbClr val="DDFB71"/>
                </a:solidFill>
              </a:rPr>
              <a:t>GRUPO DE TRABAJO MIGRACIÓN LABORAL</a:t>
            </a:r>
          </a:p>
        </p:txBody>
      </p:sp>
    </p:spTree>
    <p:extLst>
      <p:ext uri="{BB962C8B-B14F-4D97-AF65-F5344CB8AC3E}">
        <p14:creationId xmlns:p14="http://schemas.microsoft.com/office/powerpoint/2010/main" val="420460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6D9474-4C2F-4AE4-BD62-2B2FFDE68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563602"/>
              </p:ext>
            </p:extLst>
          </p:nvPr>
        </p:nvGraphicFramePr>
        <p:xfrm>
          <a:off x="1593667" y="1934863"/>
          <a:ext cx="9339943" cy="403544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765164">
                  <a:extLst>
                    <a:ext uri="{9D8B030D-6E8A-4147-A177-3AD203B41FA5}">
                      <a16:colId xmlns:a16="http://schemas.microsoft.com/office/drawing/2014/main" val="2913659172"/>
                    </a:ext>
                  </a:extLst>
                </a:gridCol>
                <a:gridCol w="2574779">
                  <a:extLst>
                    <a:ext uri="{9D8B030D-6E8A-4147-A177-3AD203B41FA5}">
                      <a16:colId xmlns:a16="http://schemas.microsoft.com/office/drawing/2014/main" val="419494367"/>
                    </a:ext>
                  </a:extLst>
                </a:gridCol>
              </a:tblGrid>
              <a:tr h="41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ACTIVIDADES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44464"/>
                  </a:ext>
                </a:extLst>
              </a:tr>
              <a:tr h="7429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SzPts val="12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Taller para crear un plan de trabajo sobre vías regulares más accesibles y desincentivar la migración irregular. (</a:t>
                      </a:r>
                      <a:r>
                        <a:rPr lang="es-ES" sz="1400" b="1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En conjunto con el Grupo de Trabajo de Migración Laboral y Gestión Fronteriza</a:t>
                      </a: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). Presencial El Salvador.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13 y 14 de octubre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264100"/>
                  </a:ext>
                </a:extLst>
              </a:tr>
              <a:tr h="56056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2. Diplomado para Fortalecimiento de capacidades a gobiernos locales en temas de movilidad humana. 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Julio a septiembre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71532"/>
                  </a:ext>
                </a:extLst>
              </a:tr>
              <a:tr h="56056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3. Feria regional en temas de prevención de migración irregular. Presencial El Salvador.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22 y 23 de septiembre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000012"/>
                  </a:ext>
                </a:extLst>
              </a:tr>
              <a:tr h="359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PROCESOS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66141"/>
                  </a:ext>
                </a:extLst>
              </a:tr>
              <a:tr h="74295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Revisión, aprobación y difusión de la Campaña conjunta regional sobre los riesgos de la migración irregular, en coordinación con el Grupo de Trabajo sobre Gestión Fronteriza.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938340"/>
                  </a:ext>
                </a:extLst>
              </a:tr>
              <a:tr h="6552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Seguimiento de la Estrategia regional de atención a la migración irregular y masiva, para aprobación.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15" marR="63915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6213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29FF72C-D2A8-4658-A069-2ED59777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14" y="125974"/>
            <a:ext cx="5126502" cy="1325563"/>
          </a:xfrm>
        </p:spPr>
        <p:txBody>
          <a:bodyPr>
            <a:normAutofit/>
          </a:bodyPr>
          <a:lstStyle/>
          <a:p>
            <a:pPr algn="ctr"/>
            <a:r>
              <a:rPr lang="es-SV" sz="2300" b="1" dirty="0">
                <a:solidFill>
                  <a:srgbClr val="DDFB71"/>
                </a:solidFill>
              </a:rPr>
              <a:t>GRUPO DE TRABAJO MIGRACIÓN IRREGULAR Y MASIVA</a:t>
            </a:r>
          </a:p>
        </p:txBody>
      </p:sp>
    </p:spTree>
    <p:extLst>
      <p:ext uri="{BB962C8B-B14F-4D97-AF65-F5344CB8AC3E}">
        <p14:creationId xmlns:p14="http://schemas.microsoft.com/office/powerpoint/2010/main" val="268674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5B0F84-D4E6-4493-B237-B33848EE7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26146"/>
              </p:ext>
            </p:extLst>
          </p:nvPr>
        </p:nvGraphicFramePr>
        <p:xfrm>
          <a:off x="1491175" y="1718823"/>
          <a:ext cx="9819249" cy="472418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958647">
                  <a:extLst>
                    <a:ext uri="{9D8B030D-6E8A-4147-A177-3AD203B41FA5}">
                      <a16:colId xmlns:a16="http://schemas.microsoft.com/office/drawing/2014/main" val="2870503380"/>
                    </a:ext>
                  </a:extLst>
                </a:gridCol>
                <a:gridCol w="2860602">
                  <a:extLst>
                    <a:ext uri="{9D8B030D-6E8A-4147-A177-3AD203B41FA5}">
                      <a16:colId xmlns:a16="http://schemas.microsoft.com/office/drawing/2014/main" val="1013590670"/>
                    </a:ext>
                  </a:extLst>
                </a:gridCol>
              </a:tblGrid>
              <a:tr h="53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ACTIVIDADES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687020"/>
                  </a:ext>
                </a:extLst>
              </a:tr>
              <a:tr h="80514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SzPts val="12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Visita a El Darién, Panamá. Reuniones Bilaterales y Trilaterales entre los Países Miembros en materia de gestión fronteriza. Presencial Panamá. (En conjunto con Grupo de Trabajo Gestión Fronteriza.)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24 y 25 de marzo</a:t>
                      </a:r>
                    </a:p>
                    <a:p>
                      <a:pPr marL="457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propuestas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752833"/>
                  </a:ext>
                </a:extLst>
              </a:tr>
              <a:tr h="5094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2. Taller para reintegración de migrantes. Presencial México.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19 y 20 de mayo</a:t>
                      </a:r>
                    </a:p>
                    <a:p>
                      <a:pPr marL="457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Propuesta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578744"/>
                  </a:ext>
                </a:extLst>
              </a:tr>
              <a:tr h="5313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3. IV Congreso de Mujeres en contexto de la Migración. Presencial El Salvador.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Pendiente de definir fechas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566754"/>
                  </a:ext>
                </a:extLst>
              </a:tr>
              <a:tr h="6522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4. II Taller sobre Mecanismos de Búsqueda de Personas Migrantes Desaparecidas. Híbrido.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25 y 26 de agosto </a:t>
                      </a:r>
                    </a:p>
                    <a:p>
                      <a:pPr marL="457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propuestas.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24053"/>
                  </a:ext>
                </a:extLst>
              </a:tr>
              <a:tr h="4185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5. Taller sobre Salud y Migración. Presencial Costa Rica.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Julio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 propuesta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457317"/>
                  </a:ext>
                </a:extLst>
              </a:tr>
              <a:tr h="57436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6. III Diplomado sobre niñez, adolescencia y migración con el apoyo de RRCOM. 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Agosto a octubre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01998"/>
                  </a:ext>
                </a:extLst>
              </a:tr>
              <a:tr h="6928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7. Talleres para la implementación de la </a:t>
                      </a:r>
                      <a:r>
                        <a:rPr lang="es-C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“Guía Operativa para Aplicación del Interés Superior de la Niñez en Contextos de Movilidad Humana”. 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Virtual.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27 y 28 de octubre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23" marR="6792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37648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29FF72C-D2A8-4658-A069-2ED59777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14" y="125974"/>
            <a:ext cx="5126502" cy="1325563"/>
          </a:xfrm>
        </p:spPr>
        <p:txBody>
          <a:bodyPr>
            <a:normAutofit/>
          </a:bodyPr>
          <a:lstStyle/>
          <a:p>
            <a:pPr algn="ctr"/>
            <a:r>
              <a:rPr lang="es-SV" sz="2300" b="1" dirty="0">
                <a:solidFill>
                  <a:srgbClr val="DDFB71"/>
                </a:solidFill>
              </a:rPr>
              <a:t>GRUPO DE TRABAJO PROTECCIÓN </a:t>
            </a:r>
          </a:p>
        </p:txBody>
      </p:sp>
    </p:spTree>
    <p:extLst>
      <p:ext uri="{BB962C8B-B14F-4D97-AF65-F5344CB8AC3E}">
        <p14:creationId xmlns:p14="http://schemas.microsoft.com/office/powerpoint/2010/main" val="102607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857FB8-6385-4747-B596-78C7F913E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97474"/>
              </p:ext>
            </p:extLst>
          </p:nvPr>
        </p:nvGraphicFramePr>
        <p:xfrm>
          <a:off x="1659988" y="2138290"/>
          <a:ext cx="9214338" cy="208201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335071">
                  <a:extLst>
                    <a:ext uri="{9D8B030D-6E8A-4147-A177-3AD203B41FA5}">
                      <a16:colId xmlns:a16="http://schemas.microsoft.com/office/drawing/2014/main" val="3031304646"/>
                    </a:ext>
                  </a:extLst>
                </a:gridCol>
                <a:gridCol w="2879267">
                  <a:extLst>
                    <a:ext uri="{9D8B030D-6E8A-4147-A177-3AD203B41FA5}">
                      <a16:colId xmlns:a16="http://schemas.microsoft.com/office/drawing/2014/main" val="1861948846"/>
                    </a:ext>
                  </a:extLst>
                </a:gridCol>
              </a:tblGrid>
              <a:tr h="562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ACTIVIDADES</a:t>
                      </a:r>
                      <a:endParaRPr lang="es-S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400" dirty="0"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54454"/>
                  </a:ext>
                </a:extLst>
              </a:tr>
              <a:tr h="6765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C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Intercambio Técnico sobre Tráfico Ilícito de Personas Migrantes. Virtual.</a:t>
                      </a:r>
                      <a:r>
                        <a:rPr lang="es-SV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20 y 21 de abril (abril y mayo)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478167"/>
                  </a:ext>
                </a:extLst>
              </a:tr>
              <a:tr h="8427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C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2.  II Diplomado en línea sobre trata de personas, impartido por la Universidad Nacional Autónoma de México (UNAM). Híbrido.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Mayo a noviembre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entury Schoolbook" panose="02040604050505020304" pitchFamily="18" charset="0"/>
                          <a:cs typeface="Times New Roman" panose="02020603050405020304" pitchFamily="18" charset="0"/>
                        </a:rPr>
                        <a:t>Fechas tentativas</a:t>
                      </a:r>
                      <a:endParaRPr lang="es-SV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0907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29FF72C-D2A8-4658-A069-2ED59777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6" y="111906"/>
            <a:ext cx="5126502" cy="1325563"/>
          </a:xfrm>
        </p:spPr>
        <p:txBody>
          <a:bodyPr>
            <a:normAutofit/>
          </a:bodyPr>
          <a:lstStyle/>
          <a:p>
            <a:pPr algn="ctr"/>
            <a:r>
              <a:rPr lang="es-SV" sz="2300" b="1" dirty="0">
                <a:solidFill>
                  <a:srgbClr val="DDFB71"/>
                </a:solidFill>
              </a:rPr>
              <a:t>GRUPO DE TRABAJO GESTIÓN FRONTERIZA</a:t>
            </a:r>
          </a:p>
        </p:txBody>
      </p:sp>
    </p:spTree>
    <p:extLst>
      <p:ext uri="{BB962C8B-B14F-4D97-AF65-F5344CB8AC3E}">
        <p14:creationId xmlns:p14="http://schemas.microsoft.com/office/powerpoint/2010/main" val="119142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923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Plan de Trabajo y  Calendario de actividades  </vt:lpstr>
      <vt:lpstr>PowerPoint Presentation</vt:lpstr>
      <vt:lpstr>PowerPoint Presentation</vt:lpstr>
      <vt:lpstr>PRESENTACIÓN EQUIPO DE COORDINACIÓN GENERAL  Y COORDINACIÓN DE LOS GRUPOS DE TRABAJO </vt:lpstr>
      <vt:lpstr>PRESENTACIÓN DEL CALENDARIO 2022 </vt:lpstr>
      <vt:lpstr>GRUPO DE TRABAJO MIGRACIÓN LABORAL</vt:lpstr>
      <vt:lpstr>GRUPO DE TRABAJO MIGRACIÓN IRREGULAR Y MASIVA</vt:lpstr>
      <vt:lpstr>GRUPO DE TRABAJO PROTECCIÓN </vt:lpstr>
      <vt:lpstr>GRUPO DE TRABAJO GESTIÓN FRONTERIZA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</dc:creator>
  <cp:lastModifiedBy>María Jose Miranda Mendez</cp:lastModifiedBy>
  <cp:revision>26</cp:revision>
  <cp:lastPrinted>2022-01-25T20:00:39Z</cp:lastPrinted>
  <dcterms:created xsi:type="dcterms:W3CDTF">2022-01-25T19:13:32Z</dcterms:created>
  <dcterms:modified xsi:type="dcterms:W3CDTF">2022-01-26T12:42:19Z</dcterms:modified>
</cp:coreProperties>
</file>