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94" r:id="rId3"/>
    <p:sldId id="295" r:id="rId4"/>
    <p:sldId id="296" r:id="rId5"/>
    <p:sldId id="297" r:id="rId6"/>
    <p:sldId id="298" r:id="rId7"/>
    <p:sldId id="299" r:id="rId8"/>
    <p:sldId id="29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70" d="100"/>
          <a:sy n="70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8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7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9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6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8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4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7B928-FF05-4680-B9E6-9CBF46CCBEEC}" type="datetimeFigureOut">
              <a:rPr lang="en-US" smtClean="0"/>
              <a:pPr/>
              <a:t>28-Aug-14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A07C-EE9C-40C2-ADB5-5ED734F62BC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GT" dirty="0" smtClean="0"/>
              <a:t>El interés superior del niño</a:t>
            </a:r>
            <a:endParaRPr lang="es-GT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95400" y="3352800"/>
            <a:ext cx="6477000" cy="2286000"/>
          </a:xfrm>
        </p:spPr>
        <p:txBody>
          <a:bodyPr>
            <a:normAutofit fontScale="92500"/>
          </a:bodyPr>
          <a:lstStyle/>
          <a:p>
            <a:r>
              <a:rPr lang="es-GT" b="1" i="1" u="sng" dirty="0" smtClean="0"/>
              <a:t>Aproximación conceptual y normativa </a:t>
            </a:r>
          </a:p>
          <a:p>
            <a:endParaRPr lang="es-GT" b="1" i="1" u="sng" dirty="0" smtClean="0"/>
          </a:p>
          <a:p>
            <a:pPr algn="r"/>
            <a:r>
              <a:rPr lang="es-GT" sz="2200" b="1" dirty="0" smtClean="0"/>
              <a:t>Conferencia Regional sobre Migración / </a:t>
            </a:r>
          </a:p>
          <a:p>
            <a:pPr algn="r"/>
            <a:r>
              <a:rPr lang="es-GT" sz="2200" b="1" dirty="0" smtClean="0"/>
              <a:t>Grupo Ad-Hoc en materia de niñez y adolescencia migrante</a:t>
            </a:r>
          </a:p>
          <a:p>
            <a:pPr algn="r"/>
            <a:r>
              <a:rPr lang="es-GT" sz="2200" b="1" dirty="0" smtClean="0"/>
              <a:t>Guatemala, agosto 2014 </a:t>
            </a:r>
            <a:endParaRPr lang="es-GT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73050"/>
            <a:ext cx="7010400" cy="585311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El inter</a:t>
            </a:r>
            <a:r>
              <a:rPr lang="es-GT" dirty="0" err="1" smtClean="0"/>
              <a:t>és</a:t>
            </a:r>
            <a:r>
              <a:rPr lang="es-GT" dirty="0" smtClean="0"/>
              <a:t> superior de la niña y el niño migrante.</a:t>
            </a:r>
          </a:p>
          <a:p>
            <a:pPr marL="0" indent="0">
              <a:buNone/>
            </a:pPr>
            <a:endParaRPr lang="es-GT" dirty="0" smtClean="0"/>
          </a:p>
          <a:p>
            <a:r>
              <a:rPr lang="es-GT" dirty="0" smtClean="0"/>
              <a:t>Qué no es el interés superior del niño.</a:t>
            </a:r>
          </a:p>
          <a:p>
            <a:endParaRPr lang="es-GT" dirty="0" smtClean="0"/>
          </a:p>
          <a:p>
            <a:r>
              <a:rPr lang="es-GT" dirty="0" smtClean="0"/>
              <a:t>En qué consiste y cómo se vincula al Convenio de Viena sobre Relaciones Consulares (CVRC).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02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 smtClean="0"/>
              <a:t>Antecedentes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GT" dirty="0" smtClean="0"/>
              <a:t>Declaración de los Derechos del Niño de 1924:  “El niño debe ser el primero en recibir socorro en caso de calamidad”.</a:t>
            </a:r>
          </a:p>
          <a:p>
            <a:r>
              <a:rPr lang="es-GT" dirty="0" smtClean="0"/>
              <a:t>Declaración de los Derechos del Niño de 1959, párr. 2º.</a:t>
            </a:r>
          </a:p>
          <a:p>
            <a:r>
              <a:rPr lang="es-GT" dirty="0" smtClean="0"/>
              <a:t>Convención sobre los Derechos del Niño, de 1989, artículo 3, párr. 1º.</a:t>
            </a:r>
          </a:p>
          <a:p>
            <a:r>
              <a:rPr lang="es-GT" dirty="0" smtClean="0"/>
              <a:t>Observaciones generales No. 6 y 14, del Comité de los Derechos del Niño</a:t>
            </a:r>
            <a:r>
              <a:rPr lang="es-GT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0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GT" sz="2800" dirty="0" smtClean="0"/>
              <a:t>Es un límite a la discrecionalidad, no una puerta a ésta: </a:t>
            </a:r>
            <a:r>
              <a:rPr lang="es-GT" sz="2800" b="1" i="1" dirty="0" smtClean="0"/>
              <a:t>No es la varita mágica que ilumina a la autoridad o su conciencia. </a:t>
            </a:r>
            <a:r>
              <a:rPr lang="es-GT" sz="2800" dirty="0" smtClean="0"/>
              <a:t/>
            </a:r>
            <a:br>
              <a:rPr lang="es-GT" sz="2800" dirty="0" smtClean="0"/>
            </a:br>
            <a:endParaRPr lang="es-GT" sz="2800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 fontScale="85000" lnSpcReduction="20000"/>
          </a:bodyPr>
          <a:lstStyle/>
          <a:p>
            <a:r>
              <a:rPr lang="es-GT" dirty="0" smtClean="0"/>
              <a:t>La redacción del principio del interés superior del niño se orienta a fijarlo como un límite a la autoridad pública.</a:t>
            </a:r>
          </a:p>
          <a:p>
            <a:r>
              <a:rPr lang="es-GT" dirty="0" smtClean="0"/>
              <a:t>Constituye el derecho del niño a que su caso sea decidido conforme a sus propios derechos, y no conforme a la discrecionalidad de la autoridad.</a:t>
            </a:r>
          </a:p>
          <a:p>
            <a:r>
              <a:rPr lang="es-GT" dirty="0" smtClean="0"/>
              <a:t>No se basta por sí mismo, pues no se trata de que prevalezca un interés socialmente o moralmente valioso.</a:t>
            </a:r>
          </a:p>
          <a:p>
            <a:r>
              <a:rPr lang="es-GT" dirty="0" smtClean="0"/>
              <a:t>Es un derecho que necesariamente se vincula a otros derechos.</a:t>
            </a:r>
          </a:p>
          <a:p>
            <a:r>
              <a:rPr lang="es-GT" dirty="0" smtClean="0"/>
              <a:t>Desde la vigencia de la Convención el interés superior del niño deja de ser un objetivo social deseable -realizado por una autoridad progresista o benevolente- y pasa a ser un principio jurídico garantista que obliga a la autoridad</a:t>
            </a:r>
            <a:endParaRPr lang="es-GT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s-GT" dirty="0" smtClean="0"/>
          </a:p>
          <a:p>
            <a:pPr>
              <a:buNone/>
            </a:pPr>
            <a:endParaRPr lang="es-GT" dirty="0" smtClean="0"/>
          </a:p>
          <a:p>
            <a:pPr>
              <a:buNone/>
            </a:pPr>
            <a:endParaRPr lang="es-GT" dirty="0" smtClean="0"/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59976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 smtClean="0"/>
              <a:t>	Que implica: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GT" dirty="0" smtClean="0"/>
              <a:t>Desde el CVRC:</a:t>
            </a:r>
          </a:p>
          <a:p>
            <a:pPr marL="0" indent="0">
              <a:buNone/>
            </a:pPr>
            <a:r>
              <a:rPr lang="es-GT" dirty="0"/>
              <a:t>	</a:t>
            </a:r>
            <a:r>
              <a:rPr lang="es-GT" dirty="0" smtClean="0"/>
              <a:t>Art. 5.. Protección de intereses de los ciudadanos.</a:t>
            </a:r>
          </a:p>
          <a:p>
            <a:pPr marL="0" indent="0">
              <a:buNone/>
            </a:pPr>
            <a:r>
              <a:rPr lang="es-GT" dirty="0"/>
              <a:t>	</a:t>
            </a:r>
            <a:r>
              <a:rPr lang="es-GT" dirty="0" smtClean="0"/>
              <a:t>Art. 36. Comunicación libre, notificación consular, derecho de visita consular…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GT" sz="2400" dirty="0" smtClean="0"/>
              <a:t>CDN y Observación 6 del Comité:</a:t>
            </a:r>
          </a:p>
          <a:p>
            <a:r>
              <a:rPr lang="es-GT" sz="2400" dirty="0" smtClean="0"/>
              <a:t>La niña o niño migrante es un niño en situación de vulnerabilidad y desprotección.</a:t>
            </a:r>
          </a:p>
          <a:p>
            <a:endParaRPr lang="es-G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0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 smtClean="0"/>
              <a:t>En consecuencia: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1o.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sujeto</a:t>
            </a:r>
            <a:r>
              <a:rPr lang="en-US" dirty="0"/>
              <a:t> de  </a:t>
            </a:r>
            <a:r>
              <a:rPr lang="en-US" dirty="0" err="1"/>
              <a:t>protección</a:t>
            </a:r>
            <a:r>
              <a:rPr lang="en-US" dirty="0"/>
              <a:t> de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derechos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los </a:t>
            </a:r>
            <a:r>
              <a:rPr lang="en-US" dirty="0" err="1"/>
              <a:t>Sistemas</a:t>
            </a:r>
            <a:r>
              <a:rPr lang="en-US" dirty="0"/>
              <a:t> </a:t>
            </a:r>
            <a:r>
              <a:rPr lang="en-US" dirty="0" err="1"/>
              <a:t>Nacionales</a:t>
            </a:r>
            <a:r>
              <a:rPr lang="en-US" dirty="0"/>
              <a:t> de </a:t>
            </a:r>
            <a:r>
              <a:rPr lang="en-US" dirty="0" err="1"/>
              <a:t>Protección</a:t>
            </a:r>
            <a:r>
              <a:rPr lang="en-US" dirty="0"/>
              <a:t> de los </a:t>
            </a:r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involucrados</a:t>
            </a:r>
            <a:r>
              <a:rPr lang="en-US" dirty="0"/>
              <a:t> (</a:t>
            </a:r>
            <a:r>
              <a:rPr lang="en-US" dirty="0" err="1" smtClean="0"/>
              <a:t>origen</a:t>
            </a:r>
            <a:r>
              <a:rPr lang="en-US" dirty="0" smtClean="0"/>
              <a:t>, </a:t>
            </a:r>
            <a:r>
              <a:rPr lang="en-US" dirty="0" err="1"/>
              <a:t>tránsito</a:t>
            </a:r>
            <a:r>
              <a:rPr lang="en-US" dirty="0"/>
              <a:t> y </a:t>
            </a:r>
            <a:r>
              <a:rPr lang="en-US" dirty="0" err="1"/>
              <a:t>destino</a:t>
            </a:r>
            <a:r>
              <a:rPr lang="en-US" dirty="0"/>
              <a:t>)</a:t>
            </a:r>
          </a:p>
          <a:p>
            <a:r>
              <a:rPr lang="es-GT" dirty="0" smtClean="0"/>
              <a:t>2º. No puede ser retornado a su país de origen sin previa decisión de autoridad competente y valoración de la conveniencia o no basada en sus derechos específicos (evaluación DIS). Ello implica solicitudes de asilo o Protección Especial.</a:t>
            </a:r>
          </a:p>
          <a:p>
            <a:endParaRPr lang="es-G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3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GT" sz="2800" dirty="0" smtClean="0"/>
              <a:t>Lo que manda del CDN es que se aborde en primer lugar la situación de desprotección y desde ese marco ver el estatus migratorio.</a:t>
            </a:r>
            <a:endParaRPr lang="es-HN" sz="2800" dirty="0" smtClean="0"/>
          </a:p>
          <a:p>
            <a:r>
              <a:rPr lang="es-HN" sz="2800" dirty="0" smtClean="0"/>
              <a:t>Todos los países de la región son signatarios de la CDN y en el caso de EEUU se aplica </a:t>
            </a:r>
            <a:r>
              <a:rPr lang="en-GB" sz="2800" i="1" dirty="0" smtClean="0"/>
              <a:t>Due </a:t>
            </a:r>
            <a:r>
              <a:rPr lang="en-GB" sz="2800" i="1" dirty="0"/>
              <a:t>process of Law </a:t>
            </a:r>
            <a:r>
              <a:rPr lang="en-GB" sz="2800" i="1" dirty="0" smtClean="0"/>
              <a:t> -</a:t>
            </a:r>
            <a:r>
              <a:rPr lang="en-GB" sz="2800" dirty="0" err="1" smtClean="0"/>
              <a:t>debido</a:t>
            </a:r>
            <a:r>
              <a:rPr lang="en-GB" sz="2800" dirty="0" smtClean="0"/>
              <a:t> </a:t>
            </a:r>
            <a:r>
              <a:rPr lang="en-GB" sz="2800" dirty="0" err="1" smtClean="0"/>
              <a:t>proceso</a:t>
            </a:r>
            <a:r>
              <a:rPr lang="en-GB" sz="2800" dirty="0" smtClean="0"/>
              <a:t>-  </a:t>
            </a:r>
            <a:r>
              <a:rPr lang="en-GB" sz="2800" dirty="0"/>
              <a:t>para </a:t>
            </a:r>
            <a:r>
              <a:rPr lang="en-GB" sz="2800" dirty="0" err="1"/>
              <a:t>toda</a:t>
            </a:r>
            <a:r>
              <a:rPr lang="en-GB" sz="2800" dirty="0"/>
              <a:t> </a:t>
            </a:r>
            <a:r>
              <a:rPr lang="en-GB" sz="2800" dirty="0" err="1"/>
              <a:t>afectaci</a:t>
            </a:r>
            <a:r>
              <a:rPr lang="es-HN" sz="2800" dirty="0" err="1"/>
              <a:t>ón</a:t>
            </a:r>
            <a:r>
              <a:rPr lang="es-HN" sz="2800" dirty="0"/>
              <a:t> de derechos de una persona en territorio de EEUU </a:t>
            </a:r>
            <a:r>
              <a:rPr lang="es-HN" sz="2800" dirty="0" smtClean="0"/>
              <a:t> (5ª. Enmienda).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680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/>
          </a:bodyPr>
          <a:lstStyle/>
          <a:p>
            <a:r>
              <a:rPr lang="es-GT" dirty="0"/>
              <a:t>Los derechos de la CDN:</a:t>
            </a:r>
          </a:p>
          <a:p>
            <a:pPr lvl="1"/>
            <a:r>
              <a:rPr lang="es-GT" dirty="0"/>
              <a:t>No son una re afirmación</a:t>
            </a:r>
          </a:p>
          <a:p>
            <a:pPr lvl="1"/>
            <a:r>
              <a:rPr lang="es-GT" dirty="0"/>
              <a:t>Constituyen una fuente de derechos propios</a:t>
            </a:r>
          </a:p>
          <a:p>
            <a:pPr lvl="1"/>
            <a:r>
              <a:rPr lang="es-GT" dirty="0"/>
              <a:t>Son derechos-garantía frente a las acciones del Estado</a:t>
            </a:r>
          </a:p>
          <a:p>
            <a:pPr lvl="1"/>
            <a:r>
              <a:rPr lang="es-GT" dirty="0"/>
              <a:t>Ordena las relaciones entre el niño, su familia, su comunidad, su sociedad y el Estado</a:t>
            </a:r>
          </a:p>
          <a:p>
            <a:pPr lvl="1"/>
            <a:r>
              <a:rPr lang="es-GT" dirty="0"/>
              <a:t>Exige una modificación radical de la legislación y de su forma de aplicarla.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4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307</TotalTime>
  <Words>506</Words>
  <Application>Microsoft Office PowerPoint</Application>
  <PresentationFormat>Presentación en pantalla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blank</vt:lpstr>
      <vt:lpstr>El interés superior del niño</vt:lpstr>
      <vt:lpstr>Presentación de PowerPoint</vt:lpstr>
      <vt:lpstr>Antecedentes</vt:lpstr>
      <vt:lpstr>Es un límite a la discrecionalidad, no una puerta a ésta: No es la varita mágica que ilumina a la autoridad o su conciencia.  </vt:lpstr>
      <vt:lpstr> Que implica:</vt:lpstr>
      <vt:lpstr>En consecuencia:</vt:lpstr>
      <vt:lpstr>Presentación de PowerPoint</vt:lpstr>
      <vt:lpstr>Presentación de PowerPoint</vt:lpstr>
    </vt:vector>
  </TitlesOfParts>
  <Company>UNICEF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UNICEF</dc:creator>
  <cp:lastModifiedBy>Angela Alvarado</cp:lastModifiedBy>
  <cp:revision>15</cp:revision>
  <dcterms:created xsi:type="dcterms:W3CDTF">2011-10-04T16:33:53Z</dcterms:created>
  <dcterms:modified xsi:type="dcterms:W3CDTF">2014-08-28T20:15:32Z</dcterms:modified>
</cp:coreProperties>
</file>