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18"/>
  </p:notesMasterIdLst>
  <p:handoutMasterIdLst>
    <p:handoutMasterId r:id="rId19"/>
  </p:handoutMasterIdLst>
  <p:sldIdLst>
    <p:sldId id="256" r:id="rId2"/>
    <p:sldId id="289" r:id="rId3"/>
    <p:sldId id="265" r:id="rId4"/>
    <p:sldId id="262" r:id="rId5"/>
    <p:sldId id="290" r:id="rId6"/>
    <p:sldId id="291" r:id="rId7"/>
    <p:sldId id="292" r:id="rId8"/>
    <p:sldId id="294" r:id="rId9"/>
    <p:sldId id="267" r:id="rId10"/>
    <p:sldId id="272" r:id="rId11"/>
    <p:sldId id="288" r:id="rId12"/>
    <p:sldId id="295" r:id="rId13"/>
    <p:sldId id="296" r:id="rId14"/>
    <p:sldId id="297" r:id="rId15"/>
    <p:sldId id="298" r:id="rId16"/>
    <p:sldId id="266" r:id="rId17"/>
  </p:sldIdLst>
  <p:sldSz cx="12192000" cy="6858000"/>
  <p:notesSz cx="6669088" cy="9926638"/>
  <p:embeddedFontLst>
    <p:embeddedFont>
      <p:font typeface="Calibri Light" panose="020F0302020204030204" pitchFamily="34" charset="0"/>
      <p:regular r:id="rId20"/>
      <p:italic r:id="rId21"/>
    </p:embeddedFont>
    <p:embeddedFont>
      <p:font typeface="Source Sans Pro Black" panose="020B0803030403020204" pitchFamily="34" charset="0"/>
      <p:bold r:id="rId22"/>
      <p:boldItalic r:id="rId23"/>
    </p:embeddedFont>
    <p:embeddedFont>
      <p:font typeface="Roboto" pitchFamily="2" charset="0"/>
      <p:regular r:id="rId24"/>
      <p:bold r:id="rId25"/>
      <p:italic r:id="rId26"/>
      <p:boldItalic r:id="rId27"/>
    </p:embeddedFont>
    <p:embeddedFont>
      <p:font typeface="Calibri" panose="020F0502020204030204" pitchFamily="34" charset="0"/>
      <p:regular r:id="rId28"/>
      <p:bold r:id="rId29"/>
      <p:italic r:id="rId30"/>
      <p:boldItalic r:id="rId3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7" orient="horz" pos="4320" userDrawn="1">
          <p15:clr>
            <a:srgbClr val="A4A3A4"/>
          </p15:clr>
        </p15:guide>
        <p15:guide id="8"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72B62"/>
    <a:srgbClr val="3E79D0"/>
    <a:srgbClr val="0E57C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17" autoAdjust="0"/>
    <p:restoredTop sz="67306" autoAdjust="0"/>
  </p:normalViewPr>
  <p:slideViewPr>
    <p:cSldViewPr snapToGrid="0">
      <p:cViewPr varScale="1">
        <p:scale>
          <a:sx n="67" d="100"/>
          <a:sy n="67" d="100"/>
        </p:scale>
        <p:origin x="96" y="186"/>
      </p:cViewPr>
      <p:guideLst>
        <p:guide orient="horz" pos="432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26" Type="http://schemas.openxmlformats.org/officeDocument/2006/relationships/font" Target="fonts/font7.fntdata"/><Relationship Id="rId3" Type="http://schemas.openxmlformats.org/officeDocument/2006/relationships/slide" Target="slides/slide2.xml"/><Relationship Id="rId21" Type="http://schemas.openxmlformats.org/officeDocument/2006/relationships/font" Target="fonts/font2.fntdata"/><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6.fntdata"/><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1.fntdata"/><Relationship Id="rId29" Type="http://schemas.openxmlformats.org/officeDocument/2006/relationships/font" Target="fonts/font10.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5.fntdata"/><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4.fntdata"/><Relationship Id="rId28" Type="http://schemas.openxmlformats.org/officeDocument/2006/relationships/font" Target="fonts/font9.fntdata"/><Relationship Id="rId10" Type="http://schemas.openxmlformats.org/officeDocument/2006/relationships/slide" Target="slides/slide9.xml"/><Relationship Id="rId19" Type="http://schemas.openxmlformats.org/officeDocument/2006/relationships/handoutMaster" Target="handoutMasters/handoutMaster1.xml"/><Relationship Id="rId31" Type="http://schemas.openxmlformats.org/officeDocument/2006/relationships/font" Target="fonts/font1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font" Target="fonts/font11.fntdata"/><Relationship Id="rId35"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938" cy="496332"/>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777607" y="0"/>
            <a:ext cx="2889938" cy="496332"/>
          </a:xfrm>
          <a:prstGeom prst="rect">
            <a:avLst/>
          </a:prstGeom>
        </p:spPr>
        <p:txBody>
          <a:bodyPr vert="horz" lIns="91440" tIns="45720" rIns="91440" bIns="45720" rtlCol="0"/>
          <a:lstStyle>
            <a:lvl1pPr algn="r">
              <a:defRPr sz="1200"/>
            </a:lvl1pPr>
          </a:lstStyle>
          <a:p>
            <a:fld id="{6106D478-EA04-431D-9057-23149CA6270F}" type="datetimeFigureOut">
              <a:rPr lang="en-US" smtClean="0"/>
              <a:t>06-Feb-17</a:t>
            </a:fld>
            <a:endParaRPr lang="en-US"/>
          </a:p>
        </p:txBody>
      </p:sp>
      <p:sp>
        <p:nvSpPr>
          <p:cNvPr id="4" name="Footer Placeholder 3"/>
          <p:cNvSpPr>
            <a:spLocks noGrp="1"/>
          </p:cNvSpPr>
          <p:nvPr>
            <p:ph type="ftr" sz="quarter" idx="2"/>
          </p:nvPr>
        </p:nvSpPr>
        <p:spPr>
          <a:xfrm>
            <a:off x="0" y="9428583"/>
            <a:ext cx="2889938" cy="496332"/>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777607" y="9428583"/>
            <a:ext cx="2889938" cy="496332"/>
          </a:xfrm>
          <a:prstGeom prst="rect">
            <a:avLst/>
          </a:prstGeom>
        </p:spPr>
        <p:txBody>
          <a:bodyPr vert="horz" lIns="91440" tIns="45720" rIns="91440" bIns="45720" rtlCol="0" anchor="b"/>
          <a:lstStyle>
            <a:lvl1pPr algn="r">
              <a:defRPr sz="1200"/>
            </a:lvl1pPr>
          </a:lstStyle>
          <a:p>
            <a:fld id="{F9BBAC62-C4CB-46D3-88C9-5146AC0D2731}" type="slidenum">
              <a:rPr lang="en-US" smtClean="0"/>
              <a:t>‹#›</a:t>
            </a:fld>
            <a:endParaRPr lang="en-US"/>
          </a:p>
        </p:txBody>
      </p:sp>
    </p:spTree>
    <p:extLst>
      <p:ext uri="{BB962C8B-B14F-4D97-AF65-F5344CB8AC3E}">
        <p14:creationId xmlns:p14="http://schemas.microsoft.com/office/powerpoint/2010/main" val="78088607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938" cy="496332"/>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777607" y="0"/>
            <a:ext cx="2889938" cy="496332"/>
          </a:xfrm>
          <a:prstGeom prst="rect">
            <a:avLst/>
          </a:prstGeom>
        </p:spPr>
        <p:txBody>
          <a:bodyPr vert="horz" lIns="91440" tIns="45720" rIns="91440" bIns="45720" rtlCol="0"/>
          <a:lstStyle>
            <a:lvl1pPr algn="r">
              <a:defRPr sz="1200"/>
            </a:lvl1pPr>
          </a:lstStyle>
          <a:p>
            <a:fld id="{5267E4B4-A16A-412D-B97D-1F1F3B9846E8}" type="datetimeFigureOut">
              <a:rPr lang="en-US" smtClean="0"/>
              <a:t>06-Feb-17</a:t>
            </a:fld>
            <a:endParaRPr lang="en-US"/>
          </a:p>
        </p:txBody>
      </p:sp>
      <p:sp>
        <p:nvSpPr>
          <p:cNvPr id="4" name="Slide Image Placeholder 3"/>
          <p:cNvSpPr>
            <a:spLocks noGrp="1" noRot="1" noChangeAspect="1"/>
          </p:cNvSpPr>
          <p:nvPr>
            <p:ph type="sldImg" idx="2"/>
          </p:nvPr>
        </p:nvSpPr>
        <p:spPr>
          <a:xfrm>
            <a:off x="26988" y="744538"/>
            <a:ext cx="6615112" cy="3722687"/>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66909" y="4715153"/>
            <a:ext cx="5335270" cy="4466987"/>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428583"/>
            <a:ext cx="2889938" cy="496332"/>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777607" y="9428583"/>
            <a:ext cx="2889938" cy="496332"/>
          </a:xfrm>
          <a:prstGeom prst="rect">
            <a:avLst/>
          </a:prstGeom>
        </p:spPr>
        <p:txBody>
          <a:bodyPr vert="horz" lIns="91440" tIns="45720" rIns="91440" bIns="45720" rtlCol="0" anchor="b"/>
          <a:lstStyle>
            <a:lvl1pPr algn="r">
              <a:defRPr sz="1200"/>
            </a:lvl1pPr>
          </a:lstStyle>
          <a:p>
            <a:fld id="{A874E0B3-714A-4A11-832F-7673789844BE}" type="slidenum">
              <a:rPr lang="en-US" smtClean="0"/>
              <a:t>‹#›</a:t>
            </a:fld>
            <a:endParaRPr lang="en-US"/>
          </a:p>
        </p:txBody>
      </p:sp>
    </p:spTree>
    <p:extLst>
      <p:ext uri="{BB962C8B-B14F-4D97-AF65-F5344CB8AC3E}">
        <p14:creationId xmlns:p14="http://schemas.microsoft.com/office/powerpoint/2010/main" val="23823521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dirty="0" err="1" smtClean="0"/>
              <a:t>Bienvenidos</a:t>
            </a:r>
            <a:r>
              <a:rPr lang="en-US" dirty="0" smtClean="0"/>
              <a:t> a </a:t>
            </a:r>
            <a:r>
              <a:rPr lang="en-US" dirty="0" err="1" smtClean="0"/>
              <a:t>este</a:t>
            </a:r>
            <a:r>
              <a:rPr lang="en-US" dirty="0" smtClean="0"/>
              <a:t> taller regional </a:t>
            </a:r>
            <a:r>
              <a:rPr lang="en-US" dirty="0" err="1" smtClean="0"/>
              <a:t>sobre</a:t>
            </a:r>
            <a:r>
              <a:rPr lang="en-US" baseline="0" dirty="0" smtClean="0"/>
              <a:t> </a:t>
            </a:r>
            <a:r>
              <a:rPr lang="en-US" baseline="0" dirty="0" err="1" smtClean="0"/>
              <a:t>Proteccion</a:t>
            </a:r>
            <a:r>
              <a:rPr lang="en-US" baseline="0" dirty="0" smtClean="0"/>
              <a:t> de </a:t>
            </a:r>
            <a:r>
              <a:rPr lang="en-US" baseline="0" dirty="0" err="1" smtClean="0"/>
              <a:t>los</a:t>
            </a:r>
            <a:r>
              <a:rPr lang="en-US" baseline="0" dirty="0" smtClean="0"/>
              <a:t> </a:t>
            </a:r>
            <a:r>
              <a:rPr lang="en-US" baseline="0" dirty="0" err="1" smtClean="0"/>
              <a:t>nacionales</a:t>
            </a:r>
            <a:r>
              <a:rPr lang="en-US" baseline="0" dirty="0" smtClean="0"/>
              <a:t> </a:t>
            </a:r>
            <a:r>
              <a:rPr lang="en-US" baseline="0" dirty="0" err="1" smtClean="0"/>
              <a:t>en</a:t>
            </a:r>
            <a:r>
              <a:rPr lang="en-US" baseline="0" dirty="0" smtClean="0"/>
              <a:t> el exterior </a:t>
            </a:r>
            <a:r>
              <a:rPr lang="en-US" baseline="0" dirty="0" err="1" smtClean="0"/>
              <a:t>afectados</a:t>
            </a:r>
            <a:r>
              <a:rPr lang="en-US" baseline="0" dirty="0" smtClean="0"/>
              <a:t> </a:t>
            </a:r>
            <a:r>
              <a:rPr lang="en-US" baseline="0" dirty="0" err="1" smtClean="0"/>
              <a:t>por</a:t>
            </a:r>
            <a:r>
              <a:rPr lang="en-US" baseline="0" dirty="0" smtClean="0"/>
              <a:t> </a:t>
            </a:r>
            <a:r>
              <a:rPr lang="en-US" baseline="0" dirty="0" err="1" smtClean="0"/>
              <a:t>situaciones</a:t>
            </a:r>
            <a:r>
              <a:rPr lang="en-US" baseline="0" dirty="0" smtClean="0"/>
              <a:t> de crisis.</a:t>
            </a:r>
          </a:p>
          <a:p>
            <a:pPr marL="171450" indent="-171450">
              <a:buFontTx/>
              <a:buChar char="-"/>
            </a:pPr>
            <a:r>
              <a:rPr lang="en-US" baseline="0" dirty="0" err="1" smtClean="0"/>
              <a:t>Voy</a:t>
            </a:r>
            <a:r>
              <a:rPr lang="en-US" baseline="0" dirty="0" smtClean="0"/>
              <a:t> a </a:t>
            </a:r>
            <a:r>
              <a:rPr lang="en-US" baseline="0" dirty="0" err="1" smtClean="0"/>
              <a:t>tomar</a:t>
            </a:r>
            <a:r>
              <a:rPr lang="en-US" baseline="0" dirty="0" smtClean="0"/>
              <a:t> </a:t>
            </a:r>
            <a:r>
              <a:rPr lang="en-US" baseline="0" dirty="0" err="1" smtClean="0"/>
              <a:t>unos</a:t>
            </a:r>
            <a:r>
              <a:rPr lang="en-US" baseline="0" dirty="0" smtClean="0"/>
              <a:t> quince </a:t>
            </a:r>
            <a:r>
              <a:rPr lang="en-US" baseline="0" dirty="0" err="1" smtClean="0"/>
              <a:t>minutos</a:t>
            </a:r>
            <a:r>
              <a:rPr lang="en-US" baseline="0" dirty="0" smtClean="0"/>
              <a:t> para </a:t>
            </a:r>
            <a:r>
              <a:rPr lang="en-US" baseline="0" dirty="0" err="1" smtClean="0"/>
              <a:t>ofrecerles</a:t>
            </a:r>
            <a:r>
              <a:rPr lang="en-US" baseline="0" dirty="0" smtClean="0"/>
              <a:t> </a:t>
            </a:r>
            <a:r>
              <a:rPr lang="en-US" baseline="0" dirty="0" err="1" smtClean="0"/>
              <a:t>una</a:t>
            </a:r>
            <a:r>
              <a:rPr lang="en-US" baseline="0" dirty="0" smtClean="0"/>
              <a:t> </a:t>
            </a:r>
            <a:r>
              <a:rPr lang="en-US" baseline="0" dirty="0" err="1" smtClean="0"/>
              <a:t>presentacion</a:t>
            </a:r>
            <a:r>
              <a:rPr lang="en-US" baseline="0" dirty="0" smtClean="0"/>
              <a:t> </a:t>
            </a:r>
            <a:r>
              <a:rPr lang="en-US" baseline="0" dirty="0" err="1" smtClean="0"/>
              <a:t>sobre</a:t>
            </a:r>
            <a:r>
              <a:rPr lang="en-US" baseline="0" dirty="0" smtClean="0"/>
              <a:t> la </a:t>
            </a:r>
            <a:r>
              <a:rPr lang="en-US" baseline="0" dirty="0" err="1" smtClean="0"/>
              <a:t>Iniciativa</a:t>
            </a:r>
            <a:r>
              <a:rPr lang="en-US" baseline="0" dirty="0" smtClean="0"/>
              <a:t> </a:t>
            </a:r>
            <a:r>
              <a:rPr lang="en-US" baseline="0" dirty="0" err="1" smtClean="0"/>
              <a:t>dentro</a:t>
            </a:r>
            <a:r>
              <a:rPr lang="en-US" baseline="0" dirty="0" smtClean="0"/>
              <a:t> de la </a:t>
            </a:r>
            <a:r>
              <a:rPr lang="en-US" baseline="0" dirty="0" err="1" smtClean="0"/>
              <a:t>cual</a:t>
            </a:r>
            <a:r>
              <a:rPr lang="en-US" baseline="0" dirty="0" smtClean="0"/>
              <a:t> se </a:t>
            </a:r>
            <a:r>
              <a:rPr lang="en-US" baseline="0" dirty="0" err="1" smtClean="0"/>
              <a:t>enmmarca</a:t>
            </a:r>
            <a:r>
              <a:rPr lang="en-US" baseline="0" dirty="0" smtClean="0"/>
              <a:t> </a:t>
            </a:r>
            <a:r>
              <a:rPr lang="en-US" baseline="0" dirty="0" err="1" smtClean="0"/>
              <a:t>este</a:t>
            </a:r>
            <a:r>
              <a:rPr lang="en-US" baseline="0" dirty="0" smtClean="0"/>
              <a:t> </a:t>
            </a:r>
            <a:r>
              <a:rPr lang="en-US" baseline="0" dirty="0" err="1" smtClean="0"/>
              <a:t>curso</a:t>
            </a:r>
            <a:r>
              <a:rPr lang="en-US" baseline="0" dirty="0" smtClean="0"/>
              <a:t>.</a:t>
            </a:r>
          </a:p>
          <a:p>
            <a:pPr marL="171450" indent="-171450">
              <a:buFontTx/>
              <a:buChar char="-"/>
            </a:pPr>
            <a:r>
              <a:rPr lang="en-US" baseline="0" dirty="0" smtClean="0"/>
              <a:t>El </a:t>
            </a:r>
            <a:r>
              <a:rPr lang="en-US" baseline="0" dirty="0" err="1" smtClean="0"/>
              <a:t>objetivo</a:t>
            </a:r>
            <a:r>
              <a:rPr lang="en-US" baseline="0" dirty="0" smtClean="0"/>
              <a:t> de </a:t>
            </a:r>
            <a:r>
              <a:rPr lang="en-US" baseline="0" dirty="0" err="1" smtClean="0"/>
              <a:t>esta</a:t>
            </a:r>
            <a:r>
              <a:rPr lang="en-US" baseline="0" dirty="0" smtClean="0"/>
              <a:t> </a:t>
            </a:r>
            <a:r>
              <a:rPr lang="en-US" baseline="0" dirty="0" err="1" smtClean="0"/>
              <a:t>precentacion</a:t>
            </a:r>
            <a:r>
              <a:rPr lang="en-US" baseline="0" dirty="0" smtClean="0"/>
              <a:t> </a:t>
            </a:r>
            <a:r>
              <a:rPr lang="en-US" baseline="0" dirty="0" err="1" smtClean="0"/>
              <a:t>es</a:t>
            </a:r>
            <a:r>
              <a:rPr lang="en-US" baseline="0" dirty="0" smtClean="0"/>
              <a:t> de </a:t>
            </a:r>
            <a:r>
              <a:rPr lang="en-US" baseline="0" dirty="0" err="1" smtClean="0"/>
              <a:t>proporcionarles</a:t>
            </a:r>
            <a:r>
              <a:rPr lang="en-US" baseline="0" dirty="0" smtClean="0"/>
              <a:t> </a:t>
            </a:r>
            <a:r>
              <a:rPr lang="en-US" baseline="0" dirty="0" err="1" smtClean="0"/>
              <a:t>informacion</a:t>
            </a:r>
            <a:r>
              <a:rPr lang="en-US" baseline="0" dirty="0" smtClean="0"/>
              <a:t> </a:t>
            </a:r>
            <a:r>
              <a:rPr lang="en-US" baseline="0" dirty="0" err="1" smtClean="0"/>
              <a:t>sobre</a:t>
            </a:r>
            <a:r>
              <a:rPr lang="en-US" baseline="0" dirty="0" smtClean="0"/>
              <a:t>…</a:t>
            </a:r>
          </a:p>
          <a:p>
            <a:pPr marL="171450" indent="-171450">
              <a:buFontTx/>
              <a:buChar char="-"/>
            </a:pPr>
            <a:endParaRPr lang="en-US" dirty="0"/>
          </a:p>
        </p:txBody>
      </p:sp>
      <p:sp>
        <p:nvSpPr>
          <p:cNvPr id="4" name="Slide Number Placeholder 3"/>
          <p:cNvSpPr>
            <a:spLocks noGrp="1"/>
          </p:cNvSpPr>
          <p:nvPr>
            <p:ph type="sldNum" sz="quarter" idx="10"/>
          </p:nvPr>
        </p:nvSpPr>
        <p:spPr/>
        <p:txBody>
          <a:bodyPr/>
          <a:lstStyle/>
          <a:p>
            <a:fld id="{A874E0B3-714A-4A11-832F-7673789844BE}" type="slidenum">
              <a:rPr lang="en-US" smtClean="0"/>
              <a:t>1</a:t>
            </a:fld>
            <a:endParaRPr lang="en-US"/>
          </a:p>
        </p:txBody>
      </p:sp>
    </p:spTree>
    <p:extLst>
      <p:ext uri="{BB962C8B-B14F-4D97-AF65-F5344CB8AC3E}">
        <p14:creationId xmlns:p14="http://schemas.microsoft.com/office/powerpoint/2010/main" val="39021933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8" y="744538"/>
            <a:ext cx="6615112" cy="3722687"/>
          </a:xfrm>
        </p:spPr>
      </p:sp>
      <p:sp>
        <p:nvSpPr>
          <p:cNvPr id="3" name="Notes Placeholder 2"/>
          <p:cNvSpPr>
            <a:spLocks noGrp="1"/>
          </p:cNvSpPr>
          <p:nvPr>
            <p:ph type="body" idx="1"/>
          </p:nvPr>
        </p:nvSpPr>
        <p:spPr/>
        <p:txBody>
          <a:bodyPr/>
          <a:lstStyle/>
          <a:p>
            <a:pPr marL="171450" indent="-171450" algn="l">
              <a:buClr>
                <a:schemeClr val="accent2"/>
              </a:buClr>
              <a:buFontTx/>
              <a:buChar char="-"/>
            </a:pPr>
            <a:r>
              <a:rPr lang="en-US" sz="1200" cap="none" dirty="0" smtClean="0">
                <a:solidFill>
                  <a:srgbClr val="438086">
                    <a:lumMod val="75000"/>
                  </a:srgbClr>
                </a:solidFill>
              </a:rPr>
              <a:t>La </a:t>
            </a:r>
            <a:r>
              <a:rPr lang="en-US" sz="1200" cap="none" dirty="0" err="1" smtClean="0">
                <a:solidFill>
                  <a:srgbClr val="438086">
                    <a:lumMod val="75000"/>
                  </a:srgbClr>
                </a:solidFill>
              </a:rPr>
              <a:t>iniciativa</a:t>
            </a:r>
            <a:r>
              <a:rPr lang="en-US" sz="1200" cap="none" dirty="0" smtClean="0">
                <a:solidFill>
                  <a:srgbClr val="438086">
                    <a:lumMod val="75000"/>
                  </a:srgbClr>
                </a:solidFill>
              </a:rPr>
              <a:t> MICIC </a:t>
            </a:r>
            <a:r>
              <a:rPr lang="en-US" sz="1200" cap="none" dirty="0" err="1" smtClean="0">
                <a:solidFill>
                  <a:srgbClr val="438086">
                    <a:lumMod val="75000"/>
                  </a:srgbClr>
                </a:solidFill>
              </a:rPr>
              <a:t>fue</a:t>
            </a:r>
            <a:r>
              <a:rPr lang="en-US" sz="1200" cap="none" dirty="0" smtClean="0">
                <a:solidFill>
                  <a:srgbClr val="438086">
                    <a:lumMod val="75000"/>
                  </a:srgbClr>
                </a:solidFill>
              </a:rPr>
              <a:t> </a:t>
            </a:r>
            <a:r>
              <a:rPr lang="en-US" sz="1200" cap="none" dirty="0" err="1" smtClean="0">
                <a:solidFill>
                  <a:srgbClr val="438086">
                    <a:lumMod val="75000"/>
                  </a:srgbClr>
                </a:solidFill>
              </a:rPr>
              <a:t>liderada</a:t>
            </a:r>
            <a:r>
              <a:rPr lang="en-US" sz="1200" cap="none" baseline="0" dirty="0" smtClean="0">
                <a:solidFill>
                  <a:srgbClr val="438086">
                    <a:lumMod val="75000"/>
                  </a:srgbClr>
                </a:solidFill>
              </a:rPr>
              <a:t> </a:t>
            </a:r>
            <a:r>
              <a:rPr lang="en-US" sz="1200" cap="none" baseline="0" dirty="0" err="1" smtClean="0">
                <a:solidFill>
                  <a:srgbClr val="438086">
                    <a:lumMod val="75000"/>
                  </a:srgbClr>
                </a:solidFill>
              </a:rPr>
              <a:t>por</a:t>
            </a:r>
            <a:r>
              <a:rPr lang="en-US" sz="1200" cap="none" baseline="0" dirty="0" smtClean="0">
                <a:solidFill>
                  <a:srgbClr val="438086">
                    <a:lumMod val="75000"/>
                  </a:srgbClr>
                </a:solidFill>
              </a:rPr>
              <a:t> </a:t>
            </a:r>
            <a:r>
              <a:rPr lang="en-US" sz="1200" cap="none" baseline="0" dirty="0" err="1" smtClean="0">
                <a:solidFill>
                  <a:srgbClr val="438086">
                    <a:lumMod val="75000"/>
                  </a:srgbClr>
                </a:solidFill>
              </a:rPr>
              <a:t>Gobiernos</a:t>
            </a:r>
            <a:r>
              <a:rPr lang="en-US" sz="1200" cap="none" baseline="0" dirty="0" smtClean="0">
                <a:solidFill>
                  <a:srgbClr val="438086">
                    <a:lumMod val="75000"/>
                  </a:srgbClr>
                </a:solidFill>
              </a:rPr>
              <a:t> y </a:t>
            </a:r>
            <a:r>
              <a:rPr lang="en-US" sz="1200" cap="none" baseline="0" dirty="0" err="1" smtClean="0">
                <a:solidFill>
                  <a:srgbClr val="438086">
                    <a:lumMod val="75000"/>
                  </a:srgbClr>
                </a:solidFill>
              </a:rPr>
              <a:t>suportada</a:t>
            </a:r>
            <a:r>
              <a:rPr lang="en-US" sz="1200" cap="none" baseline="0" dirty="0" smtClean="0">
                <a:solidFill>
                  <a:srgbClr val="438086">
                    <a:lumMod val="75000"/>
                  </a:srgbClr>
                </a:solidFill>
              </a:rPr>
              <a:t> </a:t>
            </a:r>
            <a:r>
              <a:rPr lang="en-US" sz="1200" cap="none" baseline="0" dirty="0" err="1" smtClean="0">
                <a:solidFill>
                  <a:srgbClr val="438086">
                    <a:lumMod val="75000"/>
                  </a:srgbClr>
                </a:solidFill>
              </a:rPr>
              <a:t>por</a:t>
            </a:r>
            <a:r>
              <a:rPr lang="en-US" sz="1200" cap="none" baseline="0" dirty="0" smtClean="0">
                <a:solidFill>
                  <a:srgbClr val="438086">
                    <a:lumMod val="75000"/>
                  </a:srgbClr>
                </a:solidFill>
              </a:rPr>
              <a:t> un </a:t>
            </a:r>
            <a:r>
              <a:rPr lang="en-US" sz="1200" cap="none" baseline="0" dirty="0" err="1" smtClean="0">
                <a:solidFill>
                  <a:srgbClr val="438086">
                    <a:lumMod val="75000"/>
                  </a:srgbClr>
                </a:solidFill>
              </a:rPr>
              <a:t>grupo</a:t>
            </a:r>
            <a:r>
              <a:rPr lang="en-US" sz="1200" cap="none" baseline="0" dirty="0" smtClean="0">
                <a:solidFill>
                  <a:srgbClr val="438086">
                    <a:lumMod val="75000"/>
                  </a:srgbClr>
                </a:solidFill>
              </a:rPr>
              <a:t> de </a:t>
            </a:r>
            <a:r>
              <a:rPr lang="en-US" sz="1200" cap="none" baseline="0" dirty="0" err="1" smtClean="0">
                <a:solidFill>
                  <a:srgbClr val="438086">
                    <a:lumMod val="75000"/>
                  </a:srgbClr>
                </a:solidFill>
              </a:rPr>
              <a:t>trabajo</a:t>
            </a:r>
            <a:r>
              <a:rPr lang="en-US" sz="1200" cap="none" baseline="0" dirty="0" smtClean="0">
                <a:solidFill>
                  <a:srgbClr val="438086">
                    <a:lumMod val="75000"/>
                  </a:srgbClr>
                </a:solidFill>
              </a:rPr>
              <a:t> que </a:t>
            </a:r>
            <a:r>
              <a:rPr lang="en-US" sz="1200" cap="none" baseline="0" dirty="0" err="1" smtClean="0">
                <a:solidFill>
                  <a:srgbClr val="438086">
                    <a:lumMod val="75000"/>
                  </a:srgbClr>
                </a:solidFill>
              </a:rPr>
              <a:t>incluyo</a:t>
            </a:r>
            <a:r>
              <a:rPr lang="en-US" sz="1200" cap="none" baseline="0" dirty="0" smtClean="0">
                <a:solidFill>
                  <a:srgbClr val="438086">
                    <a:lumMod val="75000"/>
                  </a:srgbClr>
                </a:solidFill>
              </a:rPr>
              <a:t> a </a:t>
            </a:r>
            <a:r>
              <a:rPr lang="en-US" sz="1200" cap="none" baseline="0" dirty="0" err="1" smtClean="0">
                <a:solidFill>
                  <a:srgbClr val="438086">
                    <a:lumMod val="75000"/>
                  </a:srgbClr>
                </a:solidFill>
              </a:rPr>
              <a:t>los</a:t>
            </a:r>
            <a:r>
              <a:rPr lang="en-US" sz="1200" cap="none" baseline="0" dirty="0" smtClean="0">
                <a:solidFill>
                  <a:srgbClr val="438086">
                    <a:lumMod val="75000"/>
                  </a:srgbClr>
                </a:solidFill>
              </a:rPr>
              <a:t> EEUU, Filipinas, Australia, Bangladesh, Costa Rica, Ethiopia, y la </a:t>
            </a:r>
            <a:r>
              <a:rPr lang="en-US" sz="1200" cap="none" baseline="0" dirty="0" err="1" smtClean="0">
                <a:solidFill>
                  <a:srgbClr val="438086">
                    <a:lumMod val="75000"/>
                  </a:srgbClr>
                </a:solidFill>
              </a:rPr>
              <a:t>Comision</a:t>
            </a:r>
            <a:r>
              <a:rPr lang="en-US" sz="1200" cap="none" baseline="0" dirty="0" smtClean="0">
                <a:solidFill>
                  <a:srgbClr val="438086">
                    <a:lumMod val="75000"/>
                  </a:srgbClr>
                </a:solidFill>
              </a:rPr>
              <a:t> </a:t>
            </a:r>
            <a:r>
              <a:rPr lang="en-US" sz="1200" cap="none" baseline="0" dirty="0" err="1" smtClean="0">
                <a:solidFill>
                  <a:srgbClr val="438086">
                    <a:lumMod val="75000"/>
                  </a:srgbClr>
                </a:solidFill>
              </a:rPr>
              <a:t>Europea</a:t>
            </a:r>
            <a:r>
              <a:rPr lang="en-US" sz="1200" cap="none" baseline="0" dirty="0" smtClean="0">
                <a:solidFill>
                  <a:srgbClr val="438086">
                    <a:lumMod val="75000"/>
                  </a:srgbClr>
                </a:solidFill>
              </a:rPr>
              <a:t>).</a:t>
            </a:r>
          </a:p>
          <a:p>
            <a:pPr marL="171450" indent="-171450" algn="l">
              <a:buClr>
                <a:schemeClr val="accent2"/>
              </a:buClr>
              <a:buFontTx/>
              <a:buChar char="-"/>
            </a:pPr>
            <a:r>
              <a:rPr lang="en-US" sz="1200" cap="none" baseline="0" dirty="0" err="1" smtClean="0">
                <a:solidFill>
                  <a:srgbClr val="438086">
                    <a:lumMod val="75000"/>
                  </a:srgbClr>
                </a:solidFill>
              </a:rPr>
              <a:t>Llevo</a:t>
            </a:r>
            <a:r>
              <a:rPr lang="en-US" sz="1200" cap="none" baseline="0" dirty="0" smtClean="0">
                <a:solidFill>
                  <a:srgbClr val="438086">
                    <a:lumMod val="75000"/>
                  </a:srgbClr>
                </a:solidFill>
              </a:rPr>
              <a:t> a </a:t>
            </a:r>
            <a:r>
              <a:rPr lang="en-US" sz="1200" cap="none" baseline="0" dirty="0" err="1" smtClean="0">
                <a:solidFill>
                  <a:srgbClr val="438086">
                    <a:lumMod val="75000"/>
                  </a:srgbClr>
                </a:solidFill>
              </a:rPr>
              <a:t>cabo</a:t>
            </a:r>
            <a:r>
              <a:rPr lang="en-US" sz="1200" cap="none" baseline="0" dirty="0" smtClean="0">
                <a:solidFill>
                  <a:srgbClr val="438086">
                    <a:lumMod val="75000"/>
                  </a:srgbClr>
                </a:solidFill>
              </a:rPr>
              <a:t> un </a:t>
            </a:r>
            <a:r>
              <a:rPr lang="en-US" sz="1200" cap="none" baseline="0" dirty="0" err="1" smtClean="0">
                <a:solidFill>
                  <a:srgbClr val="438086">
                    <a:lumMod val="75000"/>
                  </a:srgbClr>
                </a:solidFill>
              </a:rPr>
              <a:t>proceso</a:t>
            </a:r>
            <a:r>
              <a:rPr lang="en-US" sz="1200" cap="none" baseline="0" dirty="0" smtClean="0">
                <a:solidFill>
                  <a:srgbClr val="438086">
                    <a:lumMod val="75000"/>
                  </a:srgbClr>
                </a:solidFill>
              </a:rPr>
              <a:t> consultative </a:t>
            </a:r>
            <a:r>
              <a:rPr lang="en-US" sz="1200" cap="none" baseline="0" dirty="0" err="1" smtClean="0">
                <a:solidFill>
                  <a:srgbClr val="438086">
                    <a:lumMod val="75000"/>
                  </a:srgbClr>
                </a:solidFill>
              </a:rPr>
              <a:t>abierto</a:t>
            </a:r>
            <a:r>
              <a:rPr lang="en-US" sz="1200" cap="none" baseline="0" dirty="0" smtClean="0">
                <a:solidFill>
                  <a:srgbClr val="438086">
                    <a:lumMod val="75000"/>
                  </a:srgbClr>
                </a:solidFill>
              </a:rPr>
              <a:t> con </a:t>
            </a:r>
            <a:r>
              <a:rPr lang="en-US" sz="1200" cap="none" baseline="0" dirty="0" err="1" smtClean="0">
                <a:solidFill>
                  <a:srgbClr val="438086">
                    <a:lumMod val="75000"/>
                  </a:srgbClr>
                </a:solidFill>
              </a:rPr>
              <a:t>todos</a:t>
            </a:r>
            <a:r>
              <a:rPr lang="en-US" sz="1200" cap="none" baseline="0" dirty="0" smtClean="0">
                <a:solidFill>
                  <a:srgbClr val="438086">
                    <a:lumMod val="75000"/>
                  </a:srgbClr>
                </a:solidFill>
              </a:rPr>
              <a:t> </a:t>
            </a:r>
            <a:r>
              <a:rPr lang="en-US" sz="1200" cap="none" baseline="0" dirty="0" err="1" smtClean="0">
                <a:solidFill>
                  <a:srgbClr val="438086">
                    <a:lumMod val="75000"/>
                  </a:srgbClr>
                </a:solidFill>
              </a:rPr>
              <a:t>los</a:t>
            </a:r>
            <a:r>
              <a:rPr lang="en-US" sz="1200" cap="none" baseline="0" dirty="0" smtClean="0">
                <a:solidFill>
                  <a:srgbClr val="438086">
                    <a:lumMod val="75000"/>
                  </a:srgbClr>
                </a:solidFill>
              </a:rPr>
              <a:t> actors </a:t>
            </a:r>
            <a:r>
              <a:rPr lang="en-US" sz="1200" cap="none" baseline="0" dirty="0" err="1" smtClean="0">
                <a:solidFill>
                  <a:srgbClr val="438086">
                    <a:lumMod val="75000"/>
                  </a:srgbClr>
                </a:solidFill>
              </a:rPr>
              <a:t>involucrados</a:t>
            </a:r>
            <a:endParaRPr lang="en-US" sz="1200" cap="none" baseline="0" dirty="0" smtClean="0">
              <a:solidFill>
                <a:srgbClr val="438086">
                  <a:lumMod val="75000"/>
                </a:srgbClr>
              </a:solidFill>
            </a:endParaRPr>
          </a:p>
          <a:p>
            <a:pPr marL="171450" indent="-171450" algn="l">
              <a:buClr>
                <a:schemeClr val="accent2"/>
              </a:buClr>
              <a:buFontTx/>
              <a:buChar char="-"/>
            </a:pPr>
            <a:endParaRPr lang="en-US" sz="1200" cap="none" baseline="0" dirty="0" smtClean="0">
              <a:solidFill>
                <a:srgbClr val="438086">
                  <a:lumMod val="75000"/>
                </a:srgbClr>
              </a:solidFill>
            </a:endParaRPr>
          </a:p>
          <a:p>
            <a:pPr marL="171450" indent="-171450" algn="l">
              <a:buClr>
                <a:schemeClr val="accent2"/>
              </a:buClr>
              <a:buFontTx/>
              <a:buChar char="-"/>
            </a:pPr>
            <a:r>
              <a:rPr lang="en-US" sz="1200" cap="none" baseline="0" dirty="0" smtClean="0">
                <a:solidFill>
                  <a:srgbClr val="438086">
                    <a:lumMod val="75000"/>
                  </a:srgbClr>
                </a:solidFill>
              </a:rPr>
              <a:t>Los </a:t>
            </a:r>
            <a:r>
              <a:rPr lang="en-US" sz="1200" cap="none" baseline="0" dirty="0" err="1" smtClean="0">
                <a:solidFill>
                  <a:srgbClr val="438086">
                    <a:lumMod val="75000"/>
                  </a:srgbClr>
                </a:solidFill>
              </a:rPr>
              <a:t>Gobiernos</a:t>
            </a:r>
            <a:r>
              <a:rPr lang="en-US" sz="1200" cap="none" baseline="0" dirty="0" smtClean="0">
                <a:solidFill>
                  <a:srgbClr val="438086">
                    <a:lumMod val="75000"/>
                  </a:srgbClr>
                </a:solidFill>
              </a:rPr>
              <a:t> de </a:t>
            </a:r>
            <a:r>
              <a:rPr lang="en-US" sz="1200" cap="none" baseline="0" dirty="0" err="1" smtClean="0">
                <a:solidFill>
                  <a:srgbClr val="438086">
                    <a:lumMod val="75000"/>
                  </a:srgbClr>
                </a:solidFill>
              </a:rPr>
              <a:t>esta</a:t>
            </a:r>
            <a:r>
              <a:rPr lang="en-US" sz="1200" cap="none" baseline="0" dirty="0" smtClean="0">
                <a:solidFill>
                  <a:srgbClr val="438086">
                    <a:lumMod val="75000"/>
                  </a:srgbClr>
                </a:solidFill>
              </a:rPr>
              <a:t> region </a:t>
            </a:r>
            <a:r>
              <a:rPr lang="en-US" sz="1200" cap="none" baseline="0" dirty="0" err="1" smtClean="0">
                <a:solidFill>
                  <a:srgbClr val="438086">
                    <a:lumMod val="75000"/>
                  </a:srgbClr>
                </a:solidFill>
              </a:rPr>
              <a:t>discutieron</a:t>
            </a:r>
            <a:r>
              <a:rPr lang="en-US" sz="1200" cap="none" baseline="0" dirty="0" smtClean="0">
                <a:solidFill>
                  <a:srgbClr val="438086">
                    <a:lumMod val="75000"/>
                  </a:srgbClr>
                </a:solidFill>
              </a:rPr>
              <a:t> el </a:t>
            </a:r>
            <a:r>
              <a:rPr lang="en-US" sz="1200" cap="none" baseline="0" dirty="0" err="1" smtClean="0">
                <a:solidFill>
                  <a:srgbClr val="438086">
                    <a:lumMod val="75000"/>
                  </a:srgbClr>
                </a:solidFill>
              </a:rPr>
              <a:t>tema</a:t>
            </a:r>
            <a:r>
              <a:rPr lang="en-US" sz="1200" cap="none" baseline="0" dirty="0" smtClean="0">
                <a:solidFill>
                  <a:srgbClr val="438086">
                    <a:lumMod val="75000"/>
                  </a:srgbClr>
                </a:solidFill>
              </a:rPr>
              <a:t> </a:t>
            </a:r>
            <a:r>
              <a:rPr lang="en-US" sz="1200" cap="none" baseline="0" dirty="0" err="1" smtClean="0">
                <a:solidFill>
                  <a:srgbClr val="438086">
                    <a:lumMod val="75000"/>
                  </a:srgbClr>
                </a:solidFill>
              </a:rPr>
              <a:t>en</a:t>
            </a:r>
            <a:r>
              <a:rPr lang="en-US" sz="1200" cap="none" baseline="0" dirty="0" smtClean="0">
                <a:solidFill>
                  <a:srgbClr val="438086">
                    <a:lumMod val="75000"/>
                  </a:srgbClr>
                </a:solidFill>
              </a:rPr>
              <a:t> San Jose, </a:t>
            </a:r>
            <a:r>
              <a:rPr lang="en-US" sz="1200" cap="none" baseline="0" dirty="0" err="1" smtClean="0">
                <a:solidFill>
                  <a:srgbClr val="438086">
                    <a:lumMod val="75000"/>
                  </a:srgbClr>
                </a:solidFill>
              </a:rPr>
              <a:t>exactamente</a:t>
            </a:r>
            <a:r>
              <a:rPr lang="en-US" sz="1200" cap="none" baseline="0" dirty="0" smtClean="0">
                <a:solidFill>
                  <a:srgbClr val="438086">
                    <a:lumMod val="75000"/>
                  </a:srgbClr>
                </a:solidFill>
              </a:rPr>
              <a:t> </a:t>
            </a:r>
            <a:r>
              <a:rPr lang="en-US" sz="1200" cap="none" baseline="0" dirty="0" err="1" smtClean="0">
                <a:solidFill>
                  <a:srgbClr val="438086">
                    <a:lumMod val="75000"/>
                  </a:srgbClr>
                </a:solidFill>
              </a:rPr>
              <a:t>hace</a:t>
            </a:r>
            <a:r>
              <a:rPr lang="en-US" sz="1200" cap="none" baseline="0" dirty="0" smtClean="0">
                <a:solidFill>
                  <a:srgbClr val="438086">
                    <a:lumMod val="75000"/>
                  </a:srgbClr>
                </a:solidFill>
              </a:rPr>
              <a:t> un </a:t>
            </a:r>
            <a:r>
              <a:rPr lang="en-US" sz="1200" cap="none" baseline="0" dirty="0" err="1" smtClean="0">
                <a:solidFill>
                  <a:srgbClr val="438086">
                    <a:lumMod val="75000"/>
                  </a:srgbClr>
                </a:solidFill>
              </a:rPr>
              <a:t>ano</a:t>
            </a:r>
            <a:r>
              <a:rPr lang="en-US" sz="1200" cap="none" baseline="0" dirty="0" smtClean="0">
                <a:solidFill>
                  <a:srgbClr val="438086">
                    <a:lumMod val="75000"/>
                  </a:srgbClr>
                </a:solidFill>
              </a:rPr>
              <a:t> (17-18 de </a:t>
            </a:r>
            <a:r>
              <a:rPr lang="en-US" sz="1200" cap="none" baseline="0" dirty="0" err="1" smtClean="0">
                <a:solidFill>
                  <a:srgbClr val="438086">
                    <a:lumMod val="75000"/>
                  </a:srgbClr>
                </a:solidFill>
              </a:rPr>
              <a:t>febrero</a:t>
            </a:r>
            <a:r>
              <a:rPr lang="en-US" sz="1200" cap="none" baseline="0" dirty="0" smtClean="0">
                <a:solidFill>
                  <a:srgbClr val="438086">
                    <a:lumMod val="75000"/>
                  </a:srgbClr>
                </a:solidFill>
              </a:rPr>
              <a:t> de 2016).</a:t>
            </a:r>
            <a:endParaRPr lang="en-US" baseline="0" dirty="0" smtClean="0"/>
          </a:p>
        </p:txBody>
      </p:sp>
      <p:sp>
        <p:nvSpPr>
          <p:cNvPr id="4" name="Slide Number Placeholder 3"/>
          <p:cNvSpPr>
            <a:spLocks noGrp="1"/>
          </p:cNvSpPr>
          <p:nvPr>
            <p:ph type="sldNum" sz="quarter" idx="10"/>
          </p:nvPr>
        </p:nvSpPr>
        <p:spPr/>
        <p:txBody>
          <a:bodyPr/>
          <a:lstStyle/>
          <a:p>
            <a:fld id="{F8523A55-0D82-4CE8-8573-51F469DD9DFC}" type="slidenum">
              <a:rPr lang="en-US" smtClean="0"/>
              <a:t>10</a:t>
            </a:fld>
            <a:endParaRPr lang="en-US" dirty="0"/>
          </a:p>
        </p:txBody>
      </p:sp>
    </p:spTree>
    <p:extLst>
      <p:ext uri="{BB962C8B-B14F-4D97-AF65-F5344CB8AC3E}">
        <p14:creationId xmlns:p14="http://schemas.microsoft.com/office/powerpoint/2010/main" val="2904228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sz="1200" b="0" i="0" u="none" strike="noStrike" kern="1200" baseline="0" dirty="0" smtClean="0">
                <a:solidFill>
                  <a:schemeClr val="tx1"/>
                </a:solidFill>
                <a:latin typeface="+mn-lt"/>
                <a:ea typeface="+mn-ea"/>
                <a:cs typeface="+mn-cs"/>
              </a:rPr>
              <a:t>Las Directrices proporcionan orientación práctica a los Estados, los agentes del sector privado, las organizaciones internacionales y la sociedad civil para proteger a los migrantes.</a:t>
            </a:r>
          </a:p>
          <a:p>
            <a:endParaRPr lang="es-ES" sz="1200" b="0" i="0" u="none" strike="noStrike" kern="1200" baseline="0" dirty="0" smtClean="0">
              <a:solidFill>
                <a:schemeClr val="tx1"/>
              </a:solidFill>
              <a:latin typeface="+mn-lt"/>
              <a:ea typeface="+mn-ea"/>
              <a:cs typeface="+mn-cs"/>
            </a:endParaRPr>
          </a:p>
          <a:p>
            <a:r>
              <a:rPr lang="es-ES" sz="1200" b="0" i="0" u="none" strike="noStrike" kern="1200" baseline="0" dirty="0" smtClean="0">
                <a:solidFill>
                  <a:schemeClr val="tx1"/>
                </a:solidFill>
                <a:latin typeface="+mn-lt"/>
                <a:ea typeface="+mn-ea"/>
                <a:cs typeface="+mn-cs"/>
              </a:rPr>
              <a:t>No son vinculantes y voluntarias.</a:t>
            </a:r>
          </a:p>
          <a:p>
            <a:endParaRPr lang="es-ES" sz="1200" b="0" i="0" u="none" strike="noStrike" kern="1200" baseline="0" dirty="0" smtClean="0">
              <a:solidFill>
                <a:schemeClr val="tx1"/>
              </a:solidFill>
              <a:latin typeface="+mn-lt"/>
              <a:ea typeface="+mn-ea"/>
              <a:cs typeface="+mn-cs"/>
            </a:endParaRPr>
          </a:p>
          <a:p>
            <a:r>
              <a:rPr lang="es-ES" sz="1200" b="0" i="0" u="none" strike="noStrike" kern="1200" baseline="0" dirty="0" smtClean="0">
                <a:solidFill>
                  <a:schemeClr val="tx1"/>
                </a:solidFill>
                <a:latin typeface="+mn-lt"/>
                <a:ea typeface="+mn-ea"/>
                <a:cs typeface="+mn-cs"/>
              </a:rPr>
              <a:t>Las Directrices no crean nuevas obligaciones de derecho internacional ni limitan o reemplazan los marcos y mecanismos existentes.</a:t>
            </a:r>
          </a:p>
          <a:p>
            <a:endParaRPr lang="es-ES" sz="1200" b="0" i="0" u="none" strike="noStrike" kern="1200" baseline="0" dirty="0" smtClean="0">
              <a:solidFill>
                <a:schemeClr val="tx1"/>
              </a:solidFill>
              <a:latin typeface="+mn-lt"/>
              <a:ea typeface="+mn-ea"/>
              <a:cs typeface="+mn-cs"/>
            </a:endParaRPr>
          </a:p>
          <a:p>
            <a:r>
              <a:rPr lang="es-ES" sz="1200" b="0" i="0" u="none" strike="noStrike" kern="1200" baseline="0" dirty="0" smtClean="0">
                <a:solidFill>
                  <a:schemeClr val="tx1"/>
                </a:solidFill>
                <a:latin typeface="+mn-lt"/>
                <a:ea typeface="+mn-ea"/>
                <a:cs typeface="+mn-cs"/>
              </a:rPr>
              <a:t>Las Directrices incluyen Principios, Directrices y Prácticas. Cada elemento tiene un propósito diferente.</a:t>
            </a:r>
          </a:p>
          <a:p>
            <a:endParaRPr lang="es-ES" sz="1200" b="0" i="0" u="none" strike="noStrike" kern="1200" baseline="0" dirty="0" smtClean="0">
              <a:solidFill>
                <a:schemeClr val="tx1"/>
              </a:solidFill>
              <a:latin typeface="+mn-lt"/>
              <a:ea typeface="+mn-ea"/>
              <a:cs typeface="+mn-cs"/>
            </a:endParaRPr>
          </a:p>
          <a:p>
            <a:r>
              <a:rPr lang="es-ES" sz="1200" b="0" i="0" u="none" strike="noStrike" kern="1200" baseline="0" dirty="0" smtClean="0">
                <a:solidFill>
                  <a:schemeClr val="tx1"/>
                </a:solidFill>
                <a:latin typeface="+mn-lt"/>
                <a:ea typeface="+mn-ea"/>
                <a:cs typeface="+mn-cs"/>
              </a:rPr>
              <a:t>Cuando decimos Principios, nos referimos a ideas fundamentales, transversales, extraídas, en algunos casos, del derecho internacional, que informan y guían las acciones de todas las partes interesadas para proteger a los migrantes. Son importantes en todas las fases, en todas las medidas que se pueden tomar.</a:t>
            </a:r>
          </a:p>
          <a:p>
            <a:endParaRPr lang="es-ES" sz="1200" b="0" i="0" u="none" strike="noStrike" kern="1200" baseline="0" dirty="0" smtClean="0">
              <a:solidFill>
                <a:schemeClr val="tx1"/>
              </a:solidFill>
              <a:latin typeface="+mn-lt"/>
              <a:ea typeface="+mn-ea"/>
              <a:cs typeface="+mn-cs"/>
            </a:endParaRPr>
          </a:p>
          <a:p>
            <a:r>
              <a:rPr lang="es-ES" sz="1200" b="0" i="0" u="none" strike="noStrike" kern="1200" baseline="0" dirty="0" smtClean="0">
                <a:solidFill>
                  <a:schemeClr val="tx1"/>
                </a:solidFill>
                <a:latin typeface="+mn-lt"/>
                <a:ea typeface="+mn-ea"/>
                <a:cs typeface="+mn-cs"/>
              </a:rPr>
              <a:t>Las Directrices son sugerencias específicas, organizadas por temas, que identifican en términos generales las acciones necesarias para proteger mejor a los migrantes. Las partes interesadas pueden utilizar las Directrices para informar y dar forma a la preparación para situaciones de crisis, la respuesta a emergencias y la acción posterior a la crisis.</a:t>
            </a:r>
          </a:p>
          <a:p>
            <a:endParaRPr lang="es-ES" sz="1200" b="0" i="0" u="none" strike="noStrike" kern="1200" baseline="0" dirty="0" smtClean="0">
              <a:solidFill>
                <a:schemeClr val="tx1"/>
              </a:solidFill>
              <a:latin typeface="+mn-lt"/>
              <a:ea typeface="+mn-ea"/>
              <a:cs typeface="+mn-cs"/>
            </a:endParaRPr>
          </a:p>
          <a:p>
            <a:r>
              <a:rPr lang="es-ES" sz="1200" b="0" i="0" u="none" strike="noStrike" kern="1200" baseline="0" dirty="0" smtClean="0">
                <a:solidFill>
                  <a:schemeClr val="tx1"/>
                </a:solidFill>
                <a:latin typeface="+mn-lt"/>
                <a:ea typeface="+mn-ea"/>
                <a:cs typeface="+mn-cs"/>
              </a:rPr>
              <a:t>Las Prácticas son una selección no exhaustiva de ejemplos que ilustran formas de implementar las Directrices. Se basan en las prácticas existentes y en las recomendaciones y pueden adaptarse a contextos y prioridades particulares.</a:t>
            </a:r>
          </a:p>
          <a:p>
            <a:endParaRPr lang="es-ES" sz="1200" b="0" i="0" u="none" strike="noStrike" kern="1200" baseline="0" dirty="0" smtClean="0">
              <a:solidFill>
                <a:schemeClr val="tx1"/>
              </a:solidFill>
              <a:latin typeface="+mn-lt"/>
              <a:ea typeface="+mn-ea"/>
              <a:cs typeface="+mn-cs"/>
            </a:endParaRPr>
          </a:p>
          <a:p>
            <a:r>
              <a:rPr lang="es-ES" sz="1200" b="0" i="0" u="none" strike="noStrike" kern="1200" baseline="0" dirty="0" smtClean="0">
                <a:solidFill>
                  <a:schemeClr val="tx1"/>
                </a:solidFill>
                <a:latin typeface="+mn-lt"/>
                <a:ea typeface="+mn-ea"/>
                <a:cs typeface="+mn-cs"/>
              </a:rPr>
              <a:t>Ahora quisiera repasar los Principios y Pautas con usted.</a:t>
            </a:r>
            <a:endParaRPr lang="en-US" dirty="0"/>
          </a:p>
        </p:txBody>
      </p:sp>
      <p:sp>
        <p:nvSpPr>
          <p:cNvPr id="4" name="Slide Number Placeholder 3"/>
          <p:cNvSpPr>
            <a:spLocks noGrp="1"/>
          </p:cNvSpPr>
          <p:nvPr>
            <p:ph type="sldNum" sz="quarter" idx="10"/>
          </p:nvPr>
        </p:nvSpPr>
        <p:spPr/>
        <p:txBody>
          <a:bodyPr/>
          <a:lstStyle/>
          <a:p>
            <a:fld id="{A874E0B3-714A-4A11-832F-7673789844BE}" type="slidenum">
              <a:rPr lang="en-US" smtClean="0"/>
              <a:t>11</a:t>
            </a:fld>
            <a:endParaRPr lang="en-US"/>
          </a:p>
        </p:txBody>
      </p:sp>
    </p:spTree>
    <p:extLst>
      <p:ext uri="{BB962C8B-B14F-4D97-AF65-F5344CB8AC3E}">
        <p14:creationId xmlns:p14="http://schemas.microsoft.com/office/powerpoint/2010/main" val="31258633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r>
              <a:rPr lang="es-ES" dirty="0" smtClean="0"/>
              <a:t>Primero, salva vidas. Los conflictos y los desastres naturales plantean desafíos complejos y distintos. Sin embargo, la asistencia humanitaria debe ser priorizada y proporcionada de manera intransigente y no discriminatoria. </a:t>
            </a:r>
          </a:p>
          <a:p>
            <a:pPr marL="228600" indent="-228600">
              <a:buAutoNum type="arabicPeriod"/>
            </a:pPr>
            <a:endParaRPr lang="es-ES" dirty="0" smtClean="0"/>
          </a:p>
          <a:p>
            <a:pPr marL="228600" indent="-228600">
              <a:buAutoNum type="arabicPeriod"/>
            </a:pPr>
            <a:r>
              <a:rPr lang="es-ES" dirty="0" smtClean="0"/>
              <a:t>Como seres humanos, todos los migrantes tienen derecho a los derechos humanos, independientemente de su estatus migratorio. La protección eficaz de los derechos humanos de los migrantes requiere comprender cómo la discriminación y las diferencias, incluidas las basadas en el estatus migratorio, el género, la edad, la discapacidad, la orientación sexual, la raza, la nacionalidad u otras características pueden restringir el acceso a los recursos y la seguridad. </a:t>
            </a:r>
          </a:p>
          <a:p>
            <a:pPr marL="228600" indent="-228600">
              <a:buAutoNum type="arabicPeriod"/>
            </a:pPr>
            <a:endParaRPr lang="es-ES" dirty="0" smtClean="0"/>
          </a:p>
          <a:p>
            <a:pPr marL="228600" indent="-228600">
              <a:buAutoNum type="arabicPeriod"/>
            </a:pPr>
            <a:r>
              <a:rPr lang="es-ES" dirty="0" smtClean="0"/>
              <a:t>Los Estados tienen la responsabilidad primordial de proteger a los migrantes dentro de sus territorios y sus propios ciudadanos, incluso cuando están en el extranjero. </a:t>
            </a:r>
          </a:p>
          <a:p>
            <a:pPr marL="228600" indent="-228600">
              <a:buAutoNum type="arabicPeriod"/>
            </a:pPr>
            <a:endParaRPr lang="es-ES" dirty="0" smtClean="0"/>
          </a:p>
          <a:p>
            <a:pPr marL="228600" indent="-228600">
              <a:buAutoNum type="arabicPeriod"/>
            </a:pPr>
            <a:r>
              <a:rPr lang="es-ES" dirty="0" smtClean="0"/>
              <a:t>Todas las demás partes interesadas - agentes del sector privado, organizaciones internacionales y sociedad civil - desempeñan un papel importante en la protección de los migrantes y en el apoyo a los Estados para proteger a los migrantes. Para apreciar y realizar este potencial, los enfoques para proteger a los migrantes deben involucrar los conocimientos, habilidades y capacidades únicas de estos diferentes actores y aclarar sus funciones antes de que llegue la próxima crisis. </a:t>
            </a:r>
          </a:p>
          <a:p>
            <a:pPr marL="228600" indent="-228600">
              <a:buAutoNum type="arabicPeriod"/>
            </a:pPr>
            <a:endParaRPr lang="es-ES" dirty="0" smtClean="0"/>
          </a:p>
          <a:p>
            <a:pPr marL="228600" indent="-228600">
              <a:buAutoNum type="arabicPeriod"/>
            </a:pPr>
            <a:r>
              <a:rPr lang="es-ES" dirty="0" smtClean="0"/>
              <a:t>La acción humanitaria para proteger a los migrantes debe guiarse por los principios de humanidad, neutralidad, imparcialidad e independencia. </a:t>
            </a:r>
          </a:p>
          <a:p>
            <a:pPr marL="228600" indent="-228600">
              <a:buAutoNum type="arabicPeriod"/>
            </a:pPr>
            <a:endParaRPr lang="es-ES" dirty="0" smtClean="0"/>
          </a:p>
          <a:p>
            <a:pPr marL="228600" indent="-228600">
              <a:buAutoNum type="arabicPeriod"/>
            </a:pPr>
            <a:r>
              <a:rPr lang="es-ES" dirty="0" smtClean="0"/>
              <a:t>Empoderar a los migrantes. Los migrantes son titulares de derechos y actores capaces, </a:t>
            </a:r>
            <a:r>
              <a:rPr lang="es-ES" dirty="0" err="1" smtClean="0"/>
              <a:t>resilientes</a:t>
            </a:r>
            <a:r>
              <a:rPr lang="es-ES" dirty="0" smtClean="0"/>
              <a:t> y creativos frente a las adversidades. Las partes interesadas deben crear las condiciones necesarias para que los migrantes puedan aprovechar este potencial y ayudarles a disfrutar de sus derechos. </a:t>
            </a:r>
          </a:p>
          <a:p>
            <a:pPr marL="228600" indent="-228600">
              <a:buAutoNum type="arabicPeriod"/>
            </a:pPr>
            <a:endParaRPr lang="es-ES" dirty="0" smtClean="0"/>
          </a:p>
          <a:p>
            <a:pPr marL="228600" indent="-228600">
              <a:buAutoNum type="arabicPeriod"/>
            </a:pPr>
            <a:r>
              <a:rPr lang="es-ES" dirty="0" smtClean="0"/>
              <a:t>Como madres, padres, hermanos, hermanas, hijos, hijas, estudiantes y trabajadores en todos los niveles de habilidad, los migrantes proporcionan y contribuyen a sus familias, comunidades y sociedades en los Estados de acogida y los Estados de origen. La comunicación positiva sobre los migrantes puede contrarrestar los estereotipos injustos y negativos y las actitudes discriminatorias y xenófobas hacia los migrantes. </a:t>
            </a:r>
          </a:p>
          <a:p>
            <a:pPr marL="228600" indent="-228600">
              <a:buAutoNum type="arabicPeriod"/>
            </a:pPr>
            <a:endParaRPr lang="es-ES" dirty="0" smtClean="0"/>
          </a:p>
          <a:p>
            <a:pPr marL="228600" indent="-228600">
              <a:buAutoNum type="arabicPeriod"/>
            </a:pPr>
            <a:r>
              <a:rPr lang="es-ES" dirty="0" smtClean="0"/>
              <a:t>Las respuestas eficaces requieren que todas las partes interesadas adopten medidas a nivel internacional, regional, nacional y local. Las autoridades locales y los actores locales no estatales, incluidas las comunidades locales y los líderes comunitarios, están particularmente bien situados para comprender y atender las necesidades durante las crisis, dada su proximidad a los migrantes y su acceso como primeros respondedores. </a:t>
            </a:r>
          </a:p>
          <a:p>
            <a:pPr marL="228600" indent="-228600">
              <a:buAutoNum type="arabicPeriod"/>
            </a:pPr>
            <a:endParaRPr lang="es-ES" dirty="0" smtClean="0"/>
          </a:p>
          <a:p>
            <a:pPr marL="228600" indent="-228600">
              <a:buAutoNum type="arabicPeriod"/>
            </a:pPr>
            <a:r>
              <a:rPr lang="es-ES" dirty="0" smtClean="0"/>
              <a:t>Las asociaciones, la cooperación y la coordinación son esenciales entre los Estados, los actores del sector privado, las organizaciones internacionales, la sociedad civil, las comunidades locales y los migrantes. </a:t>
            </a:r>
          </a:p>
          <a:p>
            <a:pPr marL="228600" indent="-228600">
              <a:buAutoNum type="arabicPeriod"/>
            </a:pPr>
            <a:endParaRPr lang="es-ES" dirty="0" smtClean="0"/>
          </a:p>
          <a:p>
            <a:pPr marL="228600" indent="-228600">
              <a:buAutoNum type="arabicPeriod"/>
            </a:pPr>
            <a:r>
              <a:rPr lang="es-ES" dirty="0" smtClean="0"/>
              <a:t>La investigación continua, el aprendizaje y la innovación mejoran nuestra respuesta colectiva.</a:t>
            </a:r>
            <a:endParaRPr lang="en-US" dirty="0"/>
          </a:p>
        </p:txBody>
      </p:sp>
      <p:sp>
        <p:nvSpPr>
          <p:cNvPr id="4" name="Slide Number Placeholder 3"/>
          <p:cNvSpPr>
            <a:spLocks noGrp="1"/>
          </p:cNvSpPr>
          <p:nvPr>
            <p:ph type="sldNum" sz="quarter" idx="10"/>
          </p:nvPr>
        </p:nvSpPr>
        <p:spPr/>
        <p:txBody>
          <a:bodyPr/>
          <a:lstStyle/>
          <a:p>
            <a:fld id="{A874E0B3-714A-4A11-832F-7673789844BE}" type="slidenum">
              <a:rPr lang="en-US" smtClean="0"/>
              <a:t>12</a:t>
            </a:fld>
            <a:endParaRPr lang="en-US"/>
          </a:p>
        </p:txBody>
      </p:sp>
    </p:spTree>
    <p:extLst>
      <p:ext uri="{BB962C8B-B14F-4D97-AF65-F5344CB8AC3E}">
        <p14:creationId xmlns:p14="http://schemas.microsoft.com/office/powerpoint/2010/main" val="1967350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Let’s now have a look at the Guidelines</a:t>
            </a:r>
            <a:r>
              <a:rPr lang="en-US" baseline="0" dirty="0" smtClean="0"/>
              <a:t> - </a:t>
            </a:r>
            <a:r>
              <a:rPr lang="en-US" sz="1200" b="0" i="0" u="none" strike="noStrike" kern="1200" baseline="0" dirty="0" smtClean="0">
                <a:solidFill>
                  <a:schemeClr val="tx1"/>
                </a:solidFill>
                <a:latin typeface="+mn-lt"/>
                <a:ea typeface="+mn-ea"/>
                <a:cs typeface="+mn-cs"/>
              </a:rPr>
              <a:t>targeted suggestions, organized by theme, that identify in broad terms the actions needed to better protect migrants in countries experiencing crises.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They are organized by phase of the crisis.</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Throughout the consultative process, we have identified the most extensive guidance in the crisis preparedness phase: Good preparation mitigates the scope and scale of interventions required during the emergency phase and in its aftermath.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Crisis preparedness interventions must cover diverse areas in order to thoroughly address vulnerability and the needs of migrants.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Guideline 1: Track information on conflicts and natural disasters, and </a:t>
            </a:r>
            <a:r>
              <a:rPr lang="fr-CH" sz="1200" b="0" i="0" u="none" strike="noStrike" kern="1200" baseline="0" dirty="0" err="1" smtClean="0">
                <a:solidFill>
                  <a:schemeClr val="tx1"/>
                </a:solidFill>
                <a:latin typeface="+mn-lt"/>
                <a:ea typeface="+mn-ea"/>
                <a:cs typeface="+mn-cs"/>
              </a:rPr>
              <a:t>potential</a:t>
            </a:r>
            <a:r>
              <a:rPr lang="fr-CH" sz="1200" b="0" i="0" u="none" strike="noStrike" kern="1200" baseline="0" dirty="0" smtClean="0">
                <a:solidFill>
                  <a:schemeClr val="tx1"/>
                </a:solidFill>
                <a:latin typeface="+mn-lt"/>
                <a:ea typeface="+mn-ea"/>
                <a:cs typeface="+mn-cs"/>
              </a:rPr>
              <a:t> impact on migrants. </a:t>
            </a:r>
          </a:p>
          <a:p>
            <a:r>
              <a:rPr lang="en-US" sz="1200" b="0" i="0" u="none" strike="noStrike" kern="1200" baseline="0" dirty="0" smtClean="0">
                <a:solidFill>
                  <a:schemeClr val="tx1"/>
                </a:solidFill>
                <a:latin typeface="+mn-lt"/>
                <a:ea typeface="+mn-ea"/>
                <a:cs typeface="+mn-cs"/>
              </a:rPr>
              <a:t>Understanding regional, national, and local natural disaster risks and overlaying this information with information on the location and characteristics of migrants can inform preparation and response efforts. Furthermore, early warning systems for natural disasters might have to be adapted to reach migrants in multiple languages.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Guideline 2: Collect and share information on migrants, subject to privacy, confidentiality, and the security and safety of migrants. </a:t>
            </a:r>
            <a:endParaRPr lang="fr-CH"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Registration systems for citizens abroad can enable States of origin to contact migrants in the event of a crisis and provide them with information on the crisis and available assistance.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Guideline 3: Empower migrants to help themselves, their families, and communities during and in the aftermath of crises. </a:t>
            </a:r>
          </a:p>
          <a:p>
            <a:r>
              <a:rPr lang="en-US" sz="1200" b="0" i="0" u="none" strike="noStrike" kern="1200" baseline="0" dirty="0" smtClean="0">
                <a:solidFill>
                  <a:schemeClr val="tx1"/>
                </a:solidFill>
                <a:latin typeface="+mn-lt"/>
                <a:ea typeface="+mn-ea"/>
                <a:cs typeface="+mn-cs"/>
              </a:rPr>
              <a:t>This includes protecting migrants' human and labor rights in ordinary times and eliminating barriers that hinder migrants from accessing information, basic services, and administrative or judicial redress mechanisms. Separating </a:t>
            </a:r>
            <a:r>
              <a:rPr lang="fr-CH" sz="1200" b="0" i="0" u="none" strike="noStrike" kern="1200" baseline="0" dirty="0" smtClean="0">
                <a:solidFill>
                  <a:schemeClr val="tx1"/>
                </a:solidFill>
                <a:latin typeface="+mn-lt"/>
                <a:ea typeface="+mn-ea"/>
                <a:cs typeface="+mn-cs"/>
              </a:rPr>
              <a:t>immigration </a:t>
            </a:r>
            <a:r>
              <a:rPr lang="fr-CH" sz="1200" b="0" i="0" u="none" strike="noStrike" kern="1200" baseline="0" dirty="0" err="1" smtClean="0">
                <a:solidFill>
                  <a:schemeClr val="tx1"/>
                </a:solidFill>
                <a:latin typeface="+mn-lt"/>
                <a:ea typeface="+mn-ea"/>
                <a:cs typeface="+mn-cs"/>
              </a:rPr>
              <a:t>enforcement</a:t>
            </a:r>
            <a:r>
              <a:rPr lang="fr-CH" sz="1200" b="0" i="0" u="none" strike="noStrike" kern="1200" baseline="0" dirty="0" smtClean="0">
                <a:solidFill>
                  <a:schemeClr val="tx1"/>
                </a:solidFill>
                <a:latin typeface="+mn-lt"/>
                <a:ea typeface="+mn-ea"/>
                <a:cs typeface="+mn-cs"/>
              </a:rPr>
              <a:t> actions </a:t>
            </a:r>
            <a:r>
              <a:rPr lang="fr-CH" sz="1200" b="0" i="0" u="none" strike="noStrike" kern="1200" baseline="0" dirty="0" err="1" smtClean="0">
                <a:solidFill>
                  <a:schemeClr val="tx1"/>
                </a:solidFill>
                <a:latin typeface="+mn-lt"/>
                <a:ea typeface="+mn-ea"/>
                <a:cs typeface="+mn-cs"/>
              </a:rPr>
              <a:t>from</a:t>
            </a:r>
            <a:r>
              <a:rPr lang="fr-CH" sz="1200" b="0" i="0" u="none" strike="noStrike" kern="1200" baseline="0" dirty="0" smtClean="0">
                <a:solidFill>
                  <a:schemeClr val="tx1"/>
                </a:solidFill>
                <a:latin typeface="+mn-lt"/>
                <a:ea typeface="+mn-ea"/>
                <a:cs typeface="+mn-cs"/>
              </a:rPr>
              <a:t> </a:t>
            </a:r>
            <a:r>
              <a:rPr lang="fr-CH" sz="1200" b="0" i="0" u="none" strike="noStrike" kern="1200" baseline="0" dirty="0" err="1" smtClean="0">
                <a:solidFill>
                  <a:schemeClr val="tx1"/>
                </a:solidFill>
                <a:latin typeface="+mn-lt"/>
                <a:ea typeface="+mn-ea"/>
                <a:cs typeface="+mn-cs"/>
              </a:rPr>
              <a:t>those</a:t>
            </a:r>
            <a:r>
              <a:rPr lang="fr-CH" sz="1200" b="0" i="0" u="none" strike="noStrike" kern="1200" baseline="0" dirty="0" smtClean="0">
                <a:solidFill>
                  <a:schemeClr val="tx1"/>
                </a:solidFill>
                <a:latin typeface="+mn-lt"/>
                <a:ea typeface="+mn-ea"/>
                <a:cs typeface="+mn-cs"/>
              </a:rPr>
              <a:t> </a:t>
            </a:r>
            <a:r>
              <a:rPr lang="fr-CH" sz="1200" b="0" i="0" u="none" strike="noStrike" kern="1200" baseline="0" dirty="0" err="1" smtClean="0">
                <a:solidFill>
                  <a:schemeClr val="tx1"/>
                </a:solidFill>
                <a:latin typeface="+mn-lt"/>
                <a:ea typeface="+mn-ea"/>
                <a:cs typeface="+mn-cs"/>
              </a:rPr>
              <a:t>that</a:t>
            </a:r>
            <a:r>
              <a:rPr lang="fr-CH" sz="1200" b="0" i="0" u="none" strike="noStrike" kern="1200" baseline="0" dirty="0" smtClean="0">
                <a:solidFill>
                  <a:schemeClr val="tx1"/>
                </a:solidFill>
                <a:latin typeface="+mn-lt"/>
                <a:ea typeface="+mn-ea"/>
                <a:cs typeface="+mn-cs"/>
              </a:rPr>
              <a:t> </a:t>
            </a:r>
            <a:r>
              <a:rPr lang="fr-CH" sz="1200" b="0" i="0" u="none" strike="noStrike" kern="1200" baseline="0" dirty="0" err="1" smtClean="0">
                <a:solidFill>
                  <a:schemeClr val="tx1"/>
                </a:solidFill>
                <a:latin typeface="+mn-lt"/>
                <a:ea typeface="+mn-ea"/>
                <a:cs typeface="+mn-cs"/>
              </a:rPr>
              <a:t>promote</a:t>
            </a:r>
            <a:r>
              <a:rPr lang="fr-CH" sz="1200" b="0" i="0" u="none" strike="noStrike" kern="1200" baseline="0" dirty="0" smtClean="0">
                <a:solidFill>
                  <a:schemeClr val="tx1"/>
                </a:solidFill>
                <a:latin typeface="+mn-lt"/>
                <a:ea typeface="+mn-ea"/>
                <a:cs typeface="+mn-cs"/>
              </a:rPr>
              <a:t> migrants’ </a:t>
            </a:r>
            <a:r>
              <a:rPr lang="fr-CH" sz="1200" b="0" i="0" u="none" strike="noStrike" kern="1200" baseline="0" dirty="0" err="1" smtClean="0">
                <a:solidFill>
                  <a:schemeClr val="tx1"/>
                </a:solidFill>
                <a:latin typeface="+mn-lt"/>
                <a:ea typeface="+mn-ea"/>
                <a:cs typeface="+mn-cs"/>
              </a:rPr>
              <a:t>access</a:t>
            </a:r>
            <a:r>
              <a:rPr lang="fr-CH" sz="1200" b="0" i="0" u="none" strike="noStrike" kern="1200" baseline="0" dirty="0" smtClean="0">
                <a:solidFill>
                  <a:schemeClr val="tx1"/>
                </a:solidFill>
                <a:latin typeface="+mn-lt"/>
                <a:ea typeface="+mn-ea"/>
                <a:cs typeface="+mn-cs"/>
              </a:rPr>
              <a:t> to services, </a:t>
            </a:r>
            <a:r>
              <a:rPr lang="fr-CH" sz="1200" b="0" i="0" u="none" strike="noStrike" kern="1200" baseline="0" dirty="0" err="1" smtClean="0">
                <a:solidFill>
                  <a:schemeClr val="tx1"/>
                </a:solidFill>
                <a:latin typeface="+mn-lt"/>
                <a:ea typeface="+mn-ea"/>
                <a:cs typeface="+mn-cs"/>
              </a:rPr>
              <a:t>humanitarian</a:t>
            </a:r>
            <a:r>
              <a:rPr lang="fr-CH" sz="1200" b="0" i="0" u="none" strike="noStrike" kern="1200" baseline="0" dirty="0" smtClean="0">
                <a:solidFill>
                  <a:schemeClr val="tx1"/>
                </a:solidFill>
                <a:latin typeface="+mn-lt"/>
                <a:ea typeface="+mn-ea"/>
                <a:cs typeface="+mn-cs"/>
              </a:rPr>
              <a:t> assistance, </a:t>
            </a:r>
            <a:r>
              <a:rPr lang="fr-CH" sz="1200" b="0" i="0" u="none" strike="noStrike" kern="1200" baseline="0" dirty="0" err="1" smtClean="0">
                <a:solidFill>
                  <a:schemeClr val="tx1"/>
                </a:solidFill>
                <a:latin typeface="+mn-lt"/>
                <a:ea typeface="+mn-ea"/>
                <a:cs typeface="+mn-cs"/>
              </a:rPr>
              <a:t>identity</a:t>
            </a:r>
            <a:r>
              <a:rPr lang="fr-CH" sz="1200" b="0" i="0" u="none" strike="noStrike" kern="1200" baseline="0" dirty="0" smtClean="0">
                <a:solidFill>
                  <a:schemeClr val="tx1"/>
                </a:solidFill>
                <a:latin typeface="+mn-lt"/>
                <a:ea typeface="+mn-ea"/>
                <a:cs typeface="+mn-cs"/>
              </a:rPr>
              <a:t> documents, and </a:t>
            </a:r>
            <a:r>
              <a:rPr lang="fr-CH" sz="1200" b="0" i="0" u="none" strike="noStrike" kern="1200" baseline="0" dirty="0" err="1" smtClean="0">
                <a:solidFill>
                  <a:schemeClr val="tx1"/>
                </a:solidFill>
                <a:latin typeface="+mn-lt"/>
                <a:ea typeface="+mn-ea"/>
                <a:cs typeface="+mn-cs"/>
              </a:rPr>
              <a:t>movement</a:t>
            </a:r>
            <a:r>
              <a:rPr lang="fr-CH" sz="1200" b="0" i="0" u="none" strike="noStrike" kern="1200" baseline="0" dirty="0" smtClean="0">
                <a:solidFill>
                  <a:schemeClr val="tx1"/>
                </a:solidFill>
                <a:latin typeface="+mn-lt"/>
                <a:ea typeface="+mn-ea"/>
                <a:cs typeface="+mn-cs"/>
              </a:rPr>
              <a:t> </a:t>
            </a:r>
            <a:r>
              <a:rPr lang="fr-CH" sz="1200" b="0" i="0" u="none" strike="noStrike" kern="1200" baseline="0" dirty="0" err="1" smtClean="0">
                <a:solidFill>
                  <a:schemeClr val="tx1"/>
                </a:solidFill>
                <a:latin typeface="+mn-lt"/>
                <a:ea typeface="+mn-ea"/>
                <a:cs typeface="+mn-cs"/>
              </a:rPr>
              <a:t>can</a:t>
            </a:r>
            <a:r>
              <a:rPr lang="fr-CH" sz="1200" b="0" i="0" u="none" strike="noStrike" kern="1200" baseline="0" dirty="0" smtClean="0">
                <a:solidFill>
                  <a:schemeClr val="tx1"/>
                </a:solidFill>
                <a:latin typeface="+mn-lt"/>
                <a:ea typeface="+mn-ea"/>
                <a:cs typeface="+mn-cs"/>
              </a:rPr>
              <a:t> </a:t>
            </a:r>
            <a:r>
              <a:rPr lang="fr-CH" sz="1200" b="0" i="0" u="none" strike="noStrike" kern="1200" baseline="0" dirty="0" err="1" smtClean="0">
                <a:solidFill>
                  <a:schemeClr val="tx1"/>
                </a:solidFill>
                <a:latin typeface="+mn-lt"/>
                <a:ea typeface="+mn-ea"/>
                <a:cs typeface="+mn-cs"/>
              </a:rPr>
              <a:t>ensure</a:t>
            </a:r>
            <a:r>
              <a:rPr lang="fr-CH" sz="1200" b="0" i="0" u="none" strike="noStrike" kern="1200" baseline="0" dirty="0" smtClean="0">
                <a:solidFill>
                  <a:schemeClr val="tx1"/>
                </a:solidFill>
                <a:latin typeface="+mn-lt"/>
                <a:ea typeface="+mn-ea"/>
                <a:cs typeface="+mn-cs"/>
              </a:rPr>
              <a:t> migrants </a:t>
            </a:r>
            <a:r>
              <a:rPr lang="fr-CH" sz="1200" b="0" i="0" u="none" strike="noStrike" kern="1200" baseline="0" dirty="0" err="1" smtClean="0">
                <a:solidFill>
                  <a:schemeClr val="tx1"/>
                </a:solidFill>
                <a:latin typeface="+mn-lt"/>
                <a:ea typeface="+mn-ea"/>
                <a:cs typeface="+mn-cs"/>
              </a:rPr>
              <a:t>don’t</a:t>
            </a:r>
            <a:r>
              <a:rPr lang="fr-CH" sz="1200" b="0" i="0" u="none" strike="noStrike" kern="1200" baseline="0" dirty="0" smtClean="0">
                <a:solidFill>
                  <a:schemeClr val="tx1"/>
                </a:solidFill>
                <a:latin typeface="+mn-lt"/>
                <a:ea typeface="+mn-ea"/>
                <a:cs typeface="+mn-cs"/>
              </a:rPr>
              <a:t> </a:t>
            </a:r>
            <a:r>
              <a:rPr lang="fr-CH" sz="1200" b="0" i="0" u="none" strike="noStrike" kern="1200" baseline="0" dirty="0" err="1" smtClean="0">
                <a:solidFill>
                  <a:schemeClr val="tx1"/>
                </a:solidFill>
                <a:latin typeface="+mn-lt"/>
                <a:ea typeface="+mn-ea"/>
                <a:cs typeface="+mn-cs"/>
              </a:rPr>
              <a:t>fear</a:t>
            </a:r>
            <a:r>
              <a:rPr lang="fr-CH" sz="1200" b="0" i="0" u="none" strike="noStrike" kern="1200" baseline="0" dirty="0" smtClean="0">
                <a:solidFill>
                  <a:schemeClr val="tx1"/>
                </a:solidFill>
                <a:latin typeface="+mn-lt"/>
                <a:ea typeface="+mn-ea"/>
                <a:cs typeface="+mn-cs"/>
              </a:rPr>
              <a:t> </a:t>
            </a:r>
            <a:r>
              <a:rPr lang="fr-CH" sz="1200" b="0" i="0" u="none" strike="noStrike" kern="1200" baseline="0" dirty="0" err="1" smtClean="0">
                <a:solidFill>
                  <a:schemeClr val="tx1"/>
                </a:solidFill>
                <a:latin typeface="+mn-lt"/>
                <a:ea typeface="+mn-ea"/>
                <a:cs typeface="+mn-cs"/>
              </a:rPr>
              <a:t>accessing</a:t>
            </a:r>
            <a:r>
              <a:rPr lang="fr-CH" sz="1200" b="0" i="0" u="none" strike="noStrike" kern="1200" baseline="0" dirty="0" smtClean="0">
                <a:solidFill>
                  <a:schemeClr val="tx1"/>
                </a:solidFill>
                <a:latin typeface="+mn-lt"/>
                <a:ea typeface="+mn-ea"/>
                <a:cs typeface="+mn-cs"/>
              </a:rPr>
              <a:t> </a:t>
            </a:r>
            <a:r>
              <a:rPr lang="fr-CH" sz="1200" b="0" i="0" u="none" strike="noStrike" kern="1200" baseline="0" dirty="0" err="1" smtClean="0">
                <a:solidFill>
                  <a:schemeClr val="tx1"/>
                </a:solidFill>
                <a:latin typeface="+mn-lt"/>
                <a:ea typeface="+mn-ea"/>
                <a:cs typeface="+mn-cs"/>
              </a:rPr>
              <a:t>humanitarian</a:t>
            </a:r>
            <a:r>
              <a:rPr lang="fr-CH" sz="1200" b="0" i="0" u="none" strike="noStrike" kern="1200" baseline="0" dirty="0" smtClean="0">
                <a:solidFill>
                  <a:schemeClr val="tx1"/>
                </a:solidFill>
                <a:latin typeface="+mn-lt"/>
                <a:ea typeface="+mn-ea"/>
                <a:cs typeface="+mn-cs"/>
              </a:rPr>
              <a:t> assistance due to </a:t>
            </a:r>
            <a:r>
              <a:rPr lang="fr-CH" sz="1200" b="0" i="0" u="none" strike="noStrike" kern="1200" baseline="0" dirty="0" err="1" smtClean="0">
                <a:solidFill>
                  <a:schemeClr val="tx1"/>
                </a:solidFill>
                <a:latin typeface="+mn-lt"/>
                <a:ea typeface="+mn-ea"/>
                <a:cs typeface="+mn-cs"/>
              </a:rPr>
              <a:t>their</a:t>
            </a:r>
            <a:r>
              <a:rPr lang="fr-CH" sz="1200" b="0" i="0" u="none" strike="noStrike" kern="1200" baseline="0" dirty="0" smtClean="0">
                <a:solidFill>
                  <a:schemeClr val="tx1"/>
                </a:solidFill>
                <a:latin typeface="+mn-lt"/>
                <a:ea typeface="+mn-ea"/>
                <a:cs typeface="+mn-cs"/>
              </a:rPr>
              <a:t> </a:t>
            </a:r>
            <a:r>
              <a:rPr lang="fr-CH" sz="1200" b="0" i="0" u="none" strike="noStrike" kern="1200" baseline="0" dirty="0" err="1" smtClean="0">
                <a:solidFill>
                  <a:schemeClr val="tx1"/>
                </a:solidFill>
                <a:latin typeface="+mn-lt"/>
                <a:ea typeface="+mn-ea"/>
                <a:cs typeface="+mn-cs"/>
              </a:rPr>
              <a:t>irregular</a:t>
            </a:r>
            <a:r>
              <a:rPr lang="fr-CH" sz="1200" b="0" i="0" u="none" strike="noStrike" kern="1200" baseline="0" dirty="0" smtClean="0">
                <a:solidFill>
                  <a:schemeClr val="tx1"/>
                </a:solidFill>
                <a:latin typeface="+mn-lt"/>
                <a:ea typeface="+mn-ea"/>
                <a:cs typeface="+mn-cs"/>
              </a:rPr>
              <a:t> immigration </a:t>
            </a:r>
            <a:r>
              <a:rPr lang="fr-CH" sz="1200" b="0" i="0" u="none" strike="noStrike" kern="1200" baseline="0" dirty="0" err="1" smtClean="0">
                <a:solidFill>
                  <a:schemeClr val="tx1"/>
                </a:solidFill>
                <a:latin typeface="+mn-lt"/>
                <a:ea typeface="+mn-ea"/>
                <a:cs typeface="+mn-cs"/>
              </a:rPr>
              <a:t>status</a:t>
            </a:r>
            <a:r>
              <a:rPr lang="fr-CH" sz="1200" b="0" i="0" u="none" strike="noStrike" kern="1200" baseline="0" dirty="0" smtClean="0">
                <a:solidFill>
                  <a:schemeClr val="tx1"/>
                </a:solidFill>
                <a:latin typeface="+mn-lt"/>
                <a:ea typeface="+mn-ea"/>
                <a:cs typeface="+mn-cs"/>
              </a:rPr>
              <a:t>. </a:t>
            </a:r>
          </a:p>
          <a:p>
            <a:endParaRPr lang="fr-CH"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GUIDELINE 4: Incorporate migrants in prevention, preparedness, and </a:t>
            </a:r>
            <a:r>
              <a:rPr lang="fr-CH" sz="1200" b="0" i="0" u="none" strike="noStrike" kern="1200" baseline="0" dirty="0" smtClean="0">
                <a:solidFill>
                  <a:schemeClr val="tx1"/>
                </a:solidFill>
                <a:latin typeface="+mn-lt"/>
                <a:ea typeface="+mn-ea"/>
                <a:cs typeface="+mn-cs"/>
              </a:rPr>
              <a:t>emergency </a:t>
            </a:r>
            <a:r>
              <a:rPr lang="fr-CH" sz="1200" b="0" i="0" u="none" strike="noStrike" kern="1200" baseline="0" dirty="0" err="1" smtClean="0">
                <a:solidFill>
                  <a:schemeClr val="tx1"/>
                </a:solidFill>
                <a:latin typeface="+mn-lt"/>
                <a:ea typeface="+mn-ea"/>
                <a:cs typeface="+mn-cs"/>
              </a:rPr>
              <a:t>response</a:t>
            </a:r>
            <a:r>
              <a:rPr lang="fr-CH" sz="1200" b="0" i="0" u="none" strike="noStrike" kern="1200" baseline="0" dirty="0" smtClean="0">
                <a:solidFill>
                  <a:schemeClr val="tx1"/>
                </a:solidFill>
                <a:latin typeface="+mn-lt"/>
                <a:ea typeface="+mn-ea"/>
                <a:cs typeface="+mn-cs"/>
              </a:rPr>
              <a:t> </a:t>
            </a:r>
            <a:r>
              <a:rPr lang="fr-CH" sz="1200" b="0" i="0" u="none" strike="noStrike" kern="1200" baseline="0" dirty="0" err="1" smtClean="0">
                <a:solidFill>
                  <a:schemeClr val="tx1"/>
                </a:solidFill>
                <a:latin typeface="+mn-lt"/>
                <a:ea typeface="+mn-ea"/>
                <a:cs typeface="+mn-cs"/>
              </a:rPr>
              <a:t>systems</a:t>
            </a:r>
            <a:r>
              <a:rPr lang="fr-CH" sz="1200" b="0" i="0" u="none" strike="noStrike" kern="1200" baseline="0" dirty="0" smtClean="0">
                <a:solidFill>
                  <a:schemeClr val="tx1"/>
                </a:solidFill>
                <a:latin typeface="+mn-lt"/>
                <a:ea typeface="+mn-ea"/>
                <a:cs typeface="+mn-cs"/>
              </a:rPr>
              <a:t>. </a:t>
            </a:r>
          </a:p>
          <a:p>
            <a:r>
              <a:rPr lang="en-US" sz="1200" b="0" i="0" u="none" strike="noStrike" kern="1200" baseline="0" dirty="0" smtClean="0">
                <a:solidFill>
                  <a:schemeClr val="tx1"/>
                </a:solidFill>
                <a:latin typeface="+mn-lt"/>
                <a:ea typeface="+mn-ea"/>
                <a:cs typeface="+mn-cs"/>
              </a:rPr>
              <a:t>Platforms to facilitate the engagement of migrants in the design and implementation of prevention, preparedness, and emergency response systems can ensure that migrants and their particular needs are not overlooked in responses.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Guideline 5: Contingency plans should take into account and integrate migrants’ presence, potential needs, and capacities. </a:t>
            </a:r>
          </a:p>
          <a:p>
            <a:r>
              <a:rPr lang="en-US" sz="1200" b="0" i="0" u="none" strike="noStrike" kern="1200" baseline="0" dirty="0" smtClean="0">
                <a:solidFill>
                  <a:schemeClr val="tx1"/>
                </a:solidFill>
                <a:latin typeface="+mn-lt"/>
                <a:ea typeface="+mn-ea"/>
                <a:cs typeface="+mn-cs"/>
              </a:rPr>
              <a:t>Involving migrants and civil society in the preparation of contingency plans can be particularly useful. For example, involving migrants in emergency drills to test contingency plans, can be useful to identify obstacles and challenges </a:t>
            </a:r>
          </a:p>
          <a:p>
            <a:endParaRPr lang="en-US" dirty="0" smtClean="0"/>
          </a:p>
          <a:p>
            <a:r>
              <a:rPr lang="en-US" dirty="0" smtClean="0"/>
              <a:t>Guidelines 6: Communicate effectively</a:t>
            </a:r>
            <a:r>
              <a:rPr lang="en-US" baseline="0" dirty="0" smtClean="0"/>
              <a:t> with migrants. </a:t>
            </a:r>
          </a:p>
          <a:p>
            <a:r>
              <a:rPr lang="en-US" sz="1200" b="0" i="0" u="none" strike="noStrike" kern="1200" baseline="0" dirty="0" smtClean="0">
                <a:solidFill>
                  <a:schemeClr val="tx1"/>
                </a:solidFill>
                <a:latin typeface="+mn-lt"/>
                <a:ea typeface="+mn-ea"/>
                <a:cs typeface="+mn-cs"/>
              </a:rPr>
              <a:t>Migrants need to understand potential risks associated with a crisis, where and how to obtain assistance, and how to inform stakeholders of their needs. Outreach by civil society, especially migrant networks, diaspora, and faith-based actors can ensure migrants in an irregular immigration status and others who may be hard to access, get the information they need.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Guideline 7: Establish coordination agreements in advance to leverage </a:t>
            </a:r>
            <a:r>
              <a:rPr lang="fr-CH" sz="1200" b="0" i="0" u="none" strike="noStrike" kern="1200" baseline="0" dirty="0" err="1" smtClean="0">
                <a:solidFill>
                  <a:schemeClr val="tx1"/>
                </a:solidFill>
                <a:latin typeface="+mn-lt"/>
                <a:ea typeface="+mn-ea"/>
                <a:cs typeface="+mn-cs"/>
              </a:rPr>
              <a:t>strengths</a:t>
            </a:r>
            <a:r>
              <a:rPr lang="fr-CH" sz="1200" b="0" i="0" u="none" strike="noStrike" kern="1200" baseline="0" dirty="0" smtClean="0">
                <a:solidFill>
                  <a:schemeClr val="tx1"/>
                </a:solidFill>
                <a:latin typeface="+mn-lt"/>
                <a:ea typeface="+mn-ea"/>
                <a:cs typeface="+mn-cs"/>
              </a:rPr>
              <a:t> and </a:t>
            </a:r>
            <a:r>
              <a:rPr lang="fr-CH" sz="1200" b="0" i="0" u="none" strike="noStrike" kern="1200" baseline="0" dirty="0" err="1" smtClean="0">
                <a:solidFill>
                  <a:schemeClr val="tx1"/>
                </a:solidFill>
                <a:latin typeface="+mn-lt"/>
                <a:ea typeface="+mn-ea"/>
                <a:cs typeface="+mn-cs"/>
              </a:rPr>
              <a:t>foster</a:t>
            </a:r>
            <a:r>
              <a:rPr lang="fr-CH" sz="1200" b="0" i="0" u="none" strike="noStrike" kern="1200" baseline="0" dirty="0" smtClean="0">
                <a:solidFill>
                  <a:schemeClr val="tx1"/>
                </a:solidFill>
                <a:latin typeface="+mn-lt"/>
                <a:ea typeface="+mn-ea"/>
                <a:cs typeface="+mn-cs"/>
              </a:rPr>
              <a:t> trust.</a:t>
            </a:r>
            <a:r>
              <a:rPr lang="fr-CH" sz="1200" b="1" i="0" u="none" strike="noStrike" kern="1200" baseline="0" dirty="0" smtClean="0">
                <a:solidFill>
                  <a:schemeClr val="tx1"/>
                </a:solidFill>
                <a:latin typeface="+mn-lt"/>
                <a:ea typeface="+mn-ea"/>
                <a:cs typeface="+mn-cs"/>
              </a:rPr>
              <a:t> </a:t>
            </a:r>
          </a:p>
          <a:p>
            <a:r>
              <a:rPr lang="en-US" sz="1200" b="0" i="0" u="none" strike="noStrike" kern="1200" baseline="0" dirty="0" smtClean="0">
                <a:solidFill>
                  <a:schemeClr val="tx1"/>
                </a:solidFill>
                <a:latin typeface="+mn-lt"/>
                <a:ea typeface="+mn-ea"/>
                <a:cs typeface="+mn-cs"/>
              </a:rPr>
              <a:t>Multi-stakeholder agreements for relocation and evacuation that set out roles and responsibilities of partners and provide guidance on allocation of costs can prevent the duplication of efforts.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Last Guideline of the crisis </a:t>
            </a:r>
            <a:r>
              <a:rPr lang="en-US" sz="1200" b="0" i="0" u="none" strike="noStrike" kern="1200" baseline="0" dirty="0" err="1" smtClean="0">
                <a:solidFill>
                  <a:schemeClr val="tx1"/>
                </a:solidFill>
                <a:latin typeface="+mn-lt"/>
                <a:ea typeface="+mn-ea"/>
                <a:cs typeface="+mn-cs"/>
              </a:rPr>
              <a:t>prepardness</a:t>
            </a:r>
            <a:r>
              <a:rPr lang="en-US" sz="1200" b="0" i="0" u="none" strike="noStrike" kern="1200" baseline="0" dirty="0" smtClean="0">
                <a:solidFill>
                  <a:schemeClr val="tx1"/>
                </a:solidFill>
                <a:latin typeface="+mn-lt"/>
                <a:ea typeface="+mn-ea"/>
                <a:cs typeface="+mn-cs"/>
              </a:rPr>
              <a:t> phase: Build capacity and learn lessons to improve emergency response and post-crisis recovery. </a:t>
            </a:r>
          </a:p>
          <a:p>
            <a:r>
              <a:rPr lang="en-US" sz="1200" b="0" i="0" u="none" strike="noStrike" kern="1200" baseline="0" dirty="0" smtClean="0">
                <a:solidFill>
                  <a:schemeClr val="tx1"/>
                </a:solidFill>
                <a:latin typeface="+mn-lt"/>
                <a:ea typeface="+mn-ea"/>
                <a:cs typeface="+mn-cs"/>
              </a:rPr>
              <a:t>Establishing dedicated funding mechanisms to protect migrants, including budget lines, loans, and funding platforms can ensure access to sufficient resources.</a:t>
            </a:r>
          </a:p>
          <a:p>
            <a:endParaRPr lang="fr-CH" sz="1200" b="0" i="0" u="none" strike="noStrike" kern="1200" baseline="0" dirty="0" smtClean="0">
              <a:solidFill>
                <a:schemeClr val="tx1"/>
              </a:solidFill>
              <a:latin typeface="+mn-lt"/>
              <a:ea typeface="+mn-ea"/>
              <a:cs typeface="+mn-cs"/>
            </a:endParaRPr>
          </a:p>
          <a:p>
            <a:endParaRPr lang="en-US" sz="1200" b="0" i="0" u="none" strike="noStrike" kern="1200" baseline="0" dirty="0" smtClean="0">
              <a:solidFill>
                <a:schemeClr val="tx1"/>
              </a:solidFill>
              <a:latin typeface="+mn-lt"/>
              <a:ea typeface="+mn-ea"/>
              <a:cs typeface="+mn-cs"/>
            </a:endParaRPr>
          </a:p>
          <a:p>
            <a:endParaRPr lang="en-US" sz="1200" b="0" i="0" u="none" strike="noStrike" kern="1200" baseline="0" dirty="0" smtClean="0">
              <a:solidFill>
                <a:schemeClr val="tx1"/>
              </a:solidFill>
              <a:latin typeface="+mn-lt"/>
              <a:ea typeface="+mn-ea"/>
              <a:cs typeface="+mn-cs"/>
            </a:endParaRPr>
          </a:p>
          <a:p>
            <a:endParaRPr lang="en-US" dirty="0" smtClean="0"/>
          </a:p>
          <a:p>
            <a:endParaRPr lang="en-US" sz="1200" b="0" i="0" u="none" strike="noStrike" kern="1200" baseline="0" dirty="0" smtClean="0">
              <a:solidFill>
                <a:schemeClr val="tx1"/>
              </a:solidFill>
              <a:latin typeface="+mn-lt"/>
              <a:ea typeface="+mn-ea"/>
              <a:cs typeface="+mn-cs"/>
            </a:endParaRPr>
          </a:p>
          <a:p>
            <a:endParaRPr lang="en-US" sz="1200" b="0" i="0" u="none" strike="noStrike" kern="1200" baseline="0" dirty="0" smtClean="0">
              <a:solidFill>
                <a:schemeClr val="tx1"/>
              </a:solidFill>
              <a:latin typeface="+mn-lt"/>
              <a:ea typeface="+mn-ea"/>
              <a:cs typeface="+mn-cs"/>
            </a:endParaRPr>
          </a:p>
          <a:p>
            <a:endParaRPr lang="en-US" b="0" dirty="0"/>
          </a:p>
        </p:txBody>
      </p:sp>
      <p:sp>
        <p:nvSpPr>
          <p:cNvPr id="4" name="Slide Number Placeholder 3"/>
          <p:cNvSpPr>
            <a:spLocks noGrp="1"/>
          </p:cNvSpPr>
          <p:nvPr>
            <p:ph type="sldNum" sz="quarter" idx="10"/>
          </p:nvPr>
        </p:nvSpPr>
        <p:spPr/>
        <p:txBody>
          <a:bodyPr/>
          <a:lstStyle/>
          <a:p>
            <a:fld id="{A874E0B3-714A-4A11-832F-7673789844BE}" type="slidenum">
              <a:rPr lang="en-US" smtClean="0"/>
              <a:t>13</a:t>
            </a:fld>
            <a:endParaRPr lang="en-US"/>
          </a:p>
        </p:txBody>
      </p:sp>
    </p:spTree>
    <p:extLst>
      <p:ext uri="{BB962C8B-B14F-4D97-AF65-F5344CB8AC3E}">
        <p14:creationId xmlns:p14="http://schemas.microsoft.com/office/powerpoint/2010/main" val="25044019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During the emergency phase, stakeholders will ideally activate the kinds of crisis preparedness measures just described.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Nevertheless, they will inevitably need to make decisions and enter into ad hoc arrangements to meet emerging needs as the emergency unfolds.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Actions to ensure migrants receive the humanitarian assistance they require, includes:</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Guideline 9: Communicate widely, effectively, and often with migrants on evolving crises and how to access help. </a:t>
            </a:r>
          </a:p>
          <a:p>
            <a:r>
              <a:rPr lang="en-US" sz="1200" b="0" i="0" u="none" strike="noStrike" kern="1200" baseline="0" dirty="0" smtClean="0">
                <a:solidFill>
                  <a:schemeClr val="tx1"/>
                </a:solidFill>
                <a:latin typeface="+mn-lt"/>
                <a:ea typeface="+mn-ea"/>
                <a:cs typeface="+mn-cs"/>
              </a:rPr>
              <a:t>For example, 24-hour call centers with linguistically diverse and trained staff can offer important information and services.</a:t>
            </a:r>
          </a:p>
          <a:p>
            <a:endParaRPr lang="en-US" b="0" dirty="0" smtClean="0"/>
          </a:p>
          <a:p>
            <a:r>
              <a:rPr lang="en-US" sz="1200" b="0" i="0" u="none" strike="noStrike" kern="1200" baseline="0" dirty="0" smtClean="0">
                <a:solidFill>
                  <a:schemeClr val="tx1"/>
                </a:solidFill>
                <a:latin typeface="+mn-lt"/>
                <a:ea typeface="+mn-ea"/>
                <a:cs typeface="+mn-cs"/>
              </a:rPr>
              <a:t>Guideline 10: Migrants may need support to reach safety. </a:t>
            </a:r>
          </a:p>
          <a:p>
            <a:r>
              <a:rPr lang="en-US" sz="1200" b="0" i="0" u="none" strike="noStrike" kern="1200" baseline="0" dirty="0" smtClean="0">
                <a:solidFill>
                  <a:schemeClr val="tx1"/>
                </a:solidFill>
                <a:latin typeface="+mn-lt"/>
                <a:ea typeface="+mn-ea"/>
                <a:cs typeface="+mn-cs"/>
              </a:rPr>
              <a:t>Issuing laissez-passer  or waiving exit or entry requirements for migrants may represent important practices by States. Making sure migrants have access to their identity documents, or replacing documents that have been destroyed or lost may be equally important.</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Guideline 11: Provide humanitarian assistance to migrants without discrimination. </a:t>
            </a:r>
          </a:p>
          <a:p>
            <a:r>
              <a:rPr lang="en-US" sz="1200" b="0" i="0" u="none" strike="noStrike" kern="1200" baseline="0" dirty="0" smtClean="0">
                <a:solidFill>
                  <a:schemeClr val="tx1"/>
                </a:solidFill>
                <a:latin typeface="+mn-lt"/>
                <a:ea typeface="+mn-ea"/>
                <a:cs typeface="+mn-cs"/>
              </a:rPr>
              <a:t>Assistance to migrants should be tailored to take into account needs that may arise from gender, age, disability, sexual orientation, gender identity and expression, immigration status, or other characteristics. Assessments that determine migrant-specific vulnerability and needs may be useful in this regard.</a:t>
            </a:r>
          </a:p>
          <a:p>
            <a:r>
              <a:rPr lang="en-US" sz="1200" b="0" i="0" u="none" strike="noStrike" kern="1200" baseline="0" dirty="0" smtClean="0">
                <a:solidFill>
                  <a:schemeClr val="tx1"/>
                </a:solidFill>
                <a:latin typeface="+mn-lt"/>
                <a:ea typeface="+mn-ea"/>
                <a:cs typeface="+mn-cs"/>
              </a:rPr>
              <a:t> </a:t>
            </a:r>
          </a:p>
          <a:p>
            <a:r>
              <a:rPr lang="en-US" sz="1200" b="0" i="0" u="none" strike="noStrike" kern="1200" baseline="0" dirty="0" smtClean="0">
                <a:solidFill>
                  <a:schemeClr val="tx1"/>
                </a:solidFill>
                <a:latin typeface="+mn-lt"/>
                <a:ea typeface="+mn-ea"/>
                <a:cs typeface="+mn-cs"/>
              </a:rPr>
              <a:t>Guideline 12: Establish clear referral procedures among stakeholders. </a:t>
            </a:r>
          </a:p>
          <a:p>
            <a:r>
              <a:rPr lang="en-US" sz="1200" b="0" i="0" u="none" strike="noStrike" kern="1200" baseline="0" dirty="0" smtClean="0">
                <a:solidFill>
                  <a:schemeClr val="tx1"/>
                </a:solidFill>
                <a:latin typeface="+mn-lt"/>
                <a:ea typeface="+mn-ea"/>
                <a:cs typeface="+mn-cs"/>
              </a:rPr>
              <a:t>This includes referrals to international organizations and civil society with specialized experience assisting victims of trafficking, children, and other vulnerable migrants and ensuring referral of refugees, asylum seekers, and stateless persons to relevant protection mechanisms is in place. </a:t>
            </a:r>
          </a:p>
          <a:p>
            <a:endParaRPr lang="en-US" sz="1200" b="0" i="0" u="none" strike="noStrike" kern="1200" baseline="0" dirty="0" smtClean="0">
              <a:solidFill>
                <a:schemeClr val="tx1"/>
              </a:solidFill>
              <a:latin typeface="+mn-lt"/>
              <a:ea typeface="+mn-ea"/>
              <a:cs typeface="+mn-cs"/>
            </a:endParaRPr>
          </a:p>
          <a:p>
            <a:r>
              <a:rPr lang="en-US" b="0" i="0" dirty="0" smtClean="0"/>
              <a:t>Guideline</a:t>
            </a:r>
            <a:r>
              <a:rPr lang="en-US" b="0" i="0" baseline="0" dirty="0" smtClean="0"/>
              <a:t> 13: </a:t>
            </a:r>
            <a:r>
              <a:rPr lang="en-US" sz="1200" b="0" i="0" u="none" strike="noStrike" kern="1200" baseline="0" dirty="0" smtClean="0">
                <a:solidFill>
                  <a:schemeClr val="tx1"/>
                </a:solidFill>
                <a:latin typeface="+mn-lt"/>
                <a:ea typeface="+mn-ea"/>
                <a:cs typeface="+mn-cs"/>
              </a:rPr>
              <a:t>Relocate and evacuate migrants when needed. </a:t>
            </a:r>
          </a:p>
          <a:p>
            <a:r>
              <a:rPr lang="en-US" sz="1200" b="0" i="0" u="none" strike="noStrike" kern="1200" baseline="0" dirty="0" smtClean="0">
                <a:solidFill>
                  <a:schemeClr val="tx1"/>
                </a:solidFill>
                <a:latin typeface="+mn-lt"/>
                <a:ea typeface="+mn-ea"/>
                <a:cs typeface="+mn-cs"/>
              </a:rPr>
              <a:t>Ad hoc arrangements may be needed to communicate evacuation information, determine eligibility for evacuation, establish modes of evacuation, and negotiate with States of transit and other actors. </a:t>
            </a:r>
            <a:endParaRPr lang="en-US" b="0" i="0" dirty="0"/>
          </a:p>
        </p:txBody>
      </p:sp>
      <p:sp>
        <p:nvSpPr>
          <p:cNvPr id="4" name="Slide Number Placeholder 3"/>
          <p:cNvSpPr>
            <a:spLocks noGrp="1"/>
          </p:cNvSpPr>
          <p:nvPr>
            <p:ph type="sldNum" sz="quarter" idx="10"/>
          </p:nvPr>
        </p:nvSpPr>
        <p:spPr/>
        <p:txBody>
          <a:bodyPr/>
          <a:lstStyle/>
          <a:p>
            <a:fld id="{A874E0B3-714A-4A11-832F-7673789844BE}" type="slidenum">
              <a:rPr lang="en-US" smtClean="0"/>
              <a:t>14</a:t>
            </a:fld>
            <a:endParaRPr lang="en-US"/>
          </a:p>
        </p:txBody>
      </p:sp>
    </p:spTree>
    <p:extLst>
      <p:ext uri="{BB962C8B-B14F-4D97-AF65-F5344CB8AC3E}">
        <p14:creationId xmlns:p14="http://schemas.microsoft.com/office/powerpoint/2010/main" val="2370198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While often overlooked, post-crisis action is vital to ensuring that migrants are able to quickly resume safe, dignified, and productive lives.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Guideline 14: Address migrants’ immediate needs and support migrants to </a:t>
            </a:r>
            <a:r>
              <a:rPr lang="fr-CH" sz="1200" b="0" i="0" u="none" strike="noStrike" kern="1200" baseline="0" dirty="0" err="1" smtClean="0">
                <a:solidFill>
                  <a:schemeClr val="tx1"/>
                </a:solidFill>
                <a:latin typeface="+mn-lt"/>
                <a:ea typeface="+mn-ea"/>
                <a:cs typeface="+mn-cs"/>
              </a:rPr>
              <a:t>rebuild</a:t>
            </a:r>
            <a:r>
              <a:rPr lang="fr-CH" sz="1200" b="0" i="0" u="none" strike="noStrike" kern="1200" baseline="0" dirty="0" smtClean="0">
                <a:solidFill>
                  <a:schemeClr val="tx1"/>
                </a:solidFill>
                <a:latin typeface="+mn-lt"/>
                <a:ea typeface="+mn-ea"/>
                <a:cs typeface="+mn-cs"/>
              </a:rPr>
              <a:t> </a:t>
            </a:r>
            <a:r>
              <a:rPr lang="fr-CH" sz="1200" b="0" i="0" u="none" strike="noStrike" kern="1200" baseline="0" dirty="0" err="1" smtClean="0">
                <a:solidFill>
                  <a:schemeClr val="tx1"/>
                </a:solidFill>
                <a:latin typeface="+mn-lt"/>
                <a:ea typeface="+mn-ea"/>
                <a:cs typeface="+mn-cs"/>
              </a:rPr>
              <a:t>lives</a:t>
            </a:r>
            <a:r>
              <a:rPr lang="fr-CH" sz="1200" b="0" i="0" u="none" strike="noStrike" kern="1200" baseline="0" dirty="0" smtClean="0">
                <a:solidFill>
                  <a:schemeClr val="tx1"/>
                </a:solidFill>
                <a:latin typeface="+mn-lt"/>
                <a:ea typeface="+mn-ea"/>
                <a:cs typeface="+mn-cs"/>
              </a:rPr>
              <a:t>. </a:t>
            </a:r>
          </a:p>
          <a:p>
            <a:r>
              <a:rPr lang="fr-CH" sz="1200" b="0" i="0" u="none" strike="noStrike" kern="1200" baseline="0" dirty="0" smtClean="0">
                <a:solidFill>
                  <a:schemeClr val="tx1"/>
                </a:solidFill>
                <a:latin typeface="+mn-lt"/>
                <a:ea typeface="+mn-ea"/>
                <a:cs typeface="+mn-cs"/>
              </a:rPr>
              <a:t>Migrants </a:t>
            </a:r>
            <a:r>
              <a:rPr lang="fr-CH" sz="1200" b="0" i="0" u="none" strike="noStrike" kern="1200" baseline="0" dirty="0" err="1" smtClean="0">
                <a:solidFill>
                  <a:schemeClr val="tx1"/>
                </a:solidFill>
                <a:latin typeface="+mn-lt"/>
                <a:ea typeface="+mn-ea"/>
                <a:cs typeface="+mn-cs"/>
              </a:rPr>
              <a:t>who</a:t>
            </a:r>
            <a:r>
              <a:rPr lang="fr-CH" sz="1200" b="0" i="0" u="none" strike="noStrike" kern="1200" baseline="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return to States of origin after prolonged stays in a host State might need support to restore income – support could include recognition of skills acquired abroad, cash assistance or training. They might also require assistance to recover lost property and assets, outstanding wages, pensions, and other benefits.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Guideline 15: Efforts aimed at addressing migrants’ post-crisis needs—whether they return to their State of origin, remain in the host State, or go elsewhere—should take into account effects on migrants’ families, their host communities, and societies. </a:t>
            </a:r>
          </a:p>
          <a:p>
            <a:r>
              <a:rPr lang="en-US" sz="1200" b="0" i="0" u="none" strike="noStrike" kern="1200" baseline="0" dirty="0" smtClean="0">
                <a:solidFill>
                  <a:schemeClr val="tx1"/>
                </a:solidFill>
                <a:latin typeface="+mn-lt"/>
                <a:ea typeface="+mn-ea"/>
                <a:cs typeface="+mn-cs"/>
              </a:rPr>
              <a:t>An approach to post-crisis action that incorporates the needs of host communities can foster community and social cohesiveness and stability in the long-term. </a:t>
            </a:r>
            <a:endParaRPr lang="en-US" dirty="0"/>
          </a:p>
        </p:txBody>
      </p:sp>
      <p:sp>
        <p:nvSpPr>
          <p:cNvPr id="4" name="Slide Number Placeholder 3"/>
          <p:cNvSpPr>
            <a:spLocks noGrp="1"/>
          </p:cNvSpPr>
          <p:nvPr>
            <p:ph type="sldNum" sz="quarter" idx="10"/>
          </p:nvPr>
        </p:nvSpPr>
        <p:spPr/>
        <p:txBody>
          <a:bodyPr/>
          <a:lstStyle/>
          <a:p>
            <a:fld id="{A874E0B3-714A-4A11-832F-7673789844BE}" type="slidenum">
              <a:rPr lang="en-US" smtClean="0"/>
              <a:t>15</a:t>
            </a:fld>
            <a:endParaRPr lang="en-US"/>
          </a:p>
        </p:txBody>
      </p:sp>
    </p:spTree>
    <p:extLst>
      <p:ext uri="{BB962C8B-B14F-4D97-AF65-F5344CB8AC3E}">
        <p14:creationId xmlns:p14="http://schemas.microsoft.com/office/powerpoint/2010/main" val="11432664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874E0B3-714A-4A11-832F-7673789844BE}" type="slidenum">
              <a:rPr lang="en-US" smtClean="0"/>
              <a:t>16</a:t>
            </a:fld>
            <a:endParaRPr lang="en-US"/>
          </a:p>
        </p:txBody>
      </p:sp>
    </p:spTree>
    <p:extLst>
      <p:ext uri="{BB962C8B-B14F-4D97-AF65-F5344CB8AC3E}">
        <p14:creationId xmlns:p14="http://schemas.microsoft.com/office/powerpoint/2010/main" val="18222861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Aft>
                <a:spcPts val="1200"/>
              </a:spcAft>
              <a:buClr>
                <a:schemeClr val="bg1"/>
              </a:buClr>
              <a:buSzPct val="125000"/>
              <a:buFont typeface="Arial" panose="020B0604020202020204" pitchFamily="34" charset="0"/>
              <a:buNone/>
            </a:pPr>
            <a:r>
              <a:rPr lang="es-ES" sz="1200" b="1" dirty="0" smtClean="0">
                <a:solidFill>
                  <a:schemeClr val="bg1"/>
                </a:solidFill>
                <a:latin typeface="Roboto" pitchFamily="2" charset="0"/>
                <a:ea typeface="Roboto" pitchFamily="2" charset="0"/>
              </a:rPr>
              <a:t>las Directrices MICIC y su contenido en el contexto de los marcos legales internacionales pertinentes</a:t>
            </a:r>
          </a:p>
        </p:txBody>
      </p:sp>
      <p:sp>
        <p:nvSpPr>
          <p:cNvPr id="4" name="Slide Number Placeholder 3"/>
          <p:cNvSpPr>
            <a:spLocks noGrp="1"/>
          </p:cNvSpPr>
          <p:nvPr>
            <p:ph type="sldNum" sz="quarter" idx="10"/>
          </p:nvPr>
        </p:nvSpPr>
        <p:spPr/>
        <p:txBody>
          <a:bodyPr/>
          <a:lstStyle/>
          <a:p>
            <a:fld id="{A874E0B3-714A-4A11-832F-7673789844BE}" type="slidenum">
              <a:rPr lang="en-US" smtClean="0"/>
              <a:t>2</a:t>
            </a:fld>
            <a:endParaRPr lang="en-US"/>
          </a:p>
        </p:txBody>
      </p:sp>
    </p:spTree>
    <p:extLst>
      <p:ext uri="{BB962C8B-B14F-4D97-AF65-F5344CB8AC3E}">
        <p14:creationId xmlns:p14="http://schemas.microsoft.com/office/powerpoint/2010/main" val="19436688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Clr>
                <a:schemeClr val="accent2"/>
              </a:buClr>
            </a:pPr>
            <a:r>
              <a:rPr lang="es-ES" sz="1200" b="0" i="0" kern="1200" dirty="0" smtClean="0">
                <a:solidFill>
                  <a:schemeClr val="tx1"/>
                </a:solidFill>
                <a:effectLst/>
                <a:latin typeface="+mn-lt"/>
                <a:ea typeface="+mn-ea"/>
                <a:cs typeface="+mn-cs"/>
              </a:rPr>
              <a:t>Varias crisis humanitarias recientes</a:t>
            </a:r>
            <a:r>
              <a:rPr lang="es-ES" sz="1200" b="0" i="0" kern="1200" baseline="0" dirty="0" smtClean="0">
                <a:solidFill>
                  <a:schemeClr val="tx1"/>
                </a:solidFill>
                <a:effectLst/>
                <a:latin typeface="+mn-lt"/>
                <a:ea typeface="+mn-ea"/>
                <a:cs typeface="+mn-cs"/>
              </a:rPr>
              <a:t> </a:t>
            </a:r>
            <a:r>
              <a:rPr lang="es-ES" sz="1200" b="0" i="0" kern="1200" dirty="0" smtClean="0">
                <a:solidFill>
                  <a:schemeClr val="tx1"/>
                </a:solidFill>
                <a:effectLst/>
                <a:latin typeface="+mn-lt"/>
                <a:ea typeface="+mn-ea"/>
                <a:cs typeface="+mn-cs"/>
              </a:rPr>
              <a:t>han demostrado que los migrantes se encuentran entre los que sufren más en situaciones de emergencia. </a:t>
            </a:r>
          </a:p>
          <a:p>
            <a:pPr algn="l">
              <a:buClr>
                <a:schemeClr val="accent2"/>
              </a:buClr>
            </a:pPr>
            <a:endParaRPr lang="es-ES" sz="1200" b="0" i="0" kern="1200" dirty="0" smtClean="0">
              <a:solidFill>
                <a:schemeClr val="tx1"/>
              </a:solidFill>
              <a:effectLst/>
              <a:latin typeface="+mn-lt"/>
              <a:ea typeface="+mn-ea"/>
              <a:cs typeface="+mn-cs"/>
            </a:endParaRPr>
          </a:p>
          <a:p>
            <a:pPr algn="l">
              <a:buClr>
                <a:schemeClr val="accent2"/>
              </a:buClr>
            </a:pPr>
            <a:r>
              <a:rPr lang="es-ES" sz="1200" b="0" i="0" kern="1200" dirty="0" smtClean="0">
                <a:solidFill>
                  <a:schemeClr val="tx1"/>
                </a:solidFill>
                <a:effectLst/>
                <a:latin typeface="+mn-lt"/>
                <a:ea typeface="+mn-ea"/>
                <a:cs typeface="+mn-cs"/>
              </a:rPr>
              <a:t>Todos los países albergan a una población migrante y ningún país es inmune a los peligros. </a:t>
            </a:r>
          </a:p>
          <a:p>
            <a:pPr algn="l">
              <a:buClr>
                <a:schemeClr val="accent2"/>
              </a:buClr>
            </a:pPr>
            <a:endParaRPr lang="es-ES" sz="1200" b="0" i="0" kern="1200" dirty="0" smtClean="0">
              <a:solidFill>
                <a:schemeClr val="tx1"/>
              </a:solidFill>
              <a:effectLst/>
              <a:latin typeface="+mn-lt"/>
              <a:ea typeface="+mn-ea"/>
              <a:cs typeface="+mn-cs"/>
            </a:endParaRPr>
          </a:p>
          <a:p>
            <a:pPr algn="l">
              <a:buClr>
                <a:schemeClr val="accent2"/>
              </a:buClr>
            </a:pPr>
            <a:r>
              <a:rPr lang="es-ES" sz="1200" b="0" i="0" kern="1200" dirty="0" smtClean="0">
                <a:solidFill>
                  <a:schemeClr val="tx1"/>
                </a:solidFill>
                <a:effectLst/>
                <a:latin typeface="+mn-lt"/>
                <a:ea typeface="+mn-ea"/>
                <a:cs typeface="+mn-cs"/>
              </a:rPr>
              <a:t>Sin embargo, no existe ningún instrumento jurídico internacional que cubra explícita y ampliamente los derechos de las personas afectadas por una crisis mientras viven, trabajan, permanecen o transitan en el extranjero. </a:t>
            </a:r>
          </a:p>
          <a:p>
            <a:pPr algn="l">
              <a:buClr>
                <a:schemeClr val="accent2"/>
              </a:buClr>
            </a:pPr>
            <a:endParaRPr lang="es-ES" sz="1200" b="0" i="0" kern="1200" dirty="0" smtClean="0">
              <a:solidFill>
                <a:schemeClr val="tx1"/>
              </a:solidFill>
              <a:effectLst/>
              <a:latin typeface="+mn-lt"/>
              <a:ea typeface="+mn-ea"/>
              <a:cs typeface="+mn-cs"/>
            </a:endParaRPr>
          </a:p>
          <a:p>
            <a:pPr algn="l">
              <a:buClr>
                <a:schemeClr val="accent2"/>
              </a:buClr>
            </a:pPr>
            <a:r>
              <a:rPr lang="es-ES" sz="1200" b="0" i="0" kern="1200" dirty="0" smtClean="0">
                <a:solidFill>
                  <a:schemeClr val="tx1"/>
                </a:solidFill>
                <a:effectLst/>
                <a:latin typeface="+mn-lt"/>
                <a:ea typeface="+mn-ea"/>
                <a:cs typeface="+mn-cs"/>
              </a:rPr>
              <a:t>Esto es en sí mismo un factor de vulnerabilidad para estas poblaciones.</a:t>
            </a:r>
            <a:endParaRPr lang="en-US" dirty="0"/>
          </a:p>
        </p:txBody>
      </p:sp>
      <p:sp>
        <p:nvSpPr>
          <p:cNvPr id="4" name="Slide Number Placeholder 3"/>
          <p:cNvSpPr>
            <a:spLocks noGrp="1"/>
          </p:cNvSpPr>
          <p:nvPr>
            <p:ph type="sldNum" sz="quarter" idx="10"/>
          </p:nvPr>
        </p:nvSpPr>
        <p:spPr/>
        <p:txBody>
          <a:bodyPr/>
          <a:lstStyle/>
          <a:p>
            <a:fld id="{A874E0B3-714A-4A11-832F-7673789844BE}" type="slidenum">
              <a:rPr lang="en-US" smtClean="0"/>
              <a:t>3</a:t>
            </a:fld>
            <a:endParaRPr lang="en-US"/>
          </a:p>
        </p:txBody>
      </p:sp>
    </p:spTree>
    <p:extLst>
      <p:ext uri="{BB962C8B-B14F-4D97-AF65-F5344CB8AC3E}">
        <p14:creationId xmlns:p14="http://schemas.microsoft.com/office/powerpoint/2010/main" val="36095102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dirty="0" smtClean="0"/>
              <a:t>Una serie de instrumentos de derecho internacional enumera las obligaciones de los gobiernos anfitrión y de origen para proteger los intereses de quienes viven, trabajan o permanecen en el extranjero en caso de crisis. Durante los conflictos, el derecho internacional humanitario se aplica a todos los que no participan en la hostilidad, incluidos los extranjeros en la zona de crisis. Entre sus disposiciones más relevantes se encuentran: </a:t>
            </a:r>
          </a:p>
          <a:p>
            <a:pPr marL="171450" indent="-171450">
              <a:buFontTx/>
              <a:buChar char="-"/>
            </a:pPr>
            <a:r>
              <a:rPr lang="es-ES" dirty="0" smtClean="0"/>
              <a:t>El principio de distinción entre civiles y combatientes; </a:t>
            </a:r>
          </a:p>
          <a:p>
            <a:pPr marL="171450" indent="-171450">
              <a:buFontTx/>
              <a:buChar char="-"/>
            </a:pPr>
            <a:r>
              <a:rPr lang="es-ES" dirty="0" smtClean="0"/>
              <a:t>El derecho de los extranjeros a abandonar el país en conflicto; y </a:t>
            </a:r>
          </a:p>
          <a:p>
            <a:pPr marL="171450" indent="-171450">
              <a:buFontTx/>
              <a:buChar char="-"/>
            </a:pPr>
            <a:r>
              <a:rPr lang="es-ES" dirty="0" smtClean="0"/>
              <a:t>La prohibición de transferencias forzosas y acuerdos de salida. </a:t>
            </a:r>
            <a:endParaRPr lang="en-GB"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ES" dirty="0" smtClean="0"/>
              <a:t/>
            </a:r>
            <a:br>
              <a:rPr lang="es-ES" dirty="0" smtClean="0"/>
            </a:br>
            <a:r>
              <a:rPr lang="es-ES" sz="1200" b="0" i="0" kern="1200" dirty="0" smtClean="0">
                <a:solidFill>
                  <a:schemeClr val="tx1"/>
                </a:solidFill>
                <a:effectLst/>
                <a:latin typeface="+mn-lt"/>
                <a:ea typeface="+mn-ea"/>
                <a:cs typeface="+mn-cs"/>
              </a:rPr>
              <a:t>La ley de derechos humanos también enumera algunos principios que son claves para reducir la vulnerabilidad de los nacionales en el extranjero en las crisis: Participación; Responsabilidad; No discriminación e igualdad; y Empoderamiento.</a:t>
            </a:r>
            <a:endParaRPr lang="en-GB"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A874E0B3-714A-4A11-832F-7673789844BE}" type="slidenum">
              <a:rPr lang="en-US" smtClean="0"/>
              <a:t>4</a:t>
            </a:fld>
            <a:endParaRPr lang="en-US"/>
          </a:p>
        </p:txBody>
      </p:sp>
    </p:spTree>
    <p:extLst>
      <p:ext uri="{BB962C8B-B14F-4D97-AF65-F5344CB8AC3E}">
        <p14:creationId xmlns:p14="http://schemas.microsoft.com/office/powerpoint/2010/main" val="11553718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5000"/>
              </a:lnSpc>
              <a:spcBef>
                <a:spcPts val="0"/>
              </a:spcBef>
              <a:spcAft>
                <a:spcPts val="1000"/>
              </a:spcAft>
              <a:buClrTx/>
              <a:buSzTx/>
              <a:buFontTx/>
              <a:buNone/>
              <a:tabLst/>
              <a:defRPr/>
            </a:pPr>
            <a:r>
              <a:rPr lang="es-ES" sz="1200" dirty="0" smtClean="0">
                <a:solidFill>
                  <a:schemeClr val="bg1"/>
                </a:solidFill>
              </a:rPr>
              <a:t>Las Convenciones de Viena sobre relaciones diplomáticas y consulares definen el estatuto y los mandatos de los representantes de los países de origen enviados al extranjero.</a:t>
            </a:r>
          </a:p>
          <a:p>
            <a:pPr marL="0" marR="0" lvl="0" indent="0" algn="l" defTabSz="914400" rtl="0" eaLnBrk="1" fontAlgn="auto" latinLnBrk="0" hangingPunct="1">
              <a:lnSpc>
                <a:spcPct val="115000"/>
              </a:lnSpc>
              <a:spcBef>
                <a:spcPts val="0"/>
              </a:spcBef>
              <a:spcAft>
                <a:spcPts val="1000"/>
              </a:spcAft>
              <a:buClrTx/>
              <a:buSzTx/>
              <a:buFontTx/>
              <a:buNone/>
              <a:tabLst/>
              <a:defRPr/>
            </a:pPr>
            <a:r>
              <a:rPr lang="es-ES" sz="1200" dirty="0" smtClean="0">
                <a:solidFill>
                  <a:schemeClr val="bg1"/>
                </a:solidFill>
              </a:rPr>
              <a:t>Tampoco se ocupa principalmente de las situaciones de crisis, sino que ayudan a definir lo que el personal consular y el personal diplomático pueden hacer para ayudar a sus nacionales en las crisis que afectan a su país de acogida.</a:t>
            </a:r>
          </a:p>
          <a:p>
            <a:pPr marL="0" marR="0" lvl="0" indent="0" algn="l" defTabSz="914400" rtl="0" eaLnBrk="1" fontAlgn="auto" latinLnBrk="0" hangingPunct="1">
              <a:lnSpc>
                <a:spcPct val="115000"/>
              </a:lnSpc>
              <a:spcBef>
                <a:spcPts val="0"/>
              </a:spcBef>
              <a:spcAft>
                <a:spcPts val="1000"/>
              </a:spcAft>
              <a:buClrTx/>
              <a:buSzTx/>
              <a:buFontTx/>
              <a:buNone/>
              <a:tabLst/>
              <a:defRPr/>
            </a:pPr>
            <a:endParaRPr lang="es-ES" sz="1200" dirty="0" smtClean="0">
              <a:solidFill>
                <a:schemeClr val="bg1"/>
              </a:solidFill>
            </a:endParaRPr>
          </a:p>
          <a:p>
            <a:pPr marL="0" marR="0" lvl="0" indent="0" algn="l" defTabSz="914400" rtl="0" eaLnBrk="1" fontAlgn="auto" latinLnBrk="0" hangingPunct="1">
              <a:lnSpc>
                <a:spcPct val="115000"/>
              </a:lnSpc>
              <a:spcBef>
                <a:spcPts val="0"/>
              </a:spcBef>
              <a:spcAft>
                <a:spcPts val="1000"/>
              </a:spcAft>
              <a:buClrTx/>
              <a:buSzTx/>
              <a:buFontTx/>
              <a:buNone/>
              <a:tabLst/>
              <a:defRPr/>
            </a:pPr>
            <a:r>
              <a:rPr lang="es-ES" sz="1200" dirty="0" smtClean="0">
                <a:solidFill>
                  <a:schemeClr val="bg1"/>
                </a:solidFill>
              </a:rPr>
              <a:t>En particular, la Convención de Viena sobre Relaciones Consulares de 1963 enumera una serie de funciones consulares que son particularmente pertinentes durante las crisis.</a:t>
            </a:r>
            <a:endParaRPr lang="en-GB" sz="1200" b="0" u="none"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A874E0B3-714A-4A11-832F-7673789844BE}" type="slidenum">
              <a:rPr lang="en-US" smtClean="0"/>
              <a:t>5</a:t>
            </a:fld>
            <a:endParaRPr lang="en-US"/>
          </a:p>
        </p:txBody>
      </p:sp>
    </p:spTree>
    <p:extLst>
      <p:ext uri="{BB962C8B-B14F-4D97-AF65-F5344CB8AC3E}">
        <p14:creationId xmlns:p14="http://schemas.microsoft.com/office/powerpoint/2010/main" val="33272556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15000"/>
              </a:lnSpc>
              <a:spcBef>
                <a:spcPts val="0"/>
              </a:spcBef>
              <a:spcAft>
                <a:spcPts val="1000"/>
              </a:spcAft>
              <a:buClrTx/>
              <a:buSzTx/>
              <a:buFontTx/>
              <a:buNone/>
              <a:tabLst/>
              <a:defRPr/>
            </a:pPr>
            <a:r>
              <a:rPr lang="es-ES" sz="1200" kern="1200" dirty="0" smtClean="0">
                <a:solidFill>
                  <a:schemeClr val="tx1"/>
                </a:solidFill>
                <a:effectLst/>
                <a:latin typeface="+mn-lt"/>
                <a:ea typeface="+mn-ea"/>
                <a:cs typeface="+mn-cs"/>
              </a:rPr>
              <a:t>La Convención Internacional sobre la Protección de los Derechos de Todos los Trabajadores Migratorios y de sus Familiares se considera la convención internacional más amplia para promover la protección de las personas que viven y trabajan en el extranjero. En noviembre de 2016, contaba con 49 partidos y 17 signatarios, lo que hace difícil evaluar el éxito de su implementación en todo el mundo.</a:t>
            </a:r>
            <a:endParaRPr lang="en-GB" sz="12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A874E0B3-714A-4A11-832F-7673789844BE}" type="slidenum">
              <a:rPr lang="en-US" smtClean="0"/>
              <a:t>6</a:t>
            </a:fld>
            <a:endParaRPr lang="en-US"/>
          </a:p>
        </p:txBody>
      </p:sp>
    </p:spTree>
    <p:extLst>
      <p:ext uri="{BB962C8B-B14F-4D97-AF65-F5344CB8AC3E}">
        <p14:creationId xmlns:p14="http://schemas.microsoft.com/office/powerpoint/2010/main" val="39719993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sz="1200" kern="1200" baseline="0" dirty="0" smtClean="0">
                <a:solidFill>
                  <a:schemeClr val="tx1"/>
                </a:solidFill>
                <a:effectLst/>
                <a:latin typeface="+mn-lt"/>
                <a:ea typeface="+mn-ea"/>
                <a:cs typeface="+mn-cs"/>
              </a:rPr>
              <a:t>El Marco </a:t>
            </a:r>
            <a:r>
              <a:rPr lang="es-ES" sz="1200" kern="1200" baseline="0" dirty="0" smtClean="0">
                <a:solidFill>
                  <a:schemeClr val="tx1"/>
                </a:solidFill>
                <a:effectLst/>
                <a:latin typeface="+mn-lt"/>
                <a:ea typeface="+mn-ea"/>
                <a:cs typeface="+mn-cs"/>
              </a:rPr>
              <a:t>de Sendai </a:t>
            </a:r>
            <a:r>
              <a:rPr lang="es-ES" sz="1200" kern="1200" baseline="0" dirty="0" smtClean="0">
                <a:solidFill>
                  <a:schemeClr val="tx1"/>
                </a:solidFill>
                <a:effectLst/>
                <a:latin typeface="+mn-lt"/>
                <a:ea typeface="+mn-ea"/>
                <a:cs typeface="+mn-cs"/>
              </a:rPr>
              <a:t>para la Reducción del Riesgo de Desastres 2015-2030 es un acuerdo voluntario no vinculante jurídicamente adoptado por los estados miembros de la ONU para guiar todos los esfuerzos para reducir las pérdidas por desastres.</a:t>
            </a:r>
          </a:p>
          <a:p>
            <a:endParaRPr lang="es-ES" sz="1200" kern="1200" baseline="0" dirty="0" smtClean="0">
              <a:solidFill>
                <a:schemeClr val="tx1"/>
              </a:solidFill>
              <a:effectLst/>
              <a:latin typeface="+mn-lt"/>
              <a:ea typeface="+mn-ea"/>
              <a:cs typeface="+mn-cs"/>
            </a:endParaRPr>
          </a:p>
          <a:p>
            <a:r>
              <a:rPr lang="es-ES" sz="1200" kern="1200" baseline="0" dirty="0" smtClean="0">
                <a:solidFill>
                  <a:schemeClr val="tx1"/>
                </a:solidFill>
                <a:effectLst/>
                <a:latin typeface="+mn-lt"/>
                <a:ea typeface="+mn-ea"/>
                <a:cs typeface="+mn-cs"/>
              </a:rPr>
              <a:t>Es uno de los componentes de la arquitectura global de desarrollo, junto con los Objetivos de Desarrollo Sostenible y los acuerdos y tratados bajo la Convención Marco de las Naciones Unidas para Combatir el Cambio Climático.</a:t>
            </a:r>
          </a:p>
          <a:p>
            <a:endParaRPr lang="es-ES" sz="1200" kern="1200" baseline="0" dirty="0" smtClean="0">
              <a:solidFill>
                <a:schemeClr val="tx1"/>
              </a:solidFill>
              <a:effectLst/>
              <a:latin typeface="+mn-lt"/>
              <a:ea typeface="+mn-ea"/>
              <a:cs typeface="+mn-cs"/>
            </a:endParaRPr>
          </a:p>
          <a:p>
            <a:r>
              <a:rPr lang="es-ES" sz="1200" kern="1200" baseline="0" dirty="0" smtClean="0">
                <a:solidFill>
                  <a:schemeClr val="tx1"/>
                </a:solidFill>
                <a:effectLst/>
                <a:latin typeface="+mn-lt"/>
                <a:ea typeface="+mn-ea"/>
                <a:cs typeface="+mn-cs"/>
              </a:rPr>
              <a:t>Pide la inclusión de los migrantes en los esfuerzos de prevención, mitigación, preparación y recuperación de desastres.</a:t>
            </a:r>
            <a:endParaRPr lang="en-GB" sz="12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A874E0B3-714A-4A11-832F-7673789844BE}" type="slidenum">
              <a:rPr lang="en-US" smtClean="0"/>
              <a:t>7</a:t>
            </a:fld>
            <a:endParaRPr lang="en-US"/>
          </a:p>
        </p:txBody>
      </p:sp>
    </p:spTree>
    <p:extLst>
      <p:ext uri="{BB962C8B-B14F-4D97-AF65-F5344CB8AC3E}">
        <p14:creationId xmlns:p14="http://schemas.microsoft.com/office/powerpoint/2010/main" val="24814339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874E0B3-714A-4A11-832F-7673789844BE}" type="slidenum">
              <a:rPr lang="en-US" smtClean="0"/>
              <a:t>8</a:t>
            </a:fld>
            <a:endParaRPr lang="en-US"/>
          </a:p>
        </p:txBody>
      </p:sp>
    </p:spTree>
    <p:extLst>
      <p:ext uri="{BB962C8B-B14F-4D97-AF65-F5344CB8AC3E}">
        <p14:creationId xmlns:p14="http://schemas.microsoft.com/office/powerpoint/2010/main" val="33905778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874E0B3-714A-4A11-832F-7673789844BE}" type="slidenum">
              <a:rPr lang="en-US" smtClean="0"/>
              <a:t>9</a:t>
            </a:fld>
            <a:endParaRPr lang="en-US"/>
          </a:p>
        </p:txBody>
      </p:sp>
    </p:spTree>
    <p:extLst>
      <p:ext uri="{BB962C8B-B14F-4D97-AF65-F5344CB8AC3E}">
        <p14:creationId xmlns:p14="http://schemas.microsoft.com/office/powerpoint/2010/main" val="20901068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87BAADA-9E84-4F3D-8DDE-AA0B1669DF34}" type="datetimeFigureOut">
              <a:rPr lang="en-US" smtClean="0"/>
              <a:t>06-Feb-17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3555D0-E86C-4ECF-812E-034510E1DD4F}" type="slidenum">
              <a:rPr lang="en-US" smtClean="0"/>
              <a:t>‹#›</a:t>
            </a:fld>
            <a:endParaRPr lang="en-US"/>
          </a:p>
        </p:txBody>
      </p:sp>
    </p:spTree>
    <p:extLst>
      <p:ext uri="{BB962C8B-B14F-4D97-AF65-F5344CB8AC3E}">
        <p14:creationId xmlns:p14="http://schemas.microsoft.com/office/powerpoint/2010/main" val="21152008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87BAADA-9E84-4F3D-8DDE-AA0B1669DF34}" type="datetimeFigureOut">
              <a:rPr lang="en-US" smtClean="0"/>
              <a:t>06-Feb-17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3555D0-E86C-4ECF-812E-034510E1DD4F}" type="slidenum">
              <a:rPr lang="en-US" smtClean="0"/>
              <a:t>‹#›</a:t>
            </a:fld>
            <a:endParaRPr lang="en-US"/>
          </a:p>
        </p:txBody>
      </p:sp>
    </p:spTree>
    <p:extLst>
      <p:ext uri="{BB962C8B-B14F-4D97-AF65-F5344CB8AC3E}">
        <p14:creationId xmlns:p14="http://schemas.microsoft.com/office/powerpoint/2010/main" val="9680662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87BAADA-9E84-4F3D-8DDE-AA0B1669DF34}" type="datetimeFigureOut">
              <a:rPr lang="en-US" smtClean="0"/>
              <a:t>06-Feb-17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3555D0-E86C-4ECF-812E-034510E1DD4F}" type="slidenum">
              <a:rPr lang="en-US" smtClean="0"/>
              <a:t>‹#›</a:t>
            </a:fld>
            <a:endParaRPr lang="en-US"/>
          </a:p>
        </p:txBody>
      </p:sp>
    </p:spTree>
    <p:extLst>
      <p:ext uri="{BB962C8B-B14F-4D97-AF65-F5344CB8AC3E}">
        <p14:creationId xmlns:p14="http://schemas.microsoft.com/office/powerpoint/2010/main" val="3617549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87BAADA-9E84-4F3D-8DDE-AA0B1669DF34}" type="datetimeFigureOut">
              <a:rPr lang="en-US" smtClean="0"/>
              <a:t>06-Feb-17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3555D0-E86C-4ECF-812E-034510E1DD4F}" type="slidenum">
              <a:rPr lang="en-US" smtClean="0"/>
              <a:t>‹#›</a:t>
            </a:fld>
            <a:endParaRPr lang="en-US"/>
          </a:p>
        </p:txBody>
      </p:sp>
    </p:spTree>
    <p:extLst>
      <p:ext uri="{BB962C8B-B14F-4D97-AF65-F5344CB8AC3E}">
        <p14:creationId xmlns:p14="http://schemas.microsoft.com/office/powerpoint/2010/main" val="14505846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87BAADA-9E84-4F3D-8DDE-AA0B1669DF34}" type="datetimeFigureOut">
              <a:rPr lang="en-US" smtClean="0"/>
              <a:t>06-Feb-17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3555D0-E86C-4ECF-812E-034510E1DD4F}" type="slidenum">
              <a:rPr lang="en-US" smtClean="0"/>
              <a:t>‹#›</a:t>
            </a:fld>
            <a:endParaRPr lang="en-US"/>
          </a:p>
        </p:txBody>
      </p:sp>
    </p:spTree>
    <p:extLst>
      <p:ext uri="{BB962C8B-B14F-4D97-AF65-F5344CB8AC3E}">
        <p14:creationId xmlns:p14="http://schemas.microsoft.com/office/powerpoint/2010/main" val="24044178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87BAADA-9E84-4F3D-8DDE-AA0B1669DF34}" type="datetimeFigureOut">
              <a:rPr lang="en-US" smtClean="0"/>
              <a:t>06-Feb-17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F3555D0-E86C-4ECF-812E-034510E1DD4F}" type="slidenum">
              <a:rPr lang="en-US" smtClean="0"/>
              <a:t>‹#›</a:t>
            </a:fld>
            <a:endParaRPr lang="en-US"/>
          </a:p>
        </p:txBody>
      </p:sp>
    </p:spTree>
    <p:extLst>
      <p:ext uri="{BB962C8B-B14F-4D97-AF65-F5344CB8AC3E}">
        <p14:creationId xmlns:p14="http://schemas.microsoft.com/office/powerpoint/2010/main" val="3228839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87BAADA-9E84-4F3D-8DDE-AA0B1669DF34}" type="datetimeFigureOut">
              <a:rPr lang="en-US" smtClean="0"/>
              <a:t>06-Feb-17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F3555D0-E86C-4ECF-812E-034510E1DD4F}" type="slidenum">
              <a:rPr lang="en-US" smtClean="0"/>
              <a:t>‹#›</a:t>
            </a:fld>
            <a:endParaRPr lang="en-US"/>
          </a:p>
        </p:txBody>
      </p:sp>
    </p:spTree>
    <p:extLst>
      <p:ext uri="{BB962C8B-B14F-4D97-AF65-F5344CB8AC3E}">
        <p14:creationId xmlns:p14="http://schemas.microsoft.com/office/powerpoint/2010/main" val="29436847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87BAADA-9E84-4F3D-8DDE-AA0B1669DF34}" type="datetimeFigureOut">
              <a:rPr lang="en-US" smtClean="0"/>
              <a:t>06-Feb-17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F3555D0-E86C-4ECF-812E-034510E1DD4F}" type="slidenum">
              <a:rPr lang="en-US" smtClean="0"/>
              <a:t>‹#›</a:t>
            </a:fld>
            <a:endParaRPr lang="en-US"/>
          </a:p>
        </p:txBody>
      </p:sp>
    </p:spTree>
    <p:extLst>
      <p:ext uri="{BB962C8B-B14F-4D97-AF65-F5344CB8AC3E}">
        <p14:creationId xmlns:p14="http://schemas.microsoft.com/office/powerpoint/2010/main" val="18412934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87BAADA-9E84-4F3D-8DDE-AA0B1669DF34}" type="datetimeFigureOut">
              <a:rPr lang="en-US" smtClean="0"/>
              <a:t>06-Feb-17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F3555D0-E86C-4ECF-812E-034510E1DD4F}" type="slidenum">
              <a:rPr lang="en-US" smtClean="0"/>
              <a:t>‹#›</a:t>
            </a:fld>
            <a:endParaRPr lang="en-US"/>
          </a:p>
        </p:txBody>
      </p:sp>
    </p:spTree>
    <p:extLst>
      <p:ext uri="{BB962C8B-B14F-4D97-AF65-F5344CB8AC3E}">
        <p14:creationId xmlns:p14="http://schemas.microsoft.com/office/powerpoint/2010/main" val="26832051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87BAADA-9E84-4F3D-8DDE-AA0B1669DF34}" type="datetimeFigureOut">
              <a:rPr lang="en-US" smtClean="0"/>
              <a:t>06-Feb-17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F3555D0-E86C-4ECF-812E-034510E1DD4F}" type="slidenum">
              <a:rPr lang="en-US" smtClean="0"/>
              <a:t>‹#›</a:t>
            </a:fld>
            <a:endParaRPr lang="en-US"/>
          </a:p>
        </p:txBody>
      </p:sp>
    </p:spTree>
    <p:extLst>
      <p:ext uri="{BB962C8B-B14F-4D97-AF65-F5344CB8AC3E}">
        <p14:creationId xmlns:p14="http://schemas.microsoft.com/office/powerpoint/2010/main" val="1702976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87BAADA-9E84-4F3D-8DDE-AA0B1669DF34}" type="datetimeFigureOut">
              <a:rPr lang="en-US" smtClean="0"/>
              <a:t>06-Feb-17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F3555D0-E86C-4ECF-812E-034510E1DD4F}" type="slidenum">
              <a:rPr lang="en-US" smtClean="0"/>
              <a:t>‹#›</a:t>
            </a:fld>
            <a:endParaRPr lang="en-US"/>
          </a:p>
        </p:txBody>
      </p:sp>
    </p:spTree>
    <p:extLst>
      <p:ext uri="{BB962C8B-B14F-4D97-AF65-F5344CB8AC3E}">
        <p14:creationId xmlns:p14="http://schemas.microsoft.com/office/powerpoint/2010/main" val="4081288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7BAADA-9E84-4F3D-8DDE-AA0B1669DF34}" type="datetimeFigureOut">
              <a:rPr lang="en-US" smtClean="0"/>
              <a:t>06-Feb-17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3555D0-E86C-4ECF-812E-034510E1DD4F}" type="slidenum">
              <a:rPr lang="en-US" smtClean="0"/>
              <a:t>‹#›</a:t>
            </a:fld>
            <a:endParaRPr lang="en-US"/>
          </a:p>
        </p:txBody>
      </p:sp>
    </p:spTree>
    <p:extLst>
      <p:ext uri="{BB962C8B-B14F-4D97-AF65-F5344CB8AC3E}">
        <p14:creationId xmlns:p14="http://schemas.microsoft.com/office/powerpoint/2010/main" val="24657262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hyperlink" Target="mailto:micicsecretariat@iom.it" TargetMode="Externa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4.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12192000" cy="6858000"/>
          </a:xfrm>
          <a:prstGeom prst="rect">
            <a:avLst/>
          </a:prstGeom>
          <a:solidFill>
            <a:srgbClr val="072B6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9600" y="647700"/>
            <a:ext cx="3164203" cy="821871"/>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27426" y="647700"/>
            <a:ext cx="825574" cy="890507"/>
          </a:xfrm>
          <a:prstGeom prst="rect">
            <a:avLst/>
          </a:prstGeom>
        </p:spPr>
      </p:pic>
      <p:cxnSp>
        <p:nvCxnSpPr>
          <p:cNvPr id="11" name="Straight Connector 10"/>
          <p:cNvCxnSpPr/>
          <p:nvPr/>
        </p:nvCxnSpPr>
        <p:spPr>
          <a:xfrm>
            <a:off x="609600" y="2111829"/>
            <a:ext cx="109728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6561438" y="2178355"/>
            <a:ext cx="5020966" cy="2000548"/>
          </a:xfrm>
          <a:prstGeom prst="rect">
            <a:avLst/>
          </a:prstGeom>
          <a:noFill/>
        </p:spPr>
        <p:txBody>
          <a:bodyPr wrap="square" rtlCol="0">
            <a:spAutoFit/>
          </a:bodyPr>
          <a:lstStyle/>
          <a:p>
            <a:pPr algn="r"/>
            <a:r>
              <a:rPr lang="en-US" sz="6200" dirty="0" smtClean="0">
                <a:solidFill>
                  <a:schemeClr val="bg1"/>
                </a:solidFill>
                <a:latin typeface="Source Sans Pro Black" panose="020B0803030403020204" pitchFamily="34" charset="0"/>
                <a:ea typeface="Source Sans Pro Black" panose="020B0803030403020204" pitchFamily="34" charset="0"/>
              </a:rPr>
              <a:t>DIRECTRICES MICIC</a:t>
            </a:r>
          </a:p>
        </p:txBody>
      </p:sp>
      <p:cxnSp>
        <p:nvCxnSpPr>
          <p:cNvPr id="13" name="Straight Connector 12"/>
          <p:cNvCxnSpPr/>
          <p:nvPr/>
        </p:nvCxnSpPr>
        <p:spPr>
          <a:xfrm>
            <a:off x="7032171" y="4245429"/>
            <a:ext cx="4550229"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6662057" y="4403037"/>
            <a:ext cx="5018317" cy="646331"/>
          </a:xfrm>
          <a:prstGeom prst="rect">
            <a:avLst/>
          </a:prstGeom>
          <a:noFill/>
        </p:spPr>
        <p:txBody>
          <a:bodyPr wrap="square" rtlCol="0">
            <a:spAutoFit/>
          </a:bodyPr>
          <a:lstStyle/>
          <a:p>
            <a:pPr algn="r"/>
            <a:r>
              <a:rPr lang="es-ES" b="1" dirty="0" smtClean="0">
                <a:solidFill>
                  <a:schemeClr val="bg1"/>
                </a:solidFill>
                <a:latin typeface="Roboto" pitchFamily="2" charset="0"/>
                <a:ea typeface="Roboto" pitchFamily="2" charset="0"/>
              </a:rPr>
              <a:t>L</a:t>
            </a:r>
            <a:r>
              <a:rPr lang="es-ES" sz="1600" b="1" dirty="0" smtClean="0">
                <a:solidFill>
                  <a:schemeClr val="bg1"/>
                </a:solidFill>
                <a:latin typeface="Roboto" pitchFamily="2" charset="0"/>
                <a:ea typeface="Roboto" pitchFamily="2" charset="0"/>
              </a:rPr>
              <a:t>a</a:t>
            </a:r>
            <a:r>
              <a:rPr lang="es-ES" b="1" dirty="0" smtClean="0">
                <a:solidFill>
                  <a:schemeClr val="bg1"/>
                </a:solidFill>
                <a:latin typeface="Roboto" pitchFamily="2" charset="0"/>
                <a:ea typeface="Roboto" pitchFamily="2" charset="0"/>
              </a:rPr>
              <a:t> protección de los nacionales en el exterior afectados por situaciones de crisis</a:t>
            </a:r>
            <a:endParaRPr lang="en-US" b="1" dirty="0" smtClean="0">
              <a:solidFill>
                <a:schemeClr val="bg1"/>
              </a:solidFill>
              <a:latin typeface="Roboto" pitchFamily="2" charset="0"/>
              <a:ea typeface="Roboto" pitchFamily="2" charset="0"/>
            </a:endParaRPr>
          </a:p>
        </p:txBody>
      </p:sp>
      <p:sp>
        <p:nvSpPr>
          <p:cNvPr id="16" name="TextBox 15"/>
          <p:cNvSpPr txBox="1"/>
          <p:nvPr/>
        </p:nvSpPr>
        <p:spPr>
          <a:xfrm>
            <a:off x="7108374" y="5093993"/>
            <a:ext cx="4572000" cy="369332"/>
          </a:xfrm>
          <a:prstGeom prst="rect">
            <a:avLst/>
          </a:prstGeom>
          <a:noFill/>
        </p:spPr>
        <p:txBody>
          <a:bodyPr wrap="square" rtlCol="0">
            <a:spAutoFit/>
          </a:bodyPr>
          <a:lstStyle/>
          <a:p>
            <a:pPr algn="r"/>
            <a:r>
              <a:rPr lang="en-US" b="1" u="sng" dirty="0" smtClean="0">
                <a:solidFill>
                  <a:srgbClr val="3E79D0"/>
                </a:solidFill>
                <a:uFill>
                  <a:solidFill>
                    <a:srgbClr val="3E79D0"/>
                  </a:solidFill>
                </a:uFill>
                <a:latin typeface="Roboto" pitchFamily="2" charset="0"/>
                <a:ea typeface="Roboto" pitchFamily="2" charset="0"/>
              </a:rPr>
              <a:t>Lorenzo </a:t>
            </a:r>
            <a:r>
              <a:rPr lang="en-US" b="1" u="sng" dirty="0" err="1" smtClean="0">
                <a:solidFill>
                  <a:srgbClr val="3E79D0"/>
                </a:solidFill>
                <a:uFill>
                  <a:solidFill>
                    <a:srgbClr val="3E79D0"/>
                  </a:solidFill>
                </a:uFill>
                <a:latin typeface="Roboto" pitchFamily="2" charset="0"/>
                <a:ea typeface="Roboto" pitchFamily="2" charset="0"/>
              </a:rPr>
              <a:t>Guadagno</a:t>
            </a:r>
            <a:r>
              <a:rPr lang="en-US" b="1" u="sng" dirty="0" smtClean="0">
                <a:solidFill>
                  <a:srgbClr val="3E79D0"/>
                </a:solidFill>
                <a:uFill>
                  <a:solidFill>
                    <a:srgbClr val="3E79D0"/>
                  </a:solidFill>
                </a:uFill>
                <a:latin typeface="Roboto" pitchFamily="2" charset="0"/>
                <a:ea typeface="Roboto" pitchFamily="2" charset="0"/>
              </a:rPr>
              <a:t> </a:t>
            </a:r>
            <a:r>
              <a:rPr lang="en-US" b="1" u="sng" dirty="0">
                <a:solidFill>
                  <a:srgbClr val="3E79D0"/>
                </a:solidFill>
                <a:uFill>
                  <a:solidFill>
                    <a:srgbClr val="3E79D0"/>
                  </a:solidFill>
                </a:uFill>
                <a:latin typeface="Roboto" pitchFamily="2" charset="0"/>
                <a:ea typeface="Roboto" pitchFamily="2" charset="0"/>
              </a:rPr>
              <a:t>y</a:t>
            </a:r>
            <a:r>
              <a:rPr lang="en-US" b="1" u="sng" dirty="0" smtClean="0">
                <a:solidFill>
                  <a:srgbClr val="3E79D0"/>
                </a:solidFill>
                <a:uFill>
                  <a:solidFill>
                    <a:srgbClr val="3E79D0"/>
                  </a:solidFill>
                </a:uFill>
                <a:latin typeface="Roboto" pitchFamily="2" charset="0"/>
                <a:ea typeface="Roboto" pitchFamily="2" charset="0"/>
              </a:rPr>
              <a:t> Chiara Milano</a:t>
            </a:r>
          </a:p>
        </p:txBody>
      </p:sp>
      <p:sp>
        <p:nvSpPr>
          <p:cNvPr id="17" name="TextBox 16"/>
          <p:cNvSpPr txBox="1"/>
          <p:nvPr/>
        </p:nvSpPr>
        <p:spPr>
          <a:xfrm>
            <a:off x="6917874" y="5679635"/>
            <a:ext cx="4724400" cy="646331"/>
          </a:xfrm>
          <a:prstGeom prst="rect">
            <a:avLst/>
          </a:prstGeom>
          <a:noFill/>
        </p:spPr>
        <p:txBody>
          <a:bodyPr wrap="square" rtlCol="0">
            <a:spAutoFit/>
          </a:bodyPr>
          <a:lstStyle/>
          <a:p>
            <a:r>
              <a:rPr lang="en-US" b="1" dirty="0">
                <a:solidFill>
                  <a:schemeClr val="bg1"/>
                </a:solidFill>
                <a:latin typeface="Roboto" pitchFamily="2" charset="0"/>
                <a:ea typeface="Roboto" pitchFamily="2" charset="0"/>
              </a:rPr>
              <a:t>San </a:t>
            </a:r>
            <a:r>
              <a:rPr lang="en-US" b="1" dirty="0" smtClean="0">
                <a:solidFill>
                  <a:schemeClr val="bg1"/>
                </a:solidFill>
                <a:latin typeface="Roboto" pitchFamily="2" charset="0"/>
                <a:ea typeface="Roboto" pitchFamily="2" charset="0"/>
              </a:rPr>
              <a:t>José, Costa Rica</a:t>
            </a:r>
          </a:p>
          <a:p>
            <a:r>
              <a:rPr lang="en-US" b="1" dirty="0" smtClean="0">
                <a:solidFill>
                  <a:schemeClr val="bg1"/>
                </a:solidFill>
                <a:latin typeface="Roboto" pitchFamily="2" charset="0"/>
                <a:ea typeface="Roboto" pitchFamily="2" charset="0"/>
              </a:rPr>
              <a:t>1-2 de </a:t>
            </a:r>
            <a:r>
              <a:rPr lang="en-US" b="1" dirty="0" err="1" smtClean="0">
                <a:solidFill>
                  <a:schemeClr val="bg1"/>
                </a:solidFill>
                <a:latin typeface="Roboto" pitchFamily="2" charset="0"/>
                <a:ea typeface="Roboto" pitchFamily="2" charset="0"/>
              </a:rPr>
              <a:t>febrero</a:t>
            </a:r>
            <a:r>
              <a:rPr lang="en-US" b="1" dirty="0" smtClean="0">
                <a:solidFill>
                  <a:schemeClr val="bg1"/>
                </a:solidFill>
                <a:latin typeface="Roboto" pitchFamily="2" charset="0"/>
                <a:ea typeface="Roboto" pitchFamily="2" charset="0"/>
              </a:rPr>
              <a:t> de 2017</a:t>
            </a:r>
          </a:p>
        </p:txBody>
      </p:sp>
    </p:spTree>
    <p:extLst>
      <p:ext uri="{BB962C8B-B14F-4D97-AF65-F5344CB8AC3E}">
        <p14:creationId xmlns:p14="http://schemas.microsoft.com/office/powerpoint/2010/main" val="279049087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6200" dirty="0" smtClean="0">
                <a:solidFill>
                  <a:srgbClr val="072B62"/>
                </a:solidFill>
                <a:latin typeface="Source Sans Pro Black" panose="020B0803030403020204" pitchFamily="34" charset="0"/>
                <a:ea typeface="Source Sans Pro Black" panose="020B0803030403020204" pitchFamily="34" charset="0"/>
                <a:cs typeface="+mn-cs"/>
              </a:rPr>
              <a:t>EL PROCESO</a:t>
            </a:r>
            <a:endParaRPr lang="en-US" sz="6200" dirty="0">
              <a:solidFill>
                <a:srgbClr val="072B62"/>
              </a:solidFill>
              <a:latin typeface="Source Sans Pro Black" panose="020B0803030403020204" pitchFamily="34" charset="0"/>
              <a:ea typeface="Source Sans Pro Black" panose="020B0803030403020204" pitchFamily="34" charset="0"/>
              <a:cs typeface="+mn-cs"/>
            </a:endParaRPr>
          </a:p>
        </p:txBody>
      </p:sp>
      <p:cxnSp>
        <p:nvCxnSpPr>
          <p:cNvPr id="8" name="Straight Connector 7"/>
          <p:cNvCxnSpPr/>
          <p:nvPr/>
        </p:nvCxnSpPr>
        <p:spPr>
          <a:xfrm>
            <a:off x="609600" y="1898887"/>
            <a:ext cx="10972800" cy="0"/>
          </a:xfrm>
          <a:prstGeom prst="line">
            <a:avLst/>
          </a:prstGeom>
          <a:ln w="19050">
            <a:solidFill>
              <a:srgbClr val="072B62"/>
            </a:solidFill>
          </a:ln>
        </p:spPr>
        <p:style>
          <a:lnRef idx="1">
            <a:schemeClr val="accent1"/>
          </a:lnRef>
          <a:fillRef idx="0">
            <a:schemeClr val="accent1"/>
          </a:fillRef>
          <a:effectRef idx="0">
            <a:schemeClr val="accent1"/>
          </a:effectRef>
          <a:fontRef idx="minor">
            <a:schemeClr val="tx1"/>
          </a:fontRef>
        </p:style>
      </p:cxnSp>
      <p:sp>
        <p:nvSpPr>
          <p:cNvPr id="3" name="Rectangle 2"/>
          <p:cNvSpPr/>
          <p:nvPr/>
        </p:nvSpPr>
        <p:spPr>
          <a:xfrm>
            <a:off x="844924" y="4099860"/>
            <a:ext cx="8955741" cy="32272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844924" y="4104284"/>
            <a:ext cx="8955741" cy="313880"/>
          </a:xfrm>
          <a:prstGeom prst="rect">
            <a:avLst/>
          </a:prstGeom>
          <a:solidFill>
            <a:srgbClr val="072B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Clr>
                <a:schemeClr val="bg1"/>
              </a:buClr>
              <a:buSzPct val="125000"/>
            </a:pPr>
            <a:endParaRPr lang="en-US" dirty="0"/>
          </a:p>
        </p:txBody>
      </p:sp>
      <p:sp>
        <p:nvSpPr>
          <p:cNvPr id="4" name="Oval 3"/>
          <p:cNvSpPr/>
          <p:nvPr/>
        </p:nvSpPr>
        <p:spPr>
          <a:xfrm>
            <a:off x="1033183" y="4167095"/>
            <a:ext cx="188259" cy="18825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1623225" y="4167095"/>
            <a:ext cx="188259" cy="18825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2478563" y="4167095"/>
            <a:ext cx="188259" cy="18825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3020284" y="4167095"/>
            <a:ext cx="188259" cy="18825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4173967" y="4167095"/>
            <a:ext cx="188259" cy="18825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4690050" y="4167095"/>
            <a:ext cx="188259" cy="18825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5550980" y="4167095"/>
            <a:ext cx="188259" cy="18825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6092290" y="4167095"/>
            <a:ext cx="188259" cy="18825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p:cNvSpPr/>
          <p:nvPr/>
        </p:nvSpPr>
        <p:spPr>
          <a:xfrm>
            <a:off x="7015236" y="4167095"/>
            <a:ext cx="188259" cy="18825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a:off x="7726042" y="4167095"/>
            <a:ext cx="188259" cy="18825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p:cNvSpPr/>
          <p:nvPr/>
        </p:nvSpPr>
        <p:spPr>
          <a:xfrm>
            <a:off x="8492516" y="4167095"/>
            <a:ext cx="188259" cy="18825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p:cNvSpPr/>
          <p:nvPr/>
        </p:nvSpPr>
        <p:spPr>
          <a:xfrm>
            <a:off x="9706535" y="4167095"/>
            <a:ext cx="188259" cy="188259"/>
          </a:xfrm>
          <a:prstGeom prst="ellipse">
            <a:avLst/>
          </a:prstGeom>
          <a:solidFill>
            <a:schemeClr val="bg1"/>
          </a:solidFill>
          <a:ln>
            <a:solidFill>
              <a:srgbClr val="072B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1" name="Straight Connector 20"/>
          <p:cNvCxnSpPr/>
          <p:nvPr/>
        </p:nvCxnSpPr>
        <p:spPr>
          <a:xfrm>
            <a:off x="1127312" y="3766321"/>
            <a:ext cx="0" cy="333539"/>
          </a:xfrm>
          <a:prstGeom prst="line">
            <a:avLst/>
          </a:prstGeom>
          <a:ln w="28575">
            <a:solidFill>
              <a:srgbClr val="072B62"/>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2572692" y="3766321"/>
            <a:ext cx="0" cy="333539"/>
          </a:xfrm>
          <a:prstGeom prst="line">
            <a:avLst/>
          </a:prstGeom>
          <a:ln w="28575">
            <a:solidFill>
              <a:srgbClr val="072B62"/>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4268096" y="3766321"/>
            <a:ext cx="0" cy="333539"/>
          </a:xfrm>
          <a:prstGeom prst="line">
            <a:avLst/>
          </a:prstGeom>
          <a:ln w="28575">
            <a:solidFill>
              <a:srgbClr val="072B62"/>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5634255" y="3766321"/>
            <a:ext cx="0" cy="333539"/>
          </a:xfrm>
          <a:prstGeom prst="line">
            <a:avLst/>
          </a:prstGeom>
          <a:ln w="28575">
            <a:solidFill>
              <a:srgbClr val="072B62"/>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7105888" y="3766321"/>
            <a:ext cx="0" cy="333539"/>
          </a:xfrm>
          <a:prstGeom prst="line">
            <a:avLst/>
          </a:prstGeom>
          <a:ln w="28575">
            <a:solidFill>
              <a:srgbClr val="072B62"/>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8586645" y="3766321"/>
            <a:ext cx="0" cy="333539"/>
          </a:xfrm>
          <a:prstGeom prst="line">
            <a:avLst/>
          </a:prstGeom>
          <a:ln w="28575">
            <a:solidFill>
              <a:srgbClr val="072B62"/>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1715552" y="4414378"/>
            <a:ext cx="0" cy="333539"/>
          </a:xfrm>
          <a:prstGeom prst="line">
            <a:avLst/>
          </a:prstGeom>
          <a:ln w="28575">
            <a:solidFill>
              <a:srgbClr val="072B6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3126748" y="4414378"/>
            <a:ext cx="0" cy="333539"/>
          </a:xfrm>
          <a:prstGeom prst="line">
            <a:avLst/>
          </a:prstGeom>
          <a:ln w="28575">
            <a:solidFill>
              <a:srgbClr val="072B62"/>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4779422" y="4414378"/>
            <a:ext cx="0" cy="333539"/>
          </a:xfrm>
          <a:prstGeom prst="line">
            <a:avLst/>
          </a:prstGeom>
          <a:ln w="28575">
            <a:solidFill>
              <a:srgbClr val="072B62"/>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6196857" y="4414378"/>
            <a:ext cx="0" cy="333539"/>
          </a:xfrm>
          <a:prstGeom prst="line">
            <a:avLst/>
          </a:prstGeom>
          <a:ln w="28575">
            <a:solidFill>
              <a:srgbClr val="072B62"/>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7830864" y="4414378"/>
            <a:ext cx="0" cy="333539"/>
          </a:xfrm>
          <a:prstGeom prst="line">
            <a:avLst/>
          </a:prstGeom>
          <a:ln w="28575">
            <a:solidFill>
              <a:srgbClr val="072B62"/>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8586645" y="4427123"/>
            <a:ext cx="0" cy="333539"/>
          </a:xfrm>
          <a:prstGeom prst="line">
            <a:avLst/>
          </a:prstGeom>
          <a:ln w="28575">
            <a:solidFill>
              <a:srgbClr val="072B62"/>
            </a:solidFill>
          </a:ln>
        </p:spPr>
        <p:style>
          <a:lnRef idx="1">
            <a:schemeClr val="accent1"/>
          </a:lnRef>
          <a:fillRef idx="0">
            <a:schemeClr val="accent1"/>
          </a:fillRef>
          <a:effectRef idx="0">
            <a:schemeClr val="accent1"/>
          </a:effectRef>
          <a:fontRef idx="minor">
            <a:schemeClr val="tx1"/>
          </a:fontRef>
        </p:style>
      </p:cxnSp>
      <p:sp>
        <p:nvSpPr>
          <p:cNvPr id="35" name="Rectangle 34"/>
          <p:cNvSpPr/>
          <p:nvPr/>
        </p:nvSpPr>
        <p:spPr>
          <a:xfrm>
            <a:off x="598962" y="3286279"/>
            <a:ext cx="1056700" cy="369332"/>
          </a:xfrm>
          <a:prstGeom prst="rect">
            <a:avLst/>
          </a:prstGeom>
        </p:spPr>
        <p:txBody>
          <a:bodyPr wrap="none">
            <a:spAutoFit/>
          </a:bodyPr>
          <a:lstStyle/>
          <a:p>
            <a:r>
              <a:rPr lang="en-US" b="1" dirty="0" smtClean="0">
                <a:solidFill>
                  <a:srgbClr val="072B62"/>
                </a:solidFill>
                <a:latin typeface="Roboto" pitchFamily="2" charset="0"/>
                <a:ea typeface="Roboto" pitchFamily="2" charset="0"/>
              </a:rPr>
              <a:t>IGC plus</a:t>
            </a:r>
            <a:endParaRPr lang="en-US" dirty="0"/>
          </a:p>
        </p:txBody>
      </p:sp>
      <p:sp>
        <p:nvSpPr>
          <p:cNvPr id="36" name="Rectangle 35"/>
          <p:cNvSpPr/>
          <p:nvPr/>
        </p:nvSpPr>
        <p:spPr>
          <a:xfrm>
            <a:off x="1631568" y="2732281"/>
            <a:ext cx="1882247" cy="923330"/>
          </a:xfrm>
          <a:prstGeom prst="rect">
            <a:avLst/>
          </a:prstGeom>
        </p:spPr>
        <p:txBody>
          <a:bodyPr wrap="none">
            <a:spAutoFit/>
          </a:bodyPr>
          <a:lstStyle/>
          <a:p>
            <a:pPr algn="ctr"/>
            <a:r>
              <a:rPr lang="en-US" b="1" dirty="0" err="1" smtClean="0">
                <a:solidFill>
                  <a:srgbClr val="072B62"/>
                </a:solidFill>
                <a:latin typeface="Roboto" pitchFamily="2" charset="0"/>
                <a:ea typeface="Roboto" pitchFamily="2" charset="0"/>
              </a:rPr>
              <a:t>Representantes</a:t>
            </a:r>
            <a:r>
              <a:rPr lang="en-US" b="1" dirty="0" smtClean="0">
                <a:solidFill>
                  <a:srgbClr val="072B62"/>
                </a:solidFill>
                <a:latin typeface="Roboto" pitchFamily="2" charset="0"/>
                <a:ea typeface="Roboto" pitchFamily="2" charset="0"/>
              </a:rPr>
              <a:t> </a:t>
            </a:r>
            <a:br>
              <a:rPr lang="en-US" b="1" dirty="0" smtClean="0">
                <a:solidFill>
                  <a:srgbClr val="072B62"/>
                </a:solidFill>
                <a:latin typeface="Roboto" pitchFamily="2" charset="0"/>
                <a:ea typeface="Roboto" pitchFamily="2" charset="0"/>
              </a:rPr>
            </a:br>
            <a:r>
              <a:rPr lang="en-US" b="1" dirty="0" err="1" smtClean="0">
                <a:solidFill>
                  <a:srgbClr val="072B62"/>
                </a:solidFill>
                <a:latin typeface="Roboto" pitchFamily="2" charset="0"/>
                <a:ea typeface="Roboto" pitchFamily="2" charset="0"/>
              </a:rPr>
              <a:t>Permanentes</a:t>
            </a:r>
            <a:r>
              <a:rPr lang="en-US" b="1" dirty="0" smtClean="0">
                <a:solidFill>
                  <a:srgbClr val="072B62"/>
                </a:solidFill>
                <a:latin typeface="Roboto" pitchFamily="2" charset="0"/>
                <a:ea typeface="Roboto" pitchFamily="2" charset="0"/>
              </a:rPr>
              <a:t/>
            </a:r>
            <a:br>
              <a:rPr lang="en-US" b="1" dirty="0" smtClean="0">
                <a:solidFill>
                  <a:srgbClr val="072B62"/>
                </a:solidFill>
                <a:latin typeface="Roboto" pitchFamily="2" charset="0"/>
                <a:ea typeface="Roboto" pitchFamily="2" charset="0"/>
              </a:rPr>
            </a:br>
            <a:r>
              <a:rPr lang="en-US" b="1" dirty="0" smtClean="0">
                <a:solidFill>
                  <a:srgbClr val="072B62"/>
                </a:solidFill>
                <a:latin typeface="Roboto" pitchFamily="2" charset="0"/>
                <a:ea typeface="Roboto" pitchFamily="2" charset="0"/>
              </a:rPr>
              <a:t>de las UN </a:t>
            </a:r>
            <a:endParaRPr lang="en-US" dirty="0"/>
          </a:p>
        </p:txBody>
      </p:sp>
      <p:sp>
        <p:nvSpPr>
          <p:cNvPr id="37" name="Rectangle 36"/>
          <p:cNvSpPr/>
          <p:nvPr/>
        </p:nvSpPr>
        <p:spPr>
          <a:xfrm>
            <a:off x="3724393" y="3009280"/>
            <a:ext cx="979756" cy="646331"/>
          </a:xfrm>
          <a:prstGeom prst="rect">
            <a:avLst/>
          </a:prstGeom>
        </p:spPr>
        <p:txBody>
          <a:bodyPr wrap="none">
            <a:spAutoFit/>
          </a:bodyPr>
          <a:lstStyle/>
          <a:p>
            <a:pPr algn="ctr"/>
            <a:r>
              <a:rPr lang="en-US" b="1" dirty="0" smtClean="0">
                <a:solidFill>
                  <a:srgbClr val="072B62"/>
                </a:solidFill>
                <a:latin typeface="Roboto" pitchFamily="2" charset="0"/>
                <a:ea typeface="Roboto" pitchFamily="2" charset="0"/>
              </a:rPr>
              <a:t>Sector</a:t>
            </a:r>
          </a:p>
          <a:p>
            <a:pPr algn="ctr"/>
            <a:r>
              <a:rPr lang="en-US" b="1" dirty="0" err="1" smtClean="0">
                <a:solidFill>
                  <a:srgbClr val="072B62"/>
                </a:solidFill>
                <a:latin typeface="Roboto" pitchFamily="2" charset="0"/>
                <a:ea typeface="Roboto" pitchFamily="2" charset="0"/>
              </a:rPr>
              <a:t>Privado</a:t>
            </a:r>
            <a:endParaRPr lang="en-US" dirty="0"/>
          </a:p>
        </p:txBody>
      </p:sp>
      <p:sp>
        <p:nvSpPr>
          <p:cNvPr id="38" name="Rectangle 37"/>
          <p:cNvSpPr/>
          <p:nvPr/>
        </p:nvSpPr>
        <p:spPr>
          <a:xfrm>
            <a:off x="5082295" y="2455282"/>
            <a:ext cx="1125628" cy="1200329"/>
          </a:xfrm>
          <a:prstGeom prst="rect">
            <a:avLst/>
          </a:prstGeom>
        </p:spPr>
        <p:txBody>
          <a:bodyPr wrap="none">
            <a:spAutoFit/>
          </a:bodyPr>
          <a:lstStyle/>
          <a:p>
            <a:pPr algn="ctr"/>
            <a:r>
              <a:rPr lang="en-US" b="1" dirty="0" smtClean="0">
                <a:solidFill>
                  <a:srgbClr val="072B62"/>
                </a:solidFill>
                <a:latin typeface="Roboto" pitchFamily="2" charset="0"/>
                <a:ea typeface="Roboto" pitchFamily="2" charset="0"/>
              </a:rPr>
              <a:t>Norte</a:t>
            </a:r>
            <a:br>
              <a:rPr lang="en-US" b="1" dirty="0" smtClean="0">
                <a:solidFill>
                  <a:srgbClr val="072B62"/>
                </a:solidFill>
                <a:latin typeface="Roboto" pitchFamily="2" charset="0"/>
                <a:ea typeface="Roboto" pitchFamily="2" charset="0"/>
              </a:rPr>
            </a:br>
            <a:r>
              <a:rPr lang="en-US" b="1" dirty="0" smtClean="0">
                <a:solidFill>
                  <a:srgbClr val="072B62"/>
                </a:solidFill>
                <a:latin typeface="Roboto" pitchFamily="2" charset="0"/>
                <a:ea typeface="Roboto" pitchFamily="2" charset="0"/>
              </a:rPr>
              <a:t>de </a:t>
            </a:r>
            <a:r>
              <a:rPr lang="en-US" b="1" dirty="0" err="1" smtClean="0">
                <a:solidFill>
                  <a:srgbClr val="072B62"/>
                </a:solidFill>
                <a:latin typeface="Roboto" pitchFamily="2" charset="0"/>
                <a:ea typeface="Roboto" pitchFamily="2" charset="0"/>
              </a:rPr>
              <a:t>África</a:t>
            </a:r>
            <a:r>
              <a:rPr lang="en-US" b="1" dirty="0" smtClean="0">
                <a:solidFill>
                  <a:srgbClr val="072B62"/>
                </a:solidFill>
                <a:latin typeface="Roboto" pitchFamily="2" charset="0"/>
                <a:ea typeface="Roboto" pitchFamily="2" charset="0"/>
              </a:rPr>
              <a:t/>
            </a:r>
            <a:br>
              <a:rPr lang="en-US" b="1" dirty="0" smtClean="0">
                <a:solidFill>
                  <a:srgbClr val="072B62"/>
                </a:solidFill>
                <a:latin typeface="Roboto" pitchFamily="2" charset="0"/>
                <a:ea typeface="Roboto" pitchFamily="2" charset="0"/>
              </a:rPr>
            </a:br>
            <a:r>
              <a:rPr lang="en-US" b="1" dirty="0" smtClean="0">
                <a:solidFill>
                  <a:srgbClr val="072B62"/>
                </a:solidFill>
                <a:latin typeface="Roboto" pitchFamily="2" charset="0"/>
                <a:ea typeface="Roboto" pitchFamily="2" charset="0"/>
              </a:rPr>
              <a:t>v Medio</a:t>
            </a:r>
            <a:br>
              <a:rPr lang="en-US" b="1" dirty="0" smtClean="0">
                <a:solidFill>
                  <a:srgbClr val="072B62"/>
                </a:solidFill>
                <a:latin typeface="Roboto" pitchFamily="2" charset="0"/>
                <a:ea typeface="Roboto" pitchFamily="2" charset="0"/>
              </a:rPr>
            </a:br>
            <a:r>
              <a:rPr lang="en-US" b="1" dirty="0" err="1" smtClean="0">
                <a:solidFill>
                  <a:srgbClr val="072B62"/>
                </a:solidFill>
                <a:latin typeface="Roboto" pitchFamily="2" charset="0"/>
                <a:ea typeface="Roboto" pitchFamily="2" charset="0"/>
              </a:rPr>
              <a:t>Oriente</a:t>
            </a:r>
            <a:endParaRPr lang="en-US" b="1" dirty="0" smtClean="0">
              <a:solidFill>
                <a:srgbClr val="072B62"/>
              </a:solidFill>
              <a:latin typeface="Roboto" pitchFamily="2" charset="0"/>
              <a:ea typeface="Roboto" pitchFamily="2" charset="0"/>
            </a:endParaRPr>
          </a:p>
        </p:txBody>
      </p:sp>
      <p:sp>
        <p:nvSpPr>
          <p:cNvPr id="39" name="Rectangle 38"/>
          <p:cNvSpPr/>
          <p:nvPr/>
        </p:nvSpPr>
        <p:spPr>
          <a:xfrm>
            <a:off x="6545070" y="3009280"/>
            <a:ext cx="1055096" cy="646331"/>
          </a:xfrm>
          <a:prstGeom prst="rect">
            <a:avLst/>
          </a:prstGeom>
        </p:spPr>
        <p:txBody>
          <a:bodyPr wrap="none">
            <a:spAutoFit/>
          </a:bodyPr>
          <a:lstStyle/>
          <a:p>
            <a:pPr algn="ctr"/>
            <a:r>
              <a:rPr lang="en-US" b="1" dirty="0" err="1" smtClean="0">
                <a:solidFill>
                  <a:srgbClr val="072B62"/>
                </a:solidFill>
                <a:latin typeface="Roboto" pitchFamily="2" charset="0"/>
                <a:ea typeface="Roboto" pitchFamily="2" charset="0"/>
              </a:rPr>
              <a:t>América</a:t>
            </a:r>
            <a:r>
              <a:rPr lang="en-US" b="1" dirty="0" smtClean="0">
                <a:solidFill>
                  <a:srgbClr val="072B62"/>
                </a:solidFill>
                <a:latin typeface="Roboto" pitchFamily="2" charset="0"/>
                <a:ea typeface="Roboto" pitchFamily="2" charset="0"/>
              </a:rPr>
              <a:t/>
            </a:r>
            <a:br>
              <a:rPr lang="en-US" b="1" dirty="0" smtClean="0">
                <a:solidFill>
                  <a:srgbClr val="072B62"/>
                </a:solidFill>
                <a:latin typeface="Roboto" pitchFamily="2" charset="0"/>
                <a:ea typeface="Roboto" pitchFamily="2" charset="0"/>
              </a:rPr>
            </a:br>
            <a:r>
              <a:rPr lang="en-US" b="1" dirty="0" smtClean="0">
                <a:solidFill>
                  <a:srgbClr val="072B62"/>
                </a:solidFill>
                <a:latin typeface="Roboto" pitchFamily="2" charset="0"/>
                <a:ea typeface="Roboto" pitchFamily="2" charset="0"/>
              </a:rPr>
              <a:t>Latina</a:t>
            </a:r>
          </a:p>
        </p:txBody>
      </p:sp>
      <p:sp>
        <p:nvSpPr>
          <p:cNvPr id="40" name="Rectangle 39"/>
          <p:cNvSpPr/>
          <p:nvPr/>
        </p:nvSpPr>
        <p:spPr>
          <a:xfrm>
            <a:off x="8047882" y="2732281"/>
            <a:ext cx="1027845" cy="923330"/>
          </a:xfrm>
          <a:prstGeom prst="rect">
            <a:avLst/>
          </a:prstGeom>
        </p:spPr>
        <p:txBody>
          <a:bodyPr wrap="none">
            <a:spAutoFit/>
          </a:bodyPr>
          <a:lstStyle/>
          <a:p>
            <a:pPr algn="ctr"/>
            <a:r>
              <a:rPr lang="en-US" b="1" dirty="0" smtClean="0">
                <a:solidFill>
                  <a:srgbClr val="072B62"/>
                </a:solidFill>
                <a:latin typeface="Roboto" pitchFamily="2" charset="0"/>
                <a:ea typeface="Roboto" pitchFamily="2" charset="0"/>
              </a:rPr>
              <a:t>Este</a:t>
            </a:r>
            <a:br>
              <a:rPr lang="en-US" b="1" dirty="0" smtClean="0">
                <a:solidFill>
                  <a:srgbClr val="072B62"/>
                </a:solidFill>
                <a:latin typeface="Roboto" pitchFamily="2" charset="0"/>
                <a:ea typeface="Roboto" pitchFamily="2" charset="0"/>
              </a:rPr>
            </a:br>
            <a:r>
              <a:rPr lang="en-US" b="1" dirty="0" smtClean="0">
                <a:solidFill>
                  <a:srgbClr val="072B62"/>
                </a:solidFill>
                <a:latin typeface="Roboto" pitchFamily="2" charset="0"/>
                <a:ea typeface="Roboto" pitchFamily="2" charset="0"/>
              </a:rPr>
              <a:t>y Sur de</a:t>
            </a:r>
            <a:br>
              <a:rPr lang="en-US" b="1" dirty="0" smtClean="0">
                <a:solidFill>
                  <a:srgbClr val="072B62"/>
                </a:solidFill>
                <a:latin typeface="Roboto" pitchFamily="2" charset="0"/>
                <a:ea typeface="Roboto" pitchFamily="2" charset="0"/>
              </a:rPr>
            </a:br>
            <a:r>
              <a:rPr lang="en-US" b="1" dirty="0" err="1" smtClean="0">
                <a:solidFill>
                  <a:srgbClr val="072B62"/>
                </a:solidFill>
                <a:latin typeface="Roboto" pitchFamily="2" charset="0"/>
                <a:ea typeface="Roboto" pitchFamily="2" charset="0"/>
              </a:rPr>
              <a:t>África</a:t>
            </a:r>
            <a:endParaRPr lang="en-US" b="1" dirty="0" smtClean="0">
              <a:solidFill>
                <a:srgbClr val="072B62"/>
              </a:solidFill>
              <a:latin typeface="Roboto" pitchFamily="2" charset="0"/>
              <a:ea typeface="Roboto" pitchFamily="2" charset="0"/>
            </a:endParaRPr>
          </a:p>
        </p:txBody>
      </p:sp>
      <p:sp>
        <p:nvSpPr>
          <p:cNvPr id="42" name="Rectangle 41"/>
          <p:cNvSpPr/>
          <p:nvPr/>
        </p:nvSpPr>
        <p:spPr>
          <a:xfrm>
            <a:off x="1110221" y="4918103"/>
            <a:ext cx="1207382" cy="923330"/>
          </a:xfrm>
          <a:prstGeom prst="rect">
            <a:avLst/>
          </a:prstGeom>
        </p:spPr>
        <p:txBody>
          <a:bodyPr wrap="none">
            <a:spAutoFit/>
          </a:bodyPr>
          <a:lstStyle/>
          <a:p>
            <a:pPr algn="ctr"/>
            <a:r>
              <a:rPr lang="en-US" b="1" dirty="0" smtClean="0">
                <a:solidFill>
                  <a:srgbClr val="072B62"/>
                </a:solidFill>
                <a:latin typeface="Roboto" pitchFamily="2" charset="0"/>
                <a:ea typeface="Roboto" pitchFamily="2" charset="0"/>
              </a:rPr>
              <a:t>Sur, Este</a:t>
            </a:r>
            <a:br>
              <a:rPr lang="en-US" b="1" dirty="0" smtClean="0">
                <a:solidFill>
                  <a:srgbClr val="072B62"/>
                </a:solidFill>
                <a:latin typeface="Roboto" pitchFamily="2" charset="0"/>
                <a:ea typeface="Roboto" pitchFamily="2" charset="0"/>
              </a:rPr>
            </a:br>
            <a:r>
              <a:rPr lang="en-US" b="1" dirty="0" smtClean="0">
                <a:solidFill>
                  <a:srgbClr val="072B62"/>
                </a:solidFill>
                <a:latin typeface="Roboto" pitchFamily="2" charset="0"/>
                <a:ea typeface="Roboto" pitchFamily="2" charset="0"/>
              </a:rPr>
              <a:t>y </a:t>
            </a:r>
            <a:r>
              <a:rPr lang="en-US" b="1" dirty="0" err="1" smtClean="0">
                <a:solidFill>
                  <a:srgbClr val="072B62"/>
                </a:solidFill>
                <a:latin typeface="Roboto" pitchFamily="2" charset="0"/>
                <a:ea typeface="Roboto" pitchFamily="2" charset="0"/>
              </a:rPr>
              <a:t>Sudeste</a:t>
            </a:r>
            <a:endParaRPr lang="en-US" b="1" dirty="0" smtClean="0">
              <a:solidFill>
                <a:srgbClr val="072B62"/>
              </a:solidFill>
              <a:latin typeface="Roboto" pitchFamily="2" charset="0"/>
              <a:ea typeface="Roboto" pitchFamily="2" charset="0"/>
            </a:endParaRPr>
          </a:p>
          <a:p>
            <a:pPr algn="ctr"/>
            <a:r>
              <a:rPr lang="en-US" b="1" dirty="0" err="1" smtClean="0">
                <a:solidFill>
                  <a:srgbClr val="072B62"/>
                </a:solidFill>
                <a:latin typeface="Roboto" pitchFamily="2" charset="0"/>
                <a:ea typeface="Roboto" pitchFamily="2" charset="0"/>
              </a:rPr>
              <a:t>Asiático</a:t>
            </a:r>
            <a:endParaRPr lang="en-US" dirty="0"/>
          </a:p>
        </p:txBody>
      </p:sp>
      <p:sp>
        <p:nvSpPr>
          <p:cNvPr id="43" name="Rectangle 42"/>
          <p:cNvSpPr/>
          <p:nvPr/>
        </p:nvSpPr>
        <p:spPr>
          <a:xfrm>
            <a:off x="2201592" y="4918103"/>
            <a:ext cx="1850186" cy="646331"/>
          </a:xfrm>
          <a:prstGeom prst="rect">
            <a:avLst/>
          </a:prstGeom>
        </p:spPr>
        <p:txBody>
          <a:bodyPr wrap="none">
            <a:spAutoFit/>
          </a:bodyPr>
          <a:lstStyle/>
          <a:p>
            <a:pPr algn="ctr"/>
            <a:r>
              <a:rPr lang="en-US" b="1" dirty="0" smtClean="0">
                <a:solidFill>
                  <a:srgbClr val="072B62"/>
                </a:solidFill>
                <a:latin typeface="Roboto" pitchFamily="2" charset="0"/>
                <a:ea typeface="Roboto" pitchFamily="2" charset="0"/>
              </a:rPr>
              <a:t>Europa Oriental </a:t>
            </a:r>
            <a:br>
              <a:rPr lang="en-US" b="1" dirty="0" smtClean="0">
                <a:solidFill>
                  <a:srgbClr val="072B62"/>
                </a:solidFill>
                <a:latin typeface="Roboto" pitchFamily="2" charset="0"/>
                <a:ea typeface="Roboto" pitchFamily="2" charset="0"/>
              </a:rPr>
            </a:br>
            <a:r>
              <a:rPr lang="en-US" b="1" dirty="0" smtClean="0">
                <a:solidFill>
                  <a:srgbClr val="072B62"/>
                </a:solidFill>
                <a:latin typeface="Roboto" pitchFamily="2" charset="0"/>
                <a:ea typeface="Roboto" pitchFamily="2" charset="0"/>
              </a:rPr>
              <a:t>y Asia Central</a:t>
            </a:r>
            <a:endParaRPr lang="en-US" dirty="0"/>
          </a:p>
        </p:txBody>
      </p:sp>
      <p:sp>
        <p:nvSpPr>
          <p:cNvPr id="44" name="Rectangle 43"/>
          <p:cNvSpPr/>
          <p:nvPr/>
        </p:nvSpPr>
        <p:spPr>
          <a:xfrm>
            <a:off x="4203303" y="4918103"/>
            <a:ext cx="1164100" cy="923330"/>
          </a:xfrm>
          <a:prstGeom prst="rect">
            <a:avLst/>
          </a:prstGeom>
        </p:spPr>
        <p:txBody>
          <a:bodyPr wrap="none">
            <a:spAutoFit/>
          </a:bodyPr>
          <a:lstStyle/>
          <a:p>
            <a:pPr algn="ctr"/>
            <a:r>
              <a:rPr lang="en-US" b="1" dirty="0" err="1" smtClean="0">
                <a:solidFill>
                  <a:srgbClr val="072B62"/>
                </a:solidFill>
                <a:latin typeface="Roboto" pitchFamily="2" charset="0"/>
                <a:ea typeface="Roboto" pitchFamily="2" charset="0"/>
              </a:rPr>
              <a:t>África</a:t>
            </a:r>
            <a:r>
              <a:rPr lang="en-US" b="1" dirty="0" smtClean="0">
                <a:solidFill>
                  <a:srgbClr val="072B62"/>
                </a:solidFill>
                <a:latin typeface="Roboto" pitchFamily="2" charset="0"/>
                <a:ea typeface="Roboto" pitchFamily="2" charset="0"/>
              </a:rPr>
              <a:t> </a:t>
            </a:r>
            <a:br>
              <a:rPr lang="en-US" b="1" dirty="0" smtClean="0">
                <a:solidFill>
                  <a:srgbClr val="072B62"/>
                </a:solidFill>
                <a:latin typeface="Roboto" pitchFamily="2" charset="0"/>
                <a:ea typeface="Roboto" pitchFamily="2" charset="0"/>
              </a:rPr>
            </a:br>
            <a:r>
              <a:rPr lang="en-US" b="1" dirty="0" smtClean="0">
                <a:solidFill>
                  <a:srgbClr val="072B62"/>
                </a:solidFill>
                <a:latin typeface="Roboto" pitchFamily="2" charset="0"/>
                <a:ea typeface="Roboto" pitchFamily="2" charset="0"/>
              </a:rPr>
              <a:t>del </a:t>
            </a:r>
            <a:r>
              <a:rPr lang="en-US" b="1" dirty="0" err="1" smtClean="0">
                <a:solidFill>
                  <a:srgbClr val="072B62"/>
                </a:solidFill>
                <a:latin typeface="Roboto" pitchFamily="2" charset="0"/>
                <a:ea typeface="Roboto" pitchFamily="2" charset="0"/>
              </a:rPr>
              <a:t>Oeste</a:t>
            </a:r>
            <a:r>
              <a:rPr lang="en-US" b="1" dirty="0" smtClean="0">
                <a:solidFill>
                  <a:srgbClr val="072B62"/>
                </a:solidFill>
                <a:latin typeface="Roboto" pitchFamily="2" charset="0"/>
                <a:ea typeface="Roboto" pitchFamily="2" charset="0"/>
              </a:rPr>
              <a:t/>
            </a:r>
            <a:br>
              <a:rPr lang="en-US" b="1" dirty="0" smtClean="0">
                <a:solidFill>
                  <a:srgbClr val="072B62"/>
                </a:solidFill>
                <a:latin typeface="Roboto" pitchFamily="2" charset="0"/>
                <a:ea typeface="Roboto" pitchFamily="2" charset="0"/>
              </a:rPr>
            </a:br>
            <a:r>
              <a:rPr lang="en-US" b="1" dirty="0" smtClean="0">
                <a:solidFill>
                  <a:srgbClr val="072B62"/>
                </a:solidFill>
                <a:latin typeface="Roboto" pitchFamily="2" charset="0"/>
                <a:ea typeface="Roboto" pitchFamily="2" charset="0"/>
              </a:rPr>
              <a:t>y Central</a:t>
            </a:r>
            <a:endParaRPr lang="en-US" dirty="0"/>
          </a:p>
        </p:txBody>
      </p:sp>
      <p:sp>
        <p:nvSpPr>
          <p:cNvPr id="45" name="Rectangle 44"/>
          <p:cNvSpPr/>
          <p:nvPr/>
        </p:nvSpPr>
        <p:spPr>
          <a:xfrm>
            <a:off x="5588464" y="4918103"/>
            <a:ext cx="1204176" cy="646331"/>
          </a:xfrm>
          <a:prstGeom prst="rect">
            <a:avLst/>
          </a:prstGeom>
        </p:spPr>
        <p:txBody>
          <a:bodyPr wrap="none">
            <a:spAutoFit/>
          </a:bodyPr>
          <a:lstStyle/>
          <a:p>
            <a:pPr algn="ctr"/>
            <a:r>
              <a:rPr lang="en-US" b="1" dirty="0" err="1" smtClean="0">
                <a:solidFill>
                  <a:srgbClr val="072B62"/>
                </a:solidFill>
                <a:latin typeface="Roboto" pitchFamily="2" charset="0"/>
                <a:ea typeface="Roboto" pitchFamily="2" charset="0"/>
              </a:rPr>
              <a:t>Sociedad</a:t>
            </a:r>
            <a:r>
              <a:rPr lang="en-US" b="1" dirty="0" smtClean="0">
                <a:solidFill>
                  <a:srgbClr val="072B62"/>
                </a:solidFill>
                <a:latin typeface="Roboto" pitchFamily="2" charset="0"/>
                <a:ea typeface="Roboto" pitchFamily="2" charset="0"/>
              </a:rPr>
              <a:t> </a:t>
            </a:r>
            <a:r>
              <a:rPr lang="en-US" b="1" dirty="0">
                <a:solidFill>
                  <a:srgbClr val="072B62"/>
                </a:solidFill>
                <a:latin typeface="Roboto" pitchFamily="2" charset="0"/>
                <a:ea typeface="Roboto" pitchFamily="2" charset="0"/>
              </a:rPr>
              <a:t/>
            </a:r>
            <a:br>
              <a:rPr lang="en-US" b="1" dirty="0">
                <a:solidFill>
                  <a:srgbClr val="072B62"/>
                </a:solidFill>
                <a:latin typeface="Roboto" pitchFamily="2" charset="0"/>
                <a:ea typeface="Roboto" pitchFamily="2" charset="0"/>
              </a:rPr>
            </a:br>
            <a:r>
              <a:rPr lang="en-US" b="1" dirty="0" smtClean="0">
                <a:solidFill>
                  <a:srgbClr val="072B62"/>
                </a:solidFill>
                <a:latin typeface="Roboto" pitchFamily="2" charset="0"/>
                <a:ea typeface="Roboto" pitchFamily="2" charset="0"/>
              </a:rPr>
              <a:t>Civil</a:t>
            </a:r>
          </a:p>
        </p:txBody>
      </p:sp>
      <p:sp>
        <p:nvSpPr>
          <p:cNvPr id="46" name="Rectangle 45"/>
          <p:cNvSpPr/>
          <p:nvPr/>
        </p:nvSpPr>
        <p:spPr>
          <a:xfrm>
            <a:off x="6940812" y="4918103"/>
            <a:ext cx="1798889" cy="646331"/>
          </a:xfrm>
          <a:prstGeom prst="rect">
            <a:avLst/>
          </a:prstGeom>
        </p:spPr>
        <p:txBody>
          <a:bodyPr wrap="none">
            <a:spAutoFit/>
          </a:bodyPr>
          <a:lstStyle/>
          <a:p>
            <a:pPr algn="ctr"/>
            <a:r>
              <a:rPr lang="en-US" b="1" dirty="0" err="1" smtClean="0">
                <a:solidFill>
                  <a:srgbClr val="072B62"/>
                </a:solidFill>
                <a:latin typeface="Roboto" pitchFamily="2" charset="0"/>
                <a:ea typeface="Roboto" pitchFamily="2" charset="0"/>
              </a:rPr>
              <a:t>Organizaciones</a:t>
            </a:r>
            <a:r>
              <a:rPr lang="en-US" b="1" dirty="0" smtClean="0">
                <a:solidFill>
                  <a:srgbClr val="072B62"/>
                </a:solidFill>
                <a:latin typeface="Roboto" pitchFamily="2" charset="0"/>
                <a:ea typeface="Roboto" pitchFamily="2" charset="0"/>
              </a:rPr>
              <a:t/>
            </a:r>
            <a:br>
              <a:rPr lang="en-US" b="1" dirty="0" smtClean="0">
                <a:solidFill>
                  <a:srgbClr val="072B62"/>
                </a:solidFill>
                <a:latin typeface="Roboto" pitchFamily="2" charset="0"/>
                <a:ea typeface="Roboto" pitchFamily="2" charset="0"/>
              </a:rPr>
            </a:br>
            <a:r>
              <a:rPr lang="en-US" b="1" dirty="0" err="1" smtClean="0">
                <a:solidFill>
                  <a:srgbClr val="072B62"/>
                </a:solidFill>
                <a:latin typeface="Roboto" pitchFamily="2" charset="0"/>
                <a:ea typeface="Roboto" pitchFamily="2" charset="0"/>
              </a:rPr>
              <a:t>Internacionales</a:t>
            </a:r>
            <a:endParaRPr lang="en-US" b="1" dirty="0" smtClean="0">
              <a:solidFill>
                <a:srgbClr val="072B62"/>
              </a:solidFill>
              <a:latin typeface="Roboto" pitchFamily="2" charset="0"/>
              <a:ea typeface="Roboto" pitchFamily="2" charset="0"/>
            </a:endParaRPr>
          </a:p>
        </p:txBody>
      </p:sp>
      <p:sp>
        <p:nvSpPr>
          <p:cNvPr id="47" name="Rectangle 46"/>
          <p:cNvSpPr/>
          <p:nvPr/>
        </p:nvSpPr>
        <p:spPr>
          <a:xfrm>
            <a:off x="10006413" y="3934816"/>
            <a:ext cx="1898276" cy="646331"/>
          </a:xfrm>
          <a:prstGeom prst="rect">
            <a:avLst/>
          </a:prstGeom>
        </p:spPr>
        <p:txBody>
          <a:bodyPr wrap="none">
            <a:spAutoFit/>
          </a:bodyPr>
          <a:lstStyle/>
          <a:p>
            <a:pPr algn="ctr"/>
            <a:r>
              <a:rPr lang="en-US" b="1" dirty="0" err="1" smtClean="0">
                <a:solidFill>
                  <a:srgbClr val="072B62"/>
                </a:solidFill>
                <a:latin typeface="Roboto" pitchFamily="2" charset="0"/>
                <a:ea typeface="Roboto" pitchFamily="2" charset="0"/>
              </a:rPr>
              <a:t>Lanzamiento</a:t>
            </a:r>
            <a:r>
              <a:rPr lang="en-US" b="1" dirty="0" smtClean="0">
                <a:solidFill>
                  <a:srgbClr val="072B62"/>
                </a:solidFill>
                <a:latin typeface="Roboto" pitchFamily="2" charset="0"/>
                <a:ea typeface="Roboto" pitchFamily="2" charset="0"/>
              </a:rPr>
              <a:t> de </a:t>
            </a:r>
            <a:br>
              <a:rPr lang="en-US" b="1" dirty="0" smtClean="0">
                <a:solidFill>
                  <a:srgbClr val="072B62"/>
                </a:solidFill>
                <a:latin typeface="Roboto" pitchFamily="2" charset="0"/>
                <a:ea typeface="Roboto" pitchFamily="2" charset="0"/>
              </a:rPr>
            </a:br>
            <a:r>
              <a:rPr lang="en-US" b="1" dirty="0" smtClean="0">
                <a:solidFill>
                  <a:srgbClr val="072B62"/>
                </a:solidFill>
                <a:latin typeface="Roboto" pitchFamily="2" charset="0"/>
                <a:ea typeface="Roboto" pitchFamily="2" charset="0"/>
              </a:rPr>
              <a:t>las </a:t>
            </a:r>
            <a:r>
              <a:rPr lang="en-US" b="1" dirty="0" err="1" smtClean="0">
                <a:solidFill>
                  <a:srgbClr val="072B62"/>
                </a:solidFill>
                <a:latin typeface="Roboto" pitchFamily="2" charset="0"/>
                <a:ea typeface="Roboto" pitchFamily="2" charset="0"/>
              </a:rPr>
              <a:t>Directrices</a:t>
            </a:r>
            <a:endParaRPr lang="en-US" b="1" dirty="0" smtClean="0">
              <a:solidFill>
                <a:srgbClr val="072B62"/>
              </a:solidFill>
              <a:latin typeface="Roboto" pitchFamily="2" charset="0"/>
              <a:ea typeface="Roboto" pitchFamily="2" charset="0"/>
            </a:endParaRPr>
          </a:p>
        </p:txBody>
      </p:sp>
    </p:spTree>
    <p:extLst>
      <p:ext uri="{BB962C8B-B14F-4D97-AF65-F5344CB8AC3E}">
        <p14:creationId xmlns:p14="http://schemas.microsoft.com/office/powerpoint/2010/main" val="40815832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12192000" cy="6858000"/>
          </a:xfrm>
          <a:prstGeom prst="rect">
            <a:avLst/>
          </a:prstGeom>
          <a:solidFill>
            <a:srgbClr val="072B6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Clr>
                <a:schemeClr val="bg1"/>
              </a:buClr>
              <a:buSzPct val="125000"/>
            </a:pPr>
            <a:endParaRPr lang="en-US" dirty="0"/>
          </a:p>
        </p:txBody>
      </p:sp>
      <p:cxnSp>
        <p:nvCxnSpPr>
          <p:cNvPr id="11" name="Straight Connector 10"/>
          <p:cNvCxnSpPr/>
          <p:nvPr/>
        </p:nvCxnSpPr>
        <p:spPr>
          <a:xfrm>
            <a:off x="609600" y="2111829"/>
            <a:ext cx="109728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478970" y="703342"/>
            <a:ext cx="11103429" cy="1046440"/>
          </a:xfrm>
          <a:prstGeom prst="rect">
            <a:avLst/>
          </a:prstGeom>
          <a:noFill/>
        </p:spPr>
        <p:txBody>
          <a:bodyPr wrap="square" rtlCol="0">
            <a:spAutoFit/>
          </a:bodyPr>
          <a:lstStyle/>
          <a:p>
            <a:r>
              <a:rPr lang="en-US" sz="6200" dirty="0">
                <a:solidFill>
                  <a:schemeClr val="bg1"/>
                </a:solidFill>
                <a:latin typeface="Source Sans Pro Black" panose="020B0803030403020204" pitchFamily="34" charset="0"/>
                <a:ea typeface="Source Sans Pro Black" panose="020B0803030403020204" pitchFamily="34" charset="0"/>
              </a:rPr>
              <a:t>DIRECTRICES MICIC</a:t>
            </a:r>
          </a:p>
        </p:txBody>
      </p:sp>
      <p:sp>
        <p:nvSpPr>
          <p:cNvPr id="15" name="TextBox 14"/>
          <p:cNvSpPr txBox="1"/>
          <p:nvPr/>
        </p:nvSpPr>
        <p:spPr>
          <a:xfrm>
            <a:off x="6868890" y="2394539"/>
            <a:ext cx="4223654" cy="369332"/>
          </a:xfrm>
          <a:prstGeom prst="rect">
            <a:avLst/>
          </a:prstGeom>
          <a:noFill/>
        </p:spPr>
        <p:txBody>
          <a:bodyPr wrap="square" rtlCol="0">
            <a:spAutoFit/>
          </a:bodyPr>
          <a:lstStyle/>
          <a:p>
            <a:pPr marL="285750" indent="-285750">
              <a:buFont typeface="Arial" panose="020B0604020202020204" pitchFamily="34" charset="0"/>
              <a:buChar char="•"/>
            </a:pPr>
            <a:endParaRPr lang="en-US" dirty="0" smtClean="0">
              <a:solidFill>
                <a:schemeClr val="bg1"/>
              </a:solidFill>
            </a:endParaRPr>
          </a:p>
        </p:txBody>
      </p:sp>
      <p:sp>
        <p:nvSpPr>
          <p:cNvPr id="2" name="TextBox 1"/>
          <p:cNvSpPr txBox="1"/>
          <p:nvPr/>
        </p:nvSpPr>
        <p:spPr>
          <a:xfrm>
            <a:off x="4245432" y="2720215"/>
            <a:ext cx="7829658" cy="2862322"/>
          </a:xfrm>
          <a:prstGeom prst="rect">
            <a:avLst/>
          </a:prstGeom>
          <a:noFill/>
        </p:spPr>
        <p:txBody>
          <a:bodyPr wrap="square" rtlCol="0">
            <a:spAutoFit/>
          </a:bodyPr>
          <a:lstStyle/>
          <a:p>
            <a:pPr>
              <a:lnSpc>
                <a:spcPct val="150000"/>
              </a:lnSpc>
              <a:buClr>
                <a:schemeClr val="bg1"/>
              </a:buClr>
              <a:buSzPct val="125000"/>
            </a:pPr>
            <a:r>
              <a:rPr lang="es-CR" sz="2400" b="1" dirty="0" smtClean="0">
                <a:solidFill>
                  <a:schemeClr val="bg1"/>
                </a:solidFill>
                <a:latin typeface="Roboto" pitchFamily="2" charset="0"/>
                <a:ea typeface="Roboto" pitchFamily="2" charset="0"/>
              </a:rPr>
              <a:t>PRINCIPIOS: Guían todas las acciones</a:t>
            </a:r>
          </a:p>
          <a:p>
            <a:pPr>
              <a:lnSpc>
                <a:spcPct val="150000"/>
              </a:lnSpc>
              <a:buClr>
                <a:schemeClr val="bg1"/>
              </a:buClr>
              <a:buSzPct val="125000"/>
            </a:pPr>
            <a:endParaRPr lang="es-CR" sz="2400" b="1" dirty="0" smtClean="0">
              <a:solidFill>
                <a:schemeClr val="bg1"/>
              </a:solidFill>
              <a:latin typeface="Roboto" pitchFamily="2" charset="0"/>
              <a:ea typeface="Roboto" pitchFamily="2" charset="0"/>
            </a:endParaRPr>
          </a:p>
          <a:p>
            <a:pPr>
              <a:lnSpc>
                <a:spcPct val="150000"/>
              </a:lnSpc>
              <a:buClr>
                <a:schemeClr val="bg1"/>
              </a:buClr>
              <a:buSzPct val="125000"/>
            </a:pPr>
            <a:r>
              <a:rPr lang="es-CR" sz="2400" b="1" dirty="0" smtClean="0">
                <a:solidFill>
                  <a:schemeClr val="bg1"/>
                </a:solidFill>
                <a:latin typeface="Roboto" pitchFamily="2" charset="0"/>
                <a:ea typeface="Roboto" pitchFamily="2" charset="0"/>
              </a:rPr>
              <a:t>DIRECTRICES: Sugieren como dar forma a las políticas</a:t>
            </a:r>
          </a:p>
          <a:p>
            <a:pPr>
              <a:lnSpc>
                <a:spcPct val="150000"/>
              </a:lnSpc>
              <a:buClr>
                <a:schemeClr val="bg1"/>
              </a:buClr>
              <a:buSzPct val="125000"/>
            </a:pPr>
            <a:endParaRPr lang="es-CR" sz="2400" b="1" dirty="0" smtClean="0">
              <a:solidFill>
                <a:schemeClr val="bg1"/>
              </a:solidFill>
              <a:latin typeface="Roboto" pitchFamily="2" charset="0"/>
              <a:ea typeface="Roboto" pitchFamily="2" charset="0"/>
            </a:endParaRPr>
          </a:p>
          <a:p>
            <a:pPr>
              <a:lnSpc>
                <a:spcPct val="150000"/>
              </a:lnSpc>
              <a:buClr>
                <a:schemeClr val="bg1"/>
              </a:buClr>
              <a:buSzPct val="125000"/>
            </a:pPr>
            <a:r>
              <a:rPr lang="es-CR" sz="2400" b="1" dirty="0" smtClean="0">
                <a:solidFill>
                  <a:schemeClr val="bg1"/>
                </a:solidFill>
                <a:latin typeface="Roboto" pitchFamily="2" charset="0"/>
                <a:ea typeface="Roboto" pitchFamily="2" charset="0"/>
              </a:rPr>
              <a:t>PRACTICAS: Asesoría técnica y operativa</a:t>
            </a:r>
            <a:endParaRPr lang="es-CR" sz="2400" b="1" dirty="0">
              <a:solidFill>
                <a:schemeClr val="bg1"/>
              </a:solidFill>
              <a:latin typeface="Roboto" pitchFamily="2" charset="0"/>
              <a:ea typeface="Roboto" pitchFamily="2" charset="0"/>
            </a:endParaRP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4389" y="2616783"/>
            <a:ext cx="3007231" cy="3914545"/>
          </a:xfrm>
          <a:prstGeom prst="rect">
            <a:avLst/>
          </a:prstGeom>
        </p:spPr>
      </p:pic>
    </p:spTree>
    <p:extLst>
      <p:ext uri="{BB962C8B-B14F-4D97-AF65-F5344CB8AC3E}">
        <p14:creationId xmlns:p14="http://schemas.microsoft.com/office/powerpoint/2010/main" val="402708809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p:cNvCxnSpPr/>
          <p:nvPr/>
        </p:nvCxnSpPr>
        <p:spPr>
          <a:xfrm>
            <a:off x="609600" y="2111829"/>
            <a:ext cx="10972800" cy="0"/>
          </a:xfrm>
          <a:prstGeom prst="line">
            <a:avLst/>
          </a:prstGeom>
          <a:ln w="19050">
            <a:solidFill>
              <a:srgbClr val="072B62"/>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468084" y="703345"/>
            <a:ext cx="11103429" cy="1046440"/>
          </a:xfrm>
          <a:prstGeom prst="rect">
            <a:avLst/>
          </a:prstGeom>
          <a:noFill/>
        </p:spPr>
        <p:txBody>
          <a:bodyPr wrap="square" rtlCol="0">
            <a:spAutoFit/>
          </a:bodyPr>
          <a:lstStyle/>
          <a:p>
            <a:r>
              <a:rPr lang="en-US" sz="6200" b="1" dirty="0" smtClean="0">
                <a:solidFill>
                  <a:srgbClr val="072B62"/>
                </a:solidFill>
                <a:latin typeface="Source Sans Pro Black" panose="020B0803030403020204" pitchFamily="34" charset="0"/>
                <a:ea typeface="Source Sans Pro Black" panose="020B0803030403020204" pitchFamily="34" charset="0"/>
              </a:rPr>
              <a:t>PRINCIPIOS</a:t>
            </a:r>
          </a:p>
        </p:txBody>
      </p:sp>
      <p:sp>
        <p:nvSpPr>
          <p:cNvPr id="7" name="TextBox 6"/>
          <p:cNvSpPr txBox="1"/>
          <p:nvPr/>
        </p:nvSpPr>
        <p:spPr>
          <a:xfrm>
            <a:off x="5567082" y="2350217"/>
            <a:ext cx="6396318" cy="3862596"/>
          </a:xfrm>
          <a:prstGeom prst="rect">
            <a:avLst/>
          </a:prstGeom>
          <a:noFill/>
        </p:spPr>
        <p:txBody>
          <a:bodyPr wrap="square" rtlCol="0">
            <a:spAutoFit/>
          </a:bodyPr>
          <a:lstStyle/>
          <a:p>
            <a:pPr marL="285750" indent="-285750">
              <a:spcAft>
                <a:spcPts val="600"/>
              </a:spcAft>
              <a:buClr>
                <a:srgbClr val="072B62"/>
              </a:buClr>
              <a:buSzPct val="125000"/>
              <a:buFont typeface="Arial" panose="020B0604020202020204" pitchFamily="34" charset="0"/>
              <a:buChar char="•"/>
            </a:pPr>
            <a:r>
              <a:rPr lang="es-ES" sz="2000" b="1" dirty="0">
                <a:solidFill>
                  <a:srgbClr val="072B62"/>
                </a:solidFill>
                <a:latin typeface="Roboto" pitchFamily="2" charset="0"/>
                <a:ea typeface="Roboto" pitchFamily="2" charset="0"/>
              </a:rPr>
              <a:t>Salvar vidas</a:t>
            </a:r>
          </a:p>
          <a:p>
            <a:pPr marL="285750" indent="-285750">
              <a:spcAft>
                <a:spcPts val="600"/>
              </a:spcAft>
              <a:buClr>
                <a:srgbClr val="072B62"/>
              </a:buClr>
              <a:buSzPct val="125000"/>
              <a:buFont typeface="Arial" panose="020B0604020202020204" pitchFamily="34" charset="0"/>
              <a:buChar char="•"/>
            </a:pPr>
            <a:r>
              <a:rPr lang="es-ES" sz="2000" b="1" dirty="0">
                <a:solidFill>
                  <a:srgbClr val="072B62"/>
                </a:solidFill>
                <a:latin typeface="Roboto" pitchFamily="2" charset="0"/>
                <a:ea typeface="Roboto" pitchFamily="2" charset="0"/>
              </a:rPr>
              <a:t>Respectar y proteger los derechos humanos</a:t>
            </a:r>
          </a:p>
          <a:p>
            <a:pPr marL="285750" indent="-285750">
              <a:spcAft>
                <a:spcPts val="600"/>
              </a:spcAft>
              <a:buClr>
                <a:srgbClr val="072B62"/>
              </a:buClr>
              <a:buSzPct val="125000"/>
              <a:buFont typeface="Arial" panose="020B0604020202020204" pitchFamily="34" charset="0"/>
              <a:buChar char="•"/>
            </a:pPr>
            <a:r>
              <a:rPr lang="es-ES" sz="2000" b="1" dirty="0">
                <a:solidFill>
                  <a:srgbClr val="072B62"/>
                </a:solidFill>
                <a:latin typeface="Roboto" pitchFamily="2" charset="0"/>
                <a:ea typeface="Roboto" pitchFamily="2" charset="0"/>
              </a:rPr>
              <a:t>Asumir la responsabilidad: Estados</a:t>
            </a:r>
          </a:p>
          <a:p>
            <a:pPr marL="285750" indent="-285750">
              <a:spcAft>
                <a:spcPts val="600"/>
              </a:spcAft>
              <a:buClr>
                <a:srgbClr val="072B62"/>
              </a:buClr>
              <a:buSzPct val="125000"/>
              <a:buFont typeface="Arial" panose="020B0604020202020204" pitchFamily="34" charset="0"/>
              <a:buChar char="•"/>
            </a:pPr>
            <a:r>
              <a:rPr lang="es-ES" sz="2000" b="1" dirty="0">
                <a:solidFill>
                  <a:srgbClr val="072B62"/>
                </a:solidFill>
                <a:latin typeface="Roboto" pitchFamily="2" charset="0"/>
                <a:ea typeface="Roboto" pitchFamily="2" charset="0"/>
              </a:rPr>
              <a:t>Asumir la responsabilidad: otros actores</a:t>
            </a:r>
          </a:p>
          <a:p>
            <a:pPr marL="285750" indent="-285750">
              <a:spcAft>
                <a:spcPts val="600"/>
              </a:spcAft>
              <a:buClr>
                <a:srgbClr val="072B62"/>
              </a:buClr>
              <a:buSzPct val="125000"/>
              <a:buFont typeface="Arial" panose="020B0604020202020204" pitchFamily="34" charset="0"/>
              <a:buChar char="•"/>
            </a:pPr>
            <a:r>
              <a:rPr lang="es-ES" sz="2000" b="1" dirty="0">
                <a:solidFill>
                  <a:srgbClr val="072B62"/>
                </a:solidFill>
                <a:latin typeface="Roboto" pitchFamily="2" charset="0"/>
                <a:ea typeface="Roboto" pitchFamily="2" charset="0"/>
              </a:rPr>
              <a:t>Respectar los principios humanitarios</a:t>
            </a:r>
          </a:p>
          <a:p>
            <a:pPr marL="285750" indent="-285750">
              <a:spcAft>
                <a:spcPts val="600"/>
              </a:spcAft>
              <a:buClr>
                <a:srgbClr val="072B62"/>
              </a:buClr>
              <a:buSzPct val="125000"/>
              <a:buFont typeface="Arial" panose="020B0604020202020204" pitchFamily="34" charset="0"/>
              <a:buChar char="•"/>
            </a:pPr>
            <a:r>
              <a:rPr lang="es-ES" sz="2000" b="1" dirty="0">
                <a:solidFill>
                  <a:srgbClr val="072B62"/>
                </a:solidFill>
                <a:latin typeface="Roboto" pitchFamily="2" charset="0"/>
                <a:ea typeface="Roboto" pitchFamily="2" charset="0"/>
              </a:rPr>
              <a:t>Capacitar a los migrantes</a:t>
            </a:r>
          </a:p>
          <a:p>
            <a:pPr marL="285750" indent="-285750">
              <a:spcAft>
                <a:spcPts val="600"/>
              </a:spcAft>
              <a:buClr>
                <a:srgbClr val="072B62"/>
              </a:buClr>
              <a:buSzPct val="125000"/>
              <a:buFont typeface="Arial" panose="020B0604020202020204" pitchFamily="34" charset="0"/>
              <a:buChar char="•"/>
            </a:pPr>
            <a:r>
              <a:rPr lang="es-ES" sz="2000" b="1" dirty="0">
                <a:solidFill>
                  <a:srgbClr val="072B62"/>
                </a:solidFill>
                <a:latin typeface="Roboto" pitchFamily="2" charset="0"/>
                <a:ea typeface="Roboto" pitchFamily="2" charset="0"/>
              </a:rPr>
              <a:t>Comunicar positivamente sobre los migrantes</a:t>
            </a:r>
          </a:p>
          <a:p>
            <a:pPr marL="285750" indent="-285750">
              <a:spcAft>
                <a:spcPts val="600"/>
              </a:spcAft>
              <a:buClr>
                <a:srgbClr val="072B62"/>
              </a:buClr>
              <a:buSzPct val="125000"/>
              <a:buFont typeface="Arial" panose="020B0604020202020204" pitchFamily="34" charset="0"/>
              <a:buChar char="•"/>
            </a:pPr>
            <a:r>
              <a:rPr lang="es-ES" sz="2000" b="1" dirty="0">
                <a:solidFill>
                  <a:srgbClr val="072B62"/>
                </a:solidFill>
                <a:latin typeface="Roboto" pitchFamily="2" charset="0"/>
                <a:ea typeface="Roboto" pitchFamily="2" charset="0"/>
              </a:rPr>
              <a:t>Actuar a todos niveles</a:t>
            </a:r>
          </a:p>
          <a:p>
            <a:pPr marL="285750" indent="-285750">
              <a:spcAft>
                <a:spcPts val="600"/>
              </a:spcAft>
              <a:buClr>
                <a:srgbClr val="072B62"/>
              </a:buClr>
              <a:buSzPct val="125000"/>
              <a:buFont typeface="Arial" panose="020B0604020202020204" pitchFamily="34" charset="0"/>
              <a:buChar char="•"/>
            </a:pPr>
            <a:r>
              <a:rPr lang="es-ES" sz="2000" b="1" dirty="0">
                <a:solidFill>
                  <a:srgbClr val="072B62"/>
                </a:solidFill>
                <a:latin typeface="Roboto" pitchFamily="2" charset="0"/>
                <a:ea typeface="Roboto" pitchFamily="2" charset="0"/>
              </a:rPr>
              <a:t>Cooperar</a:t>
            </a:r>
          </a:p>
          <a:p>
            <a:pPr marL="285750" indent="-285750">
              <a:spcAft>
                <a:spcPts val="600"/>
              </a:spcAft>
              <a:buClr>
                <a:srgbClr val="072B62"/>
              </a:buClr>
              <a:buSzPct val="125000"/>
              <a:buFont typeface="Arial" panose="020B0604020202020204" pitchFamily="34" charset="0"/>
              <a:buChar char="•"/>
            </a:pPr>
            <a:r>
              <a:rPr lang="es-ES" sz="2000" b="1" dirty="0">
                <a:solidFill>
                  <a:srgbClr val="072B62"/>
                </a:solidFill>
                <a:latin typeface="Roboto" pitchFamily="2" charset="0"/>
                <a:ea typeface="Roboto" pitchFamily="2" charset="0"/>
              </a:rPr>
              <a:t>Aprender y innovar</a:t>
            </a:r>
            <a:endParaRPr lang="en-US" sz="2000" b="1" dirty="0">
              <a:solidFill>
                <a:srgbClr val="072B62"/>
              </a:solidFill>
              <a:latin typeface="Roboto" pitchFamily="2" charset="0"/>
              <a:ea typeface="Roboto" pitchFamily="2" charset="0"/>
            </a:endParaRPr>
          </a:p>
        </p:txBody>
      </p:sp>
    </p:spTree>
    <p:extLst>
      <p:ext uri="{BB962C8B-B14F-4D97-AF65-F5344CB8AC3E}">
        <p14:creationId xmlns:p14="http://schemas.microsoft.com/office/powerpoint/2010/main" val="322211831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p:cNvCxnSpPr/>
          <p:nvPr/>
        </p:nvCxnSpPr>
        <p:spPr>
          <a:xfrm>
            <a:off x="609600" y="2111829"/>
            <a:ext cx="10972800" cy="0"/>
          </a:xfrm>
          <a:prstGeom prst="line">
            <a:avLst/>
          </a:prstGeom>
          <a:ln w="19050">
            <a:solidFill>
              <a:srgbClr val="072B62"/>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468084" y="703345"/>
            <a:ext cx="11103429" cy="1046440"/>
          </a:xfrm>
          <a:prstGeom prst="rect">
            <a:avLst/>
          </a:prstGeom>
          <a:noFill/>
        </p:spPr>
        <p:txBody>
          <a:bodyPr wrap="square" rtlCol="0">
            <a:spAutoFit/>
          </a:bodyPr>
          <a:lstStyle/>
          <a:p>
            <a:r>
              <a:rPr lang="en-US" sz="6200" b="1" dirty="0" smtClean="0">
                <a:solidFill>
                  <a:srgbClr val="072B62"/>
                </a:solidFill>
                <a:latin typeface="Source Sans Pro Black" panose="020B0803030403020204" pitchFamily="34" charset="0"/>
                <a:ea typeface="Source Sans Pro Black" panose="020B0803030403020204" pitchFamily="34" charset="0"/>
              </a:rPr>
              <a:t>DIRECTRICES: PREPARACIÓN</a:t>
            </a:r>
          </a:p>
        </p:txBody>
      </p:sp>
      <p:sp>
        <p:nvSpPr>
          <p:cNvPr id="7" name="TextBox 6"/>
          <p:cNvSpPr txBox="1"/>
          <p:nvPr/>
        </p:nvSpPr>
        <p:spPr>
          <a:xfrm>
            <a:off x="5459506" y="2350217"/>
            <a:ext cx="6503894" cy="4708981"/>
          </a:xfrm>
          <a:prstGeom prst="rect">
            <a:avLst/>
          </a:prstGeom>
          <a:noFill/>
        </p:spPr>
        <p:txBody>
          <a:bodyPr wrap="square" rtlCol="0">
            <a:spAutoFit/>
          </a:bodyPr>
          <a:lstStyle/>
          <a:p>
            <a:pPr marL="285750" indent="-285750">
              <a:spcAft>
                <a:spcPts val="1200"/>
              </a:spcAft>
              <a:buClr>
                <a:srgbClr val="072B62"/>
              </a:buClr>
              <a:buSzPct val="125000"/>
              <a:buFont typeface="Arial" panose="020B0604020202020204" pitchFamily="34" charset="0"/>
              <a:buChar char="•"/>
            </a:pPr>
            <a:r>
              <a:rPr lang="es-ES" sz="2000" b="1" dirty="0">
                <a:solidFill>
                  <a:srgbClr val="072B62"/>
                </a:solidFill>
                <a:latin typeface="Roboto" pitchFamily="2" charset="0"/>
                <a:ea typeface="Roboto" pitchFamily="2" charset="0"/>
              </a:rPr>
              <a:t>Colectar información sobre los peligros</a:t>
            </a:r>
          </a:p>
          <a:p>
            <a:pPr marL="285750" indent="-285750">
              <a:spcAft>
                <a:spcPts val="1200"/>
              </a:spcAft>
              <a:buClr>
                <a:srgbClr val="072B62"/>
              </a:buClr>
              <a:buSzPct val="125000"/>
              <a:buFont typeface="Arial" panose="020B0604020202020204" pitchFamily="34" charset="0"/>
              <a:buChar char="•"/>
            </a:pPr>
            <a:r>
              <a:rPr lang="es-ES" sz="2000" b="1" dirty="0">
                <a:solidFill>
                  <a:srgbClr val="072B62"/>
                </a:solidFill>
                <a:latin typeface="Roboto" pitchFamily="2" charset="0"/>
                <a:ea typeface="Roboto" pitchFamily="2" charset="0"/>
              </a:rPr>
              <a:t>Colectar y compartir información sobre </a:t>
            </a:r>
            <a:r>
              <a:rPr lang="es-ES" sz="2000" b="1" dirty="0" smtClean="0">
                <a:solidFill>
                  <a:srgbClr val="072B62"/>
                </a:solidFill>
                <a:latin typeface="Roboto" pitchFamily="2" charset="0"/>
                <a:ea typeface="Roboto" pitchFamily="2" charset="0"/>
              </a:rPr>
              <a:t>los </a:t>
            </a:r>
            <a:r>
              <a:rPr lang="es-ES" sz="2000" b="1" dirty="0">
                <a:solidFill>
                  <a:srgbClr val="072B62"/>
                </a:solidFill>
                <a:latin typeface="Roboto" pitchFamily="2" charset="0"/>
                <a:ea typeface="Roboto" pitchFamily="2" charset="0"/>
              </a:rPr>
              <a:t>migrantes</a:t>
            </a:r>
          </a:p>
          <a:p>
            <a:pPr marL="285750" indent="-285750">
              <a:spcAft>
                <a:spcPts val="1200"/>
              </a:spcAft>
              <a:buClr>
                <a:srgbClr val="072B62"/>
              </a:buClr>
              <a:buSzPct val="125000"/>
              <a:buFont typeface="Arial" panose="020B0604020202020204" pitchFamily="34" charset="0"/>
              <a:buChar char="•"/>
            </a:pPr>
            <a:r>
              <a:rPr lang="es-ES" sz="2000" b="1" dirty="0">
                <a:solidFill>
                  <a:srgbClr val="072B62"/>
                </a:solidFill>
                <a:latin typeface="Roboto" pitchFamily="2" charset="0"/>
                <a:ea typeface="Roboto" pitchFamily="2" charset="0"/>
              </a:rPr>
              <a:t>Capacitar a los migrantes</a:t>
            </a:r>
          </a:p>
          <a:p>
            <a:pPr marL="285750" indent="-285750">
              <a:spcAft>
                <a:spcPts val="1200"/>
              </a:spcAft>
              <a:buClr>
                <a:srgbClr val="072B62"/>
              </a:buClr>
              <a:buSzPct val="125000"/>
              <a:buFont typeface="Arial" panose="020B0604020202020204" pitchFamily="34" charset="0"/>
              <a:buChar char="•"/>
            </a:pPr>
            <a:r>
              <a:rPr lang="es-ES" sz="2000" b="1" dirty="0">
                <a:solidFill>
                  <a:srgbClr val="072B62"/>
                </a:solidFill>
                <a:latin typeface="Roboto" pitchFamily="2" charset="0"/>
                <a:ea typeface="Roboto" pitchFamily="2" charset="0"/>
              </a:rPr>
              <a:t>Incluir a los migrantes en la preparación </a:t>
            </a:r>
            <a:r>
              <a:rPr lang="es-ES" sz="2000" b="1" dirty="0" smtClean="0">
                <a:solidFill>
                  <a:srgbClr val="072B62"/>
                </a:solidFill>
                <a:latin typeface="Roboto" pitchFamily="2" charset="0"/>
                <a:ea typeface="Roboto" pitchFamily="2" charset="0"/>
              </a:rPr>
              <a:t>para </a:t>
            </a:r>
            <a:r>
              <a:rPr lang="es-ES" sz="2000" b="1" dirty="0">
                <a:solidFill>
                  <a:srgbClr val="072B62"/>
                </a:solidFill>
                <a:latin typeface="Roboto" pitchFamily="2" charset="0"/>
                <a:ea typeface="Roboto" pitchFamily="2" charset="0"/>
              </a:rPr>
              <a:t>las </a:t>
            </a:r>
            <a:r>
              <a:rPr lang="es-ES" sz="2000" b="1" dirty="0" smtClean="0">
                <a:solidFill>
                  <a:srgbClr val="072B62"/>
                </a:solidFill>
                <a:latin typeface="Roboto" pitchFamily="2" charset="0"/>
                <a:ea typeface="Roboto" pitchFamily="2" charset="0"/>
              </a:rPr>
              <a:t>crisis</a:t>
            </a:r>
          </a:p>
          <a:p>
            <a:pPr marL="285750" indent="-285750">
              <a:spcAft>
                <a:spcPts val="1200"/>
              </a:spcAft>
              <a:buClr>
                <a:srgbClr val="072B62"/>
              </a:buClr>
              <a:buSzPct val="125000"/>
              <a:buFont typeface="Arial" panose="020B0604020202020204" pitchFamily="34" charset="0"/>
              <a:buChar char="•"/>
            </a:pPr>
            <a:r>
              <a:rPr lang="es-ES" sz="2000" b="1" dirty="0">
                <a:solidFill>
                  <a:srgbClr val="072B62"/>
                </a:solidFill>
                <a:latin typeface="Roboto" pitchFamily="2" charset="0"/>
                <a:ea typeface="Roboto" pitchFamily="2" charset="0"/>
              </a:rPr>
              <a:t>Planificar para crisis con los migrantes </a:t>
            </a:r>
          </a:p>
          <a:p>
            <a:pPr marL="285750" indent="-285750">
              <a:spcAft>
                <a:spcPts val="1200"/>
              </a:spcAft>
              <a:buClr>
                <a:srgbClr val="072B62"/>
              </a:buClr>
              <a:buSzPct val="125000"/>
              <a:buFont typeface="Arial" panose="020B0604020202020204" pitchFamily="34" charset="0"/>
              <a:buChar char="•"/>
            </a:pPr>
            <a:r>
              <a:rPr lang="es-ES" sz="2000" b="1" dirty="0">
                <a:solidFill>
                  <a:srgbClr val="072B62"/>
                </a:solidFill>
                <a:latin typeface="Roboto" pitchFamily="2" charset="0"/>
                <a:ea typeface="Roboto" pitchFamily="2" charset="0"/>
              </a:rPr>
              <a:t>Comunicar eficazmente	</a:t>
            </a:r>
          </a:p>
          <a:p>
            <a:pPr marL="285750" indent="-285750">
              <a:spcAft>
                <a:spcPts val="1200"/>
              </a:spcAft>
              <a:buClr>
                <a:srgbClr val="072B62"/>
              </a:buClr>
              <a:buSzPct val="125000"/>
              <a:buFont typeface="Arial" panose="020B0604020202020204" pitchFamily="34" charset="0"/>
              <a:buChar char="•"/>
            </a:pPr>
            <a:r>
              <a:rPr lang="es-ES" sz="2000" b="1" dirty="0">
                <a:solidFill>
                  <a:srgbClr val="072B62"/>
                </a:solidFill>
                <a:latin typeface="Roboto" pitchFamily="2" charset="0"/>
                <a:ea typeface="Roboto" pitchFamily="2" charset="0"/>
              </a:rPr>
              <a:t>Coordinar con todos los actores</a:t>
            </a:r>
          </a:p>
          <a:p>
            <a:pPr marL="285750" indent="-285750">
              <a:spcAft>
                <a:spcPts val="1200"/>
              </a:spcAft>
              <a:buClr>
                <a:srgbClr val="072B62"/>
              </a:buClr>
              <a:buSzPct val="125000"/>
              <a:buFont typeface="Arial" panose="020B0604020202020204" pitchFamily="34" charset="0"/>
              <a:buChar char="•"/>
            </a:pPr>
            <a:r>
              <a:rPr lang="es-ES" sz="2000" b="1" dirty="0">
                <a:solidFill>
                  <a:srgbClr val="072B62"/>
                </a:solidFill>
                <a:latin typeface="Roboto" pitchFamily="2" charset="0"/>
                <a:ea typeface="Roboto" pitchFamily="2" charset="0"/>
              </a:rPr>
              <a:t>Capacitar y aprender lecciones</a:t>
            </a:r>
          </a:p>
          <a:p>
            <a:pPr marL="285750" indent="-285750">
              <a:spcAft>
                <a:spcPts val="1200"/>
              </a:spcAft>
              <a:buClr>
                <a:srgbClr val="072B62"/>
              </a:buClr>
              <a:buSzPct val="125000"/>
              <a:buFont typeface="Arial" panose="020B0604020202020204" pitchFamily="34" charset="0"/>
              <a:buChar char="•"/>
            </a:pPr>
            <a:endParaRPr lang="es-ES" sz="2000" b="1" dirty="0">
              <a:solidFill>
                <a:srgbClr val="072B62"/>
              </a:solidFill>
              <a:latin typeface="Roboto" pitchFamily="2" charset="0"/>
              <a:ea typeface="Roboto" pitchFamily="2" charset="0"/>
            </a:endParaRPr>
          </a:p>
        </p:txBody>
      </p:sp>
    </p:spTree>
    <p:extLst>
      <p:ext uri="{BB962C8B-B14F-4D97-AF65-F5344CB8AC3E}">
        <p14:creationId xmlns:p14="http://schemas.microsoft.com/office/powerpoint/2010/main" val="264092171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p:cNvCxnSpPr/>
          <p:nvPr/>
        </p:nvCxnSpPr>
        <p:spPr>
          <a:xfrm>
            <a:off x="609600" y="2111829"/>
            <a:ext cx="10972800" cy="0"/>
          </a:xfrm>
          <a:prstGeom prst="line">
            <a:avLst/>
          </a:prstGeom>
          <a:ln w="19050">
            <a:solidFill>
              <a:srgbClr val="072B62"/>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468084" y="703345"/>
            <a:ext cx="11103429" cy="1046440"/>
          </a:xfrm>
          <a:prstGeom prst="rect">
            <a:avLst/>
          </a:prstGeom>
          <a:noFill/>
        </p:spPr>
        <p:txBody>
          <a:bodyPr wrap="square" rtlCol="0">
            <a:spAutoFit/>
          </a:bodyPr>
          <a:lstStyle/>
          <a:p>
            <a:r>
              <a:rPr lang="en-US" sz="6200" b="1" dirty="0" smtClean="0">
                <a:solidFill>
                  <a:srgbClr val="072B62"/>
                </a:solidFill>
                <a:latin typeface="Source Sans Pro Black" panose="020B0803030403020204" pitchFamily="34" charset="0"/>
                <a:ea typeface="Source Sans Pro Black" panose="020B0803030403020204" pitchFamily="34" charset="0"/>
              </a:rPr>
              <a:t>DIRECTRICES: RESPUESTA</a:t>
            </a:r>
          </a:p>
        </p:txBody>
      </p:sp>
      <p:sp>
        <p:nvSpPr>
          <p:cNvPr id="7" name="TextBox 6"/>
          <p:cNvSpPr txBox="1"/>
          <p:nvPr/>
        </p:nvSpPr>
        <p:spPr>
          <a:xfrm>
            <a:off x="5459506" y="2350217"/>
            <a:ext cx="6503894" cy="2708434"/>
          </a:xfrm>
          <a:prstGeom prst="rect">
            <a:avLst/>
          </a:prstGeom>
          <a:noFill/>
        </p:spPr>
        <p:txBody>
          <a:bodyPr wrap="square" rtlCol="0">
            <a:spAutoFit/>
          </a:bodyPr>
          <a:lstStyle/>
          <a:p>
            <a:pPr marL="285750" indent="-285750">
              <a:spcAft>
                <a:spcPts val="1200"/>
              </a:spcAft>
              <a:buClr>
                <a:srgbClr val="072B62"/>
              </a:buClr>
              <a:buSzPct val="125000"/>
              <a:buFont typeface="Arial" panose="020B0604020202020204" pitchFamily="34" charset="0"/>
              <a:buChar char="•"/>
            </a:pPr>
            <a:r>
              <a:rPr lang="es-ES" sz="2000" b="1" dirty="0">
                <a:solidFill>
                  <a:srgbClr val="072B62"/>
                </a:solidFill>
                <a:latin typeface="Roboto" pitchFamily="2" charset="0"/>
                <a:ea typeface="Roboto" pitchFamily="2" charset="0"/>
              </a:rPr>
              <a:t>Comunicaciones inclusivas y frecuentes</a:t>
            </a:r>
          </a:p>
          <a:p>
            <a:pPr marL="285750" indent="-285750">
              <a:spcAft>
                <a:spcPts val="1200"/>
              </a:spcAft>
              <a:buClr>
                <a:srgbClr val="072B62"/>
              </a:buClr>
              <a:buSzPct val="125000"/>
              <a:buFont typeface="Arial" panose="020B0604020202020204" pitchFamily="34" charset="0"/>
              <a:buChar char="•"/>
            </a:pPr>
            <a:r>
              <a:rPr lang="es-ES" sz="2000" b="1" dirty="0">
                <a:solidFill>
                  <a:srgbClr val="072B62"/>
                </a:solidFill>
                <a:latin typeface="Roboto" pitchFamily="2" charset="0"/>
                <a:ea typeface="Roboto" pitchFamily="2" charset="0"/>
              </a:rPr>
              <a:t> Facilitar las evacuaciones	 </a:t>
            </a:r>
          </a:p>
          <a:p>
            <a:pPr marL="285750" indent="-285750">
              <a:spcAft>
                <a:spcPts val="1200"/>
              </a:spcAft>
              <a:buClr>
                <a:srgbClr val="072B62"/>
              </a:buClr>
              <a:buSzPct val="125000"/>
              <a:buFont typeface="Arial" panose="020B0604020202020204" pitchFamily="34" charset="0"/>
              <a:buChar char="•"/>
            </a:pPr>
            <a:r>
              <a:rPr lang="es-ES" sz="2000" b="1" dirty="0">
                <a:solidFill>
                  <a:srgbClr val="072B62"/>
                </a:solidFill>
                <a:latin typeface="Roboto" pitchFamily="2" charset="0"/>
                <a:ea typeface="Roboto" pitchFamily="2" charset="0"/>
              </a:rPr>
              <a:t> Asistir sin discriminaciones</a:t>
            </a:r>
          </a:p>
          <a:p>
            <a:pPr marL="285750" indent="-285750">
              <a:spcAft>
                <a:spcPts val="1200"/>
              </a:spcAft>
              <a:buClr>
                <a:srgbClr val="072B62"/>
              </a:buClr>
              <a:buSzPct val="125000"/>
              <a:buFont typeface="Arial" panose="020B0604020202020204" pitchFamily="34" charset="0"/>
              <a:buChar char="•"/>
            </a:pPr>
            <a:r>
              <a:rPr lang="es-ES" sz="2000" b="1" dirty="0">
                <a:solidFill>
                  <a:srgbClr val="072B62"/>
                </a:solidFill>
                <a:latin typeface="Roboto" pitchFamily="2" charset="0"/>
                <a:ea typeface="Roboto" pitchFamily="2" charset="0"/>
              </a:rPr>
              <a:t> Referir casos específicos 	 </a:t>
            </a:r>
          </a:p>
          <a:p>
            <a:pPr marL="285750" indent="-285750">
              <a:spcAft>
                <a:spcPts val="1200"/>
              </a:spcAft>
              <a:buClr>
                <a:srgbClr val="072B62"/>
              </a:buClr>
              <a:buSzPct val="125000"/>
              <a:buFont typeface="Arial" panose="020B0604020202020204" pitchFamily="34" charset="0"/>
              <a:buChar char="•"/>
            </a:pPr>
            <a:r>
              <a:rPr lang="es-ES" sz="2000" b="1" dirty="0">
                <a:solidFill>
                  <a:srgbClr val="072B62"/>
                </a:solidFill>
                <a:latin typeface="Roboto" pitchFamily="2" charset="0"/>
                <a:ea typeface="Roboto" pitchFamily="2" charset="0"/>
              </a:rPr>
              <a:t> Evacuar y reubicar migrantes </a:t>
            </a:r>
            <a:r>
              <a:rPr lang="es-ES" sz="2000" b="1" dirty="0" smtClean="0">
                <a:solidFill>
                  <a:srgbClr val="072B62"/>
                </a:solidFill>
                <a:latin typeface="Roboto" pitchFamily="2" charset="0"/>
                <a:ea typeface="Roboto" pitchFamily="2" charset="0"/>
              </a:rPr>
              <a:t>afectados</a:t>
            </a:r>
          </a:p>
          <a:p>
            <a:pPr marL="285750" indent="-285750">
              <a:spcAft>
                <a:spcPts val="1200"/>
              </a:spcAft>
              <a:buClr>
                <a:srgbClr val="072B62"/>
              </a:buClr>
              <a:buSzPct val="125000"/>
              <a:buFont typeface="Arial" panose="020B0604020202020204" pitchFamily="34" charset="0"/>
              <a:buChar char="•"/>
            </a:pPr>
            <a:endParaRPr lang="es-ES" sz="2000" b="1" dirty="0">
              <a:solidFill>
                <a:srgbClr val="072B62"/>
              </a:solidFill>
              <a:latin typeface="Roboto" pitchFamily="2" charset="0"/>
              <a:ea typeface="Roboto" pitchFamily="2" charset="0"/>
            </a:endParaRPr>
          </a:p>
        </p:txBody>
      </p:sp>
    </p:spTree>
    <p:extLst>
      <p:ext uri="{BB962C8B-B14F-4D97-AF65-F5344CB8AC3E}">
        <p14:creationId xmlns:p14="http://schemas.microsoft.com/office/powerpoint/2010/main" val="411095546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p:cNvCxnSpPr/>
          <p:nvPr/>
        </p:nvCxnSpPr>
        <p:spPr>
          <a:xfrm>
            <a:off x="609600" y="2111829"/>
            <a:ext cx="10972800" cy="0"/>
          </a:xfrm>
          <a:prstGeom prst="line">
            <a:avLst/>
          </a:prstGeom>
          <a:ln w="19050">
            <a:solidFill>
              <a:srgbClr val="072B62"/>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468084" y="703345"/>
            <a:ext cx="11103429" cy="1046440"/>
          </a:xfrm>
          <a:prstGeom prst="rect">
            <a:avLst/>
          </a:prstGeom>
          <a:noFill/>
        </p:spPr>
        <p:txBody>
          <a:bodyPr wrap="square" rtlCol="0">
            <a:spAutoFit/>
          </a:bodyPr>
          <a:lstStyle/>
          <a:p>
            <a:r>
              <a:rPr lang="en-US" sz="6200" b="1" dirty="0" smtClean="0">
                <a:solidFill>
                  <a:srgbClr val="072B62"/>
                </a:solidFill>
                <a:latin typeface="Source Sans Pro Black" panose="020B0803030403020204" pitchFamily="34" charset="0"/>
                <a:ea typeface="Source Sans Pro Black" panose="020B0803030403020204" pitchFamily="34" charset="0"/>
              </a:rPr>
              <a:t>DIRECTRICES: RECUPERACIÓN</a:t>
            </a:r>
          </a:p>
        </p:txBody>
      </p:sp>
      <p:sp>
        <p:nvSpPr>
          <p:cNvPr id="7" name="TextBox 6"/>
          <p:cNvSpPr txBox="1"/>
          <p:nvPr/>
        </p:nvSpPr>
        <p:spPr>
          <a:xfrm>
            <a:off x="5459506" y="2350217"/>
            <a:ext cx="6503894" cy="861774"/>
          </a:xfrm>
          <a:prstGeom prst="rect">
            <a:avLst/>
          </a:prstGeom>
          <a:noFill/>
        </p:spPr>
        <p:txBody>
          <a:bodyPr wrap="square" rtlCol="0">
            <a:spAutoFit/>
          </a:bodyPr>
          <a:lstStyle/>
          <a:p>
            <a:pPr marL="285750" indent="-285750">
              <a:spcAft>
                <a:spcPts val="1200"/>
              </a:spcAft>
              <a:buClr>
                <a:srgbClr val="072B62"/>
              </a:buClr>
              <a:buSzPct val="125000"/>
              <a:buFont typeface="Arial" panose="020B0604020202020204" pitchFamily="34" charset="0"/>
              <a:buChar char="•"/>
            </a:pPr>
            <a:r>
              <a:rPr lang="es-ES" sz="2000" b="1" dirty="0">
                <a:solidFill>
                  <a:srgbClr val="072B62"/>
                </a:solidFill>
                <a:latin typeface="Roboto" pitchFamily="2" charset="0"/>
                <a:ea typeface="Roboto" pitchFamily="2" charset="0"/>
              </a:rPr>
              <a:t> Atender a los migrantes</a:t>
            </a:r>
          </a:p>
          <a:p>
            <a:pPr marL="285750" indent="-285750">
              <a:spcAft>
                <a:spcPts val="1200"/>
              </a:spcAft>
              <a:buClr>
                <a:srgbClr val="072B62"/>
              </a:buClr>
              <a:buSzPct val="125000"/>
              <a:buFont typeface="Arial" panose="020B0604020202020204" pitchFamily="34" charset="0"/>
              <a:buChar char="•"/>
            </a:pPr>
            <a:r>
              <a:rPr lang="es-ES" sz="2000" b="1" dirty="0">
                <a:solidFill>
                  <a:srgbClr val="072B62"/>
                </a:solidFill>
                <a:latin typeface="Roboto" pitchFamily="2" charset="0"/>
                <a:ea typeface="Roboto" pitchFamily="2" charset="0"/>
              </a:rPr>
              <a:t> Apoyar a las comunidades</a:t>
            </a:r>
          </a:p>
        </p:txBody>
      </p:sp>
    </p:spTree>
    <p:extLst>
      <p:ext uri="{BB962C8B-B14F-4D97-AF65-F5344CB8AC3E}">
        <p14:creationId xmlns:p14="http://schemas.microsoft.com/office/powerpoint/2010/main" val="45505976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12192000" cy="6858000"/>
          </a:xfrm>
          <a:prstGeom prst="rect">
            <a:avLst/>
          </a:prstGeom>
          <a:solidFill>
            <a:srgbClr val="072B6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9600" y="647700"/>
            <a:ext cx="3164203" cy="821871"/>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27426" y="647700"/>
            <a:ext cx="825574" cy="890507"/>
          </a:xfrm>
          <a:prstGeom prst="rect">
            <a:avLst/>
          </a:prstGeom>
        </p:spPr>
      </p:pic>
      <p:cxnSp>
        <p:nvCxnSpPr>
          <p:cNvPr id="11" name="Straight Connector 10"/>
          <p:cNvCxnSpPr/>
          <p:nvPr/>
        </p:nvCxnSpPr>
        <p:spPr>
          <a:xfrm>
            <a:off x="609600" y="2111829"/>
            <a:ext cx="109728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2666997" y="5694595"/>
            <a:ext cx="6868884" cy="369332"/>
          </a:xfrm>
          <a:prstGeom prst="rect">
            <a:avLst/>
          </a:prstGeom>
          <a:noFill/>
        </p:spPr>
        <p:txBody>
          <a:bodyPr wrap="square" rtlCol="0">
            <a:spAutoFit/>
          </a:bodyPr>
          <a:lstStyle/>
          <a:p>
            <a:pPr algn="ctr"/>
            <a:r>
              <a:rPr lang="en-US" dirty="0" smtClean="0">
                <a:solidFill>
                  <a:schemeClr val="bg1"/>
                </a:solidFill>
                <a:latin typeface="Roboto" pitchFamily="2" charset="0"/>
                <a:ea typeface="Roboto" pitchFamily="2" charset="0"/>
              </a:rPr>
              <a:t>Contact: </a:t>
            </a:r>
            <a:r>
              <a:rPr lang="en-US" dirty="0" smtClean="0">
                <a:solidFill>
                  <a:schemeClr val="bg1"/>
                </a:solidFill>
                <a:latin typeface="Roboto" pitchFamily="2" charset="0"/>
                <a:ea typeface="Roboto" pitchFamily="2" charset="0"/>
                <a:hlinkClick r:id="rId5"/>
              </a:rPr>
              <a:t>micicsecretariat@iom.it</a:t>
            </a:r>
            <a:r>
              <a:rPr lang="en-US" dirty="0" smtClean="0">
                <a:solidFill>
                  <a:schemeClr val="bg1"/>
                </a:solidFill>
                <a:latin typeface="Roboto" pitchFamily="2" charset="0"/>
                <a:ea typeface="Roboto" pitchFamily="2" charset="0"/>
              </a:rPr>
              <a:t> / www.micicinitiative.iom.int</a:t>
            </a:r>
          </a:p>
        </p:txBody>
      </p:sp>
      <p:sp>
        <p:nvSpPr>
          <p:cNvPr id="2" name="TextBox 1"/>
          <p:cNvSpPr txBox="1"/>
          <p:nvPr/>
        </p:nvSpPr>
        <p:spPr>
          <a:xfrm>
            <a:off x="3109775" y="2891621"/>
            <a:ext cx="5990683" cy="1046440"/>
          </a:xfrm>
          <a:prstGeom prst="rect">
            <a:avLst/>
          </a:prstGeom>
          <a:noFill/>
        </p:spPr>
        <p:txBody>
          <a:bodyPr wrap="square" rtlCol="0">
            <a:spAutoFit/>
          </a:bodyPr>
          <a:lstStyle/>
          <a:p>
            <a:pPr algn="ctr"/>
            <a:r>
              <a:rPr lang="en-US" sz="6200" dirty="0" smtClean="0">
                <a:solidFill>
                  <a:schemeClr val="bg1"/>
                </a:solidFill>
                <a:latin typeface="Source Sans Pro Black" panose="020B0803030403020204" pitchFamily="34" charset="0"/>
                <a:ea typeface="Source Sans Pro Black" panose="020B0803030403020204" pitchFamily="34" charset="0"/>
              </a:rPr>
              <a:t>GRACIAS</a:t>
            </a:r>
            <a:endParaRPr lang="en-US" sz="6200" dirty="0">
              <a:solidFill>
                <a:schemeClr val="bg1"/>
              </a:solidFill>
              <a:latin typeface="Source Sans Pro Black" panose="020B0803030403020204" pitchFamily="34" charset="0"/>
              <a:ea typeface="Source Sans Pro Black" panose="020B0803030403020204" pitchFamily="34" charset="0"/>
            </a:endParaRPr>
          </a:p>
        </p:txBody>
      </p:sp>
    </p:spTree>
    <p:extLst>
      <p:ext uri="{BB962C8B-B14F-4D97-AF65-F5344CB8AC3E}">
        <p14:creationId xmlns:p14="http://schemas.microsoft.com/office/powerpoint/2010/main" val="396262465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12192000" cy="6858000"/>
          </a:xfrm>
          <a:prstGeom prst="rect">
            <a:avLst/>
          </a:prstGeom>
          <a:solidFill>
            <a:srgbClr val="072B6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Clr>
                <a:schemeClr val="bg1"/>
              </a:buClr>
              <a:buSzPct val="125000"/>
            </a:pPr>
            <a:endParaRPr lang="en-US" dirty="0"/>
          </a:p>
        </p:txBody>
      </p:sp>
      <p:cxnSp>
        <p:nvCxnSpPr>
          <p:cNvPr id="11" name="Straight Connector 10"/>
          <p:cNvCxnSpPr/>
          <p:nvPr/>
        </p:nvCxnSpPr>
        <p:spPr>
          <a:xfrm>
            <a:off x="609600" y="2111829"/>
            <a:ext cx="109728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478970" y="703342"/>
            <a:ext cx="11103429" cy="1046440"/>
          </a:xfrm>
          <a:prstGeom prst="rect">
            <a:avLst/>
          </a:prstGeom>
          <a:noFill/>
        </p:spPr>
        <p:txBody>
          <a:bodyPr wrap="square" rtlCol="0">
            <a:spAutoFit/>
          </a:bodyPr>
          <a:lstStyle/>
          <a:p>
            <a:r>
              <a:rPr lang="en-US" sz="6200" dirty="0" smtClean="0">
                <a:solidFill>
                  <a:schemeClr val="bg1"/>
                </a:solidFill>
                <a:latin typeface="Source Sans Pro Black" panose="020B0803030403020204" pitchFamily="34" charset="0"/>
                <a:ea typeface="Source Sans Pro Black" panose="020B0803030403020204" pitchFamily="34" charset="0"/>
              </a:rPr>
              <a:t>OBJECTIVOS</a:t>
            </a:r>
            <a:endParaRPr lang="en-US" sz="6200" dirty="0">
              <a:solidFill>
                <a:schemeClr val="bg1"/>
              </a:solidFill>
              <a:latin typeface="Source Sans Pro Black" panose="020B0803030403020204" pitchFamily="34" charset="0"/>
              <a:ea typeface="Source Sans Pro Black" panose="020B0803030403020204" pitchFamily="34" charset="0"/>
            </a:endParaRPr>
          </a:p>
        </p:txBody>
      </p:sp>
      <p:sp>
        <p:nvSpPr>
          <p:cNvPr id="15" name="TextBox 14"/>
          <p:cNvSpPr txBox="1"/>
          <p:nvPr/>
        </p:nvSpPr>
        <p:spPr>
          <a:xfrm>
            <a:off x="6868890" y="2394539"/>
            <a:ext cx="4223654" cy="369332"/>
          </a:xfrm>
          <a:prstGeom prst="rect">
            <a:avLst/>
          </a:prstGeom>
          <a:noFill/>
        </p:spPr>
        <p:txBody>
          <a:bodyPr wrap="square" rtlCol="0">
            <a:spAutoFit/>
          </a:bodyPr>
          <a:lstStyle/>
          <a:p>
            <a:pPr marL="285750" indent="-285750">
              <a:buFont typeface="Arial" panose="020B0604020202020204" pitchFamily="34" charset="0"/>
              <a:buChar char="•"/>
            </a:pPr>
            <a:endParaRPr lang="en-US" dirty="0" smtClean="0">
              <a:solidFill>
                <a:schemeClr val="bg1"/>
              </a:solidFill>
            </a:endParaRPr>
          </a:p>
        </p:txBody>
      </p:sp>
      <p:sp>
        <p:nvSpPr>
          <p:cNvPr id="9" name="TextBox 8"/>
          <p:cNvSpPr txBox="1"/>
          <p:nvPr/>
        </p:nvSpPr>
        <p:spPr>
          <a:xfrm>
            <a:off x="6030684" y="2656429"/>
            <a:ext cx="5887382" cy="1938992"/>
          </a:xfrm>
          <a:prstGeom prst="rect">
            <a:avLst/>
          </a:prstGeom>
          <a:noFill/>
        </p:spPr>
        <p:txBody>
          <a:bodyPr wrap="square" rtlCol="0">
            <a:spAutoFit/>
          </a:bodyPr>
          <a:lstStyle/>
          <a:p>
            <a:pPr marL="285750" indent="-285750">
              <a:spcAft>
                <a:spcPts val="1200"/>
              </a:spcAft>
              <a:buClr>
                <a:schemeClr val="bg1"/>
              </a:buClr>
              <a:buSzPct val="125000"/>
              <a:buFont typeface="Arial" panose="020B0604020202020204" pitchFamily="34" charset="0"/>
              <a:buChar char="•"/>
            </a:pPr>
            <a:r>
              <a:rPr lang="es-ES" sz="2000" b="1" dirty="0" smtClean="0">
                <a:solidFill>
                  <a:schemeClr val="bg1"/>
                </a:solidFill>
                <a:latin typeface="Roboto" pitchFamily="2" charset="0"/>
                <a:ea typeface="Roboto" pitchFamily="2" charset="0"/>
              </a:rPr>
              <a:t>Destacar </a:t>
            </a:r>
            <a:r>
              <a:rPr lang="es-ES" sz="2000" b="1" dirty="0">
                <a:solidFill>
                  <a:schemeClr val="bg1"/>
                </a:solidFill>
                <a:latin typeface="Roboto" pitchFamily="2" charset="0"/>
                <a:ea typeface="Roboto" pitchFamily="2" charset="0"/>
              </a:rPr>
              <a:t>las Directrices MICIC en el contexto de los marcos legales internacionales </a:t>
            </a:r>
            <a:r>
              <a:rPr lang="es-ES" sz="2000" b="1" dirty="0" smtClean="0">
                <a:solidFill>
                  <a:schemeClr val="bg1"/>
                </a:solidFill>
                <a:latin typeface="Roboto" pitchFamily="2" charset="0"/>
                <a:ea typeface="Roboto" pitchFamily="2" charset="0"/>
              </a:rPr>
              <a:t>pertinentes</a:t>
            </a:r>
          </a:p>
          <a:p>
            <a:pPr marL="285750" indent="-285750">
              <a:spcAft>
                <a:spcPts val="1200"/>
              </a:spcAft>
              <a:buClr>
                <a:schemeClr val="bg1"/>
              </a:buClr>
              <a:buSzPct val="125000"/>
              <a:buFont typeface="Arial" panose="020B0604020202020204" pitchFamily="34" charset="0"/>
              <a:buChar char="•"/>
            </a:pPr>
            <a:endParaRPr lang="es-ES" sz="2000" b="1" dirty="0">
              <a:solidFill>
                <a:schemeClr val="bg1"/>
              </a:solidFill>
              <a:latin typeface="Roboto" pitchFamily="2" charset="0"/>
              <a:ea typeface="Roboto" pitchFamily="2" charset="0"/>
            </a:endParaRPr>
          </a:p>
          <a:p>
            <a:pPr marL="285750" indent="-285750">
              <a:spcAft>
                <a:spcPts val="1200"/>
              </a:spcAft>
              <a:buClr>
                <a:schemeClr val="bg1"/>
              </a:buClr>
              <a:buSzPct val="125000"/>
              <a:buFont typeface="Arial" panose="020B0604020202020204" pitchFamily="34" charset="0"/>
              <a:buChar char="•"/>
            </a:pPr>
            <a:r>
              <a:rPr lang="es-ES" sz="2000" b="1" dirty="0" smtClean="0">
                <a:solidFill>
                  <a:schemeClr val="bg1"/>
                </a:solidFill>
                <a:latin typeface="Roboto" pitchFamily="2" charset="0"/>
                <a:ea typeface="Roboto" pitchFamily="2" charset="0"/>
              </a:rPr>
              <a:t>Explorar </a:t>
            </a:r>
            <a:r>
              <a:rPr lang="es-ES" sz="2000" b="1" dirty="0">
                <a:solidFill>
                  <a:schemeClr val="bg1"/>
                </a:solidFill>
                <a:latin typeface="Roboto" pitchFamily="2" charset="0"/>
                <a:ea typeface="Roboto" pitchFamily="2" charset="0"/>
              </a:rPr>
              <a:t>el contenido de las </a:t>
            </a:r>
            <a:r>
              <a:rPr lang="es-ES" sz="2000" b="1" dirty="0" smtClean="0">
                <a:solidFill>
                  <a:schemeClr val="bg1"/>
                </a:solidFill>
                <a:latin typeface="Roboto" pitchFamily="2" charset="0"/>
                <a:ea typeface="Roboto" pitchFamily="2" charset="0"/>
              </a:rPr>
              <a:t>Directrices MICIC</a:t>
            </a:r>
          </a:p>
        </p:txBody>
      </p:sp>
    </p:spTree>
    <p:extLst>
      <p:ext uri="{BB962C8B-B14F-4D97-AF65-F5344CB8AC3E}">
        <p14:creationId xmlns:p14="http://schemas.microsoft.com/office/powerpoint/2010/main" val="340638682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a:xfrm>
            <a:off x="6868890" y="2394539"/>
            <a:ext cx="4223654" cy="369332"/>
          </a:xfrm>
          <a:prstGeom prst="rect">
            <a:avLst/>
          </a:prstGeom>
          <a:noFill/>
        </p:spPr>
        <p:txBody>
          <a:bodyPr wrap="square" rtlCol="0">
            <a:spAutoFit/>
          </a:bodyPr>
          <a:lstStyle/>
          <a:p>
            <a:pPr marL="285750" indent="-285750">
              <a:buFont typeface="Arial" panose="020B0604020202020204" pitchFamily="34" charset="0"/>
              <a:buChar char="•"/>
            </a:pPr>
            <a:endParaRPr lang="en-US" dirty="0" smtClean="0">
              <a:solidFill>
                <a:schemeClr val="bg1"/>
              </a:solidFill>
            </a:endParaRPr>
          </a:p>
        </p:txBody>
      </p:sp>
      <p:sp>
        <p:nvSpPr>
          <p:cNvPr id="6" name="Rectangle 5"/>
          <p:cNvSpPr/>
          <p:nvPr/>
        </p:nvSpPr>
        <p:spPr>
          <a:xfrm>
            <a:off x="0" y="0"/>
            <a:ext cx="12192000" cy="6858000"/>
          </a:xfrm>
          <a:prstGeom prst="rect">
            <a:avLst/>
          </a:prstGeom>
          <a:solidFill>
            <a:srgbClr val="072B6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Clr>
                <a:schemeClr val="bg1"/>
              </a:buClr>
              <a:buSzPct val="125000"/>
            </a:pPr>
            <a:endParaRPr lang="en-US" dirty="0"/>
          </a:p>
        </p:txBody>
      </p:sp>
      <p:sp>
        <p:nvSpPr>
          <p:cNvPr id="2" name="TextBox 1"/>
          <p:cNvSpPr txBox="1"/>
          <p:nvPr/>
        </p:nvSpPr>
        <p:spPr>
          <a:xfrm>
            <a:off x="609601" y="2151728"/>
            <a:ext cx="10972800" cy="2554545"/>
          </a:xfrm>
          <a:prstGeom prst="rect">
            <a:avLst/>
          </a:prstGeom>
          <a:noFill/>
        </p:spPr>
        <p:txBody>
          <a:bodyPr wrap="square" rtlCol="0">
            <a:spAutoFit/>
          </a:bodyPr>
          <a:lstStyle/>
          <a:p>
            <a:pPr algn="ctr">
              <a:buClr>
                <a:schemeClr val="bg1"/>
              </a:buClr>
              <a:buSzPct val="125000"/>
            </a:pPr>
            <a:r>
              <a:rPr lang="en-US" sz="4000" b="1" dirty="0" smtClean="0">
                <a:solidFill>
                  <a:schemeClr val="bg1"/>
                </a:solidFill>
                <a:latin typeface="Roboto" pitchFamily="2" charset="0"/>
                <a:ea typeface="Roboto" pitchFamily="2" charset="0"/>
              </a:rPr>
              <a:t>No </a:t>
            </a:r>
            <a:r>
              <a:rPr lang="en-US" sz="4000" b="1" dirty="0" err="1" smtClean="0">
                <a:solidFill>
                  <a:schemeClr val="bg1"/>
                </a:solidFill>
                <a:latin typeface="Roboto" pitchFamily="2" charset="0"/>
                <a:ea typeface="Roboto" pitchFamily="2" charset="0"/>
              </a:rPr>
              <a:t>existen</a:t>
            </a:r>
            <a:r>
              <a:rPr lang="en-US" sz="4000" b="1" dirty="0" smtClean="0">
                <a:solidFill>
                  <a:schemeClr val="bg1"/>
                </a:solidFill>
                <a:latin typeface="Roboto" pitchFamily="2" charset="0"/>
                <a:ea typeface="Roboto" pitchFamily="2" charset="0"/>
              </a:rPr>
              <a:t> </a:t>
            </a:r>
            <a:r>
              <a:rPr lang="en-US" sz="4000" b="1" dirty="0" err="1" smtClean="0">
                <a:solidFill>
                  <a:schemeClr val="bg1"/>
                </a:solidFill>
                <a:latin typeface="Roboto" pitchFamily="2" charset="0"/>
                <a:ea typeface="Roboto" pitchFamily="2" charset="0"/>
              </a:rPr>
              <a:t>instrumentos</a:t>
            </a:r>
            <a:r>
              <a:rPr lang="en-US" sz="4000" b="1" dirty="0" smtClean="0">
                <a:solidFill>
                  <a:schemeClr val="bg1"/>
                </a:solidFill>
                <a:latin typeface="Roboto" pitchFamily="2" charset="0"/>
                <a:ea typeface="Roboto" pitchFamily="2" charset="0"/>
              </a:rPr>
              <a:t> </a:t>
            </a:r>
            <a:r>
              <a:rPr lang="en-US" sz="4000" b="1" dirty="0" err="1" smtClean="0">
                <a:solidFill>
                  <a:schemeClr val="bg1"/>
                </a:solidFill>
                <a:latin typeface="Roboto" pitchFamily="2" charset="0"/>
                <a:ea typeface="Roboto" pitchFamily="2" charset="0"/>
              </a:rPr>
              <a:t>legales</a:t>
            </a:r>
            <a:r>
              <a:rPr lang="en-US" sz="4000" b="1" dirty="0" smtClean="0">
                <a:solidFill>
                  <a:schemeClr val="bg1"/>
                </a:solidFill>
                <a:latin typeface="Roboto" pitchFamily="2" charset="0"/>
                <a:ea typeface="Roboto" pitchFamily="2" charset="0"/>
              </a:rPr>
              <a:t> </a:t>
            </a:r>
            <a:br>
              <a:rPr lang="en-US" sz="4000" b="1" dirty="0" smtClean="0">
                <a:solidFill>
                  <a:schemeClr val="bg1"/>
                </a:solidFill>
                <a:latin typeface="Roboto" pitchFamily="2" charset="0"/>
                <a:ea typeface="Roboto" pitchFamily="2" charset="0"/>
              </a:rPr>
            </a:br>
            <a:r>
              <a:rPr lang="en-US" sz="4000" b="1" dirty="0" smtClean="0">
                <a:solidFill>
                  <a:schemeClr val="bg1"/>
                </a:solidFill>
                <a:latin typeface="Roboto" pitchFamily="2" charset="0"/>
                <a:ea typeface="Roboto" pitchFamily="2" charset="0"/>
              </a:rPr>
              <a:t>que </a:t>
            </a:r>
            <a:r>
              <a:rPr lang="en-US" sz="4000" b="1" dirty="0" err="1" smtClean="0">
                <a:solidFill>
                  <a:schemeClr val="bg1"/>
                </a:solidFill>
                <a:latin typeface="Roboto" pitchFamily="2" charset="0"/>
                <a:ea typeface="Roboto" pitchFamily="2" charset="0"/>
              </a:rPr>
              <a:t>cubran</a:t>
            </a:r>
            <a:r>
              <a:rPr lang="en-US" sz="4000" b="1" dirty="0" smtClean="0">
                <a:solidFill>
                  <a:schemeClr val="bg1"/>
                </a:solidFill>
                <a:latin typeface="Roboto" pitchFamily="2" charset="0"/>
                <a:ea typeface="Roboto" pitchFamily="2" charset="0"/>
              </a:rPr>
              <a:t> de forma </a:t>
            </a:r>
            <a:r>
              <a:rPr lang="en-US" sz="4000" b="1" dirty="0" err="1" smtClean="0">
                <a:solidFill>
                  <a:schemeClr val="bg1"/>
                </a:solidFill>
                <a:latin typeface="Roboto" pitchFamily="2" charset="0"/>
                <a:ea typeface="Roboto" pitchFamily="2" charset="0"/>
              </a:rPr>
              <a:t>comprensiva</a:t>
            </a:r>
            <a:r>
              <a:rPr lang="en-US" sz="4000" b="1" dirty="0" smtClean="0">
                <a:solidFill>
                  <a:schemeClr val="bg1"/>
                </a:solidFill>
                <a:latin typeface="Roboto" pitchFamily="2" charset="0"/>
                <a:ea typeface="Roboto" pitchFamily="2" charset="0"/>
              </a:rPr>
              <a:t/>
            </a:r>
            <a:br>
              <a:rPr lang="en-US" sz="4000" b="1" dirty="0" smtClean="0">
                <a:solidFill>
                  <a:schemeClr val="bg1"/>
                </a:solidFill>
                <a:latin typeface="Roboto" pitchFamily="2" charset="0"/>
                <a:ea typeface="Roboto" pitchFamily="2" charset="0"/>
              </a:rPr>
            </a:br>
            <a:r>
              <a:rPr lang="en-US" sz="4000" b="1" dirty="0" err="1" smtClean="0">
                <a:solidFill>
                  <a:schemeClr val="bg1"/>
                </a:solidFill>
                <a:latin typeface="Roboto" pitchFamily="2" charset="0"/>
                <a:ea typeface="Roboto" pitchFamily="2" charset="0"/>
              </a:rPr>
              <a:t>los</a:t>
            </a:r>
            <a:r>
              <a:rPr lang="en-US" sz="4000" b="1" dirty="0" smtClean="0">
                <a:solidFill>
                  <a:schemeClr val="bg1"/>
                </a:solidFill>
                <a:latin typeface="Roboto" pitchFamily="2" charset="0"/>
                <a:ea typeface="Roboto" pitchFamily="2" charset="0"/>
              </a:rPr>
              <a:t> derechos de las personas</a:t>
            </a:r>
            <a:br>
              <a:rPr lang="en-US" sz="4000" b="1" dirty="0" smtClean="0">
                <a:solidFill>
                  <a:schemeClr val="bg1"/>
                </a:solidFill>
                <a:latin typeface="Roboto" pitchFamily="2" charset="0"/>
                <a:ea typeface="Roboto" pitchFamily="2" charset="0"/>
              </a:rPr>
            </a:br>
            <a:r>
              <a:rPr lang="en-US" sz="4000" b="1" dirty="0" err="1" smtClean="0">
                <a:solidFill>
                  <a:schemeClr val="bg1"/>
                </a:solidFill>
                <a:latin typeface="Roboto" pitchFamily="2" charset="0"/>
                <a:ea typeface="Roboto" pitchFamily="2" charset="0"/>
              </a:rPr>
              <a:t>afectadas</a:t>
            </a:r>
            <a:r>
              <a:rPr lang="en-US" sz="4000" b="1" dirty="0" smtClean="0">
                <a:solidFill>
                  <a:schemeClr val="bg1"/>
                </a:solidFill>
                <a:latin typeface="Roboto" pitchFamily="2" charset="0"/>
                <a:ea typeface="Roboto" pitchFamily="2" charset="0"/>
              </a:rPr>
              <a:t> </a:t>
            </a:r>
            <a:r>
              <a:rPr lang="en-US" sz="4000" b="1" dirty="0" err="1" smtClean="0">
                <a:solidFill>
                  <a:schemeClr val="bg1"/>
                </a:solidFill>
                <a:latin typeface="Roboto" pitchFamily="2" charset="0"/>
                <a:ea typeface="Roboto" pitchFamily="2" charset="0"/>
              </a:rPr>
              <a:t>por</a:t>
            </a:r>
            <a:r>
              <a:rPr lang="en-US" sz="4000" b="1" dirty="0" smtClean="0">
                <a:solidFill>
                  <a:schemeClr val="bg1"/>
                </a:solidFill>
                <a:latin typeface="Roboto" pitchFamily="2" charset="0"/>
                <a:ea typeface="Roboto" pitchFamily="2" charset="0"/>
              </a:rPr>
              <a:t> </a:t>
            </a:r>
            <a:r>
              <a:rPr lang="en-US" sz="4000" b="1" dirty="0" err="1" smtClean="0">
                <a:solidFill>
                  <a:schemeClr val="bg1"/>
                </a:solidFill>
                <a:latin typeface="Roboto" pitchFamily="2" charset="0"/>
                <a:ea typeface="Roboto" pitchFamily="2" charset="0"/>
              </a:rPr>
              <a:t>una</a:t>
            </a:r>
            <a:r>
              <a:rPr lang="en-US" sz="4000" b="1" dirty="0" smtClean="0">
                <a:solidFill>
                  <a:schemeClr val="bg1"/>
                </a:solidFill>
                <a:latin typeface="Roboto" pitchFamily="2" charset="0"/>
                <a:ea typeface="Roboto" pitchFamily="2" charset="0"/>
              </a:rPr>
              <a:t> crisis al </a:t>
            </a:r>
            <a:r>
              <a:rPr lang="en-US" sz="4000" b="1" dirty="0" err="1" smtClean="0">
                <a:solidFill>
                  <a:schemeClr val="bg1"/>
                </a:solidFill>
                <a:latin typeface="Roboto" pitchFamily="2" charset="0"/>
                <a:ea typeface="Roboto" pitchFamily="2" charset="0"/>
              </a:rPr>
              <a:t>extranjero</a:t>
            </a:r>
            <a:r>
              <a:rPr lang="en-US" sz="4000" b="1" smtClean="0">
                <a:solidFill>
                  <a:schemeClr val="bg1"/>
                </a:solidFill>
                <a:latin typeface="Roboto" pitchFamily="2" charset="0"/>
                <a:ea typeface="Roboto" pitchFamily="2" charset="0"/>
              </a:rPr>
              <a:t>.</a:t>
            </a:r>
            <a:endParaRPr lang="en-US" sz="4000" b="1" dirty="0">
              <a:solidFill>
                <a:schemeClr val="bg1"/>
              </a:solidFill>
              <a:latin typeface="Roboto" pitchFamily="2" charset="0"/>
              <a:ea typeface="Roboto" pitchFamily="2" charset="0"/>
            </a:endParaRPr>
          </a:p>
        </p:txBody>
      </p:sp>
    </p:spTree>
    <p:extLst>
      <p:ext uri="{BB962C8B-B14F-4D97-AF65-F5344CB8AC3E}">
        <p14:creationId xmlns:p14="http://schemas.microsoft.com/office/powerpoint/2010/main" val="125903596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p:cNvCxnSpPr/>
          <p:nvPr/>
        </p:nvCxnSpPr>
        <p:spPr>
          <a:xfrm>
            <a:off x="609600" y="2111829"/>
            <a:ext cx="10972800" cy="0"/>
          </a:xfrm>
          <a:prstGeom prst="line">
            <a:avLst/>
          </a:prstGeom>
          <a:ln w="19050">
            <a:solidFill>
              <a:srgbClr val="072B62"/>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468084" y="703345"/>
            <a:ext cx="11103429" cy="1046440"/>
          </a:xfrm>
          <a:prstGeom prst="rect">
            <a:avLst/>
          </a:prstGeom>
          <a:noFill/>
        </p:spPr>
        <p:txBody>
          <a:bodyPr wrap="square" rtlCol="0">
            <a:spAutoFit/>
          </a:bodyPr>
          <a:lstStyle/>
          <a:p>
            <a:r>
              <a:rPr lang="en-US" sz="6200" b="1" dirty="0" smtClean="0">
                <a:solidFill>
                  <a:srgbClr val="072B62"/>
                </a:solidFill>
                <a:latin typeface="Source Sans Pro Black" panose="020B0803030403020204" pitchFamily="34" charset="0"/>
                <a:ea typeface="Source Sans Pro Black" panose="020B0803030403020204" pitchFamily="34" charset="0"/>
              </a:rPr>
              <a:t>DERECHO INTERNATIONAL</a:t>
            </a: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9600" y="2372766"/>
            <a:ext cx="5758544" cy="3839029"/>
          </a:xfrm>
          <a:prstGeom prst="rect">
            <a:avLst/>
          </a:prstGeom>
        </p:spPr>
      </p:pic>
      <p:sp>
        <p:nvSpPr>
          <p:cNvPr id="7" name="TextBox 6"/>
          <p:cNvSpPr txBox="1"/>
          <p:nvPr/>
        </p:nvSpPr>
        <p:spPr>
          <a:xfrm>
            <a:off x="6824748" y="2185862"/>
            <a:ext cx="5050970" cy="4708981"/>
          </a:xfrm>
          <a:prstGeom prst="rect">
            <a:avLst/>
          </a:prstGeom>
          <a:noFill/>
        </p:spPr>
        <p:txBody>
          <a:bodyPr wrap="square" rtlCol="0">
            <a:spAutoFit/>
          </a:bodyPr>
          <a:lstStyle/>
          <a:p>
            <a:pPr marL="285750" indent="-285750">
              <a:spcAft>
                <a:spcPts val="1200"/>
              </a:spcAft>
              <a:buClr>
                <a:srgbClr val="072B62"/>
              </a:buClr>
              <a:buSzPct val="125000"/>
              <a:buFont typeface="Arial" panose="020B0604020202020204" pitchFamily="34" charset="0"/>
              <a:buChar char="•"/>
            </a:pPr>
            <a:r>
              <a:rPr lang="es-ES" sz="2000" b="1" dirty="0" smtClean="0">
                <a:solidFill>
                  <a:srgbClr val="072B62"/>
                </a:solidFill>
                <a:latin typeface="Roboto" pitchFamily="2" charset="0"/>
                <a:ea typeface="Roboto" pitchFamily="2" charset="0"/>
              </a:rPr>
              <a:t>El Derecho Internacional Humanitario se aplica </a:t>
            </a:r>
            <a:r>
              <a:rPr lang="es-ES" sz="2000" b="1" dirty="0">
                <a:solidFill>
                  <a:srgbClr val="072B62"/>
                </a:solidFill>
                <a:latin typeface="Roboto" pitchFamily="2" charset="0"/>
                <a:ea typeface="Roboto" pitchFamily="2" charset="0"/>
              </a:rPr>
              <a:t>a los migrantes en </a:t>
            </a:r>
            <a:r>
              <a:rPr lang="es-ES" sz="2000" b="1" dirty="0" smtClean="0">
                <a:solidFill>
                  <a:srgbClr val="072B62"/>
                </a:solidFill>
                <a:latin typeface="Roboto" pitchFamily="2" charset="0"/>
                <a:ea typeface="Roboto" pitchFamily="2" charset="0"/>
              </a:rPr>
              <a:t>situaciones de conflicto</a:t>
            </a:r>
            <a:endParaRPr lang="es-ES" sz="2000" b="1" dirty="0">
              <a:solidFill>
                <a:srgbClr val="072B62"/>
              </a:solidFill>
              <a:latin typeface="Roboto" pitchFamily="2" charset="0"/>
              <a:ea typeface="Roboto" pitchFamily="2" charset="0"/>
            </a:endParaRPr>
          </a:p>
          <a:p>
            <a:pPr marL="285750" indent="-285750">
              <a:spcAft>
                <a:spcPts val="1200"/>
              </a:spcAft>
              <a:buClr>
                <a:srgbClr val="072B62"/>
              </a:buClr>
              <a:buSzPct val="125000"/>
              <a:buFont typeface="Arial" panose="020B0604020202020204" pitchFamily="34" charset="0"/>
              <a:buChar char="•"/>
            </a:pPr>
            <a:r>
              <a:rPr lang="es-ES" sz="2000" b="1" dirty="0">
                <a:solidFill>
                  <a:srgbClr val="072B62"/>
                </a:solidFill>
                <a:latin typeface="Roboto" pitchFamily="2" charset="0"/>
                <a:ea typeface="Roboto" pitchFamily="2" charset="0"/>
              </a:rPr>
              <a:t>El Derecho Internacional de los Derechos </a:t>
            </a:r>
            <a:r>
              <a:rPr lang="es-ES" sz="2000" b="1" dirty="0" smtClean="0">
                <a:solidFill>
                  <a:srgbClr val="072B62"/>
                </a:solidFill>
                <a:latin typeface="Roboto" pitchFamily="2" charset="0"/>
                <a:ea typeface="Roboto" pitchFamily="2" charset="0"/>
              </a:rPr>
              <a:t>Humanos enumera </a:t>
            </a:r>
            <a:r>
              <a:rPr lang="es-ES" sz="2000" b="1" dirty="0">
                <a:solidFill>
                  <a:srgbClr val="072B62"/>
                </a:solidFill>
                <a:latin typeface="Roboto" pitchFamily="2" charset="0"/>
                <a:ea typeface="Roboto" pitchFamily="2" charset="0"/>
              </a:rPr>
              <a:t>los </a:t>
            </a:r>
            <a:r>
              <a:rPr lang="es-ES" sz="2000" b="1" dirty="0" smtClean="0">
                <a:solidFill>
                  <a:srgbClr val="072B62"/>
                </a:solidFill>
                <a:latin typeface="Roboto" pitchFamily="2" charset="0"/>
                <a:ea typeface="Roboto" pitchFamily="2" charset="0"/>
              </a:rPr>
              <a:t>principios de </a:t>
            </a:r>
            <a:endParaRPr lang="es-ES" sz="2000" b="1" dirty="0">
              <a:solidFill>
                <a:srgbClr val="072B62"/>
              </a:solidFill>
              <a:latin typeface="Roboto" pitchFamily="2" charset="0"/>
              <a:ea typeface="Roboto" pitchFamily="2" charset="0"/>
            </a:endParaRPr>
          </a:p>
          <a:p>
            <a:pPr marL="742950" lvl="1" indent="-285750">
              <a:spcAft>
                <a:spcPts val="1200"/>
              </a:spcAft>
              <a:buClr>
                <a:srgbClr val="072B62"/>
              </a:buClr>
              <a:buSzPct val="125000"/>
              <a:buFont typeface="Arial" panose="020B0604020202020204" pitchFamily="34" charset="0"/>
              <a:buChar char="•"/>
            </a:pPr>
            <a:r>
              <a:rPr lang="es-ES" sz="2000" b="1" dirty="0">
                <a:solidFill>
                  <a:srgbClr val="072B62"/>
                </a:solidFill>
                <a:latin typeface="Roboto" pitchFamily="2" charset="0"/>
                <a:ea typeface="Roboto" pitchFamily="2" charset="0"/>
              </a:rPr>
              <a:t>participación</a:t>
            </a:r>
          </a:p>
          <a:p>
            <a:pPr marL="742950" lvl="1" indent="-285750">
              <a:spcAft>
                <a:spcPts val="1200"/>
              </a:spcAft>
              <a:buClr>
                <a:srgbClr val="072B62"/>
              </a:buClr>
              <a:buSzPct val="125000"/>
              <a:buFont typeface="Arial" panose="020B0604020202020204" pitchFamily="34" charset="0"/>
              <a:buChar char="•"/>
            </a:pPr>
            <a:r>
              <a:rPr lang="es-ES" sz="2000" b="1" dirty="0">
                <a:solidFill>
                  <a:srgbClr val="072B62"/>
                </a:solidFill>
                <a:latin typeface="Roboto" pitchFamily="2" charset="0"/>
                <a:ea typeface="Roboto" pitchFamily="2" charset="0"/>
              </a:rPr>
              <a:t>responsabilidad</a:t>
            </a:r>
          </a:p>
          <a:p>
            <a:pPr marL="742950" lvl="1" indent="-285750">
              <a:spcAft>
                <a:spcPts val="1200"/>
              </a:spcAft>
              <a:buClr>
                <a:srgbClr val="072B62"/>
              </a:buClr>
              <a:buSzPct val="125000"/>
              <a:buFont typeface="Arial" panose="020B0604020202020204" pitchFamily="34" charset="0"/>
              <a:buChar char="•"/>
            </a:pPr>
            <a:r>
              <a:rPr lang="es-ES" sz="2000" b="1" dirty="0" smtClean="0">
                <a:solidFill>
                  <a:srgbClr val="072B62"/>
                </a:solidFill>
                <a:latin typeface="Roboto" pitchFamily="2" charset="0"/>
                <a:ea typeface="Roboto" pitchFamily="2" charset="0"/>
              </a:rPr>
              <a:t>no </a:t>
            </a:r>
            <a:r>
              <a:rPr lang="es-ES" sz="2000" b="1" dirty="0">
                <a:solidFill>
                  <a:srgbClr val="072B62"/>
                </a:solidFill>
                <a:latin typeface="Roboto" pitchFamily="2" charset="0"/>
                <a:ea typeface="Roboto" pitchFamily="2" charset="0"/>
              </a:rPr>
              <a:t>discriminación e igualdad</a:t>
            </a:r>
          </a:p>
          <a:p>
            <a:pPr marL="742950" lvl="1" indent="-285750">
              <a:spcAft>
                <a:spcPts val="1200"/>
              </a:spcAft>
              <a:buClr>
                <a:srgbClr val="072B62"/>
              </a:buClr>
              <a:buSzPct val="125000"/>
              <a:buFont typeface="Arial" panose="020B0604020202020204" pitchFamily="34" charset="0"/>
              <a:buChar char="•"/>
            </a:pPr>
            <a:r>
              <a:rPr lang="es-ES" sz="2000" b="1" dirty="0">
                <a:solidFill>
                  <a:srgbClr val="072B62"/>
                </a:solidFill>
                <a:latin typeface="Roboto" pitchFamily="2" charset="0"/>
                <a:ea typeface="Roboto" pitchFamily="2" charset="0"/>
              </a:rPr>
              <a:t>empoderamiento</a:t>
            </a:r>
          </a:p>
          <a:p>
            <a:pPr marL="285750" indent="-285750">
              <a:spcAft>
                <a:spcPts val="1200"/>
              </a:spcAft>
              <a:buClr>
                <a:srgbClr val="072B62"/>
              </a:buClr>
              <a:buSzPct val="125000"/>
              <a:buFont typeface="Arial" panose="020B0604020202020204" pitchFamily="34" charset="0"/>
              <a:buChar char="•"/>
            </a:pPr>
            <a:r>
              <a:rPr lang="es-ES" sz="2000" b="1" dirty="0">
                <a:solidFill>
                  <a:srgbClr val="072B62"/>
                </a:solidFill>
                <a:latin typeface="Roboto" pitchFamily="2" charset="0"/>
                <a:ea typeface="Roboto" pitchFamily="2" charset="0"/>
              </a:rPr>
              <a:t>Diversos instrumentos jurídicos internacionales</a:t>
            </a:r>
            <a:endParaRPr lang="en-US" sz="2000" b="1" dirty="0" smtClean="0">
              <a:solidFill>
                <a:srgbClr val="072B62"/>
              </a:solidFill>
              <a:latin typeface="Roboto" pitchFamily="2" charset="0"/>
              <a:ea typeface="Roboto" pitchFamily="2" charset="0"/>
            </a:endParaRPr>
          </a:p>
        </p:txBody>
      </p:sp>
      <p:pic>
        <p:nvPicPr>
          <p:cNvPr id="8" name="Bild 2" descr="o-HURRICANE-SANDY-facebook.jpg"/>
          <p:cNvPicPr>
            <a:picLocks noChangeAspect="1"/>
          </p:cNvPicPr>
          <p:nvPr/>
        </p:nvPicPr>
        <p:blipFill rotWithShape="1">
          <a:blip r:embed="rId4">
            <a:extLst>
              <a:ext uri="{28A0092B-C50C-407E-A947-70E740481C1C}">
                <a14:useLocalDpi xmlns:a14="http://schemas.microsoft.com/office/drawing/2010/main" val="0"/>
              </a:ext>
            </a:extLst>
          </a:blip>
          <a:srcRect l="20582" t="8233" r="1892" b="17834"/>
          <a:stretch/>
        </p:blipFill>
        <p:spPr>
          <a:xfrm>
            <a:off x="604545" y="2366684"/>
            <a:ext cx="5763599" cy="3886198"/>
          </a:xfrm>
          <a:prstGeom prst="rect">
            <a:avLst/>
          </a:prstGeom>
        </p:spPr>
      </p:pic>
    </p:spTree>
    <p:extLst>
      <p:ext uri="{BB962C8B-B14F-4D97-AF65-F5344CB8AC3E}">
        <p14:creationId xmlns:p14="http://schemas.microsoft.com/office/powerpoint/2010/main" val="351977957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p:cNvCxnSpPr/>
          <p:nvPr/>
        </p:nvCxnSpPr>
        <p:spPr>
          <a:xfrm>
            <a:off x="609600" y="2111829"/>
            <a:ext cx="10972800" cy="0"/>
          </a:xfrm>
          <a:prstGeom prst="line">
            <a:avLst/>
          </a:prstGeom>
          <a:ln w="19050">
            <a:solidFill>
              <a:srgbClr val="072B62"/>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468084" y="703345"/>
            <a:ext cx="11103429" cy="1046440"/>
          </a:xfrm>
          <a:prstGeom prst="rect">
            <a:avLst/>
          </a:prstGeom>
          <a:noFill/>
        </p:spPr>
        <p:txBody>
          <a:bodyPr wrap="square" rtlCol="0">
            <a:spAutoFit/>
          </a:bodyPr>
          <a:lstStyle/>
          <a:p>
            <a:r>
              <a:rPr lang="en-US" sz="6200" b="1" dirty="0" smtClean="0">
                <a:solidFill>
                  <a:srgbClr val="072B62"/>
                </a:solidFill>
                <a:latin typeface="Source Sans Pro Black" panose="020B0803030403020204" pitchFamily="34" charset="0"/>
                <a:ea typeface="Source Sans Pro Black" panose="020B0803030403020204" pitchFamily="34" charset="0"/>
              </a:rPr>
              <a:t>CONVENCIONES DE VIENA</a:t>
            </a:r>
          </a:p>
        </p:txBody>
      </p:sp>
      <p:sp>
        <p:nvSpPr>
          <p:cNvPr id="7" name="TextBox 6"/>
          <p:cNvSpPr txBox="1"/>
          <p:nvPr/>
        </p:nvSpPr>
        <p:spPr>
          <a:xfrm>
            <a:off x="609600" y="2350217"/>
            <a:ext cx="11353800" cy="4093428"/>
          </a:xfrm>
          <a:prstGeom prst="rect">
            <a:avLst/>
          </a:prstGeom>
          <a:noFill/>
        </p:spPr>
        <p:txBody>
          <a:bodyPr wrap="square" rtlCol="0">
            <a:spAutoFit/>
          </a:bodyPr>
          <a:lstStyle/>
          <a:p>
            <a:pPr marL="285750" indent="-285750">
              <a:spcAft>
                <a:spcPts val="1200"/>
              </a:spcAft>
              <a:buClr>
                <a:srgbClr val="072B62"/>
              </a:buClr>
              <a:buSzPct val="125000"/>
              <a:buFont typeface="Arial" panose="020B0604020202020204" pitchFamily="34" charset="0"/>
              <a:buChar char="•"/>
            </a:pPr>
            <a:r>
              <a:rPr lang="es-ES" sz="2000" b="1" dirty="0" smtClean="0">
                <a:solidFill>
                  <a:srgbClr val="072B62"/>
                </a:solidFill>
                <a:latin typeface="Roboto" pitchFamily="2" charset="0"/>
                <a:ea typeface="Roboto" pitchFamily="2" charset="0"/>
              </a:rPr>
              <a:t>Proteger </a:t>
            </a:r>
            <a:r>
              <a:rPr lang="es-ES" sz="2000" b="1" dirty="0">
                <a:solidFill>
                  <a:srgbClr val="072B62"/>
                </a:solidFill>
                <a:latin typeface="Roboto" pitchFamily="2" charset="0"/>
                <a:ea typeface="Roboto" pitchFamily="2" charset="0"/>
              </a:rPr>
              <a:t>los intereses del Estado </a:t>
            </a:r>
            <a:r>
              <a:rPr lang="es-ES" sz="2000" b="1" dirty="0" smtClean="0">
                <a:solidFill>
                  <a:srgbClr val="072B62"/>
                </a:solidFill>
                <a:latin typeface="Roboto" pitchFamily="2" charset="0"/>
                <a:ea typeface="Roboto" pitchFamily="2" charset="0"/>
              </a:rPr>
              <a:t>y </a:t>
            </a:r>
            <a:r>
              <a:rPr lang="es-ES" sz="2000" b="1" dirty="0">
                <a:solidFill>
                  <a:srgbClr val="072B62"/>
                </a:solidFill>
                <a:latin typeface="Roboto" pitchFamily="2" charset="0"/>
                <a:ea typeface="Roboto" pitchFamily="2" charset="0"/>
              </a:rPr>
              <a:t>de sus nacionales en el Estado receptor.</a:t>
            </a:r>
          </a:p>
          <a:p>
            <a:pPr marL="285750" indent="-285750">
              <a:spcAft>
                <a:spcPts val="1200"/>
              </a:spcAft>
              <a:buClr>
                <a:srgbClr val="072B62"/>
              </a:buClr>
              <a:buSzPct val="125000"/>
              <a:buFont typeface="Arial" panose="020B0604020202020204" pitchFamily="34" charset="0"/>
              <a:buChar char="•"/>
            </a:pPr>
            <a:r>
              <a:rPr lang="es-ES" sz="2000" b="1" dirty="0">
                <a:solidFill>
                  <a:srgbClr val="072B62"/>
                </a:solidFill>
                <a:latin typeface="Roboto" pitchFamily="2" charset="0"/>
                <a:ea typeface="Roboto" pitchFamily="2" charset="0"/>
              </a:rPr>
              <a:t>Determinar las condiciones económicas y sociales y los acontecimientos en el Estado </a:t>
            </a:r>
            <a:r>
              <a:rPr lang="es-ES" sz="2000" b="1" dirty="0" smtClean="0">
                <a:solidFill>
                  <a:srgbClr val="072B62"/>
                </a:solidFill>
                <a:latin typeface="Roboto" pitchFamily="2" charset="0"/>
                <a:ea typeface="Roboto" pitchFamily="2" charset="0"/>
              </a:rPr>
              <a:t>receptor </a:t>
            </a:r>
            <a:r>
              <a:rPr lang="es-ES" sz="2000" b="1" dirty="0">
                <a:solidFill>
                  <a:srgbClr val="072B62"/>
                </a:solidFill>
                <a:latin typeface="Roboto" pitchFamily="2" charset="0"/>
                <a:ea typeface="Roboto" pitchFamily="2" charset="0"/>
              </a:rPr>
              <a:t>e informar al Estado </a:t>
            </a:r>
            <a:r>
              <a:rPr lang="es-ES" sz="2000" b="1" dirty="0" smtClean="0">
                <a:solidFill>
                  <a:srgbClr val="072B62"/>
                </a:solidFill>
                <a:latin typeface="Roboto" pitchFamily="2" charset="0"/>
                <a:ea typeface="Roboto" pitchFamily="2" charset="0"/>
              </a:rPr>
              <a:t>y </a:t>
            </a:r>
            <a:r>
              <a:rPr lang="es-ES" sz="2000" b="1" dirty="0">
                <a:solidFill>
                  <a:srgbClr val="072B62"/>
                </a:solidFill>
                <a:latin typeface="Roboto" pitchFamily="2" charset="0"/>
                <a:ea typeface="Roboto" pitchFamily="2" charset="0"/>
              </a:rPr>
              <a:t>sus ciudadanos.</a:t>
            </a:r>
          </a:p>
          <a:p>
            <a:pPr marL="285750" indent="-285750">
              <a:spcAft>
                <a:spcPts val="1200"/>
              </a:spcAft>
              <a:buClr>
                <a:srgbClr val="072B62"/>
              </a:buClr>
              <a:buSzPct val="125000"/>
              <a:buFont typeface="Arial" panose="020B0604020202020204" pitchFamily="34" charset="0"/>
              <a:buChar char="•"/>
            </a:pPr>
            <a:r>
              <a:rPr lang="es-ES" sz="2000" b="1" dirty="0">
                <a:solidFill>
                  <a:srgbClr val="072B62"/>
                </a:solidFill>
                <a:latin typeface="Roboto" pitchFamily="2" charset="0"/>
                <a:ea typeface="Roboto" pitchFamily="2" charset="0"/>
              </a:rPr>
              <a:t>Expedición de pasaportes y documentos de viaje a los nacionales del Estado </a:t>
            </a:r>
            <a:r>
              <a:rPr lang="es-ES" sz="2000" b="1" dirty="0" smtClean="0">
                <a:solidFill>
                  <a:srgbClr val="072B62"/>
                </a:solidFill>
                <a:latin typeface="Roboto" pitchFamily="2" charset="0"/>
                <a:ea typeface="Roboto" pitchFamily="2" charset="0"/>
              </a:rPr>
              <a:t>de origen.</a:t>
            </a:r>
            <a:endParaRPr lang="es-ES" sz="2000" b="1" dirty="0">
              <a:solidFill>
                <a:srgbClr val="072B62"/>
              </a:solidFill>
              <a:latin typeface="Roboto" pitchFamily="2" charset="0"/>
              <a:ea typeface="Roboto" pitchFamily="2" charset="0"/>
            </a:endParaRPr>
          </a:p>
          <a:p>
            <a:pPr marL="285750" indent="-285750">
              <a:spcAft>
                <a:spcPts val="1200"/>
              </a:spcAft>
              <a:buClr>
                <a:srgbClr val="072B62"/>
              </a:buClr>
              <a:buSzPct val="125000"/>
              <a:buFont typeface="Arial" panose="020B0604020202020204" pitchFamily="34" charset="0"/>
              <a:buChar char="•"/>
            </a:pPr>
            <a:r>
              <a:rPr lang="es-ES" sz="2000" b="1" dirty="0">
                <a:solidFill>
                  <a:srgbClr val="072B62"/>
                </a:solidFill>
                <a:latin typeface="Roboto" pitchFamily="2" charset="0"/>
                <a:ea typeface="Roboto" pitchFamily="2" charset="0"/>
              </a:rPr>
              <a:t>Asistencia a los nacionales del Estado </a:t>
            </a:r>
            <a:r>
              <a:rPr lang="es-ES" sz="2000" b="1" dirty="0" smtClean="0">
                <a:solidFill>
                  <a:srgbClr val="072B62"/>
                </a:solidFill>
                <a:latin typeface="Roboto" pitchFamily="2" charset="0"/>
                <a:ea typeface="Roboto" pitchFamily="2" charset="0"/>
              </a:rPr>
              <a:t>de origen.</a:t>
            </a:r>
            <a:endParaRPr lang="es-ES" sz="2000" b="1" dirty="0">
              <a:solidFill>
                <a:srgbClr val="072B62"/>
              </a:solidFill>
              <a:latin typeface="Roboto" pitchFamily="2" charset="0"/>
              <a:ea typeface="Roboto" pitchFamily="2" charset="0"/>
            </a:endParaRPr>
          </a:p>
          <a:p>
            <a:pPr marL="285750" indent="-285750">
              <a:spcAft>
                <a:spcPts val="1200"/>
              </a:spcAft>
              <a:buClr>
                <a:srgbClr val="072B62"/>
              </a:buClr>
              <a:buSzPct val="125000"/>
              <a:buFont typeface="Arial" panose="020B0604020202020204" pitchFamily="34" charset="0"/>
              <a:buChar char="•"/>
            </a:pPr>
            <a:r>
              <a:rPr lang="es-ES" sz="2000" b="1" dirty="0">
                <a:solidFill>
                  <a:srgbClr val="072B62"/>
                </a:solidFill>
                <a:latin typeface="Roboto" pitchFamily="2" charset="0"/>
                <a:ea typeface="Roboto" pitchFamily="2" charset="0"/>
              </a:rPr>
              <a:t>Salvaguardar los intereses de los nacionales de los Estados de origen en caso de sucesión.</a:t>
            </a:r>
          </a:p>
          <a:p>
            <a:pPr marL="285750" indent="-285750">
              <a:spcAft>
                <a:spcPts val="1200"/>
              </a:spcAft>
              <a:buClr>
                <a:srgbClr val="072B62"/>
              </a:buClr>
              <a:buSzPct val="125000"/>
              <a:buFont typeface="Arial" panose="020B0604020202020204" pitchFamily="34" charset="0"/>
              <a:buChar char="•"/>
            </a:pPr>
            <a:r>
              <a:rPr lang="es-ES" sz="2000" b="1" dirty="0">
                <a:solidFill>
                  <a:srgbClr val="072B62"/>
                </a:solidFill>
                <a:latin typeface="Roboto" pitchFamily="2" charset="0"/>
                <a:ea typeface="Roboto" pitchFamily="2" charset="0"/>
              </a:rPr>
              <a:t>Salvaguardar los intereses de los nacionales del Estado que envía que carezcan de capacidad plena.</a:t>
            </a:r>
          </a:p>
          <a:p>
            <a:pPr marL="285750" indent="-285750">
              <a:spcAft>
                <a:spcPts val="1200"/>
              </a:spcAft>
              <a:buClr>
                <a:srgbClr val="072B62"/>
              </a:buClr>
              <a:buSzPct val="125000"/>
              <a:buFont typeface="Arial" panose="020B0604020202020204" pitchFamily="34" charset="0"/>
              <a:buChar char="•"/>
            </a:pPr>
            <a:r>
              <a:rPr lang="es-ES" sz="2000" b="1" dirty="0">
                <a:solidFill>
                  <a:srgbClr val="072B62"/>
                </a:solidFill>
                <a:latin typeface="Roboto" pitchFamily="2" charset="0"/>
                <a:ea typeface="Roboto" pitchFamily="2" charset="0"/>
              </a:rPr>
              <a:t>Representar o organizar una representación apropiada de los nacionales del Estado </a:t>
            </a:r>
            <a:r>
              <a:rPr lang="es-ES" sz="2000" b="1" dirty="0" smtClean="0">
                <a:solidFill>
                  <a:srgbClr val="072B62"/>
                </a:solidFill>
                <a:latin typeface="Roboto" pitchFamily="2" charset="0"/>
                <a:ea typeface="Roboto" pitchFamily="2" charset="0"/>
              </a:rPr>
              <a:t>de origen  </a:t>
            </a:r>
            <a:r>
              <a:rPr lang="es-ES" sz="2000" b="1" dirty="0">
                <a:solidFill>
                  <a:srgbClr val="072B62"/>
                </a:solidFill>
                <a:latin typeface="Roboto" pitchFamily="2" charset="0"/>
                <a:ea typeface="Roboto" pitchFamily="2" charset="0"/>
              </a:rPr>
              <a:t>ante los tribunales y otras autoridades del Estado receptor.</a:t>
            </a:r>
            <a:endParaRPr lang="en-US" sz="2000" b="1" dirty="0">
              <a:solidFill>
                <a:srgbClr val="072B62"/>
              </a:solidFill>
              <a:latin typeface="Roboto" pitchFamily="2" charset="0"/>
              <a:ea typeface="Roboto" pitchFamily="2" charset="0"/>
            </a:endParaRPr>
          </a:p>
        </p:txBody>
      </p:sp>
    </p:spTree>
    <p:extLst>
      <p:ext uri="{BB962C8B-B14F-4D97-AF65-F5344CB8AC3E}">
        <p14:creationId xmlns:p14="http://schemas.microsoft.com/office/powerpoint/2010/main" val="364769256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p:cNvCxnSpPr/>
          <p:nvPr/>
        </p:nvCxnSpPr>
        <p:spPr>
          <a:xfrm>
            <a:off x="609600" y="2111829"/>
            <a:ext cx="10972800" cy="0"/>
          </a:xfrm>
          <a:prstGeom prst="line">
            <a:avLst/>
          </a:prstGeom>
          <a:ln w="19050">
            <a:solidFill>
              <a:srgbClr val="072B62"/>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468084" y="703345"/>
            <a:ext cx="11103429" cy="1046440"/>
          </a:xfrm>
          <a:prstGeom prst="rect">
            <a:avLst/>
          </a:prstGeom>
          <a:noFill/>
        </p:spPr>
        <p:txBody>
          <a:bodyPr wrap="square" rtlCol="0">
            <a:spAutoFit/>
          </a:bodyPr>
          <a:lstStyle/>
          <a:p>
            <a:r>
              <a:rPr lang="en-US" sz="6200" b="1" dirty="0" smtClean="0">
                <a:solidFill>
                  <a:srgbClr val="072B62"/>
                </a:solidFill>
                <a:latin typeface="Source Sans Pro Black" panose="020B0803030403020204" pitchFamily="34" charset="0"/>
                <a:ea typeface="Source Sans Pro Black" panose="020B0803030403020204" pitchFamily="34" charset="0"/>
              </a:rPr>
              <a:t>ICRMW</a:t>
            </a:r>
          </a:p>
        </p:txBody>
      </p:sp>
      <p:sp>
        <p:nvSpPr>
          <p:cNvPr id="7" name="TextBox 6"/>
          <p:cNvSpPr txBox="1"/>
          <p:nvPr/>
        </p:nvSpPr>
        <p:spPr>
          <a:xfrm>
            <a:off x="609600" y="2350217"/>
            <a:ext cx="11353800" cy="1938992"/>
          </a:xfrm>
          <a:prstGeom prst="rect">
            <a:avLst/>
          </a:prstGeom>
          <a:noFill/>
        </p:spPr>
        <p:txBody>
          <a:bodyPr wrap="square" rtlCol="0">
            <a:spAutoFit/>
          </a:bodyPr>
          <a:lstStyle/>
          <a:p>
            <a:pPr marL="285750" indent="-285750">
              <a:spcAft>
                <a:spcPts val="1200"/>
              </a:spcAft>
              <a:buClr>
                <a:srgbClr val="072B62"/>
              </a:buClr>
              <a:buSzPct val="125000"/>
              <a:buFont typeface="Arial" panose="020B0604020202020204" pitchFamily="34" charset="0"/>
              <a:buChar char="•"/>
            </a:pPr>
            <a:r>
              <a:rPr lang="es-ES" sz="2000" b="1" dirty="0" smtClean="0">
                <a:solidFill>
                  <a:srgbClr val="072B62"/>
                </a:solidFill>
                <a:latin typeface="Roboto" pitchFamily="2" charset="0"/>
                <a:ea typeface="Roboto" pitchFamily="2" charset="0"/>
              </a:rPr>
              <a:t>Derecho </a:t>
            </a:r>
            <a:r>
              <a:rPr lang="es-ES" sz="2000" b="1" dirty="0">
                <a:solidFill>
                  <a:srgbClr val="072B62"/>
                </a:solidFill>
                <a:latin typeface="Roboto" pitchFamily="2" charset="0"/>
                <a:ea typeface="Roboto" pitchFamily="2" charset="0"/>
              </a:rPr>
              <a:t>a recibir atención médica urgente, independientemente de </a:t>
            </a:r>
            <a:r>
              <a:rPr lang="es-ES" sz="2000" b="1" dirty="0" smtClean="0">
                <a:solidFill>
                  <a:srgbClr val="072B62"/>
                </a:solidFill>
                <a:latin typeface="Roboto" pitchFamily="2" charset="0"/>
                <a:ea typeface="Roboto" pitchFamily="2" charset="0"/>
              </a:rPr>
              <a:t>la </a:t>
            </a:r>
            <a:r>
              <a:rPr lang="es-ES" sz="2000" b="1" dirty="0">
                <a:solidFill>
                  <a:srgbClr val="072B62"/>
                </a:solidFill>
                <a:latin typeface="Roboto" pitchFamily="2" charset="0"/>
                <a:ea typeface="Roboto" pitchFamily="2" charset="0"/>
              </a:rPr>
              <a:t>situación laboral o </a:t>
            </a:r>
            <a:r>
              <a:rPr lang="es-ES" sz="2000" b="1" dirty="0" smtClean="0">
                <a:solidFill>
                  <a:srgbClr val="072B62"/>
                </a:solidFill>
                <a:latin typeface="Roboto" pitchFamily="2" charset="0"/>
                <a:ea typeface="Roboto" pitchFamily="2" charset="0"/>
              </a:rPr>
              <a:t>del estatuto de inmigración</a:t>
            </a:r>
            <a:r>
              <a:rPr lang="es-ES" sz="2000" b="1" dirty="0">
                <a:solidFill>
                  <a:srgbClr val="072B62"/>
                </a:solidFill>
                <a:latin typeface="Roboto" pitchFamily="2" charset="0"/>
                <a:ea typeface="Roboto" pitchFamily="2" charset="0"/>
              </a:rPr>
              <a:t>, sobre la base de la igualdad de trato con los nacionales del Estado de que se trate.</a:t>
            </a:r>
          </a:p>
          <a:p>
            <a:pPr marL="285750" indent="-285750">
              <a:spcAft>
                <a:spcPts val="1200"/>
              </a:spcAft>
              <a:buClr>
                <a:srgbClr val="072B62"/>
              </a:buClr>
              <a:buSzPct val="125000"/>
              <a:buFont typeface="Arial" panose="020B0604020202020204" pitchFamily="34" charset="0"/>
              <a:buChar char="•"/>
            </a:pPr>
            <a:r>
              <a:rPr lang="es-ES" sz="2000" b="1" dirty="0">
                <a:solidFill>
                  <a:srgbClr val="072B62"/>
                </a:solidFill>
                <a:latin typeface="Roboto" pitchFamily="2" charset="0"/>
                <a:ea typeface="Roboto" pitchFamily="2" charset="0"/>
              </a:rPr>
              <a:t>Derecho de los hijos de los migrantes al registro y la nacionalidad.</a:t>
            </a:r>
          </a:p>
          <a:p>
            <a:pPr marL="285750" indent="-285750">
              <a:spcAft>
                <a:spcPts val="1200"/>
              </a:spcAft>
              <a:buClr>
                <a:srgbClr val="072B62"/>
              </a:buClr>
              <a:buSzPct val="125000"/>
              <a:buFont typeface="Arial" panose="020B0604020202020204" pitchFamily="34" charset="0"/>
              <a:buChar char="•"/>
            </a:pPr>
            <a:r>
              <a:rPr lang="es-ES" sz="2000" b="1" dirty="0">
                <a:solidFill>
                  <a:srgbClr val="072B62"/>
                </a:solidFill>
                <a:latin typeface="Roboto" pitchFamily="2" charset="0"/>
                <a:ea typeface="Roboto" pitchFamily="2" charset="0"/>
              </a:rPr>
              <a:t>Facilitación de la repatriación de restos al país de origen.</a:t>
            </a:r>
            <a:endParaRPr lang="en-US" sz="2000" b="1" dirty="0">
              <a:solidFill>
                <a:srgbClr val="072B62"/>
              </a:solidFill>
              <a:latin typeface="Roboto" pitchFamily="2" charset="0"/>
              <a:ea typeface="Roboto" pitchFamily="2" charset="0"/>
            </a:endParaRPr>
          </a:p>
        </p:txBody>
      </p:sp>
    </p:spTree>
    <p:extLst>
      <p:ext uri="{BB962C8B-B14F-4D97-AF65-F5344CB8AC3E}">
        <p14:creationId xmlns:p14="http://schemas.microsoft.com/office/powerpoint/2010/main" val="103891774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p:cNvCxnSpPr/>
          <p:nvPr/>
        </p:nvCxnSpPr>
        <p:spPr>
          <a:xfrm>
            <a:off x="609600" y="2111829"/>
            <a:ext cx="10972800" cy="0"/>
          </a:xfrm>
          <a:prstGeom prst="line">
            <a:avLst/>
          </a:prstGeom>
          <a:ln w="19050">
            <a:solidFill>
              <a:srgbClr val="072B62"/>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468084" y="703345"/>
            <a:ext cx="11103429" cy="1046440"/>
          </a:xfrm>
          <a:prstGeom prst="rect">
            <a:avLst/>
          </a:prstGeom>
          <a:noFill/>
        </p:spPr>
        <p:txBody>
          <a:bodyPr wrap="square" rtlCol="0">
            <a:spAutoFit/>
          </a:bodyPr>
          <a:lstStyle/>
          <a:p>
            <a:r>
              <a:rPr lang="en-US" sz="6200" b="1" dirty="0" smtClean="0">
                <a:solidFill>
                  <a:srgbClr val="072B62"/>
                </a:solidFill>
                <a:latin typeface="Source Sans Pro Black" panose="020B0803030403020204" pitchFamily="34" charset="0"/>
                <a:ea typeface="Source Sans Pro Black" panose="020B0803030403020204" pitchFamily="34" charset="0"/>
              </a:rPr>
              <a:t>SFDRR</a:t>
            </a:r>
          </a:p>
        </p:txBody>
      </p:sp>
      <p:sp>
        <p:nvSpPr>
          <p:cNvPr id="7" name="TextBox 6"/>
          <p:cNvSpPr txBox="1"/>
          <p:nvPr/>
        </p:nvSpPr>
        <p:spPr>
          <a:xfrm>
            <a:off x="609600" y="2350217"/>
            <a:ext cx="11353800" cy="1785104"/>
          </a:xfrm>
          <a:prstGeom prst="rect">
            <a:avLst/>
          </a:prstGeom>
          <a:noFill/>
        </p:spPr>
        <p:txBody>
          <a:bodyPr wrap="square" rtlCol="0">
            <a:spAutoFit/>
          </a:bodyPr>
          <a:lstStyle/>
          <a:p>
            <a:pPr marL="285750" indent="-285750">
              <a:spcAft>
                <a:spcPts val="1200"/>
              </a:spcAft>
              <a:buClr>
                <a:srgbClr val="072B62"/>
              </a:buClr>
              <a:buSzPct val="125000"/>
              <a:buFont typeface="Arial" panose="020B0604020202020204" pitchFamily="34" charset="0"/>
              <a:buChar char="•"/>
            </a:pPr>
            <a:r>
              <a:rPr lang="es-ES" sz="2000" b="1" dirty="0" smtClean="0">
                <a:solidFill>
                  <a:srgbClr val="072B62"/>
                </a:solidFill>
                <a:latin typeface="Roboto" pitchFamily="2" charset="0"/>
                <a:ea typeface="Roboto" pitchFamily="2" charset="0"/>
              </a:rPr>
              <a:t>Capacitar </a:t>
            </a:r>
            <a:r>
              <a:rPr lang="es-ES" sz="2000" b="1" dirty="0">
                <a:solidFill>
                  <a:srgbClr val="072B62"/>
                </a:solidFill>
                <a:latin typeface="Roboto" pitchFamily="2" charset="0"/>
                <a:ea typeface="Roboto" pitchFamily="2" charset="0"/>
              </a:rPr>
              <a:t>a las autoridades locales para que trabajen y coordinen con los migrantes en la gestión del riesgo de desastres a nivel local.</a:t>
            </a:r>
          </a:p>
          <a:p>
            <a:pPr marL="285750" indent="-285750">
              <a:spcAft>
                <a:spcPts val="1200"/>
              </a:spcAft>
              <a:buClr>
                <a:srgbClr val="072B62"/>
              </a:buClr>
              <a:buSzPct val="125000"/>
              <a:buFont typeface="Arial" panose="020B0604020202020204" pitchFamily="34" charset="0"/>
              <a:buChar char="•"/>
            </a:pPr>
            <a:r>
              <a:rPr lang="es-ES" sz="2000" b="1" dirty="0">
                <a:solidFill>
                  <a:srgbClr val="072B62"/>
                </a:solidFill>
                <a:latin typeface="Roboto" pitchFamily="2" charset="0"/>
                <a:ea typeface="Roboto" pitchFamily="2" charset="0"/>
              </a:rPr>
              <a:t> Los migrantes contribuyen a la resiliencia de las comunidades y sociedades, y sus habilidades y conocimientos pueden ayudar a diseñar e implementar actividades de reducción del riesgo de desastres.</a:t>
            </a:r>
            <a:endParaRPr lang="en-US" sz="2000" b="1" dirty="0">
              <a:solidFill>
                <a:srgbClr val="072B62"/>
              </a:solidFill>
              <a:latin typeface="Roboto" pitchFamily="2" charset="0"/>
              <a:ea typeface="Roboto" pitchFamily="2" charset="0"/>
            </a:endParaRPr>
          </a:p>
        </p:txBody>
      </p:sp>
    </p:spTree>
    <p:extLst>
      <p:ext uri="{BB962C8B-B14F-4D97-AF65-F5344CB8AC3E}">
        <p14:creationId xmlns:p14="http://schemas.microsoft.com/office/powerpoint/2010/main" val="97448923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12192000" cy="6858000"/>
          </a:xfrm>
          <a:prstGeom prst="rect">
            <a:avLst/>
          </a:prstGeom>
          <a:solidFill>
            <a:srgbClr val="072B6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Clr>
                <a:schemeClr val="bg1"/>
              </a:buClr>
              <a:buSzPct val="125000"/>
            </a:pPr>
            <a:endParaRPr lang="en-US" dirty="0"/>
          </a:p>
        </p:txBody>
      </p:sp>
      <p:cxnSp>
        <p:nvCxnSpPr>
          <p:cNvPr id="11" name="Straight Connector 10"/>
          <p:cNvCxnSpPr/>
          <p:nvPr/>
        </p:nvCxnSpPr>
        <p:spPr>
          <a:xfrm>
            <a:off x="609600" y="2111829"/>
            <a:ext cx="109728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478970" y="703342"/>
            <a:ext cx="11103429" cy="1046440"/>
          </a:xfrm>
          <a:prstGeom prst="rect">
            <a:avLst/>
          </a:prstGeom>
          <a:noFill/>
        </p:spPr>
        <p:txBody>
          <a:bodyPr wrap="square" rtlCol="0">
            <a:spAutoFit/>
          </a:bodyPr>
          <a:lstStyle/>
          <a:p>
            <a:r>
              <a:rPr lang="en-US" sz="6200" dirty="0" smtClean="0">
                <a:solidFill>
                  <a:schemeClr val="bg1"/>
                </a:solidFill>
                <a:latin typeface="Source Sans Pro Black" panose="020B0803030403020204" pitchFamily="34" charset="0"/>
                <a:ea typeface="Source Sans Pro Black" panose="020B0803030403020204" pitchFamily="34" charset="0"/>
              </a:rPr>
              <a:t>LA INICIATIVA MICIC</a:t>
            </a:r>
            <a:endParaRPr lang="en-US" sz="6200" dirty="0">
              <a:solidFill>
                <a:schemeClr val="bg1"/>
              </a:solidFill>
              <a:latin typeface="Source Sans Pro Black" panose="020B0803030403020204" pitchFamily="34" charset="0"/>
              <a:ea typeface="Source Sans Pro Black" panose="020B0803030403020204" pitchFamily="34" charset="0"/>
            </a:endParaRPr>
          </a:p>
        </p:txBody>
      </p:sp>
      <p:sp>
        <p:nvSpPr>
          <p:cNvPr id="15" name="TextBox 14"/>
          <p:cNvSpPr txBox="1"/>
          <p:nvPr/>
        </p:nvSpPr>
        <p:spPr>
          <a:xfrm>
            <a:off x="6868890" y="2394539"/>
            <a:ext cx="4223654" cy="369332"/>
          </a:xfrm>
          <a:prstGeom prst="rect">
            <a:avLst/>
          </a:prstGeom>
          <a:noFill/>
        </p:spPr>
        <p:txBody>
          <a:bodyPr wrap="square" rtlCol="0">
            <a:spAutoFit/>
          </a:bodyPr>
          <a:lstStyle/>
          <a:p>
            <a:pPr marL="285750" indent="-285750">
              <a:buFont typeface="Arial" panose="020B0604020202020204" pitchFamily="34" charset="0"/>
              <a:buChar char="•"/>
            </a:pPr>
            <a:endParaRPr lang="en-US" dirty="0" smtClean="0">
              <a:solidFill>
                <a:schemeClr val="bg1"/>
              </a:solidFill>
            </a:endParaRPr>
          </a:p>
        </p:txBody>
      </p:sp>
      <p:sp>
        <p:nvSpPr>
          <p:cNvPr id="7" name="TextBox 6"/>
          <p:cNvSpPr txBox="1"/>
          <p:nvPr/>
        </p:nvSpPr>
        <p:spPr>
          <a:xfrm>
            <a:off x="6010274" y="2331167"/>
            <a:ext cx="5626555" cy="2862322"/>
          </a:xfrm>
          <a:prstGeom prst="rect">
            <a:avLst/>
          </a:prstGeom>
          <a:noFill/>
        </p:spPr>
        <p:txBody>
          <a:bodyPr wrap="square" rtlCol="0">
            <a:spAutoFit/>
          </a:bodyPr>
          <a:lstStyle/>
          <a:p>
            <a:pPr marL="285750" indent="-285750">
              <a:spcAft>
                <a:spcPts val="1200"/>
              </a:spcAft>
              <a:buClr>
                <a:schemeClr val="bg1"/>
              </a:buClr>
              <a:buSzPct val="125000"/>
              <a:buFont typeface="Arial" panose="020B0604020202020204" pitchFamily="34" charset="0"/>
              <a:buChar char="•"/>
            </a:pPr>
            <a:r>
              <a:rPr lang="es-ES" sz="2000" b="1" dirty="0" smtClean="0">
                <a:solidFill>
                  <a:schemeClr val="bg1"/>
                </a:solidFill>
                <a:latin typeface="Roboto" pitchFamily="2" charset="0"/>
                <a:ea typeface="Roboto" pitchFamily="2" charset="0"/>
              </a:rPr>
              <a:t>Reducir </a:t>
            </a:r>
            <a:r>
              <a:rPr lang="es-ES" sz="2000" b="1" dirty="0">
                <a:solidFill>
                  <a:schemeClr val="bg1"/>
                </a:solidFill>
                <a:latin typeface="Roboto" pitchFamily="2" charset="0"/>
                <a:ea typeface="Roboto" pitchFamily="2" charset="0"/>
              </a:rPr>
              <a:t>la vulnerabilidad de los migrantes en los países afectados por </a:t>
            </a:r>
            <a:r>
              <a:rPr lang="es-ES" sz="2000" b="1" dirty="0" smtClean="0">
                <a:solidFill>
                  <a:schemeClr val="bg1"/>
                </a:solidFill>
                <a:latin typeface="Roboto" pitchFamily="2" charset="0"/>
                <a:ea typeface="Roboto" pitchFamily="2" charset="0"/>
              </a:rPr>
              <a:t>una </a:t>
            </a:r>
            <a:r>
              <a:rPr lang="es-ES" sz="2000" b="1" dirty="0">
                <a:solidFill>
                  <a:schemeClr val="bg1"/>
                </a:solidFill>
                <a:latin typeface="Roboto" pitchFamily="2" charset="0"/>
                <a:ea typeface="Roboto" pitchFamily="2" charset="0"/>
              </a:rPr>
              <a:t>crisis y contribuir a hacer frente a la brecha de protección</a:t>
            </a:r>
          </a:p>
          <a:p>
            <a:pPr marL="285750" indent="-285750">
              <a:spcAft>
                <a:spcPts val="1200"/>
              </a:spcAft>
              <a:buClr>
                <a:schemeClr val="bg1"/>
              </a:buClr>
              <a:buSzPct val="125000"/>
              <a:buFont typeface="Arial" panose="020B0604020202020204" pitchFamily="34" charset="0"/>
              <a:buChar char="•"/>
            </a:pPr>
            <a:r>
              <a:rPr lang="es-ES" sz="2000" b="1" dirty="0">
                <a:solidFill>
                  <a:schemeClr val="bg1"/>
                </a:solidFill>
                <a:latin typeface="Roboto" pitchFamily="2" charset="0"/>
                <a:ea typeface="Roboto" pitchFamily="2" charset="0"/>
              </a:rPr>
              <a:t>Definir un conjunto de directrices operativas voluntarias y no vinculantes</a:t>
            </a:r>
          </a:p>
          <a:p>
            <a:pPr marL="285750" indent="-285750">
              <a:spcAft>
                <a:spcPts val="1200"/>
              </a:spcAft>
              <a:buClr>
                <a:schemeClr val="bg1"/>
              </a:buClr>
              <a:buSzPct val="125000"/>
              <a:buFont typeface="Arial" panose="020B0604020202020204" pitchFamily="34" charset="0"/>
              <a:buChar char="•"/>
            </a:pPr>
            <a:r>
              <a:rPr lang="es-ES" sz="2000" b="1" dirty="0">
                <a:solidFill>
                  <a:schemeClr val="bg1"/>
                </a:solidFill>
                <a:latin typeface="Roboto" pitchFamily="2" charset="0"/>
                <a:ea typeface="Roboto" pitchFamily="2" charset="0"/>
              </a:rPr>
              <a:t>Aprovechar los esfuerzos de todas las partes interesadas</a:t>
            </a:r>
            <a:endParaRPr lang="es-ES" sz="2000" b="1" dirty="0" smtClean="0">
              <a:solidFill>
                <a:schemeClr val="bg1"/>
              </a:solidFill>
              <a:latin typeface="Roboto" pitchFamily="2" charset="0"/>
              <a:ea typeface="Roboto" pitchFamily="2" charset="0"/>
            </a:endParaRPr>
          </a:p>
        </p:txBody>
      </p:sp>
    </p:spTree>
    <p:extLst>
      <p:ext uri="{BB962C8B-B14F-4D97-AF65-F5344CB8AC3E}">
        <p14:creationId xmlns:p14="http://schemas.microsoft.com/office/powerpoint/2010/main" val="363583201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09600" y="2111829"/>
            <a:ext cx="10961913" cy="751114"/>
          </a:xfrm>
          <a:prstGeom prst="rect">
            <a:avLst/>
          </a:prstGeom>
          <a:solidFill>
            <a:srgbClr val="072B6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p:cNvCxnSpPr/>
          <p:nvPr/>
        </p:nvCxnSpPr>
        <p:spPr>
          <a:xfrm>
            <a:off x="609600" y="2111829"/>
            <a:ext cx="10972800" cy="0"/>
          </a:xfrm>
          <a:prstGeom prst="line">
            <a:avLst/>
          </a:prstGeom>
          <a:ln w="19050">
            <a:solidFill>
              <a:srgbClr val="072B62"/>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468084" y="703345"/>
            <a:ext cx="11103429" cy="1046440"/>
          </a:xfrm>
          <a:prstGeom prst="rect">
            <a:avLst/>
          </a:prstGeom>
          <a:noFill/>
        </p:spPr>
        <p:txBody>
          <a:bodyPr wrap="square" rtlCol="0">
            <a:spAutoFit/>
          </a:bodyPr>
          <a:lstStyle/>
          <a:p>
            <a:r>
              <a:rPr lang="en-US" sz="6000" dirty="0" smtClean="0">
                <a:solidFill>
                  <a:srgbClr val="072B62"/>
                </a:solidFill>
                <a:latin typeface="Source Sans Pro Black" panose="020B0803030403020204" pitchFamily="34" charset="0"/>
                <a:ea typeface="Source Sans Pro Black" panose="020B0803030403020204" pitchFamily="34" charset="0"/>
              </a:rPr>
              <a:t>AMBITO DE LA INICIATIVA </a:t>
            </a:r>
            <a:r>
              <a:rPr lang="en-US" sz="6000" dirty="0">
                <a:solidFill>
                  <a:srgbClr val="072B62"/>
                </a:solidFill>
                <a:latin typeface="Source Sans Pro Black" panose="020B0803030403020204" pitchFamily="34" charset="0"/>
                <a:ea typeface="Source Sans Pro Black" panose="020B0803030403020204" pitchFamily="34" charset="0"/>
              </a:rPr>
              <a:t>M</a:t>
            </a:r>
            <a:r>
              <a:rPr lang="en-US" sz="6200" dirty="0" smtClean="0">
                <a:solidFill>
                  <a:srgbClr val="072B62"/>
                </a:solidFill>
                <a:latin typeface="Source Sans Pro Black" panose="020B0803030403020204" pitchFamily="34" charset="0"/>
                <a:ea typeface="Source Sans Pro Black" panose="020B0803030403020204" pitchFamily="34" charset="0"/>
              </a:rPr>
              <a:t>ICIC</a:t>
            </a:r>
          </a:p>
        </p:txBody>
      </p:sp>
      <p:sp>
        <p:nvSpPr>
          <p:cNvPr id="7" name="TextBox 6"/>
          <p:cNvSpPr txBox="1"/>
          <p:nvPr/>
        </p:nvSpPr>
        <p:spPr>
          <a:xfrm>
            <a:off x="609600" y="2274014"/>
            <a:ext cx="3429000" cy="2308324"/>
          </a:xfrm>
          <a:prstGeom prst="rect">
            <a:avLst/>
          </a:prstGeom>
          <a:noFill/>
        </p:spPr>
        <p:txBody>
          <a:bodyPr wrap="square" rtlCol="0">
            <a:spAutoFit/>
          </a:bodyPr>
          <a:lstStyle/>
          <a:p>
            <a:pPr algn="ctr">
              <a:buClr>
                <a:schemeClr val="bg1"/>
              </a:buClr>
              <a:buSzPct val="125000"/>
            </a:pPr>
            <a:r>
              <a:rPr lang="en-US" sz="2400" b="1" dirty="0" smtClean="0">
                <a:solidFill>
                  <a:schemeClr val="bg1"/>
                </a:solidFill>
                <a:latin typeface="Roboto" pitchFamily="2" charset="0"/>
                <a:ea typeface="Roboto" pitchFamily="2" charset="0"/>
              </a:rPr>
              <a:t>CUALES CRISIS</a:t>
            </a:r>
          </a:p>
          <a:p>
            <a:pPr algn="ctr">
              <a:buClr>
                <a:schemeClr val="bg1"/>
              </a:buClr>
              <a:buSzPct val="125000"/>
            </a:pPr>
            <a:endParaRPr lang="en-US" sz="2000" dirty="0">
              <a:solidFill>
                <a:srgbClr val="072B62"/>
              </a:solidFill>
            </a:endParaRPr>
          </a:p>
          <a:p>
            <a:pPr algn="ctr">
              <a:buClr>
                <a:schemeClr val="bg1"/>
              </a:buClr>
              <a:buSzPct val="125000"/>
            </a:pPr>
            <a:r>
              <a:rPr lang="en-US" sz="3000" b="1" dirty="0" err="1" smtClean="0">
                <a:solidFill>
                  <a:srgbClr val="072B62"/>
                </a:solidFill>
                <a:latin typeface="Roboto" pitchFamily="2" charset="0"/>
                <a:ea typeface="Roboto" pitchFamily="2" charset="0"/>
              </a:rPr>
              <a:t>Desastres</a:t>
            </a:r>
            <a:r>
              <a:rPr lang="en-US" sz="3000" b="1" dirty="0" smtClean="0">
                <a:solidFill>
                  <a:srgbClr val="072B62"/>
                </a:solidFill>
                <a:latin typeface="Roboto" pitchFamily="2" charset="0"/>
                <a:ea typeface="Roboto" pitchFamily="2" charset="0"/>
              </a:rPr>
              <a:t> </a:t>
            </a:r>
            <a:br>
              <a:rPr lang="en-US" sz="3000" b="1" dirty="0" smtClean="0">
                <a:solidFill>
                  <a:srgbClr val="072B62"/>
                </a:solidFill>
                <a:latin typeface="Roboto" pitchFamily="2" charset="0"/>
                <a:ea typeface="Roboto" pitchFamily="2" charset="0"/>
              </a:rPr>
            </a:br>
            <a:r>
              <a:rPr lang="en-US" sz="3000" b="1" dirty="0" smtClean="0">
                <a:solidFill>
                  <a:srgbClr val="072B62"/>
                </a:solidFill>
                <a:latin typeface="Roboto" pitchFamily="2" charset="0"/>
                <a:ea typeface="Roboto" pitchFamily="2" charset="0"/>
              </a:rPr>
              <a:t>y </a:t>
            </a:r>
            <a:r>
              <a:rPr lang="en-US" sz="3000" b="1" dirty="0" err="1" smtClean="0">
                <a:solidFill>
                  <a:srgbClr val="072B62"/>
                </a:solidFill>
                <a:latin typeface="Roboto" pitchFamily="2" charset="0"/>
                <a:ea typeface="Roboto" pitchFamily="2" charset="0"/>
              </a:rPr>
              <a:t>conflictos</a:t>
            </a:r>
            <a:endParaRPr lang="en-US" sz="3000" b="1" dirty="0" smtClean="0">
              <a:solidFill>
                <a:srgbClr val="072B62"/>
              </a:solidFill>
              <a:latin typeface="Roboto" pitchFamily="2" charset="0"/>
              <a:ea typeface="Roboto" pitchFamily="2" charset="0"/>
            </a:endParaRPr>
          </a:p>
          <a:p>
            <a:pPr>
              <a:buClr>
                <a:schemeClr val="bg1"/>
              </a:buClr>
              <a:buSzPct val="125000"/>
            </a:pPr>
            <a:endParaRPr lang="en-US" sz="2000" dirty="0">
              <a:solidFill>
                <a:srgbClr val="072B62"/>
              </a:solidFill>
            </a:endParaRPr>
          </a:p>
          <a:p>
            <a:pPr>
              <a:buClr>
                <a:schemeClr val="bg1"/>
              </a:buClr>
              <a:buSzPct val="125000"/>
            </a:pPr>
            <a:r>
              <a:rPr lang="en-US" sz="2000" dirty="0" smtClean="0">
                <a:solidFill>
                  <a:schemeClr val="bg1"/>
                </a:solidFill>
              </a:rPr>
              <a:t>d innovate</a:t>
            </a:r>
            <a:endParaRPr lang="en-US" sz="2000" dirty="0">
              <a:solidFill>
                <a:schemeClr val="bg1"/>
              </a:solidFill>
            </a:endParaRPr>
          </a:p>
        </p:txBody>
      </p:sp>
      <p:sp>
        <p:nvSpPr>
          <p:cNvPr id="8" name="TextBox 7"/>
          <p:cNvSpPr txBox="1"/>
          <p:nvPr/>
        </p:nvSpPr>
        <p:spPr>
          <a:xfrm>
            <a:off x="4228142" y="2263124"/>
            <a:ext cx="3429000" cy="4154984"/>
          </a:xfrm>
          <a:prstGeom prst="rect">
            <a:avLst/>
          </a:prstGeom>
          <a:noFill/>
        </p:spPr>
        <p:txBody>
          <a:bodyPr wrap="square" rtlCol="0">
            <a:spAutoFit/>
          </a:bodyPr>
          <a:lstStyle/>
          <a:p>
            <a:pPr algn="ctr">
              <a:buClr>
                <a:schemeClr val="bg1"/>
              </a:buClr>
              <a:buSzPct val="125000"/>
            </a:pPr>
            <a:r>
              <a:rPr lang="en-US" sz="2400" b="1" dirty="0" smtClean="0">
                <a:solidFill>
                  <a:schemeClr val="bg1"/>
                </a:solidFill>
                <a:latin typeface="Roboto" pitchFamily="2" charset="0"/>
                <a:ea typeface="Roboto" pitchFamily="2" charset="0"/>
              </a:rPr>
              <a:t>CUALES MIGRANTES</a:t>
            </a:r>
            <a:endParaRPr lang="es-ES" sz="3000" b="1" dirty="0" smtClean="0">
              <a:solidFill>
                <a:srgbClr val="072B62"/>
              </a:solidFill>
              <a:latin typeface="Roboto" pitchFamily="2" charset="0"/>
              <a:ea typeface="Roboto" pitchFamily="2" charset="0"/>
            </a:endParaRPr>
          </a:p>
          <a:p>
            <a:pPr algn="ctr">
              <a:buClr>
                <a:schemeClr val="bg1"/>
              </a:buClr>
              <a:buSzPct val="125000"/>
            </a:pPr>
            <a:endParaRPr lang="es-ES" sz="3000" b="1" dirty="0" smtClean="0">
              <a:solidFill>
                <a:srgbClr val="072B62"/>
              </a:solidFill>
              <a:latin typeface="Roboto" pitchFamily="2" charset="0"/>
              <a:ea typeface="Roboto" pitchFamily="2" charset="0"/>
            </a:endParaRPr>
          </a:p>
          <a:p>
            <a:pPr algn="ctr">
              <a:spcAft>
                <a:spcPts val="1200"/>
              </a:spcAft>
              <a:buClr>
                <a:schemeClr val="bg1"/>
              </a:buClr>
              <a:buSzPct val="125000"/>
            </a:pPr>
            <a:r>
              <a:rPr lang="es-ES" sz="3000" b="1" dirty="0" smtClean="0">
                <a:solidFill>
                  <a:srgbClr val="072B62"/>
                </a:solidFill>
                <a:latin typeface="Roboto" pitchFamily="2" charset="0"/>
                <a:ea typeface="Roboto" pitchFamily="2" charset="0"/>
              </a:rPr>
              <a:t>En </a:t>
            </a:r>
            <a:r>
              <a:rPr lang="es-ES" sz="3000" b="1" dirty="0">
                <a:solidFill>
                  <a:srgbClr val="072B62"/>
                </a:solidFill>
                <a:latin typeface="Roboto" pitchFamily="2" charset="0"/>
                <a:ea typeface="Roboto" pitchFamily="2" charset="0"/>
              </a:rPr>
              <a:t>países </a:t>
            </a:r>
            <a:r>
              <a:rPr lang="es-ES" sz="3000" b="1" dirty="0" smtClean="0">
                <a:solidFill>
                  <a:srgbClr val="072B62"/>
                </a:solidFill>
                <a:latin typeface="Roboto" pitchFamily="2" charset="0"/>
                <a:ea typeface="Roboto" pitchFamily="2" charset="0"/>
              </a:rPr>
              <a:t>afectados</a:t>
            </a:r>
            <a:endParaRPr lang="es-ES" sz="3000" b="1" dirty="0">
              <a:solidFill>
                <a:srgbClr val="072B62"/>
              </a:solidFill>
              <a:latin typeface="Roboto" pitchFamily="2" charset="0"/>
              <a:ea typeface="Roboto" pitchFamily="2" charset="0"/>
            </a:endParaRPr>
          </a:p>
          <a:p>
            <a:pPr algn="ctr">
              <a:spcAft>
                <a:spcPts val="1200"/>
              </a:spcAft>
              <a:buClr>
                <a:schemeClr val="bg1"/>
              </a:buClr>
              <a:buSzPct val="125000"/>
            </a:pPr>
            <a:r>
              <a:rPr lang="es-ES" sz="3000" b="1" dirty="0" smtClean="0">
                <a:solidFill>
                  <a:srgbClr val="072B62"/>
                </a:solidFill>
                <a:latin typeface="Roboto" pitchFamily="2" charset="0"/>
                <a:ea typeface="Roboto" pitchFamily="2" charset="0"/>
              </a:rPr>
              <a:t>Temporales </a:t>
            </a:r>
            <a:br>
              <a:rPr lang="es-ES" sz="3000" b="1" dirty="0" smtClean="0">
                <a:solidFill>
                  <a:srgbClr val="072B62"/>
                </a:solidFill>
                <a:latin typeface="Roboto" pitchFamily="2" charset="0"/>
                <a:ea typeface="Roboto" pitchFamily="2" charset="0"/>
              </a:rPr>
            </a:br>
            <a:r>
              <a:rPr lang="es-ES" sz="3000" b="1" dirty="0" smtClean="0">
                <a:solidFill>
                  <a:srgbClr val="072B62"/>
                </a:solidFill>
                <a:latin typeface="Roboto" pitchFamily="2" charset="0"/>
                <a:ea typeface="Roboto" pitchFamily="2" charset="0"/>
              </a:rPr>
              <a:t>y permanentes</a:t>
            </a:r>
            <a:endParaRPr lang="es-ES" sz="3000" b="1" dirty="0">
              <a:solidFill>
                <a:srgbClr val="072B62"/>
              </a:solidFill>
              <a:latin typeface="Roboto" pitchFamily="2" charset="0"/>
              <a:ea typeface="Roboto" pitchFamily="2" charset="0"/>
            </a:endParaRPr>
          </a:p>
          <a:p>
            <a:pPr algn="ctr">
              <a:spcAft>
                <a:spcPts val="1200"/>
              </a:spcAft>
              <a:buClr>
                <a:schemeClr val="bg1"/>
              </a:buClr>
              <a:buSzPct val="125000"/>
            </a:pPr>
            <a:r>
              <a:rPr lang="es-ES" sz="3000" b="1" dirty="0" smtClean="0">
                <a:solidFill>
                  <a:srgbClr val="072B62"/>
                </a:solidFill>
                <a:latin typeface="Roboto" pitchFamily="2" charset="0"/>
                <a:ea typeface="Roboto" pitchFamily="2" charset="0"/>
              </a:rPr>
              <a:t>Sin </a:t>
            </a:r>
            <a:r>
              <a:rPr lang="es-ES" sz="3000" b="1" dirty="0">
                <a:solidFill>
                  <a:srgbClr val="072B62"/>
                </a:solidFill>
                <a:latin typeface="Roboto" pitchFamily="2" charset="0"/>
                <a:ea typeface="Roboto" pitchFamily="2" charset="0"/>
              </a:rPr>
              <a:t>considerar estatus legal</a:t>
            </a:r>
          </a:p>
        </p:txBody>
      </p:sp>
      <p:sp>
        <p:nvSpPr>
          <p:cNvPr id="9" name="TextBox 8"/>
          <p:cNvSpPr txBox="1"/>
          <p:nvPr/>
        </p:nvSpPr>
        <p:spPr>
          <a:xfrm>
            <a:off x="8284029" y="2263126"/>
            <a:ext cx="3429000" cy="2769989"/>
          </a:xfrm>
          <a:prstGeom prst="rect">
            <a:avLst/>
          </a:prstGeom>
          <a:noFill/>
        </p:spPr>
        <p:txBody>
          <a:bodyPr wrap="square" rtlCol="0">
            <a:spAutoFit/>
          </a:bodyPr>
          <a:lstStyle/>
          <a:p>
            <a:pPr algn="ctr">
              <a:buClr>
                <a:srgbClr val="072B62"/>
              </a:buClr>
              <a:buSzPct val="125000"/>
            </a:pPr>
            <a:r>
              <a:rPr lang="en-US" sz="2400" b="1" dirty="0" smtClean="0">
                <a:solidFill>
                  <a:schemeClr val="bg1"/>
                </a:solidFill>
                <a:latin typeface="Roboto" pitchFamily="2" charset="0"/>
                <a:ea typeface="Roboto" pitchFamily="2" charset="0"/>
              </a:rPr>
              <a:t>CUALES MEDIDAS</a:t>
            </a:r>
          </a:p>
          <a:p>
            <a:pPr algn="ctr">
              <a:spcAft>
                <a:spcPts val="1200"/>
              </a:spcAft>
              <a:buClr>
                <a:srgbClr val="072B62"/>
              </a:buClr>
              <a:buSzPct val="125000"/>
            </a:pPr>
            <a:endParaRPr lang="en-US" sz="3000" b="1" dirty="0" smtClean="0">
              <a:solidFill>
                <a:srgbClr val="072B62"/>
              </a:solidFill>
              <a:latin typeface="Roboto" pitchFamily="2" charset="0"/>
              <a:ea typeface="Roboto" pitchFamily="2" charset="0"/>
            </a:endParaRPr>
          </a:p>
          <a:p>
            <a:pPr algn="ctr">
              <a:spcAft>
                <a:spcPts val="1200"/>
              </a:spcAft>
              <a:buClr>
                <a:srgbClr val="072B62"/>
              </a:buClr>
              <a:buSzPct val="125000"/>
            </a:pPr>
            <a:r>
              <a:rPr lang="en-US" sz="3000" b="1" dirty="0" err="1" smtClean="0">
                <a:solidFill>
                  <a:srgbClr val="072B62"/>
                </a:solidFill>
                <a:latin typeface="Roboto" pitchFamily="2" charset="0"/>
                <a:ea typeface="Roboto" pitchFamily="2" charset="0"/>
              </a:rPr>
              <a:t>Preparación</a:t>
            </a:r>
            <a:endParaRPr lang="en-US" sz="3000" b="1" dirty="0">
              <a:solidFill>
                <a:srgbClr val="072B62"/>
              </a:solidFill>
              <a:latin typeface="Roboto" pitchFamily="2" charset="0"/>
              <a:ea typeface="Roboto" pitchFamily="2" charset="0"/>
            </a:endParaRPr>
          </a:p>
          <a:p>
            <a:pPr algn="ctr">
              <a:spcAft>
                <a:spcPts val="1200"/>
              </a:spcAft>
              <a:buClr>
                <a:srgbClr val="072B62"/>
              </a:buClr>
              <a:buSzPct val="125000"/>
            </a:pPr>
            <a:r>
              <a:rPr lang="en-US" sz="3000" b="1" dirty="0" err="1" smtClean="0">
                <a:solidFill>
                  <a:srgbClr val="072B62"/>
                </a:solidFill>
                <a:latin typeface="Roboto" pitchFamily="2" charset="0"/>
                <a:ea typeface="Roboto" pitchFamily="2" charset="0"/>
              </a:rPr>
              <a:t>Respuesta</a:t>
            </a:r>
            <a:endParaRPr lang="en-US" sz="3000" b="1" dirty="0">
              <a:solidFill>
                <a:srgbClr val="072B62"/>
              </a:solidFill>
              <a:latin typeface="Roboto" pitchFamily="2" charset="0"/>
              <a:ea typeface="Roboto" pitchFamily="2" charset="0"/>
            </a:endParaRPr>
          </a:p>
          <a:p>
            <a:pPr algn="ctr">
              <a:spcAft>
                <a:spcPts val="1200"/>
              </a:spcAft>
              <a:buClr>
                <a:srgbClr val="072B62"/>
              </a:buClr>
              <a:buSzPct val="125000"/>
            </a:pPr>
            <a:r>
              <a:rPr lang="en-US" sz="3000" b="1" dirty="0" err="1" smtClean="0">
                <a:solidFill>
                  <a:srgbClr val="072B62"/>
                </a:solidFill>
                <a:latin typeface="Roboto" pitchFamily="2" charset="0"/>
                <a:ea typeface="Roboto" pitchFamily="2" charset="0"/>
              </a:rPr>
              <a:t>Recuperación</a:t>
            </a:r>
            <a:endParaRPr lang="en-US" sz="3000" b="1" dirty="0">
              <a:solidFill>
                <a:srgbClr val="072B62"/>
              </a:solidFill>
              <a:latin typeface="Roboto" pitchFamily="2" charset="0"/>
              <a:ea typeface="Roboto" pitchFamily="2" charset="0"/>
            </a:endParaRPr>
          </a:p>
        </p:txBody>
      </p:sp>
      <p:cxnSp>
        <p:nvCxnSpPr>
          <p:cNvPr id="4" name="Straight Connector 3"/>
          <p:cNvCxnSpPr/>
          <p:nvPr/>
        </p:nvCxnSpPr>
        <p:spPr>
          <a:xfrm>
            <a:off x="4169229" y="2253343"/>
            <a:ext cx="0" cy="3956957"/>
          </a:xfrm>
          <a:prstGeom prst="line">
            <a:avLst/>
          </a:prstGeom>
          <a:ln w="19050">
            <a:solidFill>
              <a:srgbClr val="072B62"/>
            </a:solidFill>
            <a:prstDash val="sysDot"/>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8120750" y="2253342"/>
            <a:ext cx="0" cy="3956957"/>
          </a:xfrm>
          <a:prstGeom prst="line">
            <a:avLst/>
          </a:prstGeom>
          <a:ln w="19050">
            <a:solidFill>
              <a:srgbClr val="072B62"/>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389736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403</TotalTime>
  <Words>2893</Words>
  <Application>Microsoft Office PowerPoint</Application>
  <PresentationFormat>Widescreen</PresentationFormat>
  <Paragraphs>249</Paragraphs>
  <Slides>16</Slides>
  <Notes>16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Calibri Light</vt:lpstr>
      <vt:lpstr>Source Sans Pro Black</vt:lpstr>
      <vt:lpstr>Arial</vt:lpstr>
      <vt:lpstr>Roboto</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EL PROCESO</vt:lpstr>
      <vt:lpstr>PowerPoint Presentation</vt:lpstr>
      <vt:lpstr>PowerPoint Presentation</vt:lpstr>
      <vt:lpstr>PowerPoint Presentation</vt:lpstr>
      <vt:lpstr>PowerPoint Presentation</vt:lpstr>
      <vt:lpstr>PowerPoint Presentation</vt:lpstr>
      <vt:lpstr>PowerPoint Presentation</vt:lpstr>
    </vt:vector>
  </TitlesOfParts>
  <Company>IOM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BONNET Claire</dc:creator>
  <cp:lastModifiedBy>GUADAGNO Lorenzo</cp:lastModifiedBy>
  <cp:revision>50</cp:revision>
  <cp:lastPrinted>2017-01-30T17:51:59Z</cp:lastPrinted>
  <dcterms:created xsi:type="dcterms:W3CDTF">2017-01-30T08:49:36Z</dcterms:created>
  <dcterms:modified xsi:type="dcterms:W3CDTF">2017-02-06T14:06:55Z</dcterms:modified>
</cp:coreProperties>
</file>