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8" r:id="rId3"/>
    <p:sldId id="262" r:id="rId4"/>
    <p:sldId id="265" r:id="rId5"/>
    <p:sldId id="268" r:id="rId6"/>
    <p:sldId id="266" r:id="rId7"/>
  </p:sldIdLst>
  <p:sldSz cx="12192000" cy="6858000"/>
  <p:notesSz cx="6858000" cy="9144000"/>
  <p:embeddedFontLst>
    <p:embeddedFont>
      <p:font typeface="Roboto" pitchFamily="2" charset="0"/>
      <p:regular r:id="rId8"/>
      <p:bold r:id="rId9"/>
      <p:italic r:id="rId10"/>
      <p:boldItalic r:id="rId11"/>
    </p:embeddedFont>
    <p:embeddedFont>
      <p:font typeface="Source Sans Pro Black" panose="020B0803030403020204" pitchFamily="34" charset="0"/>
      <p:bold r:id="rId12"/>
      <p:boldItalic r:id="rId13"/>
    </p:embeddedFont>
    <p:embeddedFont>
      <p:font typeface="Calibri Light" panose="020F0302020204030204" pitchFamily="34" charset="0"/>
      <p:regular r:id="rId14"/>
      <p:italic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7" orient="horz" pos="4320" userDrawn="1">
          <p15:clr>
            <a:srgbClr val="A4A3A4"/>
          </p15:clr>
        </p15:guide>
        <p15:guide id="8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B62"/>
    <a:srgbClr val="3E79D0"/>
    <a:srgbClr val="0E57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32" y="228"/>
      </p:cViewPr>
      <p:guideLst>
        <p:guide orient="horz" pos="43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200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066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54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584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417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83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684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293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205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97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28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BAADA-9E84-4F3D-8DDE-AA0B1669DF34}" type="datetimeFigureOut">
              <a:rPr lang="en-US" smtClean="0"/>
              <a:t>01-Feb-17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72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micicinitiative.iom.int/" TargetMode="External"/><Relationship Id="rId4" Type="http://schemas.openxmlformats.org/officeDocument/2006/relationships/hyperlink" Target="mailto:micicsecretariat@iom.i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2B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47700"/>
            <a:ext cx="3164203" cy="8218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426" y="647700"/>
            <a:ext cx="825574" cy="890507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695950" y="2645080"/>
            <a:ext cx="588645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200" dirty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INTRODUCCIÓN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7032171" y="4121604"/>
            <a:ext cx="45502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662057" y="4279212"/>
            <a:ext cx="5018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Protección de los nacionales en el exterior afectados por situación de crisis</a:t>
            </a:r>
            <a:endParaRPr lang="en-US" b="1" dirty="0" smtClean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08374" y="5022309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u="sng" dirty="0" smtClean="0">
                <a:solidFill>
                  <a:srgbClr val="3E79D0"/>
                </a:solidFill>
                <a:uFill>
                  <a:solidFill>
                    <a:srgbClr val="3E79D0"/>
                  </a:solidFill>
                </a:uFill>
                <a:latin typeface="Roboto" pitchFamily="2" charset="0"/>
                <a:ea typeface="Roboto" pitchFamily="2" charset="0"/>
              </a:rPr>
              <a:t>Lorenzo </a:t>
            </a:r>
            <a:r>
              <a:rPr lang="en-US" b="1" u="sng" dirty="0" err="1" smtClean="0">
                <a:solidFill>
                  <a:srgbClr val="3E79D0"/>
                </a:solidFill>
                <a:uFill>
                  <a:solidFill>
                    <a:srgbClr val="3E79D0"/>
                  </a:solidFill>
                </a:uFill>
                <a:latin typeface="Roboto" pitchFamily="2" charset="0"/>
                <a:ea typeface="Roboto" pitchFamily="2" charset="0"/>
              </a:rPr>
              <a:t>Guadagno</a:t>
            </a:r>
            <a:r>
              <a:rPr lang="en-US" b="1" u="sng" dirty="0" smtClean="0">
                <a:solidFill>
                  <a:srgbClr val="3E79D0"/>
                </a:solidFill>
                <a:uFill>
                  <a:solidFill>
                    <a:srgbClr val="3E79D0"/>
                  </a:solidFill>
                </a:uFill>
                <a:latin typeface="Roboto" pitchFamily="2" charset="0"/>
                <a:ea typeface="Roboto" pitchFamily="2" charset="0"/>
              </a:rPr>
              <a:t> and Chiara Milano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917874" y="5679635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San Jose, Costa Rica</a:t>
            </a:r>
          </a:p>
          <a:p>
            <a:r>
              <a:rPr lang="en-US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Feb 1 and 2, 2017</a:t>
            </a:r>
          </a:p>
        </p:txBody>
      </p:sp>
    </p:spTree>
    <p:extLst>
      <p:ext uri="{BB962C8B-B14F-4D97-AF65-F5344CB8AC3E}">
        <p14:creationId xmlns:p14="http://schemas.microsoft.com/office/powerpoint/2010/main" val="279049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2B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chemeClr val="bg1"/>
              </a:buClr>
              <a:buSzPct val="125000"/>
            </a:pP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78970" y="703342"/>
            <a:ext cx="1110342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200" dirty="0" smtClean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OBJECTIVOS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68890" y="2394539"/>
            <a:ext cx="422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10274" y="2331167"/>
            <a:ext cx="56265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sz="2000" b="1" dirty="0" err="1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Destacar</a:t>
            </a:r>
            <a:r>
              <a:rPr lang="en-U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los</a:t>
            </a:r>
            <a:r>
              <a:rPr lang="en-U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 </a:t>
            </a: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retos específicos que sus nacionales enfrentan 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en una </a:t>
            </a: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crisis en el país de destino. </a:t>
            </a:r>
            <a:endParaRPr lang="es-ES" sz="2000" b="1" dirty="0" smtClean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  <a:p>
            <a:pPr marL="285750" indent="-285750">
              <a:spcAft>
                <a:spcPts val="12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Proveer </a:t>
            </a: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información concreta y 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ejemplos de medidas para </a:t>
            </a: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reducir la vulnerabilidad de las personas 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migrantes.</a:t>
            </a:r>
          </a:p>
          <a:p>
            <a:pPr marL="285750" indent="-285750">
              <a:spcAft>
                <a:spcPts val="12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Promover </a:t>
            </a: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la cooperación entre los actores institucionales 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de los </a:t>
            </a: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países de 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origen.</a:t>
            </a:r>
            <a:endParaRPr lang="en-US" sz="2000" b="1" dirty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11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rgbClr val="072B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8084" y="703345"/>
            <a:ext cx="1110342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200" b="1" dirty="0" smtClean="0">
                <a:solidFill>
                  <a:srgbClr val="072B62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METODOLOGÍA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372766"/>
            <a:ext cx="5758544" cy="383902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12430" y="2350217"/>
            <a:ext cx="505097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Participar activamente</a:t>
            </a:r>
          </a:p>
          <a:p>
            <a:pPr marL="285750" indent="-285750"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endParaRPr lang="es-ES" sz="2000" b="1" dirty="0" smtClean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  <a:p>
            <a:pPr marL="285750" indent="-285750"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Intercambiar información y experiencias</a:t>
            </a:r>
          </a:p>
          <a:p>
            <a:pPr marL="285750" indent="-285750"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endParaRPr lang="es-ES" sz="2000" b="1" dirty="0" smtClean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  <a:p>
            <a:pPr marL="285750" indent="-285750"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Trabajar juntos</a:t>
            </a:r>
          </a:p>
          <a:p>
            <a:pPr marL="285750" indent="-285750"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endParaRPr lang="es-ES" sz="2000" b="1" dirty="0" smtClean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  <a:p>
            <a:pPr marL="285750" indent="-285750"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Vincular el taller con su contexto profesional</a:t>
            </a:r>
          </a:p>
          <a:p>
            <a:pPr marL="285750" indent="-285750"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endParaRPr lang="es-ES" sz="2000" b="1" dirty="0" smtClean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  <a:p>
            <a:pPr marL="285750" indent="-285750"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Dirigir el proceso de aprendizaje</a:t>
            </a:r>
            <a:endParaRPr lang="es-ES" sz="2000" b="1" dirty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7"/>
          <a:stretch/>
        </p:blipFill>
        <p:spPr>
          <a:xfrm flipH="1">
            <a:off x="609599" y="2372766"/>
            <a:ext cx="5860473" cy="3839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77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868890" y="2394539"/>
            <a:ext cx="422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2B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chemeClr val="bg1"/>
              </a:buClr>
              <a:buSzPct val="125000"/>
            </a:pP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09601" y="1838586"/>
            <a:ext cx="109728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bg1"/>
              </a:buClr>
              <a:buSzPct val="125000"/>
            </a:pPr>
            <a:r>
              <a:rPr lang="en-US" sz="4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Los </a:t>
            </a:r>
            <a:r>
              <a:rPr lang="en-US" sz="4000" b="1" dirty="0" err="1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facilitadores</a:t>
            </a:r>
            <a:r>
              <a:rPr lang="en-US" sz="4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:</a:t>
            </a:r>
          </a:p>
          <a:p>
            <a:pPr algn="ctr">
              <a:buClr>
                <a:schemeClr val="bg1"/>
              </a:buClr>
              <a:buSzPct val="125000"/>
            </a:pPr>
            <a:endParaRPr lang="en-US" sz="4000" b="1" dirty="0" smtClean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  <a:p>
            <a:pPr algn="ctr">
              <a:buClr>
                <a:schemeClr val="bg1"/>
              </a:buClr>
              <a:buSzPct val="125000"/>
            </a:pPr>
            <a:r>
              <a:rPr lang="en-US" sz="4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From sage on stage</a:t>
            </a:r>
          </a:p>
          <a:p>
            <a:pPr algn="ctr">
              <a:buClr>
                <a:schemeClr val="bg1"/>
              </a:buClr>
              <a:buSzPct val="125000"/>
            </a:pPr>
            <a:r>
              <a:rPr lang="en-US" sz="4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To guide on the side</a:t>
            </a:r>
          </a:p>
          <a:p>
            <a:pPr algn="ctr">
              <a:buClr>
                <a:schemeClr val="bg1"/>
              </a:buClr>
              <a:buSzPct val="125000"/>
            </a:pPr>
            <a:endParaRPr lang="en-US" sz="4000" b="1" dirty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03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2B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chemeClr val="bg1"/>
              </a:buClr>
              <a:buSzPct val="125000"/>
            </a:pP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78970" y="703342"/>
            <a:ext cx="1110342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200" dirty="0" smtClean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REGLAS DEL TALLER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68890" y="2394539"/>
            <a:ext cx="422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31257" y="2167613"/>
            <a:ext cx="165054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chemeClr val="bg1"/>
              </a:buClr>
              <a:buSzPct val="125000"/>
            </a:pPr>
            <a:r>
              <a:rPr lang="en-US" sz="20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?</a:t>
            </a:r>
            <a:endParaRPr lang="en-US" sz="20000" b="1" dirty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73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2B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47700"/>
            <a:ext cx="3164203" cy="8218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426" y="647700"/>
            <a:ext cx="825574" cy="890507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666997" y="5694595"/>
            <a:ext cx="6868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Contact: </a:t>
            </a:r>
            <a:r>
              <a:rPr lang="en-US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  <a:hlinkClick r:id="rId4"/>
              </a:rPr>
              <a:t>micicsecretariat@iom.it</a:t>
            </a:r>
            <a:r>
              <a:rPr lang="en-US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 - </a:t>
            </a:r>
            <a:r>
              <a:rPr lang="en-US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  <a:hlinkClick r:id="rId5"/>
              </a:rPr>
              <a:t>www.micicinitiative.iom.int</a:t>
            </a:r>
            <a:endParaRPr lang="en-US" dirty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  <a:p>
            <a:pPr algn="ctr"/>
            <a:endParaRPr lang="en-US" dirty="0" smtClean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09775" y="2891621"/>
            <a:ext cx="5990683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200" dirty="0" smtClean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GRACIAS</a:t>
            </a:r>
            <a:endParaRPr lang="en-US" sz="6200" dirty="0">
              <a:solidFill>
                <a:schemeClr val="bg1"/>
              </a:solidFill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62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119</Words>
  <Application>Microsoft Office PowerPoint</Application>
  <PresentationFormat>Widescreen</PresentationFormat>
  <Paragraphs>27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Roboto</vt:lpstr>
      <vt:lpstr>Source Sans Pro Black</vt:lpstr>
      <vt:lpstr>Calibri Light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BONNET Claire</dc:creator>
  <cp:lastModifiedBy>GUADAGNO Lorenzo</cp:lastModifiedBy>
  <cp:revision>22</cp:revision>
  <dcterms:created xsi:type="dcterms:W3CDTF">2017-01-30T08:49:36Z</dcterms:created>
  <dcterms:modified xsi:type="dcterms:W3CDTF">2017-02-01T10:03:22Z</dcterms:modified>
</cp:coreProperties>
</file>