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11"/>
  </p:notesMasterIdLst>
  <p:handoutMasterIdLst>
    <p:handoutMasterId r:id="rId12"/>
  </p:handoutMasterIdLst>
  <p:sldIdLst>
    <p:sldId id="256" r:id="rId2"/>
    <p:sldId id="489" r:id="rId3"/>
    <p:sldId id="488" r:id="rId4"/>
    <p:sldId id="608" r:id="rId5"/>
    <p:sldId id="621" r:id="rId6"/>
    <p:sldId id="618" r:id="rId7"/>
    <p:sldId id="622" r:id="rId8"/>
    <p:sldId id="623" r:id="rId9"/>
    <p:sldId id="624" r:id="rId10"/>
  </p:sldIdLst>
  <p:sldSz cx="9144000" cy="6858000" type="screen4x3"/>
  <p:notesSz cx="7010400" cy="9236075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95C1BF"/>
    <a:srgbClr val="7897B4"/>
    <a:srgbClr val="6086A6"/>
    <a:srgbClr val="A50021"/>
    <a:srgbClr val="990033"/>
    <a:srgbClr val="00FFFF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1" autoAdjust="0"/>
    <p:restoredTop sz="80863" autoAdjust="0"/>
  </p:normalViewPr>
  <p:slideViewPr>
    <p:cSldViewPr>
      <p:cViewPr varScale="1">
        <p:scale>
          <a:sx n="56" d="100"/>
          <a:sy n="56" d="100"/>
        </p:scale>
        <p:origin x="-102" y="-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784" y="-72"/>
      </p:cViewPr>
      <p:guideLst>
        <p:guide orient="horz" pos="2910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ayla\Documents\WorkGeorge\Package%20for%20the%20WP%20Conference%20of%20Senior%20Consular%20Officials\Working%20Materal%20-%20NOT%20FOR%20DISTRIBUTION\Consular%20Forum%20of%20Senior%20Consular%20Officials%20-%20Survey%20Response%20Matrix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ayla\Documents\WorkGeorge\Package%20for%20the%20WP%20Conference%20of%20Senior%20Consular%20Officials\Working%20Materal%20-%20NOT%20FOR%20DISTRIBUTION\Consular%20Forum%20of%20Senior%20Consular%20Officials%20-%20Survey%20Response%20Matrix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kayla\Documents\WorkGeorge\Package%20for%20the%20WP%20Conference%20of%20Senior%20Consular%20Officials\Working%20Materal%20-%20NOT%20FOR%20DISTRIBUTION\Consular%20Forum%20of%20Senior%20Consular%20Officials%20-%20Survey%20Response%20Matrix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'P1A - Quant'!$B$1</c:f>
              <c:strCache>
                <c:ptCount val="1"/>
                <c:pt idx="0">
                  <c:v>Average Significance</c:v>
                </c:pt>
              </c:strCache>
            </c:strRef>
          </c:tx>
          <c:invertIfNegative val="0"/>
          <c:dLbls>
            <c:dLbl>
              <c:idx val="0"/>
              <c:layout/>
              <c:tx>
                <c:strRef>
                  <c:f>'P1A - Quant'!$C$2</c:f>
                  <c:strCache>
                    <c:ptCount val="1"/>
                    <c:pt idx="0">
                      <c:v>Lawsuits Against the Government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strRef>
                  <c:f>'P1A - Quant'!$C$3</c:f>
                  <c:strCache>
                    <c:ptCount val="1"/>
                    <c:pt idx="0">
                      <c:v>Adjusting to New Types of Demands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/>
              <c:tx>
                <c:strRef>
                  <c:f>'P1A - Quant'!$C$4</c:f>
                  <c:strCache>
                    <c:ptCount val="1"/>
                    <c:pt idx="0">
                      <c:v>Challenges Associated with Multi-Citizenship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/>
              <c:tx>
                <c:strRef>
                  <c:f>'P1A - Quant'!$C$5</c:f>
                  <c:strCache>
                    <c:ptCount val="1"/>
                    <c:pt idx="0">
                      <c:v>Limitations to International Legal Framework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4"/>
              <c:layout/>
              <c:tx>
                <c:strRef>
                  <c:f>'P1A - Quant'!$C$6</c:f>
                  <c:strCache>
                    <c:ptCount val="1"/>
                    <c:pt idx="0">
                      <c:v>Unwillingness of Private Sector to Play a Role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5"/>
              <c:layout/>
              <c:tx>
                <c:strRef>
                  <c:f>'P1A - Quant'!$C$7</c:f>
                  <c:strCache>
                    <c:ptCount val="1"/>
                    <c:pt idx="0">
                      <c:v>Challenges Associated with Accessing Detained Citizens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6"/>
              <c:layout/>
              <c:tx>
                <c:strRef>
                  <c:f>'P1A - Quant'!$C$8</c:f>
                  <c:strCache>
                    <c:ptCount val="1"/>
                    <c:pt idx="0">
                      <c:v>Protecting Citizens Living Abroad Permanently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7"/>
              <c:layout/>
              <c:tx>
                <c:strRef>
                  <c:f>'P1A - Quant'!$C$9</c:f>
                  <c:strCache>
                    <c:ptCount val="1"/>
                    <c:pt idx="0">
                      <c:v>Complexity of Cross-Border Family Cases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8"/>
              <c:layout/>
              <c:tx>
                <c:strRef>
                  <c:f>'P1A - Quant'!$C$10</c:f>
                  <c:strCache>
                    <c:ptCount val="1"/>
                    <c:pt idx="0">
                      <c:v>Insufficient Resources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9"/>
              <c:layout/>
              <c:tx>
                <c:strRef>
                  <c:f>'P1A - Quant'!$C$11</c:f>
                  <c:strCache>
                    <c:ptCount val="1"/>
                    <c:pt idx="0">
                      <c:v>Citizens Travelling without Proper Preparation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0"/>
              <c:layout/>
              <c:tx>
                <c:strRef>
                  <c:f>'P1A - Quant'!$C$12</c:f>
                  <c:strCache>
                    <c:ptCount val="1"/>
                    <c:pt idx="0">
                      <c:v>Meeting Demand for Personalized Services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1"/>
              <c:layout/>
              <c:tx>
                <c:strRef>
                  <c:f>'P1A - Quant'!$C$13</c:f>
                  <c:strCache>
                    <c:ptCount val="1"/>
                    <c:pt idx="0">
                      <c:v>Keeping Up with Rapidly Evolving Technology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2"/>
              <c:layout/>
              <c:tx>
                <c:strRef>
                  <c:f>'P1A - Quant'!$C$14</c:f>
                  <c:strCache>
                    <c:ptCount val="1"/>
                    <c:pt idx="0">
                      <c:v>Limited Capability to Provide Services During Crises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3"/>
              <c:layout/>
              <c:tx>
                <c:strRef>
                  <c:f>'P1A - Quant'!$C$15</c:f>
                  <c:strCache>
                    <c:ptCount val="1"/>
                    <c:pt idx="0">
                      <c:v>Heightened Media Scrutiny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4"/>
              <c:layout/>
              <c:tx>
                <c:strRef>
                  <c:f>'P1A - Quant'!$C$16</c:f>
                  <c:strCache>
                    <c:ptCount val="1"/>
                    <c:pt idx="0">
                      <c:v>Heightened Political and Public Scrutiny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800" b="0" i="0" strike="noStrike">
                      <a:latin typeface="Calibri (Body)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800">
                    <a:latin typeface="Calibri (Body)"/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'P1A - Quant'!$A$2:$A$16</c:f>
              <c:strCache>
                <c:ptCount val="15"/>
                <c:pt idx="0">
                  <c:v>1.14</c:v>
                </c:pt>
                <c:pt idx="1">
                  <c:v>1.15</c:v>
                </c:pt>
                <c:pt idx="2">
                  <c:v>1.9</c:v>
                </c:pt>
                <c:pt idx="3">
                  <c:v>1.11</c:v>
                </c:pt>
                <c:pt idx="4">
                  <c:v>1.13</c:v>
                </c:pt>
                <c:pt idx="5">
                  <c:v>1.10</c:v>
                </c:pt>
                <c:pt idx="6">
                  <c:v>1.6</c:v>
                </c:pt>
                <c:pt idx="7">
                  <c:v>1.7</c:v>
                </c:pt>
                <c:pt idx="8">
                  <c:v>1.5</c:v>
                </c:pt>
                <c:pt idx="9">
                  <c:v>1.12</c:v>
                </c:pt>
                <c:pt idx="10">
                  <c:v>1.4</c:v>
                </c:pt>
                <c:pt idx="11">
                  <c:v>1.3</c:v>
                </c:pt>
                <c:pt idx="12">
                  <c:v>1.8</c:v>
                </c:pt>
                <c:pt idx="13">
                  <c:v>1.2</c:v>
                </c:pt>
                <c:pt idx="14">
                  <c:v>1.1</c:v>
                </c:pt>
              </c:strCache>
            </c:strRef>
          </c:cat>
          <c:val>
            <c:numRef>
              <c:f>'P1A - Quant'!$B$2:$B$16</c:f>
              <c:numCache>
                <c:formatCode>0.00</c:formatCode>
                <c:ptCount val="15"/>
                <c:pt idx="0">
                  <c:v>3.2</c:v>
                </c:pt>
                <c:pt idx="1">
                  <c:v>2.9523809523809526</c:v>
                </c:pt>
                <c:pt idx="2">
                  <c:v>2.6666666666666665</c:v>
                </c:pt>
                <c:pt idx="3">
                  <c:v>2.5238095238095237</c:v>
                </c:pt>
                <c:pt idx="4">
                  <c:v>2.3333333333333335</c:v>
                </c:pt>
                <c:pt idx="5">
                  <c:v>2.2857142857142856</c:v>
                </c:pt>
                <c:pt idx="6">
                  <c:v>2.0476190476190474</c:v>
                </c:pt>
                <c:pt idx="7">
                  <c:v>1.9523809523809523</c:v>
                </c:pt>
                <c:pt idx="8">
                  <c:v>1.9047619047619047</c:v>
                </c:pt>
                <c:pt idx="9">
                  <c:v>1.9047619047619047</c:v>
                </c:pt>
                <c:pt idx="10">
                  <c:v>1.8571428571428572</c:v>
                </c:pt>
                <c:pt idx="11">
                  <c:v>1.7142857142857142</c:v>
                </c:pt>
                <c:pt idx="12">
                  <c:v>1.5714285714285714</c:v>
                </c:pt>
                <c:pt idx="13">
                  <c:v>1.55</c:v>
                </c:pt>
                <c:pt idx="14">
                  <c:v>1.4761904761904763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925248"/>
        <c:axId val="81926784"/>
      </c:barChart>
      <c:catAx>
        <c:axId val="819252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81926784"/>
        <c:crosses val="max"/>
        <c:auto val="1"/>
        <c:lblAlgn val="ctr"/>
        <c:lblOffset val="100"/>
        <c:noMultiLvlLbl val="0"/>
      </c:catAx>
      <c:valAx>
        <c:axId val="81926784"/>
        <c:scaling>
          <c:orientation val="maxMin"/>
          <c:max val="4"/>
          <c:min val="1"/>
        </c:scaling>
        <c:delete val="0"/>
        <c:axPos val="b"/>
        <c:majorGridlines>
          <c:spPr>
            <a:effectLst/>
          </c:spPr>
        </c:majorGridlines>
        <c:numFmt formatCode="0.00" sourceLinked="1"/>
        <c:majorTickMark val="out"/>
        <c:minorTickMark val="none"/>
        <c:tickLblPos val="nextTo"/>
        <c:crossAx val="81925248"/>
        <c:crosses val="autoZero"/>
        <c:crossBetween val="between"/>
        <c:majorUnit val="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'P1B - Quant'!$B$1</c:f>
              <c:strCache>
                <c:ptCount val="1"/>
                <c:pt idx="0">
                  <c:v>Key Challenges and Issues in Crisis and Emergency Management</c:v>
                </c:pt>
              </c:strCache>
            </c:strRef>
          </c:tx>
          <c:invertIfNegative val="0"/>
          <c:dLbls>
            <c:dLbl>
              <c:idx val="0"/>
              <c:layout/>
              <c:tx>
                <c:strRef>
                  <c:f>'P1B - Quant'!$C$2</c:f>
                  <c:strCache>
                    <c:ptCount val="1"/>
                    <c:pt idx="0">
                      <c:v>Lack of Central Coordinating Unit in Local Government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strRef>
                  <c:f>'P1B - Quant'!$C$3</c:f>
                  <c:strCache>
                    <c:ptCount val="1"/>
                    <c:pt idx="0">
                      <c:v>No Important Issues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/>
              <c:tx>
                <c:strRef>
                  <c:f>'P1B - Quant'!$C$4</c:f>
                  <c:strCache>
                    <c:ptCount val="1"/>
                    <c:pt idx="0">
                      <c:v>Lack of Cooperation between Foreign Governments and International Organizations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/>
              <c:tx>
                <c:strRef>
                  <c:f>'P1B - Quant'!$C$5</c:f>
                  <c:strCache>
                    <c:ptCount val="1"/>
                    <c:pt idx="0">
                      <c:v>No Prior Knowledge of Who to Contact in Local Authorities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4"/>
              <c:layout/>
              <c:tx>
                <c:strRef>
                  <c:f>'P1B - Quant'!$C$6</c:f>
                  <c:strCache>
                    <c:ptCount val="1"/>
                    <c:pt idx="0">
                      <c:v>Shortcomings of Existing International Instruments and Agreements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5"/>
              <c:layout/>
              <c:tx>
                <c:strRef>
                  <c:f>'P1B - Quant'!$C$7</c:f>
                  <c:strCache>
                    <c:ptCount val="1"/>
                    <c:pt idx="0">
                      <c:v>Delays in Deploying Personnel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6"/>
              <c:layout/>
              <c:tx>
                <c:strRef>
                  <c:f>'P1B - Quant'!$C$8</c:f>
                  <c:strCache>
                    <c:ptCount val="1"/>
                    <c:pt idx="0">
                      <c:v>Lack of Financial Resources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7"/>
              <c:layout/>
              <c:tx>
                <c:strRef>
                  <c:f>'P1B - Quant'!$C$9</c:f>
                  <c:strCache>
                    <c:ptCount val="1"/>
                    <c:pt idx="0">
                      <c:v>Lack of Specialized Training for Personnel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8"/>
              <c:layout/>
              <c:tx>
                <c:strRef>
                  <c:f>'P1B - Quant'!$C$10</c:f>
                  <c:strCache>
                    <c:ptCount val="1"/>
                    <c:pt idx="0">
                      <c:v>Families with Members of Different Citizenship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9"/>
              <c:layout/>
              <c:tx>
                <c:strRef>
                  <c:f>'P1B - Quant'!$C$11</c:f>
                  <c:strCache>
                    <c:ptCount val="1"/>
                    <c:pt idx="0">
                      <c:v>Lack of Pre-existing Agreements or MOUs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0"/>
              <c:layout/>
              <c:tx>
                <c:strRef>
                  <c:f>'P1B - Quant'!$C$12</c:f>
                  <c:strCache>
                    <c:ptCount val="1"/>
                    <c:pt idx="0">
                      <c:v>Inability to Deploy Personnel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1"/>
              <c:layout/>
              <c:tx>
                <c:strRef>
                  <c:f>'P1B - Quant'!$C$13</c:f>
                  <c:strCache>
                    <c:ptCount val="1"/>
                    <c:pt idx="0">
                      <c:v>Difficulties of Issuing Travel Documentation 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2"/>
              <c:layout/>
              <c:tx>
                <c:strRef>
                  <c:f>'P1B - Quant'!$C$14</c:f>
                  <c:strCache>
                    <c:ptCount val="1"/>
                    <c:pt idx="0">
                      <c:v>Limited Capacity to Validate Citizenship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3"/>
              <c:layout/>
              <c:tx>
                <c:strRef>
                  <c:f>'P1B - Quant'!$C$15</c:f>
                  <c:strCache>
                    <c:ptCount val="1"/>
                    <c:pt idx="0">
                      <c:v>Pressure from Media which Diverts Resources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4"/>
              <c:layout/>
              <c:tx>
                <c:strRef>
                  <c:f>'P1B - Quant'!$C$16</c:f>
                  <c:strCache>
                    <c:ptCount val="1"/>
                    <c:pt idx="0">
                      <c:v>Lack of Embassy or Consulate in Crisis Zone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5"/>
              <c:layout/>
              <c:tx>
                <c:strRef>
                  <c:f>'P1B - Quant'!$C$17</c:f>
                  <c:strCache>
                    <c:ptCount val="1"/>
                    <c:pt idx="0">
                      <c:v>Local Authorities were Overwhelmed with Requests from Foreign Governments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6"/>
              <c:layout/>
              <c:tx>
                <c:strRef>
                  <c:f>'P1B - Quant'!$C$18</c:f>
                  <c:strCache>
                    <c:ptCount val="1"/>
                    <c:pt idx="0">
                      <c:v>Lack of Proper Travel Documentation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7"/>
              <c:layout/>
              <c:tx>
                <c:strRef>
                  <c:f>'P1B - Quant'!$C$19</c:f>
                  <c:strCache>
                    <c:ptCount val="1"/>
                    <c:pt idx="0">
                      <c:v>No Way to Access Citizens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8"/>
              <c:layout/>
              <c:tx>
                <c:strRef>
                  <c:f>'P1B - Quant'!$C$20</c:f>
                  <c:strCache>
                    <c:ptCount val="1"/>
                    <c:pt idx="0">
                      <c:v>Technology Failures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9"/>
              <c:layout/>
              <c:tx>
                <c:strRef>
                  <c:f>'P1B - Quant'!$C$21</c:f>
                  <c:strCache>
                    <c:ptCount val="1"/>
                    <c:pt idx="0">
                      <c:v>Limited Resources to Locate Citizens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0"/>
              <c:layout/>
              <c:tx>
                <c:strRef>
                  <c:f>'P1B - Quant'!$C$22</c:f>
                  <c:strCache>
                    <c:ptCount val="1"/>
                    <c:pt idx="0">
                      <c:v>Citizens in Affected Areas did not Register with Consul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7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'P1B - Quant'!$A$2:$A$22</c:f>
              <c:strCache>
                <c:ptCount val="21"/>
                <c:pt idx="0">
                  <c:v>6.13</c:v>
                </c:pt>
                <c:pt idx="1">
                  <c:v>6.1</c:v>
                </c:pt>
                <c:pt idx="2">
                  <c:v>6.10</c:v>
                </c:pt>
                <c:pt idx="3">
                  <c:v>6.11</c:v>
                </c:pt>
                <c:pt idx="4">
                  <c:v>6.15</c:v>
                </c:pt>
                <c:pt idx="5">
                  <c:v>6.19</c:v>
                </c:pt>
                <c:pt idx="6">
                  <c:v>6.14</c:v>
                </c:pt>
                <c:pt idx="7">
                  <c:v>6.21</c:v>
                </c:pt>
                <c:pt idx="8">
                  <c:v>6.2</c:v>
                </c:pt>
                <c:pt idx="9">
                  <c:v>6.16</c:v>
                </c:pt>
                <c:pt idx="10">
                  <c:v>6.20</c:v>
                </c:pt>
                <c:pt idx="11">
                  <c:v>6.5</c:v>
                </c:pt>
                <c:pt idx="12">
                  <c:v>6.3</c:v>
                </c:pt>
                <c:pt idx="13">
                  <c:v>6.17</c:v>
                </c:pt>
                <c:pt idx="14">
                  <c:v>6.18</c:v>
                </c:pt>
                <c:pt idx="15">
                  <c:v>6.9</c:v>
                </c:pt>
                <c:pt idx="16">
                  <c:v>6.4</c:v>
                </c:pt>
                <c:pt idx="17">
                  <c:v>6.8</c:v>
                </c:pt>
                <c:pt idx="18">
                  <c:v>6.12</c:v>
                </c:pt>
                <c:pt idx="19">
                  <c:v>6.6</c:v>
                </c:pt>
                <c:pt idx="20">
                  <c:v>6.7</c:v>
                </c:pt>
              </c:strCache>
            </c:strRef>
          </c:cat>
          <c:val>
            <c:numRef>
              <c:f>'P1B - Quant'!$B$2:$B$22</c:f>
              <c:numCache>
                <c:formatCode>0.00%</c:formatCode>
                <c:ptCount val="21"/>
                <c:pt idx="0">
                  <c:v>9.5238095238095233E-2</c:v>
                </c:pt>
                <c:pt idx="1">
                  <c:v>9.5238095238095233E-2</c:v>
                </c:pt>
                <c:pt idx="2">
                  <c:v>9.5238095238095233E-2</c:v>
                </c:pt>
                <c:pt idx="3">
                  <c:v>0.19047619047619047</c:v>
                </c:pt>
                <c:pt idx="4">
                  <c:v>0.33333333333333331</c:v>
                </c:pt>
                <c:pt idx="5">
                  <c:v>0.33333333333333331</c:v>
                </c:pt>
                <c:pt idx="6">
                  <c:v>0.33333333333333331</c:v>
                </c:pt>
                <c:pt idx="7">
                  <c:v>0.38095238095238093</c:v>
                </c:pt>
                <c:pt idx="8">
                  <c:v>0.38095238095238093</c:v>
                </c:pt>
                <c:pt idx="9">
                  <c:v>0.42857142857142855</c:v>
                </c:pt>
                <c:pt idx="10">
                  <c:v>0.42857142857142855</c:v>
                </c:pt>
                <c:pt idx="11">
                  <c:v>0.47619047619047616</c:v>
                </c:pt>
                <c:pt idx="12">
                  <c:v>0.47619047619047616</c:v>
                </c:pt>
                <c:pt idx="13">
                  <c:v>0.47619047619047616</c:v>
                </c:pt>
                <c:pt idx="14">
                  <c:v>0.47619047619047616</c:v>
                </c:pt>
                <c:pt idx="15">
                  <c:v>0.47619047619047616</c:v>
                </c:pt>
                <c:pt idx="16">
                  <c:v>0.5714285714285714</c:v>
                </c:pt>
                <c:pt idx="17">
                  <c:v>0.5714285714285714</c:v>
                </c:pt>
                <c:pt idx="18">
                  <c:v>0.61904761904761907</c:v>
                </c:pt>
                <c:pt idx="19">
                  <c:v>0.76190476190476186</c:v>
                </c:pt>
                <c:pt idx="2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314368"/>
        <c:axId val="82315904"/>
      </c:barChart>
      <c:catAx>
        <c:axId val="82314368"/>
        <c:scaling>
          <c:orientation val="minMax"/>
        </c:scaling>
        <c:delete val="0"/>
        <c:axPos val="l"/>
        <c:majorTickMark val="out"/>
        <c:minorTickMark val="none"/>
        <c:tickLblPos val="nextTo"/>
        <c:crossAx val="82315904"/>
        <c:crosses val="autoZero"/>
        <c:auto val="1"/>
        <c:lblAlgn val="ctr"/>
        <c:lblOffset val="100"/>
        <c:noMultiLvlLbl val="0"/>
      </c:catAx>
      <c:valAx>
        <c:axId val="82315904"/>
        <c:scaling>
          <c:orientation val="minMax"/>
          <c:max val="1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82314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Updates </a:t>
            </a:r>
            <a:r>
              <a:rPr lang="en-US" dirty="0"/>
              <a:t>to the VCCR</a:t>
            </a:r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'P1D - Quant'!$B$1</c:f>
              <c:strCache>
                <c:ptCount val="1"/>
                <c:pt idx="0">
                  <c:v>Updates to the VCCR</c:v>
                </c:pt>
              </c:strCache>
            </c:strRef>
          </c:tx>
          <c:invertIfNegative val="0"/>
          <c:dLbls>
            <c:dLbl>
              <c:idx val="0"/>
              <c:layout/>
              <c:tx>
                <c:strRef>
                  <c:f>'P1D - Quant'!$C$2</c:f>
                  <c:strCache>
                    <c:ptCount val="1"/>
                    <c:pt idx="0">
                      <c:v>Notarial Services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"/>
              <c:layout/>
              <c:tx>
                <c:strRef>
                  <c:f>'P1D - Quant'!$C$3</c:f>
                  <c:strCache>
                    <c:ptCount val="1"/>
                    <c:pt idx="0">
                      <c:v>Consular Privileges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2"/>
              <c:layout/>
              <c:tx>
                <c:strRef>
                  <c:f>'P1D - Quant'!$C$4</c:f>
                  <c:strCache>
                    <c:ptCount val="1"/>
                    <c:pt idx="0">
                      <c:v>Diplomatic Bags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3"/>
              <c:layout/>
              <c:tx>
                <c:strRef>
                  <c:f>'P1D - Quant'!$C$5</c:f>
                  <c:strCache>
                    <c:ptCount val="1"/>
                    <c:pt idx="0">
                      <c:v>Honorary Consuls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4"/>
              <c:layout/>
              <c:tx>
                <c:strRef>
                  <c:f>'P1D - Quant'!$C$6</c:f>
                  <c:strCache>
                    <c:ptCount val="1"/>
                    <c:pt idx="0">
                      <c:v>Exchange of Information between States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5"/>
              <c:layout/>
              <c:tx>
                <c:strRef>
                  <c:f>'P1D - Quant'!$C$7</c:f>
                  <c:strCache>
                    <c:ptCount val="1"/>
                    <c:pt idx="0">
                      <c:v>Roles of Sending/Receiving States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6"/>
              <c:layout/>
              <c:tx>
                <c:strRef>
                  <c:f>'P1D - Quant'!$C$8</c:f>
                  <c:strCache>
                    <c:ptCount val="1"/>
                    <c:pt idx="0">
                      <c:v>States Being Represented by Another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7"/>
              <c:layout/>
              <c:tx>
                <c:strRef>
                  <c:f>'P1D - Quant'!$C$9</c:f>
                  <c:strCache>
                    <c:ptCount val="1"/>
                    <c:pt idx="0">
                      <c:v>No Updates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8"/>
              <c:layout/>
              <c:tx>
                <c:strRef>
                  <c:f>'P1D - Quant'!$C$10</c:f>
                  <c:strCache>
                    <c:ptCount val="1"/>
                    <c:pt idx="0">
                      <c:v>Arrest Notifications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9"/>
              <c:layout/>
              <c:tx>
                <c:strRef>
                  <c:f>'P1D - Quant'!$C$11</c:f>
                  <c:strCache>
                    <c:ptCount val="1"/>
                    <c:pt idx="0">
                      <c:v>Access to Imprisoned Citizens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0"/>
              <c:layout/>
              <c:tx>
                <c:strRef>
                  <c:f>'P1D - Quant'!$C$12</c:f>
                  <c:strCache>
                    <c:ptCount val="1"/>
                    <c:pt idx="0">
                      <c:v>Locally Employed Personnel</c:v>
                    </c:pt>
                  </c:strCache>
                </c:strRef>
              </c:tx>
              <c:spPr/>
              <c:txPr>
                <a:bodyPr/>
                <a:lstStyle/>
                <a:p>
                  <a:pPr>
                    <a:defRPr sz="900" b="0" i="0" strike="noStrike">
                      <a:latin typeface="Calibri"/>
                    </a:defRPr>
                  </a:pPr>
                  <a:endParaRPr lang="es-MX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1"/>
              <c:layout/>
              <c:tx>
                <c:rich>
                  <a:bodyPr/>
                  <a:lstStyle/>
                  <a:p>
                    <a:pPr>
                      <a:defRPr sz="900" b="0" i="0" strike="noStrike">
                        <a:latin typeface="Calibri"/>
                      </a:defRPr>
                    </a:pPr>
                    <a:r>
                      <a:rPr lang="en-US" dirty="0" smtClean="0"/>
                      <a:t>Multiple Citizenship</a:t>
                    </a:r>
                    <a:endParaRPr lang="en-US" dirty="0"/>
                  </a:p>
                </c:rich>
              </c:tx>
              <c:spPr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9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'P1D - Quant'!$A$2:$A$13</c:f>
              <c:strCache>
                <c:ptCount val="12"/>
                <c:pt idx="0">
                  <c:v>12.3</c:v>
                </c:pt>
                <c:pt idx="1">
                  <c:v>12.9</c:v>
                </c:pt>
                <c:pt idx="2">
                  <c:v>12.8</c:v>
                </c:pt>
                <c:pt idx="3">
                  <c:v>12.4</c:v>
                </c:pt>
                <c:pt idx="4">
                  <c:v>12.5</c:v>
                </c:pt>
                <c:pt idx="5">
                  <c:v>12.7</c:v>
                </c:pt>
                <c:pt idx="6">
                  <c:v>12.12</c:v>
                </c:pt>
                <c:pt idx="7">
                  <c:v>12.1</c:v>
                </c:pt>
                <c:pt idx="8">
                  <c:v>12.6</c:v>
                </c:pt>
                <c:pt idx="9">
                  <c:v>12.11</c:v>
                </c:pt>
                <c:pt idx="10">
                  <c:v>12.2</c:v>
                </c:pt>
                <c:pt idx="11">
                  <c:v>12.10</c:v>
                </c:pt>
              </c:strCache>
            </c:strRef>
          </c:cat>
          <c:val>
            <c:numRef>
              <c:f>'P1D - Quant'!$B$2:$B$13</c:f>
              <c:numCache>
                <c:formatCode>0%</c:formatCode>
                <c:ptCount val="12"/>
                <c:pt idx="0">
                  <c:v>0.14285714285714285</c:v>
                </c:pt>
                <c:pt idx="1">
                  <c:v>0.14285714285714285</c:v>
                </c:pt>
                <c:pt idx="2">
                  <c:v>0.19047619047619047</c:v>
                </c:pt>
                <c:pt idx="3">
                  <c:v>0.23809523809523808</c:v>
                </c:pt>
                <c:pt idx="4">
                  <c:v>0.23809523809523808</c:v>
                </c:pt>
                <c:pt idx="5">
                  <c:v>0.23809523809523808</c:v>
                </c:pt>
                <c:pt idx="6">
                  <c:v>0.2857142857142857</c:v>
                </c:pt>
                <c:pt idx="7">
                  <c:v>0.33333333333333331</c:v>
                </c:pt>
                <c:pt idx="8">
                  <c:v>0.38095238095238093</c:v>
                </c:pt>
                <c:pt idx="9">
                  <c:v>0.38095238095238093</c:v>
                </c:pt>
                <c:pt idx="10">
                  <c:v>0.38095238095238093</c:v>
                </c:pt>
                <c:pt idx="11">
                  <c:v>0.38095238095238093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690240"/>
        <c:axId val="83691776"/>
      </c:barChart>
      <c:catAx>
        <c:axId val="83690240"/>
        <c:scaling>
          <c:orientation val="minMax"/>
        </c:scaling>
        <c:delete val="0"/>
        <c:axPos val="l"/>
        <c:majorTickMark val="out"/>
        <c:minorTickMark val="none"/>
        <c:tickLblPos val="nextTo"/>
        <c:crossAx val="83691776"/>
        <c:crosses val="autoZero"/>
        <c:auto val="1"/>
        <c:lblAlgn val="ctr"/>
        <c:lblOffset val="100"/>
        <c:noMultiLvlLbl val="0"/>
      </c:catAx>
      <c:valAx>
        <c:axId val="83691776"/>
        <c:scaling>
          <c:orientation val="minMax"/>
          <c:max val="1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83690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94B945BA-AA57-4A6A-BF30-15C082B6C456}" type="slidenum">
              <a:rPr lang="en-CA"/>
              <a:pPr>
                <a:defRPr/>
              </a:pPr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9843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1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85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720850" y="496888"/>
            <a:ext cx="3570288" cy="2676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266136" y="3243385"/>
            <a:ext cx="6478129" cy="5638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85" tIns="46292" rIns="92585" bIns="4629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1F63A82-0D5B-4AC9-B3A6-21FA3CD7DBEB}" type="slidenum">
              <a:rPr lang="en-CA"/>
              <a:pPr>
                <a:defRPr/>
              </a:pPr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2284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51643" indent="-289093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56373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1892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8147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44021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3006570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6911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93166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935FB1CB-9178-45E5-8B62-E31453253353}" type="slidenum">
              <a:rPr lang="en-CA" sz="1200"/>
              <a:pPr/>
              <a:t>1</a:t>
            </a:fld>
            <a:endParaRPr lang="en-CA" sz="1200"/>
          </a:p>
        </p:txBody>
      </p:sp>
      <p:sp>
        <p:nvSpPr>
          <p:cNvPr id="38809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719263" y="496888"/>
            <a:ext cx="3570287" cy="2676525"/>
          </a:xfrm>
          <a:ln/>
        </p:spPr>
      </p:sp>
      <p:sp>
        <p:nvSpPr>
          <p:cNvPr id="38809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51643" indent="-289093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56373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1892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8147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44021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3006570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6911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93166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82B248F8-E507-48F1-A85E-132E58DC03ED}" type="slidenum">
              <a:rPr lang="en-CA" sz="1200"/>
              <a:pPr/>
              <a:t>2</a:t>
            </a:fld>
            <a:endParaRPr lang="en-CA" sz="1200"/>
          </a:p>
        </p:txBody>
      </p:sp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51643" indent="-289093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56373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1892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81472" indent="-231275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44021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3006570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6911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931669" indent="-231275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fld id="{B5EF4340-1D9A-4041-99E1-850ED303D906}" type="slidenum">
              <a:rPr lang="en-CA" sz="1200"/>
              <a:pPr/>
              <a:t>3</a:t>
            </a:fld>
            <a:endParaRPr lang="en-CA" sz="1200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8" name="Rectangle 7"/>
          <p:cNvSpPr txBox="1">
            <a:spLocks noGrp="1" noChangeArrowheads="1"/>
          </p:cNvSpPr>
          <p:nvPr/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85" tIns="46292" rIns="92585" bIns="46292" anchor="b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fld id="{4D51D95A-4CD8-40DD-889B-343B75764037}" type="slidenum">
              <a:rPr lang="en-CA" sz="1200"/>
              <a:pPr algn="r"/>
              <a:t>4</a:t>
            </a:fld>
            <a:endParaRPr lang="en-CA" sz="1200"/>
          </a:p>
        </p:txBody>
      </p:sp>
      <p:sp>
        <p:nvSpPr>
          <p:cNvPr id="79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CA" dirty="0"/>
              <a:t>Discussion </a:t>
            </a:r>
            <a:r>
              <a:rPr lang="fr-CA" dirty="0" err="1"/>
              <a:t>topics</a:t>
            </a:r>
            <a:r>
              <a:rPr lang="fr-CA" dirty="0"/>
              <a:t> </a:t>
            </a:r>
            <a:r>
              <a:rPr lang="fr-CA" dirty="0" err="1"/>
              <a:t>included</a:t>
            </a:r>
            <a:r>
              <a:rPr lang="fr-CA" dirty="0"/>
              <a:t>: </a:t>
            </a:r>
          </a:p>
          <a:p>
            <a:pPr lvl="1"/>
            <a:r>
              <a:rPr lang="fr-CA" dirty="0"/>
              <a:t>Profile of </a:t>
            </a:r>
            <a:r>
              <a:rPr lang="fr-CA" dirty="0" err="1"/>
              <a:t>consular</a:t>
            </a:r>
            <a:r>
              <a:rPr lang="fr-CA" dirty="0"/>
              <a:t> services</a:t>
            </a:r>
          </a:p>
          <a:p>
            <a:pPr lvl="1"/>
            <a:r>
              <a:rPr lang="fr-CA" dirty="0" err="1"/>
              <a:t>Political</a:t>
            </a:r>
            <a:r>
              <a:rPr lang="fr-CA" dirty="0"/>
              <a:t> and media </a:t>
            </a:r>
            <a:r>
              <a:rPr lang="fr-CA" dirty="0" err="1"/>
              <a:t>involvement</a:t>
            </a:r>
            <a:r>
              <a:rPr lang="fr-CA" dirty="0"/>
              <a:t> and expectations</a:t>
            </a:r>
          </a:p>
          <a:p>
            <a:pPr lvl="1"/>
            <a:r>
              <a:rPr lang="fr-CA" dirty="0" err="1"/>
              <a:t>Managing</a:t>
            </a:r>
            <a:r>
              <a:rPr lang="fr-CA" dirty="0"/>
              <a:t> </a:t>
            </a:r>
            <a:r>
              <a:rPr lang="fr-CA" dirty="0" err="1"/>
              <a:t>Citizens</a:t>
            </a:r>
            <a:r>
              <a:rPr lang="fr-CA" dirty="0"/>
              <a:t> Expectations</a:t>
            </a:r>
          </a:p>
          <a:p>
            <a:pPr lvl="1"/>
            <a:r>
              <a:rPr lang="fr-CA" dirty="0"/>
              <a:t>Engagement of the </a:t>
            </a:r>
            <a:r>
              <a:rPr lang="fr-CA" dirty="0" err="1"/>
              <a:t>private</a:t>
            </a:r>
            <a:r>
              <a:rPr lang="fr-CA" dirty="0"/>
              <a:t> </a:t>
            </a:r>
            <a:r>
              <a:rPr lang="fr-CA" dirty="0" err="1"/>
              <a:t>sector</a:t>
            </a:r>
            <a:r>
              <a:rPr lang="fr-CA" dirty="0"/>
              <a:t> in service </a:t>
            </a:r>
            <a:r>
              <a:rPr lang="fr-CA" dirty="0" err="1"/>
              <a:t>delivery</a:t>
            </a:r>
            <a:r>
              <a:rPr lang="fr-CA" dirty="0"/>
              <a:t> and </a:t>
            </a:r>
            <a:r>
              <a:rPr lang="fr-CA" dirty="0" err="1"/>
              <a:t>safe</a:t>
            </a:r>
            <a:r>
              <a:rPr lang="fr-CA" dirty="0"/>
              <a:t> </a:t>
            </a:r>
            <a:r>
              <a:rPr lang="fr-CA" dirty="0" err="1"/>
              <a:t>travel</a:t>
            </a:r>
            <a:endParaRPr lang="fr-CA" dirty="0"/>
          </a:p>
          <a:p>
            <a:pPr lvl="1"/>
            <a:r>
              <a:rPr lang="fr-CA" dirty="0" err="1"/>
              <a:t>Travel</a:t>
            </a:r>
            <a:r>
              <a:rPr lang="fr-CA" dirty="0"/>
              <a:t> information </a:t>
            </a:r>
            <a:r>
              <a:rPr lang="fr-CA" dirty="0" err="1"/>
              <a:t>systems</a:t>
            </a:r>
            <a:endParaRPr lang="fr-CA" dirty="0"/>
          </a:p>
          <a:p>
            <a:pPr lvl="1"/>
            <a:r>
              <a:rPr lang="fr-CA" dirty="0"/>
              <a:t>Traveller registration </a:t>
            </a:r>
            <a:r>
              <a:rPr lang="fr-CA" dirty="0" err="1"/>
              <a:t>systems</a:t>
            </a:r>
            <a:endParaRPr lang="fr-CA" dirty="0"/>
          </a:p>
          <a:p>
            <a:pPr lvl="1"/>
            <a:r>
              <a:rPr lang="fr-CA" dirty="0" err="1"/>
              <a:t>Keeping</a:t>
            </a:r>
            <a:r>
              <a:rPr lang="fr-CA" dirty="0"/>
              <a:t> up </a:t>
            </a:r>
            <a:r>
              <a:rPr lang="fr-CA" dirty="0" err="1"/>
              <a:t>with</a:t>
            </a:r>
            <a:r>
              <a:rPr lang="fr-CA" dirty="0"/>
              <a:t> </a:t>
            </a:r>
            <a:r>
              <a:rPr lang="fr-CA" dirty="0" err="1"/>
              <a:t>technology</a:t>
            </a:r>
            <a:r>
              <a:rPr lang="fr-CA" dirty="0"/>
              <a:t> and </a:t>
            </a:r>
            <a:r>
              <a:rPr lang="fr-CA" dirty="0" smtClean="0"/>
              <a:t>society</a:t>
            </a:r>
          </a:p>
          <a:p>
            <a:pPr lvl="1"/>
            <a:r>
              <a:rPr lang="fr-CA" dirty="0" smtClean="0"/>
              <a:t>Child abduction (cross-border challenges)</a:t>
            </a:r>
          </a:p>
          <a:p>
            <a:pPr lvl="1"/>
            <a:r>
              <a:rPr lang="fr-CA" dirty="0" smtClean="0"/>
              <a:t>Hague Conventions and Malta </a:t>
            </a:r>
            <a:r>
              <a:rPr lang="fr-CA" dirty="0" err="1" smtClean="0"/>
              <a:t>Process</a:t>
            </a:r>
            <a:endParaRPr lang="fr-CA" dirty="0" smtClean="0"/>
          </a:p>
          <a:p>
            <a:pPr lvl="1"/>
            <a:r>
              <a:rPr lang="fr-CA" dirty="0" err="1" smtClean="0"/>
              <a:t>Limits</a:t>
            </a:r>
            <a:r>
              <a:rPr lang="fr-CA" dirty="0" smtClean="0"/>
              <a:t> of and </a:t>
            </a:r>
            <a:r>
              <a:rPr lang="fr-CA" dirty="0" err="1" smtClean="0"/>
              <a:t>practical</a:t>
            </a:r>
            <a:r>
              <a:rPr lang="fr-CA" dirty="0" smtClean="0"/>
              <a:t> issues </a:t>
            </a:r>
            <a:r>
              <a:rPr lang="fr-CA" dirty="0" err="1" smtClean="0"/>
              <a:t>with</a:t>
            </a:r>
            <a:r>
              <a:rPr lang="fr-CA" dirty="0" smtClean="0"/>
              <a:t> the Vienna Convention on Consular Relations</a:t>
            </a:r>
          </a:p>
          <a:p>
            <a:pPr lvl="1"/>
            <a:r>
              <a:rPr lang="fr-CA" dirty="0" smtClean="0"/>
              <a:t>Consular aspects of migrant </a:t>
            </a:r>
            <a:r>
              <a:rPr lang="fr-CA" dirty="0" err="1" smtClean="0"/>
              <a:t>workers</a:t>
            </a:r>
            <a:endParaRPr lang="fr-CA" dirty="0" smtClean="0"/>
          </a:p>
          <a:p>
            <a:pPr lvl="1"/>
            <a:endParaRPr lang="fr-CA" dirty="0"/>
          </a:p>
          <a:p>
            <a:endParaRPr lang="en-CA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7"/>
          <p:cNvSpPr txBox="1">
            <a:spLocks noGrp="1" noChangeArrowheads="1"/>
          </p:cNvSpPr>
          <p:nvPr/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85" tIns="46292" rIns="92585" bIns="46292" anchor="b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fld id="{A779F05A-990E-4456-8F85-C5E85BB2E817}" type="slidenum">
              <a:rPr lang="en-CA" sz="1200"/>
              <a:pPr algn="r"/>
              <a:t>5</a:t>
            </a:fld>
            <a:endParaRPr lang="en-CA" sz="1200"/>
          </a:p>
        </p:txBody>
      </p:sp>
      <p:sp>
        <p:nvSpPr>
          <p:cNvPr id="79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626" name="Rectangle 7"/>
          <p:cNvSpPr txBox="1">
            <a:spLocks noGrp="1" noChangeArrowheads="1"/>
          </p:cNvSpPr>
          <p:nvPr/>
        </p:nvSpPr>
        <p:spPr bwMode="auto">
          <a:xfrm>
            <a:off x="3972560" y="8773873"/>
            <a:ext cx="3037840" cy="46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585" tIns="46292" rIns="92585" bIns="46292" anchor="b"/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fld id="{A779F05A-990E-4456-8F85-C5E85BB2E817}" type="slidenum">
              <a:rPr lang="en-CA" sz="1200"/>
              <a:pPr algn="r"/>
              <a:t>6</a:t>
            </a:fld>
            <a:endParaRPr lang="en-CA" sz="1200"/>
          </a:p>
        </p:txBody>
      </p:sp>
      <p:sp>
        <p:nvSpPr>
          <p:cNvPr id="79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4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The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general</a:t>
            </a:r>
            <a:r>
              <a:rPr lang="fr-CA" baseline="0" dirty="0" smtClean="0"/>
              <a:t> sentiment </a:t>
            </a:r>
            <a:r>
              <a:rPr lang="fr-CA" baseline="0" dirty="0" err="1" smtClean="0"/>
              <a:t>among</a:t>
            </a:r>
            <a:r>
              <a:rPr lang="fr-CA" baseline="0" dirty="0" smtClean="0"/>
              <a:t> participants </a:t>
            </a:r>
            <a:r>
              <a:rPr lang="fr-CA" baseline="0" dirty="0" err="1" smtClean="0"/>
              <a:t>was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managing</a:t>
            </a:r>
            <a:r>
              <a:rPr lang="fr-CA" baseline="0" dirty="0" smtClean="0"/>
              <a:t> expectations (</a:t>
            </a:r>
            <a:r>
              <a:rPr lang="fr-CA" baseline="0" dirty="0" err="1" smtClean="0"/>
              <a:t>political</a:t>
            </a:r>
            <a:r>
              <a:rPr lang="fr-CA" baseline="0" dirty="0" smtClean="0"/>
              <a:t>, media, </a:t>
            </a:r>
            <a:r>
              <a:rPr lang="fr-CA" baseline="0" dirty="0" err="1" smtClean="0"/>
              <a:t>citizens</a:t>
            </a:r>
            <a:r>
              <a:rPr lang="fr-CA" baseline="0" dirty="0" smtClean="0"/>
              <a:t>), </a:t>
            </a:r>
            <a:r>
              <a:rPr lang="fr-CA" baseline="0" dirty="0" err="1" smtClean="0"/>
              <a:t>scrutiny</a:t>
            </a:r>
            <a:r>
              <a:rPr lang="fr-CA" baseline="0" dirty="0" smtClean="0"/>
              <a:t> and </a:t>
            </a:r>
            <a:r>
              <a:rPr lang="fr-CA" baseline="0" dirty="0" err="1" smtClean="0"/>
              <a:t>technology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were</a:t>
            </a:r>
            <a:r>
              <a:rPr lang="fr-CA" baseline="0" dirty="0" smtClean="0"/>
              <a:t> the top </a:t>
            </a:r>
            <a:r>
              <a:rPr lang="fr-CA" baseline="0" dirty="0" err="1" smtClean="0"/>
              <a:t>contemporary</a:t>
            </a:r>
            <a:r>
              <a:rPr lang="fr-CA" baseline="0" dirty="0" smtClean="0"/>
              <a:t> challenges. </a:t>
            </a:r>
            <a:r>
              <a:rPr lang="fr-CA" baseline="0" dirty="0" err="1" smtClean="0"/>
              <a:t>Interestingly</a:t>
            </a:r>
            <a:r>
              <a:rPr lang="fr-CA" baseline="0" dirty="0" smtClean="0"/>
              <a:t>, </a:t>
            </a:r>
            <a:r>
              <a:rPr lang="fr-CA" baseline="0" dirty="0" err="1" smtClean="0"/>
              <a:t>these</a:t>
            </a:r>
            <a:r>
              <a:rPr lang="fr-CA" baseline="0" dirty="0" smtClean="0"/>
              <a:t> operating </a:t>
            </a:r>
            <a:r>
              <a:rPr lang="fr-CA" baseline="0" dirty="0" err="1" smtClean="0"/>
              <a:t>environment</a:t>
            </a:r>
            <a:r>
              <a:rPr lang="fr-CA" baseline="0" dirty="0" smtClean="0"/>
              <a:t> challenges (</a:t>
            </a:r>
            <a:r>
              <a:rPr lang="fr-CA" baseline="0" dirty="0" err="1" smtClean="0"/>
              <a:t>where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consular</a:t>
            </a:r>
            <a:r>
              <a:rPr lang="fr-CA" baseline="0" dirty="0" smtClean="0"/>
              <a:t> services have no or </a:t>
            </a:r>
            <a:r>
              <a:rPr lang="fr-CA" baseline="0" dirty="0" err="1" smtClean="0"/>
              <a:t>very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limited</a:t>
            </a:r>
            <a:r>
              <a:rPr lang="fr-CA" baseline="0" dirty="0" smtClean="0"/>
              <a:t> control over) </a:t>
            </a:r>
            <a:r>
              <a:rPr lang="fr-CA" baseline="0" dirty="0" err="1" smtClean="0"/>
              <a:t>were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generally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identified</a:t>
            </a:r>
            <a:r>
              <a:rPr lang="fr-CA" baseline="0" dirty="0" smtClean="0"/>
              <a:t> as more </a:t>
            </a:r>
            <a:r>
              <a:rPr lang="fr-CA" baseline="0" dirty="0" err="1" smtClean="0"/>
              <a:t>accute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than</a:t>
            </a:r>
            <a:r>
              <a:rPr lang="fr-CA" baseline="0" dirty="0" smtClean="0"/>
              <a:t> certain </a:t>
            </a:r>
            <a:r>
              <a:rPr lang="fr-CA" baseline="0" dirty="0" err="1" smtClean="0"/>
              <a:t>specific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capacity</a:t>
            </a:r>
            <a:r>
              <a:rPr lang="fr-CA" baseline="0" dirty="0" smtClean="0"/>
              <a:t> issues </a:t>
            </a:r>
            <a:r>
              <a:rPr lang="fr-CA" baseline="0" dirty="0" err="1" smtClean="0"/>
              <a:t>with</a:t>
            </a:r>
            <a:r>
              <a:rPr lang="fr-CA" baseline="0" dirty="0" smtClean="0"/>
              <a:t> respect to </a:t>
            </a:r>
            <a:r>
              <a:rPr lang="fr-CA" baseline="0" dirty="0" err="1" smtClean="0"/>
              <a:t>delivering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consular</a:t>
            </a:r>
            <a:r>
              <a:rPr lang="fr-CA" baseline="0" dirty="0" smtClean="0"/>
              <a:t> services. 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F63A82-0D5B-4AC9-B3A6-21FA3CD7DBEB}" type="slidenum">
              <a:rPr lang="en-CA" smtClean="0"/>
              <a:pPr>
                <a:defRPr/>
              </a:pPr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714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More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than</a:t>
            </a:r>
            <a:r>
              <a:rPr lang="fr-CA" baseline="0" dirty="0" smtClean="0"/>
              <a:t> </a:t>
            </a:r>
            <a:r>
              <a:rPr lang="fr-CA" baseline="0" dirty="0" err="1" smtClean="0"/>
              <a:t>half</a:t>
            </a:r>
            <a:r>
              <a:rPr lang="fr-CA" baseline="0" dirty="0" smtClean="0"/>
              <a:t> of forum participants </a:t>
            </a:r>
            <a:r>
              <a:rPr lang="fr-CA" baseline="0" dirty="0" err="1" smtClean="0"/>
              <a:t>indicated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the top 5 issues on </a:t>
            </a:r>
            <a:r>
              <a:rPr lang="fr-CA" baseline="0" dirty="0" err="1" smtClean="0"/>
              <a:t>this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chart</a:t>
            </a:r>
            <a:r>
              <a:rPr lang="fr-CA" baseline="0" dirty="0" smtClean="0"/>
              <a:t> are real challenges for </a:t>
            </a:r>
            <a:r>
              <a:rPr lang="fr-CA" baseline="0" dirty="0" err="1" smtClean="0"/>
              <a:t>their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consular</a:t>
            </a:r>
            <a:r>
              <a:rPr lang="fr-CA" baseline="0" dirty="0" smtClean="0"/>
              <a:t> services. In short, the </a:t>
            </a:r>
            <a:r>
              <a:rPr lang="fr-CA" baseline="0" dirty="0" err="1" smtClean="0"/>
              <a:t>key</a:t>
            </a:r>
            <a:r>
              <a:rPr lang="fr-CA" baseline="0" dirty="0" smtClean="0"/>
              <a:t> challenge </a:t>
            </a:r>
            <a:r>
              <a:rPr lang="fr-CA" baseline="0" dirty="0" err="1" smtClean="0"/>
              <a:t>seems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related</a:t>
            </a:r>
            <a:r>
              <a:rPr lang="fr-CA" baseline="0" dirty="0" smtClean="0"/>
              <a:t> to </a:t>
            </a:r>
            <a:r>
              <a:rPr lang="fr-CA" baseline="0" dirty="0" err="1" smtClean="0"/>
              <a:t>identifying</a:t>
            </a:r>
            <a:r>
              <a:rPr lang="fr-CA" baseline="0" dirty="0" smtClean="0"/>
              <a:t>, </a:t>
            </a:r>
            <a:r>
              <a:rPr lang="fr-CA" baseline="0" dirty="0" err="1" smtClean="0"/>
              <a:t>locating</a:t>
            </a:r>
            <a:r>
              <a:rPr lang="fr-CA" baseline="0" dirty="0" smtClean="0"/>
              <a:t> and </a:t>
            </a:r>
            <a:r>
              <a:rPr lang="fr-CA" baseline="0" dirty="0" err="1" smtClean="0"/>
              <a:t>accessing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citizens</a:t>
            </a:r>
            <a:r>
              <a:rPr lang="fr-CA" baseline="0" dirty="0" smtClean="0"/>
              <a:t> in </a:t>
            </a:r>
            <a:r>
              <a:rPr lang="fr-CA" baseline="0" dirty="0" err="1" smtClean="0"/>
              <a:t>crisis</a:t>
            </a:r>
            <a:r>
              <a:rPr lang="fr-CA" baseline="0" dirty="0" smtClean="0"/>
              <a:t> zones and the </a:t>
            </a:r>
            <a:r>
              <a:rPr lang="fr-CA" baseline="0" dirty="0" err="1" smtClean="0"/>
              <a:t>citizens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capacity</a:t>
            </a:r>
            <a:r>
              <a:rPr lang="fr-CA" baseline="0" dirty="0" smtClean="0"/>
              <a:t> to </a:t>
            </a:r>
            <a:r>
              <a:rPr lang="fr-CA" baseline="0" dirty="0" err="1" smtClean="0"/>
              <a:t>leave</a:t>
            </a:r>
            <a:r>
              <a:rPr lang="fr-CA" baseline="0" dirty="0" smtClean="0"/>
              <a:t> (</a:t>
            </a:r>
            <a:r>
              <a:rPr lang="fr-CA" baseline="0" dirty="0" err="1" smtClean="0"/>
              <a:t>having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proper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travel</a:t>
            </a:r>
            <a:r>
              <a:rPr lang="fr-CA" baseline="0" dirty="0" smtClean="0"/>
              <a:t> documentation).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F63A82-0D5B-4AC9-B3A6-21FA3CD7DBEB}" type="slidenum">
              <a:rPr lang="en-CA" smtClean="0"/>
              <a:pPr>
                <a:defRPr/>
              </a:pPr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5672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 smtClean="0"/>
              <a:t>TPs</a:t>
            </a:r>
            <a:r>
              <a:rPr lang="fr-CA" dirty="0" smtClean="0"/>
              <a:t>:</a:t>
            </a:r>
            <a:r>
              <a:rPr lang="fr-CA" baseline="0" dirty="0" smtClean="0"/>
              <a:t> </a:t>
            </a:r>
          </a:p>
          <a:p>
            <a:pPr marL="171450" indent="-171450">
              <a:buFontTx/>
              <a:buChar char="-"/>
            </a:pPr>
            <a:r>
              <a:rPr lang="fr-CA" baseline="0" dirty="0" smtClean="0"/>
              <a:t>This </a:t>
            </a:r>
            <a:r>
              <a:rPr lang="fr-CA" baseline="0" dirty="0" err="1" smtClean="0"/>
              <a:t>slide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presents</a:t>
            </a:r>
            <a:r>
              <a:rPr lang="fr-CA" baseline="0" dirty="0" smtClean="0"/>
              <a:t> issues </a:t>
            </a:r>
            <a:r>
              <a:rPr lang="fr-CA" baseline="0" dirty="0" err="1" smtClean="0"/>
              <a:t>where</a:t>
            </a:r>
            <a:r>
              <a:rPr lang="fr-CA" baseline="0" dirty="0" smtClean="0"/>
              <a:t>, </a:t>
            </a:r>
            <a:r>
              <a:rPr lang="fr-CA" baseline="0" dirty="0" err="1" smtClean="0"/>
              <a:t>according</a:t>
            </a:r>
            <a:r>
              <a:rPr lang="fr-CA" baseline="0" dirty="0" smtClean="0"/>
              <a:t> to participants, the VCCR has limitations or has </a:t>
            </a:r>
            <a:r>
              <a:rPr lang="fr-CA" baseline="0" dirty="0" err="1" smtClean="0"/>
              <a:t>shortcomings</a:t>
            </a:r>
            <a:endParaRPr lang="fr-CA" baseline="0" dirty="0" smtClean="0"/>
          </a:p>
          <a:p>
            <a:pPr marL="171450" indent="-171450">
              <a:buFontTx/>
              <a:buChar char="-"/>
            </a:pPr>
            <a:r>
              <a:rPr lang="fr-CA" baseline="0" dirty="0" smtClean="0"/>
              <a:t>No </a:t>
            </a:r>
            <a:r>
              <a:rPr lang="fr-CA" baseline="0" dirty="0" err="1" smtClean="0"/>
              <a:t>particular</a:t>
            </a:r>
            <a:r>
              <a:rPr lang="fr-CA" baseline="0" dirty="0" smtClean="0"/>
              <a:t> issue or </a:t>
            </a:r>
            <a:r>
              <a:rPr lang="fr-CA" baseline="0" dirty="0" err="1" smtClean="0"/>
              <a:t>shortcomings</a:t>
            </a:r>
            <a:r>
              <a:rPr lang="fr-CA" baseline="0" dirty="0" smtClean="0"/>
              <a:t> stand out, but </a:t>
            </a:r>
            <a:r>
              <a:rPr lang="fr-CA" baseline="0" dirty="0" err="1" smtClean="0"/>
              <a:t>most</a:t>
            </a:r>
            <a:r>
              <a:rPr lang="fr-CA" baseline="0" dirty="0" smtClean="0"/>
              <a:t> participants </a:t>
            </a:r>
            <a:r>
              <a:rPr lang="fr-CA" baseline="0" dirty="0" err="1" smtClean="0"/>
              <a:t>identified</a:t>
            </a:r>
            <a:r>
              <a:rPr lang="fr-CA" baseline="0" dirty="0" smtClean="0"/>
              <a:t> a </a:t>
            </a:r>
            <a:r>
              <a:rPr lang="fr-CA" baseline="0" dirty="0" err="1" smtClean="0"/>
              <a:t>number</a:t>
            </a:r>
            <a:r>
              <a:rPr lang="fr-CA" baseline="0" dirty="0" smtClean="0"/>
              <a:t> of issues</a:t>
            </a:r>
          </a:p>
          <a:p>
            <a:pPr marL="171450" indent="-171450">
              <a:buFontTx/>
              <a:buChar char="-"/>
            </a:pPr>
            <a:r>
              <a:rPr lang="fr-CA" baseline="0" dirty="0" err="1" smtClean="0"/>
              <a:t>While</a:t>
            </a:r>
            <a:r>
              <a:rPr lang="fr-CA" baseline="0" dirty="0" smtClean="0"/>
              <a:t> participants </a:t>
            </a:r>
            <a:r>
              <a:rPr lang="fr-CA" baseline="0" dirty="0" err="1" smtClean="0"/>
              <a:t>expressed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there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is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limited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interest</a:t>
            </a:r>
            <a:r>
              <a:rPr lang="fr-CA" baseline="0" dirty="0" smtClean="0"/>
              <a:t> in </a:t>
            </a:r>
            <a:r>
              <a:rPr lang="fr-CA" baseline="0" dirty="0" err="1" smtClean="0"/>
              <a:t>re-opening</a:t>
            </a:r>
            <a:r>
              <a:rPr lang="fr-CA" baseline="0" dirty="0" smtClean="0"/>
              <a:t> the VCCR, </a:t>
            </a:r>
            <a:r>
              <a:rPr lang="fr-CA" baseline="0" dirty="0" err="1" smtClean="0"/>
              <a:t>likely</a:t>
            </a:r>
            <a:r>
              <a:rPr lang="fr-CA" baseline="0" dirty="0" smtClean="0"/>
              <a:t> due to possible </a:t>
            </a:r>
            <a:r>
              <a:rPr lang="fr-CA" baseline="0" dirty="0" err="1" smtClean="0"/>
              <a:t>risks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this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could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present</a:t>
            </a:r>
            <a:r>
              <a:rPr lang="fr-CA" baseline="0" dirty="0" smtClean="0"/>
              <a:t>, </a:t>
            </a:r>
            <a:r>
              <a:rPr lang="fr-CA" baseline="0" dirty="0" err="1" smtClean="0"/>
              <a:t>they</a:t>
            </a:r>
            <a:r>
              <a:rPr lang="fr-CA" baseline="0" dirty="0" smtClean="0"/>
              <a:t> </a:t>
            </a:r>
            <a:r>
              <a:rPr lang="fr-CA" baseline="0" dirty="0" err="1" smtClean="0"/>
              <a:t>nevertheless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confirmed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there</a:t>
            </a:r>
            <a:r>
              <a:rPr lang="fr-CA" baseline="0" dirty="0" smtClean="0"/>
              <a:t> are issues relevant to the VCCR </a:t>
            </a:r>
            <a:r>
              <a:rPr lang="fr-CA" baseline="0" dirty="0" err="1" smtClean="0"/>
              <a:t>where</a:t>
            </a:r>
            <a:r>
              <a:rPr lang="fr-CA" baseline="0" dirty="0" smtClean="0"/>
              <a:t> the VCCR  </a:t>
            </a:r>
            <a:r>
              <a:rPr lang="fr-CA" baseline="0" dirty="0" err="1" smtClean="0"/>
              <a:t>is</a:t>
            </a:r>
            <a:r>
              <a:rPr lang="fr-CA" baseline="0" dirty="0" smtClean="0"/>
              <a:t> of no help, or of </a:t>
            </a:r>
            <a:r>
              <a:rPr lang="fr-CA" baseline="0" dirty="0" err="1" smtClean="0"/>
              <a:t>limited</a:t>
            </a:r>
            <a:r>
              <a:rPr lang="fr-CA" baseline="0" dirty="0" smtClean="0"/>
              <a:t> help </a:t>
            </a:r>
            <a:r>
              <a:rPr lang="fr-CA" baseline="0" dirty="0" err="1" smtClean="0"/>
              <a:t>because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it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didn’t</a:t>
            </a:r>
            <a:r>
              <a:rPr lang="fr-CA" baseline="0" dirty="0" smtClean="0"/>
              <a:t> </a:t>
            </a:r>
            <a:r>
              <a:rPr lang="fr-CA" baseline="0" dirty="0" err="1" smtClean="0"/>
              <a:t>keep</a:t>
            </a:r>
            <a:r>
              <a:rPr lang="fr-CA" baseline="0" dirty="0" smtClean="0"/>
              <a:t> up </a:t>
            </a:r>
            <a:r>
              <a:rPr lang="fr-CA" baseline="0" dirty="0" err="1" smtClean="0"/>
              <a:t>with</a:t>
            </a:r>
            <a:r>
              <a:rPr lang="fr-CA" baseline="0" dirty="0" smtClean="0"/>
              <a:t> an </a:t>
            </a:r>
            <a:r>
              <a:rPr lang="fr-CA" baseline="0" dirty="0" err="1" smtClean="0"/>
              <a:t>evolving</a:t>
            </a:r>
            <a:r>
              <a:rPr lang="fr-CA" baseline="0" dirty="0" smtClean="0"/>
              <a:t> world</a:t>
            </a:r>
          </a:p>
          <a:p>
            <a:pPr marL="171450" indent="-171450">
              <a:buFontTx/>
              <a:buChar char="-"/>
            </a:pPr>
            <a:r>
              <a:rPr lang="fr-CA" baseline="0" dirty="0" err="1" smtClean="0"/>
              <a:t>Therefore</a:t>
            </a:r>
            <a:r>
              <a:rPr lang="fr-CA" baseline="0" dirty="0" smtClean="0"/>
              <a:t>, the conclusion </a:t>
            </a:r>
            <a:r>
              <a:rPr lang="fr-CA" baseline="0" dirty="0" err="1" smtClean="0"/>
              <a:t>is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that</a:t>
            </a:r>
            <a:r>
              <a:rPr lang="fr-CA" baseline="0" dirty="0" smtClean="0"/>
              <a:t> solutions to </a:t>
            </a:r>
            <a:r>
              <a:rPr lang="fr-CA" baseline="0" dirty="0" err="1" smtClean="0"/>
              <a:t>identified</a:t>
            </a:r>
            <a:r>
              <a:rPr lang="fr-CA" baseline="0" dirty="0" smtClean="0"/>
              <a:t> and </a:t>
            </a:r>
            <a:r>
              <a:rPr lang="fr-CA" baseline="0" dirty="0" err="1" smtClean="0"/>
              <a:t>specific</a:t>
            </a:r>
            <a:r>
              <a:rPr lang="fr-CA" baseline="0" dirty="0" smtClean="0"/>
              <a:t> issues </a:t>
            </a:r>
            <a:r>
              <a:rPr lang="fr-CA" baseline="0" dirty="0" err="1" smtClean="0"/>
              <a:t>should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be</a:t>
            </a:r>
            <a:r>
              <a:rPr lang="fr-CA" baseline="0" dirty="0" smtClean="0"/>
              <a:t> </a:t>
            </a:r>
            <a:r>
              <a:rPr lang="fr-CA" baseline="0" dirty="0" err="1" smtClean="0"/>
              <a:t>pursued</a:t>
            </a:r>
            <a:r>
              <a:rPr lang="fr-CA" baseline="0" dirty="0" smtClean="0"/>
              <a:t> </a:t>
            </a:r>
            <a:r>
              <a:rPr lang="fr-CA" baseline="0" dirty="0" err="1" smtClean="0"/>
              <a:t>through</a:t>
            </a:r>
            <a:r>
              <a:rPr lang="fr-CA" baseline="0" dirty="0" smtClean="0"/>
              <a:t> </a:t>
            </a:r>
            <a:r>
              <a:rPr lang="fr-CA" baseline="0" dirty="0" err="1" smtClean="0"/>
              <a:t>other</a:t>
            </a:r>
            <a:r>
              <a:rPr lang="fr-CA" baseline="0" dirty="0" smtClean="0"/>
              <a:t> avenues, </a:t>
            </a:r>
            <a:r>
              <a:rPr lang="fr-CA" baseline="0" dirty="0" err="1" smtClean="0"/>
              <a:t>such</a:t>
            </a:r>
            <a:r>
              <a:rPr lang="fr-CA" baseline="0" dirty="0" smtClean="0"/>
              <a:t> as </a:t>
            </a:r>
            <a:r>
              <a:rPr lang="fr-CA" baseline="0" dirty="0" err="1" smtClean="0"/>
              <a:t>bilateral</a:t>
            </a:r>
            <a:r>
              <a:rPr lang="fr-CA" baseline="0" dirty="0" smtClean="0"/>
              <a:t> or </a:t>
            </a:r>
            <a:r>
              <a:rPr lang="fr-CA" baseline="0" dirty="0" err="1" smtClean="0"/>
              <a:t>plurilateral</a:t>
            </a:r>
            <a:r>
              <a:rPr lang="fr-CA" baseline="0" dirty="0" smtClean="0"/>
              <a:t> </a:t>
            </a:r>
            <a:r>
              <a:rPr lang="fr-CA" baseline="0" dirty="0" err="1" smtClean="0"/>
              <a:t>agreements</a:t>
            </a:r>
            <a:r>
              <a:rPr lang="fr-CA" baseline="0" dirty="0" smtClean="0"/>
              <a:t>.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1F63A82-0D5B-4AC9-B3A6-21FA3CD7DBEB}" type="slidenum">
              <a:rPr lang="en-CA" smtClean="0"/>
              <a:pPr>
                <a:defRPr/>
              </a:pPr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9768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201799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93818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33373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4"/>
          <p:cNvSpPr>
            <a:spLocks noChangeArrowheads="1"/>
          </p:cNvSpPr>
          <p:nvPr userDrawn="1"/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en-US" sz="2800" b="1">
              <a:latin typeface="Tahoma" pitchFamily="34" charset="0"/>
              <a:cs typeface="+mn-cs"/>
            </a:endParaRPr>
          </a:p>
        </p:txBody>
      </p:sp>
      <p:sp>
        <p:nvSpPr>
          <p:cNvPr id="3" name="Rectangle 175"/>
          <p:cNvSpPr>
            <a:spLocks noChangeArrowheads="1"/>
          </p:cNvSpPr>
          <p:nvPr userDrawn="1"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2400">
              <a:latin typeface="Tahoma" pitchFamily="34" charset="0"/>
              <a:cs typeface="+mn-cs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 userDrawn="1"/>
        </p:nvGraphicFramePr>
        <p:xfrm>
          <a:off x="0" y="-1588"/>
          <a:ext cx="9144000" cy="838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7167" name="Bitmap Image" r:id="rId3" imgW="6342857" imgH="581106" progId="PBrush">
                  <p:embed/>
                </p:oleObj>
              </mc:Choice>
              <mc:Fallback>
                <p:oleObj name="Bitmap Image" r:id="rId3" imgW="6342857" imgH="58110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88"/>
                        <a:ext cx="9144000" cy="838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2216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251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319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981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507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604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2569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4635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2884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E1751-1690-4288-B709-7845AA4DB03F}" type="datetimeFigureOut">
              <a:rPr lang="en-CA" smtClean="0"/>
              <a:t>14/11/2013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8226A-D56D-4C78-978B-56E406965F3D}" type="slidenum">
              <a:rPr lang="en-CA" smtClean="0"/>
              <a:t>‹Nº›</a:t>
            </a:fld>
            <a:endParaRPr lang="en-CA"/>
          </a:p>
        </p:txBody>
      </p:sp>
      <p:sp>
        <p:nvSpPr>
          <p:cNvPr id="7" name="Text Box 166"/>
          <p:cNvSpPr txBox="1">
            <a:spLocks noChangeArrowheads="1"/>
          </p:cNvSpPr>
          <p:nvPr userDrawn="1"/>
        </p:nvSpPr>
        <p:spPr bwMode="auto">
          <a:xfrm>
            <a:off x="6948488" y="836613"/>
            <a:ext cx="1944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 sz="2800">
              <a:cs typeface="+mn-cs"/>
            </a:endParaRPr>
          </a:p>
        </p:txBody>
      </p:sp>
      <p:pic>
        <p:nvPicPr>
          <p:cNvPr id="8" name="Picture 170" descr="black_red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453188"/>
            <a:ext cx="12239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Object 173"/>
          <p:cNvGraphicFramePr>
            <a:graphicFrameLocks noChangeAspect="1"/>
          </p:cNvGraphicFramePr>
          <p:nvPr userDrawn="1"/>
        </p:nvGraphicFramePr>
        <p:xfrm>
          <a:off x="0" y="-1588"/>
          <a:ext cx="9144000" cy="838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6143" name="Bitmap Image" r:id="rId16" imgW="6342857" imgH="581106" progId="PBrush">
                  <p:embed/>
                </p:oleObj>
              </mc:Choice>
              <mc:Fallback>
                <p:oleObj name="Bitmap Image" r:id="rId16" imgW="6342857" imgH="581106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588"/>
                        <a:ext cx="9144000" cy="838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FFFFB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1318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10"/>
          <p:cNvSpPr>
            <a:spLocks noChangeArrowheads="1"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US" sz="2400">
              <a:latin typeface="Tahoma" pitchFamily="34" charset="0"/>
            </a:endParaRPr>
          </a:p>
        </p:txBody>
      </p:sp>
      <p:sp>
        <p:nvSpPr>
          <p:cNvPr id="387075" name="Rectangle 22"/>
          <p:cNvSpPr>
            <a:spLocks noChangeArrowheads="1"/>
          </p:cNvSpPr>
          <p:nvPr/>
        </p:nvSpPr>
        <p:spPr bwMode="auto">
          <a:xfrm>
            <a:off x="869950" y="2019300"/>
            <a:ext cx="7672388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500" b="1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87076" name="Text Box 24"/>
          <p:cNvSpPr txBox="1">
            <a:spLocks noChangeArrowheads="1"/>
          </p:cNvSpPr>
          <p:nvPr/>
        </p:nvSpPr>
        <p:spPr bwMode="auto">
          <a:xfrm>
            <a:off x="3255963" y="5514975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endParaRPr lang="en-US"/>
          </a:p>
        </p:txBody>
      </p:sp>
      <p:sp>
        <p:nvSpPr>
          <p:cNvPr id="387079" name="Rectangle 59"/>
          <p:cNvSpPr>
            <a:spLocks noGrp="1" noChangeArrowheads="1"/>
          </p:cNvSpPr>
          <p:nvPr>
            <p:ph type="subTitle" idx="4294967295"/>
          </p:nvPr>
        </p:nvSpPr>
        <p:spPr>
          <a:xfrm>
            <a:off x="602456" y="1773238"/>
            <a:ext cx="8207375" cy="3455987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CA" sz="800" b="1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CA" sz="1000" b="1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fr-CA" b="1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en-CA" b="1" dirty="0" smtClean="0">
                <a:solidFill>
                  <a:schemeClr val="tx2"/>
                </a:solidFill>
              </a:rPr>
              <a:t>PRESENTATION TO THE REGIONAL CONFERENCE ON MIGRATION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fr-CA" b="1" dirty="0" smtClean="0">
                <a:solidFill>
                  <a:schemeClr val="tx2"/>
                </a:solidFill>
              </a:rPr>
              <a:t>SAN JOSE, COSTA RICA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fr-CA" b="1" dirty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en-CA" sz="1800" b="1" dirty="0">
                <a:solidFill>
                  <a:schemeClr val="tx2"/>
                </a:solidFill>
              </a:rPr>
              <a:t>SENIOR CONSULAR OFFICIALS FORUM </a:t>
            </a: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fr-CA" sz="1800" b="1" dirty="0">
                <a:solidFill>
                  <a:schemeClr val="tx2"/>
                </a:solidFill>
              </a:rPr>
              <a:t>Wilton Park (UK), 3-5 </a:t>
            </a:r>
            <a:r>
              <a:rPr lang="fr-CA" sz="1800" b="1" dirty="0" err="1">
                <a:solidFill>
                  <a:schemeClr val="tx2"/>
                </a:solidFill>
              </a:rPr>
              <a:t>September</a:t>
            </a:r>
            <a:r>
              <a:rPr lang="fr-CA" sz="1800" b="1" dirty="0">
                <a:solidFill>
                  <a:schemeClr val="tx2"/>
                </a:solidFill>
              </a:rPr>
              <a:t> 2013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endParaRPr lang="en-CA" b="1" dirty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CA" sz="2800" b="1" dirty="0" smtClean="0">
              <a:solidFill>
                <a:schemeClr val="tx2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Tx/>
              <a:buNone/>
            </a:pPr>
            <a:endParaRPr lang="en-CA" sz="2800" b="1" dirty="0" smtClean="0">
              <a:solidFill>
                <a:schemeClr val="tx2"/>
              </a:solidFill>
            </a:endParaRPr>
          </a:p>
        </p:txBody>
      </p:sp>
      <p:sp>
        <p:nvSpPr>
          <p:cNvPr id="387080" name="Rectangle 60"/>
          <p:cNvSpPr>
            <a:spLocks noChangeArrowheads="1"/>
          </p:cNvSpPr>
          <p:nvPr/>
        </p:nvSpPr>
        <p:spPr bwMode="auto">
          <a:xfrm>
            <a:off x="6040438" y="1557338"/>
            <a:ext cx="1511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1200" b="1"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3" name="Rectangle 5"/>
          <p:cNvSpPr>
            <a:spLocks noChangeArrowheads="1"/>
          </p:cNvSpPr>
          <p:nvPr/>
        </p:nvSpPr>
        <p:spPr bwMode="auto">
          <a:xfrm>
            <a:off x="4572000" y="2060575"/>
            <a:ext cx="4284663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>
              <a:latin typeface="Tahoma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539552" y="1844824"/>
            <a:ext cx="8136904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CA" sz="3400" dirty="0" smtClean="0"/>
              <a:t>Possibly first </a:t>
            </a:r>
            <a:r>
              <a:rPr lang="en-CA" sz="3400" dirty="0"/>
              <a:t>international </a:t>
            </a:r>
            <a:r>
              <a:rPr lang="en-CA" sz="3400" dirty="0" smtClean="0"/>
              <a:t>gathering since 1963.</a:t>
            </a:r>
            <a:endParaRPr lang="en-CA" sz="3400" dirty="0"/>
          </a:p>
          <a:p>
            <a:pPr algn="just"/>
            <a:r>
              <a:rPr lang="en-CA" sz="3400" dirty="0" smtClean="0"/>
              <a:t>Intended as “</a:t>
            </a:r>
            <a:r>
              <a:rPr lang="en-CA" sz="3400" dirty="0"/>
              <a:t>proof of concept</a:t>
            </a:r>
            <a:r>
              <a:rPr lang="en-CA" sz="3400" dirty="0" smtClean="0"/>
              <a:t>”.</a:t>
            </a:r>
          </a:p>
          <a:p>
            <a:pPr algn="just"/>
            <a:r>
              <a:rPr lang="en-CA" sz="3400" dirty="0" smtClean="0"/>
              <a:t>22 countries from all continents.</a:t>
            </a:r>
          </a:p>
          <a:p>
            <a:pPr algn="just"/>
            <a:r>
              <a:rPr lang="fr-CA" sz="3400" dirty="0" err="1" smtClean="0"/>
              <a:t>Steering</a:t>
            </a:r>
            <a:r>
              <a:rPr lang="fr-CA" sz="3400" dirty="0" smtClean="0"/>
              <a:t> </a:t>
            </a:r>
            <a:r>
              <a:rPr lang="fr-CA" sz="3400" dirty="0" err="1"/>
              <a:t>Committee</a:t>
            </a:r>
            <a:r>
              <a:rPr lang="fr-CA" sz="3400" dirty="0"/>
              <a:t> of 7 countries </a:t>
            </a:r>
            <a:r>
              <a:rPr lang="fr-CA" sz="3400" dirty="0" smtClean="0"/>
              <a:t>(</a:t>
            </a:r>
            <a:r>
              <a:rPr lang="fr-CA" sz="3400" dirty="0" err="1" smtClean="0"/>
              <a:t>Australia</a:t>
            </a:r>
            <a:r>
              <a:rPr lang="fr-CA" sz="3400" dirty="0" smtClean="0"/>
              <a:t>, Canada</a:t>
            </a:r>
            <a:r>
              <a:rPr lang="fr-CA" sz="3400" dirty="0"/>
              <a:t>, </a:t>
            </a:r>
            <a:r>
              <a:rPr lang="fr-CA" sz="3400" dirty="0" err="1" smtClean="0"/>
              <a:t>Korea</a:t>
            </a:r>
            <a:r>
              <a:rPr lang="fr-CA" sz="3400" dirty="0"/>
              <a:t>, </a:t>
            </a:r>
            <a:r>
              <a:rPr lang="fr-CA" sz="3400" dirty="0" smtClean="0"/>
              <a:t>Mexico, </a:t>
            </a:r>
            <a:r>
              <a:rPr lang="fr-CA" sz="3400" dirty="0" err="1"/>
              <a:t>Netherlands</a:t>
            </a:r>
            <a:r>
              <a:rPr lang="fr-CA" sz="3400" dirty="0"/>
              <a:t>, </a:t>
            </a:r>
            <a:r>
              <a:rPr lang="fr-CA" sz="3400" dirty="0" smtClean="0"/>
              <a:t>UAE</a:t>
            </a:r>
            <a:r>
              <a:rPr lang="fr-CA" sz="3400" dirty="0"/>
              <a:t>, UK</a:t>
            </a:r>
            <a:r>
              <a:rPr lang="fr-CA" sz="3400" dirty="0" smtClean="0"/>
              <a:t>).</a:t>
            </a:r>
            <a:endParaRPr lang="en-CA" sz="3400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685800" y="1052736"/>
            <a:ext cx="7772400" cy="792088"/>
          </a:xfrm>
        </p:spPr>
        <p:txBody>
          <a:bodyPr/>
          <a:lstStyle/>
          <a:p>
            <a:r>
              <a:rPr lang="fr-CA" dirty="0" err="1" smtClean="0"/>
              <a:t>Context</a:t>
            </a:r>
            <a:endParaRPr lang="en-CA" dirty="0"/>
          </a:p>
        </p:txBody>
      </p:sp>
      <p:pic>
        <p:nvPicPr>
          <p:cNvPr id="5" name="4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0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3568" y="980728"/>
            <a:ext cx="7772400" cy="1079500"/>
          </a:xfrm>
        </p:spPr>
        <p:txBody>
          <a:bodyPr/>
          <a:lstStyle/>
          <a:p>
            <a:r>
              <a:rPr lang="fr-CA" dirty="0" smtClean="0"/>
              <a:t>Objectives</a:t>
            </a:r>
            <a:endParaRPr lang="en-CA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2132856"/>
            <a:ext cx="7772400" cy="4106019"/>
          </a:xfrm>
        </p:spPr>
        <p:txBody>
          <a:bodyPr>
            <a:normAutofit/>
          </a:bodyPr>
          <a:lstStyle/>
          <a:p>
            <a:pPr algn="just" eaLnBrk="0" fontAlgn="base" hangingPunct="0">
              <a:spcAft>
                <a:spcPct val="0"/>
              </a:spcAft>
              <a:buBlip>
                <a:blip r:embed="rId3"/>
              </a:buBlip>
            </a:pPr>
            <a:r>
              <a:rPr lang="en-CA" sz="3400" dirty="0"/>
              <a:t>Understand challenges and issues facing consular services.</a:t>
            </a:r>
          </a:p>
          <a:p>
            <a:pPr algn="just" eaLnBrk="0" fontAlgn="base" hangingPunct="0">
              <a:spcAft>
                <a:spcPct val="0"/>
              </a:spcAft>
              <a:buBlip>
                <a:blip r:embed="rId3"/>
              </a:buBlip>
            </a:pPr>
            <a:r>
              <a:rPr lang="en-CA" sz="3400" dirty="0"/>
              <a:t>Facilitate exchange of best practices.</a:t>
            </a:r>
          </a:p>
          <a:p>
            <a:pPr algn="just" eaLnBrk="0" fontAlgn="base" hangingPunct="0">
              <a:spcAft>
                <a:spcPct val="0"/>
              </a:spcAft>
              <a:buBlip>
                <a:blip r:embed="rId3"/>
              </a:buBlip>
            </a:pPr>
            <a:r>
              <a:rPr lang="en-CA" sz="3400" dirty="0"/>
              <a:t>Share</a:t>
            </a:r>
            <a:r>
              <a:rPr lang="fr-CA" sz="3400" dirty="0"/>
              <a:t> </a:t>
            </a:r>
            <a:r>
              <a:rPr lang="en-CA" sz="3400" dirty="0"/>
              <a:t>opportunities</a:t>
            </a:r>
            <a:r>
              <a:rPr lang="fr-CA" sz="3400" dirty="0"/>
              <a:t> and innovations. </a:t>
            </a:r>
          </a:p>
          <a:p>
            <a:pPr algn="just" eaLnBrk="0" fontAlgn="base" hangingPunct="0">
              <a:spcAft>
                <a:spcPct val="0"/>
              </a:spcAft>
              <a:buBlip>
                <a:blip r:embed="rId3"/>
              </a:buBlip>
            </a:pPr>
            <a:r>
              <a:rPr lang="en-CA" sz="3400" dirty="0"/>
              <a:t>Explore enhanced cooperation and networking.</a:t>
            </a:r>
          </a:p>
        </p:txBody>
      </p:sp>
      <p:pic>
        <p:nvPicPr>
          <p:cNvPr id="4" name="3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0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5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9138"/>
            <a:ext cx="8351838" cy="696912"/>
          </a:xfrm>
        </p:spPr>
        <p:txBody>
          <a:bodyPr>
            <a:spAutoFit/>
          </a:bodyPr>
          <a:lstStyle/>
          <a:p>
            <a:pPr lvl="1">
              <a:buFontTx/>
              <a:buNone/>
            </a:pPr>
            <a:endParaRPr lang="en-CA" sz="1800" b="1" smtClean="0">
              <a:solidFill>
                <a:schemeClr val="tx2"/>
              </a:solidFill>
            </a:endParaRPr>
          </a:p>
          <a:p>
            <a:pPr eaLnBrk="1" hangingPunct="1"/>
            <a:endParaRPr lang="en-CA" sz="1800" b="1" smtClean="0">
              <a:solidFill>
                <a:schemeClr val="tx2"/>
              </a:solidFill>
            </a:endParaRPr>
          </a:p>
        </p:txBody>
      </p:sp>
      <p:sp>
        <p:nvSpPr>
          <p:cNvPr id="796676" name="Rectangle 5"/>
          <p:cNvSpPr>
            <a:spLocks noChangeArrowheads="1"/>
          </p:cNvSpPr>
          <p:nvPr/>
        </p:nvSpPr>
        <p:spPr bwMode="auto">
          <a:xfrm>
            <a:off x="4572000" y="2060575"/>
            <a:ext cx="4284663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>
              <a:latin typeface="Tahoma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endParaRPr lang="en-CA" sz="1800" b="1">
              <a:latin typeface="Tahoma" pitchFamily="34" charset="0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77505" y="1031415"/>
            <a:ext cx="7772400" cy="1007492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CA" dirty="0" smtClean="0"/>
              <a:t>Program </a:t>
            </a:r>
            <a:r>
              <a:rPr lang="fr-CA" dirty="0" err="1" smtClean="0"/>
              <a:t>Overview</a:t>
            </a:r>
            <a:endParaRPr lang="en-CA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683568" y="2060848"/>
            <a:ext cx="7772400" cy="4034011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fr-CA" dirty="0" err="1" smtClean="0"/>
              <a:t>Seven</a:t>
            </a:r>
            <a:r>
              <a:rPr lang="fr-CA" dirty="0" smtClean="0"/>
              <a:t> </a:t>
            </a:r>
            <a:r>
              <a:rPr lang="fr-CA" dirty="0" err="1" smtClean="0"/>
              <a:t>working</a:t>
            </a:r>
            <a:r>
              <a:rPr lang="fr-CA" dirty="0" smtClean="0"/>
              <a:t> sessions: </a:t>
            </a:r>
          </a:p>
          <a:p>
            <a:pPr lvl="1" algn="just"/>
            <a:r>
              <a:rPr lang="fr-CA" dirty="0" err="1"/>
              <a:t>Contemporary</a:t>
            </a:r>
            <a:r>
              <a:rPr lang="fr-CA" dirty="0"/>
              <a:t> </a:t>
            </a:r>
            <a:r>
              <a:rPr lang="fr-CA" dirty="0" err="1"/>
              <a:t>consular</a:t>
            </a:r>
            <a:r>
              <a:rPr lang="fr-CA" dirty="0"/>
              <a:t> trends and </a:t>
            </a:r>
            <a:r>
              <a:rPr lang="fr-CA" dirty="0" smtClean="0"/>
              <a:t>challenges.</a:t>
            </a:r>
            <a:endParaRPr lang="fr-CA" dirty="0"/>
          </a:p>
          <a:p>
            <a:pPr lvl="1" algn="just"/>
            <a:r>
              <a:rPr lang="fr-CA" dirty="0" err="1"/>
              <a:t>Evolving</a:t>
            </a:r>
            <a:r>
              <a:rPr lang="fr-CA" dirty="0"/>
              <a:t> </a:t>
            </a:r>
            <a:r>
              <a:rPr lang="fr-CA" dirty="0" err="1"/>
              <a:t>realities</a:t>
            </a:r>
            <a:r>
              <a:rPr lang="fr-CA" dirty="0"/>
              <a:t>: society and </a:t>
            </a:r>
            <a:r>
              <a:rPr lang="fr-CA" dirty="0" err="1" smtClean="0"/>
              <a:t>technology</a:t>
            </a:r>
            <a:r>
              <a:rPr lang="fr-CA" dirty="0" smtClean="0"/>
              <a:t>.</a:t>
            </a:r>
            <a:endParaRPr lang="fr-CA" dirty="0"/>
          </a:p>
          <a:p>
            <a:pPr lvl="1" algn="just"/>
            <a:r>
              <a:rPr lang="fr-CA" dirty="0"/>
              <a:t>Emergency Management and </a:t>
            </a:r>
            <a:r>
              <a:rPr lang="fr-CA" dirty="0" err="1"/>
              <a:t>Crisis</a:t>
            </a:r>
            <a:r>
              <a:rPr lang="fr-CA" dirty="0"/>
              <a:t> </a:t>
            </a:r>
            <a:r>
              <a:rPr lang="fr-CA" dirty="0" err="1" smtClean="0"/>
              <a:t>Response</a:t>
            </a:r>
            <a:r>
              <a:rPr lang="fr-CA" dirty="0" smtClean="0"/>
              <a:t>.</a:t>
            </a:r>
            <a:endParaRPr lang="fr-CA" dirty="0"/>
          </a:p>
          <a:p>
            <a:pPr lvl="1" algn="just"/>
            <a:r>
              <a:rPr lang="fr-CA" dirty="0" err="1"/>
              <a:t>Family</a:t>
            </a:r>
            <a:r>
              <a:rPr lang="fr-CA" dirty="0"/>
              <a:t> Law </a:t>
            </a:r>
            <a:r>
              <a:rPr lang="fr-CA" dirty="0" smtClean="0"/>
              <a:t>issues.</a:t>
            </a:r>
            <a:endParaRPr lang="fr-CA" dirty="0"/>
          </a:p>
          <a:p>
            <a:pPr lvl="1" algn="just"/>
            <a:r>
              <a:rPr lang="fr-CA" dirty="0"/>
              <a:t>Global </a:t>
            </a:r>
            <a:r>
              <a:rPr lang="fr-CA" dirty="0" err="1"/>
              <a:t>Citizens</a:t>
            </a:r>
            <a:r>
              <a:rPr lang="fr-CA" dirty="0"/>
              <a:t> and international </a:t>
            </a:r>
            <a:r>
              <a:rPr lang="fr-CA" dirty="0" err="1" smtClean="0"/>
              <a:t>frameworks</a:t>
            </a:r>
            <a:r>
              <a:rPr lang="fr-CA" dirty="0" smtClean="0"/>
              <a:t>.</a:t>
            </a:r>
            <a:endParaRPr lang="fr-CA" dirty="0"/>
          </a:p>
          <a:p>
            <a:pPr lvl="1" algn="just"/>
            <a:r>
              <a:rPr lang="fr-CA" dirty="0"/>
              <a:t>New </a:t>
            </a:r>
            <a:r>
              <a:rPr lang="fr-CA" dirty="0" err="1"/>
              <a:t>demands</a:t>
            </a:r>
            <a:r>
              <a:rPr lang="fr-CA" dirty="0"/>
              <a:t>/services and </a:t>
            </a:r>
            <a:r>
              <a:rPr lang="fr-CA" dirty="0" err="1"/>
              <a:t>safe</a:t>
            </a:r>
            <a:r>
              <a:rPr lang="fr-CA" dirty="0"/>
              <a:t> </a:t>
            </a:r>
            <a:r>
              <a:rPr lang="fr-CA" dirty="0" err="1" smtClean="0"/>
              <a:t>travel</a:t>
            </a:r>
            <a:r>
              <a:rPr lang="fr-CA" dirty="0" smtClean="0"/>
              <a:t>.</a:t>
            </a:r>
            <a:endParaRPr lang="fr-CA" dirty="0"/>
          </a:p>
          <a:p>
            <a:pPr lvl="1" algn="just"/>
            <a:r>
              <a:rPr lang="fr-CA" dirty="0" err="1"/>
              <a:t>Opportunities</a:t>
            </a:r>
            <a:r>
              <a:rPr lang="fr-CA" dirty="0"/>
              <a:t> and </a:t>
            </a:r>
            <a:r>
              <a:rPr lang="fr-CA" dirty="0" err="1"/>
              <a:t>practical</a:t>
            </a:r>
            <a:r>
              <a:rPr lang="fr-CA" dirty="0"/>
              <a:t> </a:t>
            </a:r>
            <a:r>
              <a:rPr lang="fr-CA" dirty="0" err="1"/>
              <a:t>ways</a:t>
            </a:r>
            <a:r>
              <a:rPr lang="fr-CA" dirty="0"/>
              <a:t> </a:t>
            </a:r>
            <a:r>
              <a:rPr lang="fr-CA" dirty="0" err="1" smtClean="0"/>
              <a:t>forward</a:t>
            </a:r>
            <a:r>
              <a:rPr lang="fr-CA" dirty="0" smtClean="0"/>
              <a:t>.</a:t>
            </a:r>
            <a:endParaRPr lang="en-CA" dirty="0"/>
          </a:p>
          <a:p>
            <a:pPr marL="0" indent="0" algn="just">
              <a:buNone/>
            </a:pPr>
            <a:endParaRPr lang="en-CA" dirty="0"/>
          </a:p>
        </p:txBody>
      </p:sp>
      <p:pic>
        <p:nvPicPr>
          <p:cNvPr id="6" name="5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0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323528" y="908720"/>
            <a:ext cx="8424936" cy="573325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lvl="1" indent="-342900">
              <a:buSzTx/>
              <a:buBlip>
                <a:blip r:embed="rId3"/>
              </a:buBlip>
            </a:pPr>
            <a:endParaRPr lang="en-CA" dirty="0" smtClean="0"/>
          </a:p>
          <a:p>
            <a:pPr marL="342900" lvl="1" indent="-342900" algn="just">
              <a:buSzTx/>
              <a:buBlip>
                <a:blip r:embed="rId3"/>
              </a:buBlip>
            </a:pPr>
            <a:r>
              <a:rPr lang="en-CA" dirty="0" smtClean="0"/>
              <a:t>Shared/common interests and interest in exchanging experiences.</a:t>
            </a:r>
            <a:endParaRPr lang="en-CA" dirty="0"/>
          </a:p>
          <a:p>
            <a:pPr algn="just"/>
            <a:r>
              <a:rPr lang="en-CA" dirty="0"/>
              <a:t>The vast majority </a:t>
            </a:r>
            <a:r>
              <a:rPr lang="en-CA" dirty="0" smtClean="0"/>
              <a:t>of states face </a:t>
            </a:r>
            <a:r>
              <a:rPr lang="en-CA" dirty="0"/>
              <a:t>similar </a:t>
            </a:r>
            <a:r>
              <a:rPr lang="en-CA" dirty="0" smtClean="0"/>
              <a:t>issues:</a:t>
            </a:r>
          </a:p>
          <a:p>
            <a:pPr lvl="1" algn="just"/>
            <a:r>
              <a:rPr lang="en-CA" dirty="0"/>
              <a:t>Stressed </a:t>
            </a:r>
            <a:r>
              <a:rPr lang="en-CA" dirty="0" smtClean="0"/>
              <a:t>capacity </a:t>
            </a:r>
          </a:p>
          <a:p>
            <a:pPr lvl="1" algn="just"/>
            <a:r>
              <a:rPr lang="en-CA" dirty="0" smtClean="0"/>
              <a:t>Insufficient resources</a:t>
            </a:r>
          </a:p>
          <a:p>
            <a:pPr lvl="1" algn="just"/>
            <a:r>
              <a:rPr lang="en-CA" dirty="0" smtClean="0"/>
              <a:t>Unrealistic expectations</a:t>
            </a:r>
          </a:p>
          <a:p>
            <a:pPr lvl="1" algn="just"/>
            <a:r>
              <a:rPr lang="en-CA" dirty="0" smtClean="0"/>
              <a:t>Adapting </a:t>
            </a:r>
            <a:r>
              <a:rPr lang="en-CA" dirty="0"/>
              <a:t>to </a:t>
            </a:r>
            <a:r>
              <a:rPr lang="en-CA" dirty="0" smtClean="0"/>
              <a:t>change </a:t>
            </a:r>
          </a:p>
          <a:p>
            <a:pPr lvl="1" algn="just"/>
            <a:r>
              <a:rPr lang="en-CA" dirty="0" smtClean="0"/>
              <a:t>Finding effective ways to assist/protect vulnerable groups </a:t>
            </a:r>
          </a:p>
          <a:p>
            <a:pPr algn="just"/>
            <a:r>
              <a:rPr lang="en-CA" dirty="0" smtClean="0"/>
              <a:t>Different approaches on protecting citizens overseas: from last resort service to very proactive (mediation, prevention, networking…). </a:t>
            </a:r>
          </a:p>
          <a:p>
            <a:pPr algn="just"/>
            <a:r>
              <a:rPr lang="en-CA" dirty="0" smtClean="0"/>
              <a:t>Consensus that Consular Forum should be continued as a venue for communication, exchange and cooperation. </a:t>
            </a:r>
          </a:p>
          <a:p>
            <a:pPr marL="457200" lvl="1" indent="0" algn="just">
              <a:buNone/>
            </a:pPr>
            <a:endParaRPr lang="en-CA" dirty="0"/>
          </a:p>
          <a:p>
            <a:endParaRPr lang="fr-CA" dirty="0" smtClean="0"/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63280" y="620688"/>
            <a:ext cx="7772400" cy="864096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CA" dirty="0" smtClean="0"/>
              <a:t>Key Conclusions</a:t>
            </a:r>
            <a:endParaRPr lang="en-CA" dirty="0"/>
          </a:p>
        </p:txBody>
      </p:sp>
      <p:pic>
        <p:nvPicPr>
          <p:cNvPr id="4" name="3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5" y="0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33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 txBox="1">
            <a:spLocks/>
          </p:cNvSpPr>
          <p:nvPr/>
        </p:nvSpPr>
        <p:spPr>
          <a:xfrm>
            <a:off x="666237" y="1772816"/>
            <a:ext cx="7772400" cy="432048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dirty="0" smtClean="0"/>
              <a:t>Review of bilateral and </a:t>
            </a:r>
            <a:r>
              <a:rPr lang="en-US" dirty="0" err="1" smtClean="0"/>
              <a:t>plurilateral</a:t>
            </a:r>
            <a:r>
              <a:rPr lang="en-US" dirty="0" smtClean="0"/>
              <a:t> consular agreements.</a:t>
            </a:r>
          </a:p>
          <a:p>
            <a:pPr algn="just"/>
            <a:r>
              <a:rPr lang="en-US" dirty="0" smtClean="0"/>
              <a:t>Support academic research (in national capacities) with a view to advance international consular policy.</a:t>
            </a:r>
          </a:p>
          <a:p>
            <a:pPr algn="just"/>
            <a:r>
              <a:rPr lang="en-US" dirty="0" smtClean="0"/>
              <a:t>Establish contact groups on specific themes to identify and develop tools, best practices, solutions to common problems and proposals for joint initiatives.</a:t>
            </a:r>
          </a:p>
          <a:p>
            <a:pPr algn="just"/>
            <a:r>
              <a:rPr lang="en-US" dirty="0" smtClean="0"/>
              <a:t>Joint training opportunities.</a:t>
            </a:r>
          </a:p>
          <a:p>
            <a:pPr algn="just"/>
            <a:r>
              <a:rPr lang="en-US" dirty="0" smtClean="0"/>
              <a:t>Regional cooperation, collaboration and dialogue with all the partners involved in consular affairs. </a:t>
            </a:r>
          </a:p>
          <a:p>
            <a:pPr algn="just"/>
            <a:r>
              <a:rPr lang="en-US" dirty="0" smtClean="0"/>
              <a:t>Partnership opportunities with private sector and NGOs.  </a:t>
            </a: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3568" y="908720"/>
            <a:ext cx="7772400" cy="1007492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fr-CA" dirty="0" smtClean="0"/>
              <a:t>Future Initiatives and </a:t>
            </a:r>
            <a:r>
              <a:rPr lang="fr-CA" dirty="0" err="1" smtClean="0"/>
              <a:t>Proposals</a:t>
            </a:r>
            <a:r>
              <a:rPr lang="fr-CA" dirty="0" smtClean="0"/>
              <a:t>?</a:t>
            </a:r>
            <a:endParaRPr lang="en-CA" dirty="0"/>
          </a:p>
        </p:txBody>
      </p:sp>
      <p:pic>
        <p:nvPicPr>
          <p:cNvPr id="4" name="3 Imagen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4" y="17052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296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US" dirty="0"/>
              <a:t>Top Contemporary Challenges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634401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3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4" y="17052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667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/>
          <a:lstStyle/>
          <a:p>
            <a:r>
              <a:rPr lang="en-US" dirty="0" smtClean="0"/>
              <a:t>Crisis Management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005218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3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4" y="17052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28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1143000"/>
          </a:xfrm>
        </p:spPr>
        <p:txBody>
          <a:bodyPr/>
          <a:lstStyle/>
          <a:p>
            <a:r>
              <a:rPr lang="en-US" dirty="0" smtClean="0"/>
              <a:t>Vienna Convention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777377"/>
              </p:ext>
            </p:extLst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3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7024" y="17052"/>
            <a:ext cx="2466975" cy="908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125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30405</TotalTime>
  <Words>613</Words>
  <Application>Microsoft Office PowerPoint</Application>
  <PresentationFormat>Presentación en pantalla (4:3)</PresentationFormat>
  <Paragraphs>84</Paragraphs>
  <Slides>9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1" baseType="lpstr">
      <vt:lpstr>Office Theme</vt:lpstr>
      <vt:lpstr>Bitmap Image</vt:lpstr>
      <vt:lpstr>Presentación de PowerPoint</vt:lpstr>
      <vt:lpstr>Context</vt:lpstr>
      <vt:lpstr>Objectives</vt:lpstr>
      <vt:lpstr>Presentación de PowerPoint</vt:lpstr>
      <vt:lpstr>Presentación de PowerPoint</vt:lpstr>
      <vt:lpstr>Presentación de PowerPoint</vt:lpstr>
      <vt:lpstr>Top Contemporary Challenges </vt:lpstr>
      <vt:lpstr>Crisis Management</vt:lpstr>
      <vt:lpstr>Vienna Convention</vt:lpstr>
    </vt:vector>
  </TitlesOfParts>
  <Company>DFAIT-MAECI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MCOs and MAOs from  Africa and the Middle East</dc:title>
  <dc:creator>kimpa</dc:creator>
  <cp:lastModifiedBy>elopezs</cp:lastModifiedBy>
  <cp:revision>1546</cp:revision>
  <cp:lastPrinted>2013-09-24T13:27:56Z</cp:lastPrinted>
  <dcterms:created xsi:type="dcterms:W3CDTF">2002-10-29T19:49:46Z</dcterms:created>
  <dcterms:modified xsi:type="dcterms:W3CDTF">2013-11-14T16:37:26Z</dcterms:modified>
</cp:coreProperties>
</file>