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9234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6303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98818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6036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56870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8258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6535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9768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67315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7986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9517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A981-DB2B-4A9A-99E9-7E9137639634}" type="datetimeFigureOut">
              <a:rPr lang="es-NI" smtClean="0"/>
              <a:t>19/11/2014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9278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760" y="1916832"/>
            <a:ext cx="7955280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NI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 CONCEPTUAL</a:t>
            </a:r>
            <a:br>
              <a:rPr lang="es-NI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NI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TALLER DE PROTECCIÓN CONSULAR A PERSONAS TRABAJADORAS MIGRANTES</a:t>
            </a:r>
            <a:r>
              <a:rPr lang="es-NI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NI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Conferencia Regional sobre Migración</a:t>
            </a:r>
            <a:br>
              <a:rPr lang="es-NI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NI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Nicaragua</a:t>
            </a:r>
            <a:r>
              <a:rPr lang="es-NI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NI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Noviembre </a:t>
            </a:r>
            <a:r>
              <a:rPr lang="es-NI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2014.</a:t>
            </a:r>
            <a:endParaRPr lang="es-NI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88" y="182880"/>
            <a:ext cx="2032000" cy="104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" y="134303"/>
            <a:ext cx="16637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4000" b="1" i="1" dirty="0">
                <a:solidFill>
                  <a:schemeClr val="accent2">
                    <a:lumMod val="75000"/>
                  </a:schemeClr>
                </a:solidFill>
              </a:rPr>
              <a:t>PERFIL DE PARTICIPANTES</a:t>
            </a:r>
            <a:endParaRPr lang="es-NI" sz="40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NI" dirty="0"/>
              <a:t>Funcionarios Consulares que atienden la temática laboral, que pueden ser o no agregados laborales </a:t>
            </a:r>
            <a:endParaRPr lang="es-NI" dirty="0" smtClean="0"/>
          </a:p>
          <a:p>
            <a:pPr marL="0" lvl="0" indent="0" algn="just">
              <a:buNone/>
            </a:pPr>
            <a:endParaRPr lang="es-NI" dirty="0"/>
          </a:p>
          <a:p>
            <a:pPr lvl="0" algn="just"/>
            <a:r>
              <a:rPr lang="es-NI" dirty="0"/>
              <a:t>Funcionarios de las Direcciones Consulares que trabajan en la gestión migratoria laboral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21030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4000" b="1" i="1" dirty="0">
                <a:solidFill>
                  <a:schemeClr val="accent2">
                    <a:lumMod val="75000"/>
                  </a:schemeClr>
                </a:solidFill>
              </a:rPr>
              <a:t>¿</a:t>
            </a:r>
            <a:r>
              <a:rPr lang="es-NI" sz="4000" b="1" i="1" dirty="0" smtClean="0">
                <a:solidFill>
                  <a:schemeClr val="accent2">
                    <a:lumMod val="75000"/>
                  </a:schemeClr>
                </a:solidFill>
              </a:rPr>
              <a:t>QUÉ SIGUE AHORA?</a:t>
            </a:r>
            <a:endParaRPr lang="es-NI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NI" dirty="0" smtClean="0"/>
              <a:t>¿Estamos de acuerdo con lo planteado en la NC?</a:t>
            </a:r>
          </a:p>
          <a:p>
            <a:pPr marL="0" indent="0">
              <a:buNone/>
            </a:pPr>
            <a:endParaRPr lang="es-NI" dirty="0" smtClean="0"/>
          </a:p>
          <a:p>
            <a:r>
              <a:rPr lang="es-NI" dirty="0" smtClean="0"/>
              <a:t>Contribuciones a la NC</a:t>
            </a:r>
          </a:p>
          <a:p>
            <a:pPr marL="0" indent="0">
              <a:buNone/>
            </a:pPr>
            <a:endParaRPr lang="es-NI" dirty="0" smtClean="0"/>
          </a:p>
          <a:p>
            <a:r>
              <a:rPr lang="es-NI" dirty="0" smtClean="0"/>
              <a:t>Fuentes de financiamiento</a:t>
            </a:r>
          </a:p>
          <a:p>
            <a:pPr marL="0" indent="0">
              <a:buNone/>
            </a:pPr>
            <a:endParaRPr lang="es-NI" dirty="0" smtClean="0"/>
          </a:p>
          <a:p>
            <a:r>
              <a:rPr lang="es-NI" dirty="0" smtClean="0"/>
              <a:t>Lugar y fecha para su realización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8978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3600" b="1" i="1" dirty="0" smtClean="0">
                <a:solidFill>
                  <a:schemeClr val="accent2">
                    <a:lumMod val="75000"/>
                  </a:schemeClr>
                </a:solidFill>
              </a:rPr>
              <a:t>ANTECEDENTES Y JUSTIFICACIÓN</a:t>
            </a:r>
            <a:endParaRPr lang="es-NI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/>
            <a:r>
              <a:rPr lang="es-NI" dirty="0" smtClean="0"/>
              <a:t>CRM, Espacio Regional que aborda diferentes temáticas relacionadas con la migración internacional</a:t>
            </a:r>
          </a:p>
          <a:p>
            <a:pPr algn="just"/>
            <a:r>
              <a:rPr lang="es-NI" dirty="0" smtClean="0"/>
              <a:t>Impulsa dialogo y reflexión que generen posibles acciones de protección a PMT</a:t>
            </a:r>
          </a:p>
          <a:p>
            <a:pPr algn="just"/>
            <a:r>
              <a:rPr lang="es-NI" dirty="0" smtClean="0"/>
              <a:t>Representaciones Consulares son espacios privilegiados para promover la protección a las PMT en países de destino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38647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3600" b="1" i="1" dirty="0" smtClean="0">
                <a:solidFill>
                  <a:schemeClr val="accent2">
                    <a:lumMod val="75000"/>
                  </a:schemeClr>
                </a:solidFill>
              </a:rPr>
              <a:t>ANTECEDENTES Y JUSTIFICACIÓN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/>
            <a:r>
              <a:rPr lang="es-NI" dirty="0" smtClean="0"/>
              <a:t>Dialogo sobre PMT, marco de CRM,  contribuye al desarrollo de estrategias conjuntas y de mayor impacto</a:t>
            </a:r>
          </a:p>
          <a:p>
            <a:pPr algn="just"/>
            <a:r>
              <a:rPr lang="es-NI" dirty="0" smtClean="0"/>
              <a:t>Primer Seminario-Taller, Managua mayo 2012</a:t>
            </a:r>
          </a:p>
          <a:p>
            <a:pPr marL="0" indent="0" algn="just">
              <a:buNone/>
            </a:pPr>
            <a:endParaRPr lang="es-NI" dirty="0"/>
          </a:p>
        </p:txBody>
      </p:sp>
      <p:sp>
        <p:nvSpPr>
          <p:cNvPr id="4" name="3 Rectángulo"/>
          <p:cNvSpPr/>
          <p:nvPr/>
        </p:nvSpPr>
        <p:spPr>
          <a:xfrm>
            <a:off x="899592" y="3501008"/>
            <a:ext cx="2880320" cy="2685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" name="4 CuadroTexto"/>
          <p:cNvSpPr txBox="1"/>
          <p:nvPr/>
        </p:nvSpPr>
        <p:spPr>
          <a:xfrm>
            <a:off x="1043608" y="3601469"/>
            <a:ext cx="2592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NI" dirty="0" smtClean="0"/>
              <a:t>Importancia de la promoción y protección consular de los derechos laborales de las PMT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NI" dirty="0" smtClean="0"/>
              <a:t>Cómo se deben involucrar las autoridades consulares </a:t>
            </a:r>
            <a:endParaRPr lang="es-NI" dirty="0"/>
          </a:p>
        </p:txBody>
      </p:sp>
      <p:sp>
        <p:nvSpPr>
          <p:cNvPr id="6" name="5 CuadroTexto"/>
          <p:cNvSpPr txBox="1"/>
          <p:nvPr/>
        </p:nvSpPr>
        <p:spPr>
          <a:xfrm>
            <a:off x="4780727" y="3501008"/>
            <a:ext cx="3031633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NI" dirty="0" smtClean="0">
                <a:solidFill>
                  <a:schemeClr val="tx1"/>
                </a:solidFill>
              </a:rPr>
              <a:t>Trabajo articulado en redes y generación de alianzas estratégicas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NI" dirty="0" smtClean="0">
                <a:solidFill>
                  <a:schemeClr val="tx1"/>
                </a:solidFill>
              </a:rPr>
              <a:t>Consolidar actuación consular en matera de Trata Laboral</a:t>
            </a:r>
            <a:endParaRPr lang="es-N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8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3600" b="1" i="1" dirty="0" smtClean="0">
                <a:solidFill>
                  <a:schemeClr val="accent2">
                    <a:lumMod val="75000"/>
                  </a:schemeClr>
                </a:solidFill>
              </a:rPr>
              <a:t>ANTECEDENTES Y JUSTIFICACIÓN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s-NI" dirty="0" smtClean="0"/>
              <a:t>Segundo Seminario Taller, Tegucigalpa 2013</a:t>
            </a:r>
          </a:p>
          <a:p>
            <a:pPr marL="0" indent="0">
              <a:buNone/>
            </a:pPr>
            <a:endParaRPr lang="es-NI" dirty="0" smtClean="0"/>
          </a:p>
          <a:p>
            <a:pPr marL="0" indent="0">
              <a:buNone/>
            </a:pPr>
            <a:endParaRPr lang="es-NI" dirty="0"/>
          </a:p>
          <a:p>
            <a:pPr marL="0" indent="0">
              <a:buNone/>
            </a:pPr>
            <a:endParaRPr lang="es-NI" dirty="0" smtClean="0"/>
          </a:p>
          <a:p>
            <a:pPr marL="0" indent="0">
              <a:buNone/>
            </a:pPr>
            <a:endParaRPr lang="es-NI" dirty="0"/>
          </a:p>
          <a:p>
            <a:pPr marL="0" indent="0">
              <a:buNone/>
            </a:pPr>
            <a:endParaRPr lang="es-NI" dirty="0" smtClean="0"/>
          </a:p>
          <a:p>
            <a:pPr algn="just"/>
            <a:r>
              <a:rPr lang="es-NI" dirty="0" smtClean="0"/>
              <a:t>Nicaragua, julio 2014; se acuerda que Nicaragua y Honduras trabajan NC</a:t>
            </a:r>
            <a:endParaRPr lang="es-NI" dirty="0"/>
          </a:p>
          <a:p>
            <a:pPr marL="0" indent="0">
              <a:buNone/>
            </a:pPr>
            <a:endParaRPr lang="es-NI" dirty="0"/>
          </a:p>
        </p:txBody>
      </p:sp>
      <p:sp>
        <p:nvSpPr>
          <p:cNvPr id="4" name="3 Rectángulo"/>
          <p:cNvSpPr/>
          <p:nvPr/>
        </p:nvSpPr>
        <p:spPr>
          <a:xfrm>
            <a:off x="2339752" y="2060848"/>
            <a:ext cx="432048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" name="4 CuadroTexto"/>
          <p:cNvSpPr txBox="1"/>
          <p:nvPr/>
        </p:nvSpPr>
        <p:spPr>
          <a:xfrm>
            <a:off x="2987824" y="2262351"/>
            <a:ext cx="2736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800" dirty="0" smtClean="0"/>
              <a:t>Construcción de Plan de Trabajo para promoción y defensa de derechos de PMT</a:t>
            </a:r>
            <a:endParaRPr lang="es-NI" sz="2800" dirty="0"/>
          </a:p>
        </p:txBody>
      </p:sp>
    </p:spTree>
    <p:extLst>
      <p:ext uri="{BB962C8B-B14F-4D97-AF65-F5344CB8AC3E}">
        <p14:creationId xmlns:p14="http://schemas.microsoft.com/office/powerpoint/2010/main" val="375689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b="1" i="1" dirty="0" smtClean="0">
                <a:solidFill>
                  <a:schemeClr val="accent2">
                    <a:lumMod val="75000"/>
                  </a:schemeClr>
                </a:solidFill>
              </a:rPr>
              <a:t>NOTA CONCEPTUAL</a:t>
            </a:r>
            <a:endParaRPr lang="es-NI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NI" dirty="0" smtClean="0"/>
              <a:t>Continuidad a esfuerzos anteriores</a:t>
            </a:r>
          </a:p>
          <a:p>
            <a:r>
              <a:rPr lang="es-NI" dirty="0" smtClean="0"/>
              <a:t>Seminario que concrete los esfuerzos realizados</a:t>
            </a:r>
          </a:p>
          <a:p>
            <a:r>
              <a:rPr lang="es-NI" dirty="0" smtClean="0"/>
              <a:t>Definir lineamientos orientadores para ejercer la protección a PMT</a:t>
            </a:r>
          </a:p>
          <a:p>
            <a:r>
              <a:rPr lang="es-NI" dirty="0" smtClean="0"/>
              <a:t>Llegar a la definición de un documento con herramientas y directrices que orienten el ejercicio de la función de protección a las PMT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48368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3600" b="1" i="1" dirty="0" smtClean="0">
                <a:solidFill>
                  <a:schemeClr val="accent2">
                    <a:lumMod val="75000"/>
                  </a:schemeClr>
                </a:solidFill>
              </a:rPr>
              <a:t>OBJETIVO GENERAL</a:t>
            </a:r>
            <a:endParaRPr lang="es-NI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0" algn="just"/>
            <a:r>
              <a:rPr lang="es-NI" sz="3600" dirty="0"/>
              <a:t>Contribuir a la consolidación de un marco teórico-práctico común sobre los principales enunciados y estrategias para la protección consular a las personas trabajadoras migrantes, a fin de identificar las metas o aspiraciones en ese particular, en los países miembros de la CRM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15590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4000" b="1" i="1" dirty="0" smtClean="0">
                <a:solidFill>
                  <a:schemeClr val="accent2">
                    <a:lumMod val="75000"/>
                  </a:schemeClr>
                </a:solidFill>
              </a:rPr>
              <a:t>OBJETIVOS ESPECIFICOS</a:t>
            </a:r>
            <a:endParaRPr lang="es-NI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es-NI" dirty="0"/>
              <a:t>Construir colectivamente los lineamientos y herramientas que formaran parte de un Manual en materia de promoción y protección de derechos laborales de las personas trabajadoras migrantes, para países miembros de la CRM</a:t>
            </a:r>
            <a:r>
              <a:rPr lang="es-NI" dirty="0" smtClean="0"/>
              <a:t>.</a:t>
            </a:r>
          </a:p>
          <a:p>
            <a:pPr marL="0" lvl="0" indent="0" algn="just">
              <a:buNone/>
            </a:pPr>
            <a:endParaRPr lang="es-NI" dirty="0"/>
          </a:p>
          <a:p>
            <a:pPr lvl="0" algn="just"/>
            <a:r>
              <a:rPr lang="es-NI" sz="3400" dirty="0"/>
              <a:t>Definir acciones básicas necesarias a desarrollar desde las Representaciones Consulares, para hacer efectivo su involucramiento en la protección al trabajador </a:t>
            </a:r>
            <a:r>
              <a:rPr lang="es-NI" sz="3400" dirty="0" smtClean="0"/>
              <a:t>migrante</a:t>
            </a:r>
          </a:p>
          <a:p>
            <a:pPr marL="0" lvl="0" indent="0" algn="just">
              <a:buNone/>
            </a:pPr>
            <a:endParaRPr lang="es-NI" sz="3400" dirty="0"/>
          </a:p>
          <a:p>
            <a:pPr lvl="0" algn="just"/>
            <a:r>
              <a:rPr lang="es-NI" sz="3400" dirty="0"/>
              <a:t>Identificar los principales grupos de trabajadores migrantes, que los países integrantes de la CRM tienen en los distintos destinos y que serán beneficiarios directos del </a:t>
            </a:r>
            <a:r>
              <a:rPr lang="es-NI" sz="3400" dirty="0" smtClean="0"/>
              <a:t>Manual</a:t>
            </a:r>
          </a:p>
          <a:p>
            <a:pPr marL="0" lvl="0" indent="0" algn="just">
              <a:buNone/>
            </a:pPr>
            <a:endParaRPr lang="es-NI" sz="3400" dirty="0"/>
          </a:p>
          <a:p>
            <a:pPr lvl="0" algn="just"/>
            <a:r>
              <a:rPr lang="es-NI" sz="3400" dirty="0"/>
              <a:t>Avanzar en la caracterización e identificación de las principales necesidades de protección de nuestros trabajadores y trabajadoras migrantes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7058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4000" b="1" i="1" dirty="0" smtClean="0">
                <a:solidFill>
                  <a:schemeClr val="accent2">
                    <a:lumMod val="75000"/>
                  </a:schemeClr>
                </a:solidFill>
              </a:rPr>
              <a:t>RESULTADOS ESPERADOS</a:t>
            </a:r>
            <a:endParaRPr lang="es-NI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s-NI" dirty="0"/>
              <a:t>Participantes comparten y se apropian del significado y alcances de los principales conceptos y herramientas en materia de protección consular al trabajador migrante</a:t>
            </a:r>
          </a:p>
          <a:p>
            <a:pPr marL="0" indent="0" algn="just">
              <a:buNone/>
            </a:pPr>
            <a:r>
              <a:rPr lang="es-NI" dirty="0"/>
              <a:t> </a:t>
            </a:r>
          </a:p>
          <a:p>
            <a:pPr lvl="0" algn="just"/>
            <a:r>
              <a:rPr lang="es-NI" dirty="0"/>
              <a:t>Participantes definen y acuerdan colectivamente un listado de acciones necesarias, posibles desde la función consular para la protección de la persona trabajador migrante</a:t>
            </a:r>
          </a:p>
          <a:p>
            <a:pPr marL="0" indent="0" algn="just">
              <a:buNone/>
            </a:pPr>
            <a:r>
              <a:rPr lang="es-NI" dirty="0"/>
              <a:t> </a:t>
            </a:r>
          </a:p>
          <a:p>
            <a:pPr lvl="0" algn="just"/>
            <a:r>
              <a:rPr lang="es-NI" dirty="0"/>
              <a:t>En conjunto los y las participantes definen los lineamientos generales que contemplará el Manual</a:t>
            </a:r>
          </a:p>
          <a:p>
            <a:pPr marL="0" indent="0" algn="just">
              <a:buNone/>
            </a:pPr>
            <a:r>
              <a:rPr lang="es-NI" dirty="0"/>
              <a:t> </a:t>
            </a:r>
          </a:p>
          <a:p>
            <a:pPr lvl="0" algn="just"/>
            <a:r>
              <a:rPr lang="es-NI" dirty="0"/>
              <a:t>Realizado inventario de los principales grupos de trabajadores migrantes en cada país e identificados los que son comunes a los países CRM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79759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NI" sz="4000" b="1" i="1" dirty="0" smtClean="0">
                <a:solidFill>
                  <a:schemeClr val="accent2">
                    <a:lumMod val="75000"/>
                  </a:schemeClr>
                </a:solidFill>
              </a:rPr>
              <a:t>METODOLOGÍA</a:t>
            </a:r>
            <a:endParaRPr lang="es-NI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NI" dirty="0" smtClean="0"/>
              <a:t>Fundamentalmente Interactiva, orientada a producción de insumos para escribir Manual:</a:t>
            </a:r>
          </a:p>
          <a:p>
            <a:pPr marL="0" indent="0" algn="just">
              <a:buNone/>
            </a:pPr>
            <a:r>
              <a:rPr lang="es-NI" dirty="0" smtClean="0"/>
              <a:t>           - Trabajo de grupo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     -  Plenaria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     -  Intercambio de buenas prácticas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     -  Construcción colectiva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     -  Búsqueda de consensos 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32086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459</Words>
  <Application>Microsoft Office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NOTA CONCEPTUAL TALLER DE PROTECCIÓN CONSULAR A PERSONAS TRABAJADORAS MIGRANTES XIX Conferencia Regional sobre Migración Nicaragua, Noviembre 2014.</vt:lpstr>
      <vt:lpstr>ANTECEDENTES Y JUSTIFICACIÓN</vt:lpstr>
      <vt:lpstr>ANTECEDENTES Y JUSTIFICACIÓN</vt:lpstr>
      <vt:lpstr>ANTECEDENTES Y JUSTIFICACIÓN</vt:lpstr>
      <vt:lpstr>NOTA CONCEPTUAL</vt:lpstr>
      <vt:lpstr>OBJETIVO GENERAL</vt:lpstr>
      <vt:lpstr>OBJETIVOS ESPECIFICOS</vt:lpstr>
      <vt:lpstr>RESULTADOS ESPERADOS</vt:lpstr>
      <vt:lpstr>METODOLOGÍA</vt:lpstr>
      <vt:lpstr>PERFIL DE PARTICIPANTES</vt:lpstr>
      <vt:lpstr>¿QUÉ SIGUE AHORA?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CONCEPTUAL TALLER DE PROTECCIÓN CONSULAR A PERSONAS TRABAJADORAS MIGRANTES XIX Conferencia Regional sobre Migración Nicaragua, Junio 2014.</dc:title>
  <dc:creator>Martha Olivia</dc:creator>
  <cp:lastModifiedBy>Martha Olivia</cp:lastModifiedBy>
  <cp:revision>14</cp:revision>
  <dcterms:created xsi:type="dcterms:W3CDTF">2014-11-18T16:25:01Z</dcterms:created>
  <dcterms:modified xsi:type="dcterms:W3CDTF">2014-11-19T16:19:21Z</dcterms:modified>
</cp:coreProperties>
</file>