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28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11/21/14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‹Nr.›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79234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11/21/14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‹Nr.›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16303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11/21/14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‹Nr.›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98818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11/21/14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‹Nr.›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60362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11/21/14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‹Nr.›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56870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11/21/14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‹Nr.›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082587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11/21/14</a:t>
            </a:fld>
            <a:endParaRPr lang="es-NI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‹Nr.›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06535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11/21/14</a:t>
            </a:fld>
            <a:endParaRPr lang="es-NI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‹Nr.›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9768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11/21/14</a:t>
            </a:fld>
            <a:endParaRPr lang="es-NI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‹Nr.›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673152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11/21/14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‹Nr.›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79868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A981-DB2B-4A9A-99E9-7E9137639634}" type="datetimeFigureOut">
              <a:rPr lang="es-NI" smtClean="0"/>
              <a:t>11/21/14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D553-F8E2-4108-9EC6-45BCE18A44CC}" type="slidenum">
              <a:rPr lang="es-NI" smtClean="0"/>
              <a:t>‹Nr.›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095174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3A981-DB2B-4A9A-99E9-7E9137639634}" type="datetimeFigureOut">
              <a:rPr lang="es-NI" smtClean="0"/>
              <a:t>11/21/14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6D553-F8E2-4108-9EC6-45BCE18A44CC}" type="slidenum">
              <a:rPr lang="es-NI" smtClean="0"/>
              <a:t>‹Nr.›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19278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9760" y="1916832"/>
            <a:ext cx="7955280" cy="43204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CONCEPT NOTE</a:t>
            </a:r>
            <a:br>
              <a:rPr lang="en-GB" sz="4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GB" sz="4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WORKSHOP ON CONSULAR PROTECTION FOR MIGRANT WORKERS </a:t>
            </a:r>
            <a:r>
              <a:rPr lang="en-GB" sz="3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3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XIX Regional Conference on Migration</a:t>
            </a:r>
            <a:br>
              <a:rPr lang="en-GB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GB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Nicaragua, November 2014</a:t>
            </a:r>
            <a:endParaRPr lang="en-GB" sz="20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088" y="182880"/>
            <a:ext cx="2032000" cy="104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0" y="134303"/>
            <a:ext cx="16637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158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i="1" dirty="0" smtClean="0">
                <a:solidFill>
                  <a:schemeClr val="accent2">
                    <a:lumMod val="75000"/>
                  </a:schemeClr>
                </a:solidFill>
              </a:rPr>
              <a:t>PARTICIPANT PROFILE</a:t>
            </a:r>
            <a:endParaRPr lang="en-GB" sz="40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GB" dirty="0" smtClean="0"/>
              <a:t>Consular officers addressing labour matters; could be labour attach</a:t>
            </a:r>
            <a:r>
              <a:rPr lang="en-GB" dirty="0" smtClean="0"/>
              <a:t>és or not;</a:t>
            </a:r>
          </a:p>
          <a:p>
            <a:pPr marL="0" lvl="0" indent="0" algn="just">
              <a:buNone/>
            </a:pPr>
            <a:endParaRPr lang="en-GB" dirty="0" smtClean="0"/>
          </a:p>
          <a:p>
            <a:pPr lvl="0" algn="just"/>
            <a:r>
              <a:rPr lang="en-GB" dirty="0" smtClean="0"/>
              <a:t>Staff from consular directorates involved in labour migration management.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30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i="1" dirty="0" smtClean="0">
                <a:solidFill>
                  <a:schemeClr val="accent2">
                    <a:lumMod val="75000"/>
                  </a:schemeClr>
                </a:solidFill>
              </a:rPr>
              <a:t>WHAT </a:t>
            </a:r>
            <a:r>
              <a:rPr lang="en-GB" sz="4000" b="1" i="1" dirty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GB" sz="4000" b="1" i="1" dirty="0" smtClean="0">
                <a:solidFill>
                  <a:schemeClr val="accent2">
                    <a:lumMod val="75000"/>
                  </a:schemeClr>
                </a:solidFill>
              </a:rPr>
              <a:t>S NEXT?</a:t>
            </a:r>
            <a:endParaRPr lang="en-GB" sz="4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Do we agree on the contents of </a:t>
            </a:r>
            <a:r>
              <a:rPr lang="en-GB" smtClean="0"/>
              <a:t>the concept </a:t>
            </a:r>
            <a:r>
              <a:rPr lang="en-GB" dirty="0" smtClean="0"/>
              <a:t>note?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Contributions to the concept note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Financing sources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Place and date of implementation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84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i="1" dirty="0" smtClean="0">
                <a:solidFill>
                  <a:schemeClr val="accent2">
                    <a:lumMod val="75000"/>
                  </a:schemeClr>
                </a:solidFill>
              </a:rPr>
              <a:t>BACKGROUND AND RATIONALE</a:t>
            </a:r>
            <a:endParaRPr lang="en-GB" sz="3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just"/>
            <a:r>
              <a:rPr lang="en-GB" dirty="0" smtClean="0"/>
              <a:t>RCM, a regional space addressing different topics relating to international migration;</a:t>
            </a:r>
          </a:p>
          <a:p>
            <a:pPr algn="just"/>
            <a:r>
              <a:rPr lang="en-GB" dirty="0" smtClean="0"/>
              <a:t>Promotes dialogue and reflection to generate potential actions to protect migrant workers;</a:t>
            </a:r>
          </a:p>
          <a:p>
            <a:pPr algn="just"/>
            <a:r>
              <a:rPr lang="en-GB" dirty="0" smtClean="0"/>
              <a:t>Consular representations are privileged spaces </a:t>
            </a:r>
            <a:r>
              <a:rPr lang="en-GB" dirty="0" smtClean="0"/>
              <a:t>for promoting the protection of migrant workers in countries of destination.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47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i="1" dirty="0" smtClean="0">
                <a:solidFill>
                  <a:schemeClr val="accent2">
                    <a:lumMod val="75000"/>
                  </a:schemeClr>
                </a:solidFill>
              </a:rPr>
              <a:t>BACKGROUND AND RATIONALE</a:t>
            </a:r>
            <a:endParaRPr lang="en-GB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just"/>
            <a:r>
              <a:rPr lang="en-GB" sz="2800" dirty="0" smtClean="0"/>
              <a:t>Di</a:t>
            </a:r>
            <a:r>
              <a:rPr lang="en-GB" sz="2800" dirty="0" smtClean="0"/>
              <a:t>alogue on migrant workers within the framework of RCM contributes to the development of joint strategies with a higher impact;</a:t>
            </a:r>
          </a:p>
          <a:p>
            <a:pPr algn="just"/>
            <a:r>
              <a:rPr lang="en-GB" sz="2800" dirty="0" smtClean="0"/>
              <a:t>First seminar/workshop, Managua, May 2012.</a:t>
            </a: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4" name="3 Rectángulo"/>
          <p:cNvSpPr/>
          <p:nvPr/>
        </p:nvSpPr>
        <p:spPr>
          <a:xfrm>
            <a:off x="899592" y="3501008"/>
            <a:ext cx="2880320" cy="2685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4 CuadroTexto"/>
          <p:cNvSpPr txBox="1"/>
          <p:nvPr/>
        </p:nvSpPr>
        <p:spPr>
          <a:xfrm>
            <a:off x="1043608" y="3601469"/>
            <a:ext cx="2592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The i</a:t>
            </a:r>
            <a:r>
              <a:rPr lang="en-GB" dirty="0" smtClean="0"/>
              <a:t>mportance of promoting the labour rights of migrant workers and providing consular protection;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How consular authorities should get involved.</a:t>
            </a:r>
            <a:endParaRPr lang="en-GB" dirty="0"/>
          </a:p>
        </p:txBody>
      </p:sp>
      <p:sp>
        <p:nvSpPr>
          <p:cNvPr id="6" name="5 CuadroTexto"/>
          <p:cNvSpPr txBox="1"/>
          <p:nvPr/>
        </p:nvSpPr>
        <p:spPr>
          <a:xfrm>
            <a:off x="4780727" y="3501008"/>
            <a:ext cx="3031633" cy="23083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Coordinated efforts </a:t>
            </a:r>
            <a:r>
              <a:rPr lang="en-GB" dirty="0" smtClean="0">
                <a:solidFill>
                  <a:schemeClr val="tx1"/>
                </a:solidFill>
              </a:rPr>
              <a:t>through networks and establishment of strategic alliances;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Consolidating consular actions relating to trafficking for the purpose of labour exploitation.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081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i="1" dirty="0" smtClean="0">
                <a:solidFill>
                  <a:schemeClr val="accent2">
                    <a:lumMod val="75000"/>
                  </a:schemeClr>
                </a:solidFill>
              </a:rPr>
              <a:t>BACKGROUND AND RATIONALE</a:t>
            </a:r>
            <a:endParaRPr lang="en-GB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Second seminar/workshop, Tegucigalpa, 2013;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algn="just"/>
            <a:r>
              <a:rPr lang="en-GB" dirty="0" smtClean="0"/>
              <a:t>Nicaragua, July 2014; it was agreed that Nicaragua </a:t>
            </a:r>
            <a:r>
              <a:rPr lang="en-GB" dirty="0" smtClean="0"/>
              <a:t>and</a:t>
            </a:r>
            <a:r>
              <a:rPr lang="en-GB" dirty="0" smtClean="0"/>
              <a:t> Honduras would develop the concept note.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3 Rectángulo"/>
          <p:cNvSpPr/>
          <p:nvPr/>
        </p:nvSpPr>
        <p:spPr>
          <a:xfrm>
            <a:off x="2339752" y="2060848"/>
            <a:ext cx="4320480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4 CuadroTexto"/>
          <p:cNvSpPr txBox="1"/>
          <p:nvPr/>
        </p:nvSpPr>
        <p:spPr>
          <a:xfrm>
            <a:off x="2915816" y="2333198"/>
            <a:ext cx="34563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Development of a work plan to promote and protect the rights of migrant workers.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5689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chemeClr val="accent2">
                    <a:lumMod val="75000"/>
                  </a:schemeClr>
                </a:solidFill>
              </a:rPr>
              <a:t>CONCEPT NOTE</a:t>
            </a:r>
            <a:endParaRPr lang="en-GB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Continuity of previous efforts;</a:t>
            </a:r>
          </a:p>
          <a:p>
            <a:r>
              <a:rPr lang="en-GB" dirty="0" smtClean="0"/>
              <a:t>A seminar to  summarize the efforts that have been implemented; </a:t>
            </a:r>
          </a:p>
          <a:p>
            <a:r>
              <a:rPr lang="en-GB" dirty="0" smtClean="0"/>
              <a:t>To develop guidelines for the protection of migrant workers;  </a:t>
            </a:r>
          </a:p>
          <a:p>
            <a:r>
              <a:rPr lang="en-GB" dirty="0" smtClean="0"/>
              <a:t>To develop a document including</a:t>
            </a:r>
            <a:r>
              <a:rPr lang="en-GB" dirty="0" smtClean="0"/>
              <a:t> tools and guidelines for exercising the function of protection of migrant workers.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3683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i="1" dirty="0" smtClean="0">
                <a:solidFill>
                  <a:schemeClr val="accent2">
                    <a:lumMod val="75000"/>
                  </a:schemeClr>
                </a:solidFill>
              </a:rPr>
              <a:t>GENERAL OBJECTIVE</a:t>
            </a:r>
            <a:endParaRPr lang="en-GB" sz="3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To hel</a:t>
            </a:r>
            <a:r>
              <a:rPr lang="en-GB" sz="3600" dirty="0" smtClean="0"/>
              <a:t>p consolidate a common theoretical/practical framework </a:t>
            </a:r>
            <a:r>
              <a:rPr lang="en-GB" sz="3600" dirty="0" smtClean="0"/>
              <a:t>for key statements and strategies relating to consular protection for migrant workers, with the aim of identifying the objectives or aspirations on this matter </a:t>
            </a:r>
            <a:r>
              <a:rPr lang="en-GB" dirty="0"/>
              <a:t>in Member States of </a:t>
            </a:r>
            <a:r>
              <a:rPr lang="en-GB" dirty="0" smtClean="0"/>
              <a:t>RCM.</a:t>
            </a:r>
            <a:endParaRPr lang="en-GB" dirty="0"/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909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b="1" i="1" dirty="0" smtClean="0">
                <a:solidFill>
                  <a:schemeClr val="accent2">
                    <a:lumMod val="75000"/>
                  </a:schemeClr>
                </a:solidFill>
              </a:rPr>
              <a:t>SPECIFIC OBJECTIVES</a:t>
            </a:r>
            <a:endParaRPr lang="en-GB" sz="4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760640"/>
          </a:xfrm>
        </p:spPr>
        <p:txBody>
          <a:bodyPr>
            <a:noAutofit/>
          </a:bodyPr>
          <a:lstStyle/>
          <a:p>
            <a:pPr lvl="0" algn="just"/>
            <a:r>
              <a:rPr lang="en-GB" sz="2400" dirty="0" smtClean="0"/>
              <a:t>To </a:t>
            </a:r>
            <a:r>
              <a:rPr lang="en-GB" sz="2400" dirty="0" smtClean="0"/>
              <a:t>collectively develop guidelines and tools to be included in a handbook on promotion and protection of the labour rights of migrants, for Member States of RCM</a:t>
            </a:r>
            <a:r>
              <a:rPr lang="en-GB" sz="2400" dirty="0"/>
              <a:t>;</a:t>
            </a:r>
            <a:endParaRPr lang="en-GB" sz="2400" dirty="0" smtClean="0"/>
          </a:p>
          <a:p>
            <a:pPr lvl="0" algn="just"/>
            <a:endParaRPr lang="en-GB" sz="2400" dirty="0" smtClean="0"/>
          </a:p>
          <a:p>
            <a:pPr lvl="0" algn="just"/>
            <a:r>
              <a:rPr lang="en-GB" sz="2400" dirty="0" smtClean="0"/>
              <a:t>To establish </a:t>
            </a:r>
            <a:r>
              <a:rPr lang="en-GB" sz="2400" dirty="0" smtClean="0"/>
              <a:t>basic actions that should be implemented through consular representations in order to achieve their involvement in the protection of migrant workers; </a:t>
            </a:r>
          </a:p>
          <a:p>
            <a:pPr lvl="0" algn="just"/>
            <a:endParaRPr lang="en-GB" sz="2400" dirty="0" smtClean="0"/>
          </a:p>
          <a:p>
            <a:pPr lvl="0" algn="just"/>
            <a:r>
              <a:rPr lang="en-GB" sz="2400" dirty="0" smtClean="0"/>
              <a:t>To identify the principal groups of migrant workers </a:t>
            </a:r>
            <a:r>
              <a:rPr lang="en-GB" sz="2400" dirty="0" smtClean="0"/>
              <a:t>from Member States of RCM that are in different destinations and that will directly benefit from the handbook;</a:t>
            </a:r>
          </a:p>
          <a:p>
            <a:pPr marL="0" lvl="0" indent="0" algn="just">
              <a:buNone/>
            </a:pPr>
            <a:r>
              <a:rPr lang="en-GB" sz="2400" dirty="0" smtClean="0"/>
              <a:t> </a:t>
            </a:r>
            <a:endParaRPr lang="en-GB" sz="2400" dirty="0" smtClean="0"/>
          </a:p>
          <a:p>
            <a:pPr lvl="0" algn="just"/>
            <a:r>
              <a:rPr lang="en-GB" sz="2400" dirty="0" smtClean="0"/>
              <a:t>To advance actions to characterise and identify the primary needs for protection of our migrant workers.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0583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i="1" dirty="0" smtClean="0">
                <a:solidFill>
                  <a:schemeClr val="accent2">
                    <a:lumMod val="75000"/>
                  </a:schemeClr>
                </a:solidFill>
              </a:rPr>
              <a:t>EXPECTED RESULTS</a:t>
            </a:r>
            <a:endParaRPr lang="en-GB" sz="4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en-GB" dirty="0"/>
              <a:t>P</a:t>
            </a:r>
            <a:r>
              <a:rPr lang="en-GB" dirty="0" smtClean="0"/>
              <a:t>articipants share and take ownership of the meaning and scope of the </a:t>
            </a:r>
            <a:r>
              <a:rPr lang="en-GB" dirty="0" smtClean="0"/>
              <a:t>main concepts and tools relating to consular protection for migrant workers;</a:t>
            </a:r>
            <a:endParaRPr lang="en-GB" dirty="0" smtClean="0"/>
          </a:p>
          <a:p>
            <a:pPr marL="0" indent="0" algn="just">
              <a:buNone/>
            </a:pPr>
            <a:r>
              <a:rPr lang="en-GB" dirty="0" smtClean="0"/>
              <a:t> </a:t>
            </a:r>
          </a:p>
          <a:p>
            <a:pPr lvl="0" algn="just"/>
            <a:r>
              <a:rPr lang="en-GB" dirty="0" smtClean="0"/>
              <a:t>Participants collectively develop and agree on a list of necessary actions to protect migrant workers that can be implemented throug</a:t>
            </a:r>
            <a:r>
              <a:rPr lang="en-GB" dirty="0" smtClean="0"/>
              <a:t>h consular offices;</a:t>
            </a:r>
          </a:p>
          <a:p>
            <a:pPr marL="0" lvl="0" indent="0" algn="just">
              <a:buNone/>
            </a:pPr>
            <a:r>
              <a:rPr lang="en-GB" dirty="0" smtClean="0"/>
              <a:t> </a:t>
            </a:r>
          </a:p>
          <a:p>
            <a:pPr lvl="0" algn="just"/>
            <a:r>
              <a:rPr lang="en-GB" dirty="0" smtClean="0"/>
              <a:t>Participants jointly develop the general guidelines for the handbook; </a:t>
            </a:r>
          </a:p>
          <a:p>
            <a:pPr marL="0" indent="0" algn="just">
              <a:buNone/>
            </a:pPr>
            <a:r>
              <a:rPr lang="en-GB" dirty="0" smtClean="0"/>
              <a:t> </a:t>
            </a:r>
          </a:p>
          <a:p>
            <a:pPr lvl="0" algn="just"/>
            <a:r>
              <a:rPr lang="en-GB" dirty="0" smtClean="0"/>
              <a:t>An inventory is made of the primary groups of migrant workers in each country, identifying those that are common to Member States of RCM.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598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i="1" dirty="0" smtClean="0">
                <a:solidFill>
                  <a:schemeClr val="accent2">
                    <a:lumMod val="75000"/>
                  </a:schemeClr>
                </a:solidFill>
              </a:rPr>
              <a:t>METHODOLOGY</a:t>
            </a:r>
            <a:endParaRPr lang="en-GB" sz="4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Basically interactive, oriented toward generating input for the handbook:</a:t>
            </a:r>
          </a:p>
          <a:p>
            <a:pPr marL="0" indent="0" algn="just">
              <a:buNone/>
            </a:pPr>
            <a:r>
              <a:rPr lang="en-GB" dirty="0" smtClean="0"/>
              <a:t>           - Working groups</a:t>
            </a:r>
          </a:p>
          <a:p>
            <a:pPr marL="0" indent="0" algn="just">
              <a:buNone/>
            </a:pPr>
            <a:r>
              <a:rPr lang="en-GB" dirty="0" smtClean="0"/>
              <a:t>           -  Plenary sessions</a:t>
            </a:r>
          </a:p>
          <a:p>
            <a:pPr marL="0" indent="0" algn="just">
              <a:buNone/>
            </a:pPr>
            <a:r>
              <a:rPr lang="en-GB" dirty="0" smtClean="0"/>
              <a:t>           -  </a:t>
            </a:r>
            <a:r>
              <a:rPr lang="en-GB" dirty="0" smtClean="0"/>
              <a:t>Exchanging best practices</a:t>
            </a:r>
            <a:endParaRPr lang="en-GB" dirty="0" smtClean="0"/>
          </a:p>
          <a:p>
            <a:pPr marL="0" indent="0" algn="just">
              <a:buNone/>
            </a:pPr>
            <a:r>
              <a:rPr lang="en-GB" dirty="0" smtClean="0"/>
              <a:t>           -  Collective development</a:t>
            </a:r>
          </a:p>
          <a:p>
            <a:pPr marL="0" indent="0" algn="just">
              <a:buNone/>
            </a:pPr>
            <a:r>
              <a:rPr lang="en-GB" dirty="0" smtClean="0"/>
              <a:t>           -  Seeking consensus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0864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471</Words>
  <Application>Microsoft Macintosh PowerPoint</Application>
  <PresentationFormat>Presentación en pantalla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CONCEPT NOTE WORKSHOP ON CONSULAR PROTECTION FOR MIGRANT WORKERS  XIX Regional Conference on Migration Nicaragua, November 2014</vt:lpstr>
      <vt:lpstr>BACKGROUND AND RATIONALE</vt:lpstr>
      <vt:lpstr>BACKGROUND AND RATIONALE</vt:lpstr>
      <vt:lpstr>BACKGROUND AND RATIONALE</vt:lpstr>
      <vt:lpstr>CONCEPT NOTE</vt:lpstr>
      <vt:lpstr>GENERAL OBJECTIVE</vt:lpstr>
      <vt:lpstr>SPECIFIC OBJECTIVES</vt:lpstr>
      <vt:lpstr>EXPECTED RESULTS</vt:lpstr>
      <vt:lpstr>METHODOLOGY</vt:lpstr>
      <vt:lpstr>PARTICIPANT PROFILE</vt:lpstr>
      <vt:lpstr>WHAT IS NEXT?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CONCEPTUAL TALLER DE PROTECCIÓN CONSULAR A PERSONAS TRABAJADORAS MIGRANTES XIX Conferencia Regional sobre Migración Nicaragua, Junio 2014.</dc:title>
  <dc:creator>Martha Olivia</dc:creator>
  <cp:lastModifiedBy>Christiane Lehnhoff</cp:lastModifiedBy>
  <cp:revision>40</cp:revision>
  <dcterms:created xsi:type="dcterms:W3CDTF">2014-11-18T16:25:01Z</dcterms:created>
  <dcterms:modified xsi:type="dcterms:W3CDTF">2014-11-21T14:47:08Z</dcterms:modified>
</cp:coreProperties>
</file>