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n, Natalie -JPP" initials="CN-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511BD-24F5-4EDD-96BC-37597A1C6881}" type="datetimeFigureOut">
              <a:rPr lang="en-CA" smtClean="0"/>
              <a:t>19/11/2014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74361-225A-4AC3-82AA-FDFC3B984F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3536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517F-C794-444D-AAE6-D75E8244A40F}" type="datetime1">
              <a:rPr lang="en-CA" smtClean="0"/>
              <a:t>19/11/2014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720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F8C6-FC18-495C-9CF1-E6D985328752}" type="datetime1">
              <a:rPr lang="en-CA" smtClean="0"/>
              <a:t>19/11/2014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17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2112-0F8D-4747-9DB8-710552C6032A}" type="datetime1">
              <a:rPr lang="en-CA" smtClean="0"/>
              <a:t>19/11/2014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199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104"/>
            <a:ext cx="8229600" cy="74253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7FE7-7564-4D51-B021-E0794370E9D0}" type="datetime1">
              <a:rPr lang="en-CA" smtClean="0"/>
              <a:t>19/11/2014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/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1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" y="27032"/>
            <a:ext cx="5723322" cy="648072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3753639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0A267-9184-4CCF-8A30-F6B8C3329AA0}" type="datetime1">
              <a:rPr lang="en-CA" smtClean="0"/>
              <a:t>19/11/2014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285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3007-3BA3-4DED-BA91-94A2DE6E0F31}" type="datetime1">
              <a:rPr lang="en-CA" smtClean="0"/>
              <a:t>19/11/2014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779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9BF6-8548-4D46-93DB-206C4CC4CCDF}" type="datetime1">
              <a:rPr lang="en-CA" smtClean="0"/>
              <a:t>19/11/2014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094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6162-B711-41AD-BDAF-E0040ABD8E1F}" type="datetime1">
              <a:rPr lang="en-CA" smtClean="0"/>
              <a:t>19/11/2014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773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1F3D-32BB-4E86-8BFF-6E68AD374968}" type="datetime1">
              <a:rPr lang="en-CA" smtClean="0"/>
              <a:t>19/11/2014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263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48DF-6583-43AD-B681-681824B984F4}" type="datetime1">
              <a:rPr lang="en-CA" smtClean="0"/>
              <a:t>19/11/2014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598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54ACD-53A1-4CCF-8F03-CB5B5A93104F}" type="datetime1">
              <a:rPr lang="en-CA" smtClean="0"/>
              <a:t>19/11/2014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097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07AD1-467C-443D-8B2A-2B29D9449B1A}" type="datetime1">
              <a:rPr lang="en-CA" smtClean="0"/>
              <a:t>19/11/2014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87A84-C0D7-4F8B-9D4B-2EE69A1B54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3926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globalconsularforum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7488" y="1844824"/>
            <a:ext cx="7772400" cy="1470025"/>
          </a:xfrm>
          <a:ln w="28575" cap="sq" cmpd="sng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/>
            </a:r>
            <a:b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The Global Consular Forum</a:t>
            </a:r>
            <a:b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lang="en-CA" sz="3600" i="1" dirty="0" smtClean="0">
                <a:solidFill>
                  <a:srgbClr val="002060"/>
                </a:solidFill>
                <a:ea typeface="Calibri"/>
                <a:cs typeface="Times New Roman"/>
              </a:rPr>
              <a:t>The </a:t>
            </a:r>
            <a:r>
              <a:rPr lang="en-CA" sz="3600" i="1" dirty="0">
                <a:solidFill>
                  <a:srgbClr val="002060"/>
                </a:solidFill>
                <a:ea typeface="Calibri"/>
                <a:cs typeface="Times New Roman"/>
              </a:rPr>
              <a:t>issues of our time</a:t>
            </a:r>
            <a:r>
              <a:rPr kumimoji="0" 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</a:br>
            <a:endParaRPr lang="en-CA" i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848872" cy="2351112"/>
          </a:xfrm>
          <a:ln w="22225" cmpd="sng"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s-MX" sz="2400" b="1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Ms. </a:t>
            </a:r>
            <a:r>
              <a:rPr lang="es-MX" sz="2400" b="1" dirty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Reyna Torres </a:t>
            </a:r>
            <a:r>
              <a:rPr lang="es-MX" sz="2400" b="1" dirty="0" err="1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Mendivil</a:t>
            </a:r>
            <a:r>
              <a:rPr lang="es-MX" sz="2400" b="1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  <a:p>
            <a:r>
              <a:rPr lang="es-MX" sz="2400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Secretaria </a:t>
            </a:r>
            <a:r>
              <a:rPr lang="es-MX" sz="2400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des Relaciones </a:t>
            </a:r>
            <a:r>
              <a:rPr lang="es-MX" sz="2400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Exteriores, </a:t>
            </a:r>
            <a:r>
              <a:rPr lang="es-MX" sz="2400" b="1" dirty="0" err="1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Mexico</a:t>
            </a:r>
            <a:r>
              <a:rPr lang="es-MX" sz="2400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endParaRPr lang="en-CA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CA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CA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Mrs. Natalie Caron </a:t>
            </a:r>
          </a:p>
          <a:p>
            <a:r>
              <a:rPr lang="en-CA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Department of Foreign Affairs, Trade and Development, Canada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7" y="15033"/>
            <a:ext cx="9100623" cy="86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6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64096"/>
          </a:xfrm>
        </p:spPr>
        <p:txBody>
          <a:bodyPr>
            <a:normAutofit fontScale="90000"/>
          </a:bodyPr>
          <a:lstStyle/>
          <a:p>
            <a:r>
              <a:rPr kumimoji="0" lang="en-C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en-CA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</a:rPr>
            </a:br>
            <a:r>
              <a:rPr kumimoji="0" lang="en-CA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Global Consular Forum: History </a:t>
            </a:r>
            <a:endParaRPr lang="en-CA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29408"/>
            <a:ext cx="8229600" cy="5328592"/>
          </a:xfrm>
        </p:spPr>
        <p:txBody>
          <a:bodyPr>
            <a:noAutofit/>
          </a:bodyPr>
          <a:lstStyle/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n-C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A Strategic </a:t>
            </a:r>
            <a:r>
              <a:rPr lang="en-CA" sz="2400" b="1" kern="0" dirty="0" err="1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kumimoji="0" lang="en-CA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nitiative</a:t>
            </a:r>
            <a:r>
              <a:rPr kumimoji="0" lang="en-C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aimed at fostering increased international engagement</a:t>
            </a:r>
            <a:r>
              <a:rPr kumimoji="0" lang="en-CA" sz="24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 &amp;</a:t>
            </a: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 understanding of current consular policy and </a:t>
            </a:r>
            <a:r>
              <a:rPr lang="en-CA" sz="2400" kern="0" noProof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operational </a:t>
            </a: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issues</a:t>
            </a: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n-C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Membership: </a:t>
            </a:r>
            <a:r>
              <a:rPr kumimoji="0" lang="en-CA" sz="240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Calibri"/>
                <a:cs typeface="Arial" pitchFamily="34" charset="0"/>
              </a:rPr>
              <a:t>countries from </a:t>
            </a:r>
            <a:r>
              <a:rPr lang="en-CA" sz="2400" kern="0" dirty="0" smtClean="0">
                <a:solidFill>
                  <a:srgbClr val="FFFF00"/>
                </a:solidFill>
                <a:latin typeface="Arial"/>
              </a:rPr>
              <a:t>every </a:t>
            </a:r>
            <a:r>
              <a:rPr lang="en-CA" sz="2400" kern="0" dirty="0">
                <a:solidFill>
                  <a:srgbClr val="FFFF00"/>
                </a:solidFill>
                <a:latin typeface="Arial"/>
              </a:rPr>
              <a:t>region of the world </a:t>
            </a:r>
            <a:endParaRPr kumimoji="0" lang="en-CA" sz="240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Calibri"/>
              <a:cs typeface="Arial" pitchFamily="34" charset="0"/>
            </a:endParaRPr>
          </a:p>
          <a:p>
            <a:pPr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2400" b="1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Objectives</a:t>
            </a:r>
            <a:r>
              <a:rPr lang="en-CA" sz="2400" b="1" kern="0" dirty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en-CA" sz="2400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gauge interest, willingness </a:t>
            </a:r>
            <a:r>
              <a:rPr lang="en-CA" sz="2400" kern="0" dirty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by </a:t>
            </a:r>
            <a:r>
              <a:rPr lang="en-CA" sz="2400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grouping of key countries</a:t>
            </a:r>
            <a:r>
              <a:rPr lang="en-CA" sz="2400" kern="0" dirty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, to engage frankly on consular </a:t>
            </a:r>
            <a:r>
              <a:rPr lang="en-CA" sz="2400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issues  </a:t>
            </a:r>
            <a:endParaRPr lang="en-CA" sz="2400" b="1" kern="0" dirty="0">
              <a:solidFill>
                <a:srgbClr val="FFFF0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2400" b="1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Activities:</a:t>
            </a:r>
            <a:r>
              <a:rPr lang="en-CA" sz="2400" kern="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 biennial meetings, monthly Steering Committee consultations, creation of a website  </a:t>
            </a: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2400" b="1" kern="0" dirty="0" smtClean="0">
                <a:solidFill>
                  <a:srgbClr val="FFFF00"/>
                </a:solidFill>
                <a:latin typeface="Arial"/>
                <a:ea typeface="Calibri"/>
              </a:rPr>
              <a:t>Steering Committee: </a:t>
            </a:r>
            <a:r>
              <a:rPr lang="en-CA" sz="2400" kern="0" dirty="0" smtClean="0">
                <a:solidFill>
                  <a:srgbClr val="FFFF00"/>
                </a:solidFill>
                <a:latin typeface="Arial"/>
                <a:ea typeface="Calibri"/>
              </a:rPr>
              <a:t>Australia, Canada, Mexico, Netherlands, Korea, Turkey, UAE, United Kingdom</a:t>
            </a:r>
            <a:r>
              <a:rPr lang="en-CA" sz="2000" kern="0" dirty="0" smtClean="0">
                <a:solidFill>
                  <a:srgbClr val="000066"/>
                </a:solidFill>
                <a:latin typeface="Arial"/>
                <a:ea typeface="Calibri"/>
              </a:rPr>
              <a:t>  </a:t>
            </a: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endParaRPr kumimoji="0" lang="en-CA" sz="24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649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kumimoji="0" lang="en-CA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Wilton Park 2013 </a:t>
            </a:r>
            <a:endParaRPr lang="en-CA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2400" b="1" dirty="0">
                <a:solidFill>
                  <a:srgbClr val="FFFF00"/>
                </a:solidFill>
                <a:ea typeface="Calibri"/>
                <a:cs typeface="Times New Roman"/>
              </a:rPr>
              <a:t>First </a:t>
            </a:r>
            <a:r>
              <a:rPr lang="en-CA" sz="2400" b="1" dirty="0" smtClean="0">
                <a:solidFill>
                  <a:srgbClr val="FFFF00"/>
                </a:solidFill>
                <a:ea typeface="Calibri"/>
                <a:cs typeface="Times New Roman"/>
              </a:rPr>
              <a:t>High-Level </a:t>
            </a:r>
            <a:r>
              <a:rPr lang="en-CA" sz="2400" b="1" dirty="0">
                <a:solidFill>
                  <a:srgbClr val="FFFF00"/>
                </a:solidFill>
                <a:ea typeface="Calibri"/>
                <a:cs typeface="Times New Roman"/>
              </a:rPr>
              <a:t>O</a:t>
            </a:r>
            <a:r>
              <a:rPr lang="en-CA" sz="2400" b="1" dirty="0" smtClean="0">
                <a:solidFill>
                  <a:srgbClr val="FFFF00"/>
                </a:solidFill>
                <a:ea typeface="Calibri"/>
                <a:cs typeface="Times New Roman"/>
              </a:rPr>
              <a:t>fficials Meeting</a:t>
            </a:r>
            <a:r>
              <a:rPr lang="en-CA" sz="2400" b="1" dirty="0">
                <a:solidFill>
                  <a:srgbClr val="FFFF00"/>
                </a:solidFill>
                <a:ea typeface="Calibri"/>
                <a:cs typeface="Times New Roman"/>
              </a:rPr>
              <a:t>: </a:t>
            </a:r>
            <a:r>
              <a:rPr lang="en-CA" sz="2400" dirty="0">
                <a:solidFill>
                  <a:srgbClr val="FFFF00"/>
                </a:solidFill>
                <a:ea typeface="Calibri"/>
                <a:cs typeface="Times New Roman"/>
              </a:rPr>
              <a:t>Wilton Park UK, September 2013 </a:t>
            </a:r>
          </a:p>
          <a:p>
            <a:pPr lvl="1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n-CA" sz="200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Attended by 23 countries + European</a:t>
            </a:r>
            <a:r>
              <a:rPr kumimoji="0" lang="en-CA" sz="200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 Commission</a:t>
            </a:r>
            <a:endParaRPr kumimoji="0" lang="en-CA" sz="200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Calibri"/>
            </a:endParaRP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n-C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</a:rPr>
              <a:t>Response: </a:t>
            </a: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</a:rPr>
              <a:t>positive; a unique opportunity to set and influence the international consular agenda </a:t>
            </a:r>
          </a:p>
          <a:p>
            <a:pPr lvl="0" fontAlgn="base">
              <a:spcBef>
                <a:spcPct val="50000"/>
              </a:spcBef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2400" b="1" kern="0" dirty="0" smtClean="0">
                <a:solidFill>
                  <a:srgbClr val="FFFF00"/>
                </a:solidFill>
                <a:latin typeface="Arial"/>
                <a:ea typeface="Calibri"/>
              </a:rPr>
              <a:t>Outcome</a:t>
            </a:r>
            <a:r>
              <a:rPr kumimoji="0" lang="en-C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</a:rPr>
              <a:t>: </a:t>
            </a: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Calibri"/>
              </a:rPr>
              <a:t>unanimous agreement to establish the GCF as an ongoing venue to foster productive dialogue, engagement and development of international consular policy and practice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53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>
                <a:solidFill>
                  <a:srgbClr val="002060"/>
                </a:solidFill>
              </a:rPr>
              <a:t>Communications and Policy  </a:t>
            </a:r>
            <a:endParaRPr lang="en-CA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84576"/>
          </a:xfrm>
        </p:spPr>
        <p:txBody>
          <a:bodyPr>
            <a:normAutofit/>
          </a:bodyPr>
          <a:lstStyle/>
          <a:p>
            <a:r>
              <a:rPr lang="en-CA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Members Website: </a:t>
            </a:r>
            <a:r>
              <a:rPr lang="en-CA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created June 2014, 150 members</a:t>
            </a:r>
          </a:p>
          <a:p>
            <a:pPr lvl="1"/>
            <a:r>
              <a:rPr lang="en-C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en-CA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globalconsularforum.org</a:t>
            </a:r>
            <a:endParaRPr lang="en-CA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CA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Steering Committee: </a:t>
            </a:r>
            <a:r>
              <a:rPr lang="en-CA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monthly calls chaired by Canada as Secretariat</a:t>
            </a:r>
          </a:p>
          <a:p>
            <a:pPr>
              <a:spcAft>
                <a:spcPts val="1000"/>
              </a:spcAft>
            </a:pPr>
            <a:r>
              <a:rPr lang="en-CA" sz="2400" b="1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Discussion paper: </a:t>
            </a:r>
            <a:r>
              <a:rPr lang="en-CA" sz="2400" dirty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"Toward the Agenda of the 2015 GCF Meeting" </a:t>
            </a:r>
            <a:endParaRPr lang="en-CA" sz="2400" dirty="0" smtClean="0">
              <a:solidFill>
                <a:srgbClr val="FFFF0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en-CA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Preparation for next meeting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Promotion of meeting in Mexico, May 26-28, 2015</a:t>
            </a:r>
          </a:p>
          <a:p>
            <a:pPr lvl="1"/>
            <a:r>
              <a:rPr lang="en-CA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Seeking to engage new members, possible private sector partnerships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273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48072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Mexico, May 26-28, 2015</a:t>
            </a:r>
            <a:endParaRPr lang="en-C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24936" cy="4637112"/>
          </a:xfrm>
        </p:spPr>
        <p:txBody>
          <a:bodyPr>
            <a:no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n-C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Seven themes/discussion topics: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Plenary</a:t>
            </a:r>
            <a:r>
              <a:rPr lang="en-CA" sz="2000" b="1" kern="0" dirty="0" smtClean="0">
                <a:solidFill>
                  <a:srgbClr val="FFFF00"/>
                </a:solidFill>
                <a:latin typeface="Arial"/>
              </a:rPr>
              <a:t>: </a:t>
            </a: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International Legal framework:  </a:t>
            </a:r>
            <a:r>
              <a:rPr kumimoji="0" lang="en-C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(Lead: Australia)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Migrant Workers:</a:t>
            </a:r>
            <a:r>
              <a:rPr kumimoji="0" lang="en-C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Leads: Mexico</a:t>
            </a:r>
            <a:r>
              <a:rPr lang="en-CA" sz="2000" kern="0" dirty="0">
                <a:solidFill>
                  <a:srgbClr val="FFFF00"/>
                </a:solidFill>
                <a:latin typeface="Arial"/>
              </a:rPr>
              <a:t> </a:t>
            </a:r>
            <a:r>
              <a:rPr lang="en-CA" sz="2000" kern="0" dirty="0" smtClean="0">
                <a:solidFill>
                  <a:srgbClr val="FFFF00"/>
                </a:solidFill>
                <a:latin typeface="Arial"/>
              </a:rPr>
              <a:t>&amp; </a:t>
            </a:r>
            <a:r>
              <a:rPr kumimoji="0" lang="en-C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Turkey)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Partnering and Technology in Emergency Management: </a:t>
            </a:r>
            <a:r>
              <a:rPr kumimoji="0" lang="en-C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Leads: UK, Netherlands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Vulnerable Clients: </a:t>
            </a:r>
            <a:r>
              <a:rPr kumimoji="0" lang="en-C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Lead:  Sweden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Family Services: </a:t>
            </a:r>
            <a:r>
              <a:rPr kumimoji="0" lang="en-C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Leads: Canada</a:t>
            </a:r>
            <a:r>
              <a:rPr kumimoji="0" lang="en-CA" sz="2000" b="0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&amp;</a:t>
            </a:r>
            <a:r>
              <a:rPr kumimoji="0" lang="en-C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 Australia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Safe Travel Culture: </a:t>
            </a:r>
            <a:r>
              <a:rPr kumimoji="0" lang="en-C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Lead:  USA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Improving Consular Services: </a:t>
            </a:r>
            <a:r>
              <a:rPr kumimoji="0" lang="en-C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Lead:  TBC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n-C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Role of </a:t>
            </a:r>
            <a:r>
              <a:rPr lang="en-CA" sz="2400" b="1" kern="0" dirty="0" smtClean="0">
                <a:solidFill>
                  <a:srgbClr val="FFFF00"/>
                </a:solidFill>
                <a:latin typeface="Arial"/>
              </a:rPr>
              <a:t>Leads</a:t>
            </a:r>
            <a:r>
              <a:rPr kumimoji="0" lang="en-C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: 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Responsible to gather a critical mass of other countries into a working group to foster discussion and encourage participants to look critically at existing consular practice and procedures.  </a:t>
            </a:r>
            <a:endParaRPr kumimoji="0" lang="en-CA" sz="20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467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Next Steps</a:t>
            </a:r>
            <a:endParaRPr lang="en-C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n-C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Themes: 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will be developed and presented with a view to enhancing or improving international consular policy and practice  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kumimoji="0" lang="en-C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Outcomes: 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practical outcomes or courses of action might be presented at the meeting for further follow up or development  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could reflect new approaches to an issue arising from its development as a discussion topic</a:t>
            </a:r>
          </a:p>
          <a:p>
            <a:pPr lvl="1" fontAlgn="base">
              <a:spcAft>
                <a:spcPct val="0"/>
              </a:spcAft>
              <a:buClr>
                <a:srgbClr val="000066"/>
              </a:buClr>
              <a:buFontTx/>
              <a:buChar char="•"/>
            </a:pPr>
            <a:r>
              <a:rPr kumimoji="0" lang="en-CA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</a:rPr>
              <a:t>could also reflect opportunities for consensus, innovation or new partnerships, including with the private sector 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430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 smtClean="0">
                <a:solidFill>
                  <a:srgbClr val="002060"/>
                </a:solidFill>
              </a:rPr>
              <a:t>Looking ahead </a:t>
            </a:r>
            <a:endParaRPr lang="en-CA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lvl="0"/>
            <a:r>
              <a:rPr lang="en-CA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CA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As the issues of our time, they provide the ideal framework for incisive reflection, dialogue and engagement at the next Senior Officials Meeting of the </a:t>
            </a:r>
            <a:r>
              <a:rPr lang="en-CA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Global Consular Forum in </a:t>
            </a:r>
            <a:r>
              <a:rPr lang="en-CA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Mexico in 2015.”</a:t>
            </a:r>
            <a:endParaRPr lang="en-CA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spcAft>
                <a:spcPts val="1000"/>
              </a:spcAft>
            </a:pPr>
            <a:r>
              <a:rPr lang="en-CA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Discussion paper </a:t>
            </a:r>
            <a:r>
              <a:rPr lang="en-CA" sz="2400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- </a:t>
            </a:r>
            <a:r>
              <a:rPr lang="en-CA" sz="2400" i="1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Toward </a:t>
            </a:r>
            <a:r>
              <a:rPr lang="en-CA" sz="2400" i="1" dirty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the Agenda of the 2015 GCF </a:t>
            </a:r>
            <a:r>
              <a:rPr lang="en-CA" sz="2400" i="1" dirty="0" smtClean="0">
                <a:solidFill>
                  <a:srgbClr val="FFFF00"/>
                </a:solidFill>
                <a:latin typeface="Arial" pitchFamily="34" charset="0"/>
                <a:ea typeface="Calibri"/>
                <a:cs typeface="Arial" pitchFamily="34" charset="0"/>
              </a:rPr>
              <a:t>Meeting </a:t>
            </a:r>
            <a:endParaRPr lang="en-CA" sz="2400" i="1" dirty="0">
              <a:solidFill>
                <a:srgbClr val="FFFF0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en-CA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7A84-C0D7-4F8B-9D4B-2EE69A1B5450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640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407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The Global Consular Forum The issues of our time </vt:lpstr>
      <vt:lpstr> Global Consular Forum: History </vt:lpstr>
      <vt:lpstr>Wilton Park 2013 </vt:lpstr>
      <vt:lpstr>Communications and Policy  </vt:lpstr>
      <vt:lpstr>Mexico, May 26-28, 2015</vt:lpstr>
      <vt:lpstr>Next Steps</vt:lpstr>
      <vt:lpstr>Looking ahead </vt:lpstr>
    </vt:vector>
  </TitlesOfParts>
  <Company>DFAIT-MAECI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Global Consular Forum</dc:title>
  <dc:creator>Caddell, Andrew -GFB</dc:creator>
  <cp:lastModifiedBy>RODAS Renán</cp:lastModifiedBy>
  <cp:revision>20</cp:revision>
  <dcterms:created xsi:type="dcterms:W3CDTF">2014-11-17T17:33:07Z</dcterms:created>
  <dcterms:modified xsi:type="dcterms:W3CDTF">2014-11-19T18:39:02Z</dcterms:modified>
</cp:coreProperties>
</file>