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wdp" ContentType="image/vnd.ms-photo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aron, Natalie -JPP" initials="CN-" lastIdx="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43" d="100"/>
          <a:sy n="143" d="100"/>
        </p:scale>
        <p:origin x="-344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commentAuthors" Target="commentAuthors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F511BD-24F5-4EDD-96BC-37597A1C6881}" type="datetimeFigureOut">
              <a:rPr lang="en-CA" smtClean="0"/>
              <a:t>11/20/14</a:t>
            </a:fld>
            <a:endParaRPr lang="en-C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E74361-225A-4AC3-82AA-FDFC3B984F8A}" type="slidenum">
              <a:rPr lang="en-CA" smtClean="0"/>
              <a:t>‹Nr.›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535363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microsoft.com/office/2007/relationships/hdphoto" Target="../media/hdphoto1.wdp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D517F-C794-444D-AAE6-D75E8244A40F}" type="datetime1">
              <a:rPr lang="en-CA" smtClean="0"/>
              <a:t>11/20/14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87A84-C0D7-4F8B-9D4B-2EE69A1B5450}" type="slidenum">
              <a:rPr lang="en-CA" smtClean="0"/>
              <a:t>‹Nr.›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27202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FF8C6-FC18-495C-9CF1-E6D985328752}" type="datetime1">
              <a:rPr lang="en-CA" smtClean="0"/>
              <a:t>11/20/14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87A84-C0D7-4F8B-9D4B-2EE69A1B5450}" type="slidenum">
              <a:rPr lang="en-CA" smtClean="0"/>
              <a:t>‹Nr.›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5176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D2112-0F8D-4747-9DB8-710552C6032A}" type="datetime1">
              <a:rPr lang="en-CA" smtClean="0"/>
              <a:t>11/20/14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87A84-C0D7-4F8B-9D4B-2EE69A1B5450}" type="slidenum">
              <a:rPr lang="en-CA" smtClean="0"/>
              <a:t>‹Nr.›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61997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75104"/>
            <a:ext cx="8229600" cy="742534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37FE7-7564-4D51-B021-E0794370E9D0}" type="datetime1">
              <a:rPr lang="en-CA" smtClean="0"/>
              <a:t>11/20/14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87A84-C0D7-4F8B-9D4B-2EE69A1B5450}" type="slidenum">
              <a:rPr lang="en-CA" smtClean="0"/>
              <a:t>‹Nr.›</a:t>
            </a:fld>
            <a:endParaRPr lang="en-CA" dirty="0"/>
          </a:p>
        </p:txBody>
      </p:sp>
      <p:pic>
        <p:nvPicPr>
          <p:cNvPr id="7" name="Picture 6"/>
          <p:cNvPicPr/>
          <p:nvPr userDrawn="1"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11000"/>
                    </a14:imgEffect>
                    <a14:imgEffect>
                      <a14:brightnessContrast bright="-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" y="27032"/>
            <a:ext cx="5723322" cy="648072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  <a:softEdge rad="31750"/>
          </a:effectLst>
        </p:spPr>
      </p:pic>
    </p:spTree>
    <p:extLst>
      <p:ext uri="{BB962C8B-B14F-4D97-AF65-F5344CB8AC3E}">
        <p14:creationId xmlns:p14="http://schemas.microsoft.com/office/powerpoint/2010/main" val="37536397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0A267-9184-4CCF-8A30-F6B8C3329AA0}" type="datetime1">
              <a:rPr lang="en-CA" smtClean="0"/>
              <a:t>11/20/14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87A84-C0D7-4F8B-9D4B-2EE69A1B5450}" type="slidenum">
              <a:rPr lang="en-CA" smtClean="0"/>
              <a:t>‹Nr.›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52852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73007-3BA3-4DED-BA91-94A2DE6E0F31}" type="datetime1">
              <a:rPr lang="en-CA" smtClean="0"/>
              <a:t>11/20/14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87A84-C0D7-4F8B-9D4B-2EE69A1B5450}" type="slidenum">
              <a:rPr lang="en-CA" smtClean="0"/>
              <a:t>‹Nr.›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37791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79BF6-8548-4D46-93DB-206C4CC4CCDF}" type="datetime1">
              <a:rPr lang="en-CA" smtClean="0"/>
              <a:t>11/20/14</a:t>
            </a:fld>
            <a:endParaRPr lang="en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87A84-C0D7-4F8B-9D4B-2EE69A1B5450}" type="slidenum">
              <a:rPr lang="en-CA" smtClean="0"/>
              <a:t>‹Nr.›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20949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B6162-B711-41AD-BDAF-E0040ABD8E1F}" type="datetime1">
              <a:rPr lang="en-CA" smtClean="0"/>
              <a:t>11/20/14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87A84-C0D7-4F8B-9D4B-2EE69A1B5450}" type="slidenum">
              <a:rPr lang="en-CA" smtClean="0"/>
              <a:t>‹Nr.›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87731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01F3D-32BB-4E86-8BFF-6E68AD374968}" type="datetime1">
              <a:rPr lang="en-CA" smtClean="0"/>
              <a:t>11/20/14</a:t>
            </a:fld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87A84-C0D7-4F8B-9D4B-2EE69A1B5450}" type="slidenum">
              <a:rPr lang="en-CA" smtClean="0"/>
              <a:t>‹Nr.›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52631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748DF-6583-43AD-B681-681824B984F4}" type="datetime1">
              <a:rPr lang="en-CA" smtClean="0"/>
              <a:t>11/20/14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87A84-C0D7-4F8B-9D4B-2EE69A1B5450}" type="slidenum">
              <a:rPr lang="en-CA" smtClean="0"/>
              <a:t>‹Nr.›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35980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54ACD-53A1-4CCF-8F03-CB5B5A93104F}" type="datetime1">
              <a:rPr lang="en-CA" smtClean="0"/>
              <a:t>11/20/14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87A84-C0D7-4F8B-9D4B-2EE69A1B5450}" type="slidenum">
              <a:rPr lang="en-CA" smtClean="0"/>
              <a:t>‹Nr.›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50972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F07AD1-467C-443D-8B2A-2B29D9449B1A}" type="datetime1">
              <a:rPr lang="en-CA" smtClean="0"/>
              <a:t>11/20/14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787A84-C0D7-4F8B-9D4B-2EE69A1B5450}" type="slidenum">
              <a:rPr lang="en-CA" smtClean="0"/>
              <a:t>‹Nr.›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539265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globalconsularforum.org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7488" y="1844824"/>
            <a:ext cx="7772400" cy="1470025"/>
          </a:xfrm>
          <a:ln w="28575" cap="sq" cmpd="sng">
            <a:solidFill>
              <a:srgbClr val="002060"/>
            </a:solidFill>
          </a:ln>
        </p:spPr>
        <p:txBody>
          <a:bodyPr>
            <a:normAutofit fontScale="90000"/>
          </a:bodyPr>
          <a:lstStyle/>
          <a:p>
            <a:r>
              <a:rPr kumimoji="0" lang="es-ES_tradnl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/>
              </a:rPr>
              <a:t/>
            </a:r>
            <a:br>
              <a:rPr kumimoji="0" lang="es-ES_tradnl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/>
              </a:rPr>
            </a:br>
            <a:r>
              <a:rPr kumimoji="0" lang="es-ES_tradnl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/>
              </a:rPr>
              <a:t>Foro Consular Global</a:t>
            </a:r>
            <a:br>
              <a:rPr kumimoji="0" lang="es-ES_tradnl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/>
              </a:rPr>
            </a:br>
            <a:r>
              <a:rPr lang="es-ES_tradnl" sz="3600" i="1" dirty="0" smtClean="0">
                <a:solidFill>
                  <a:srgbClr val="002060"/>
                </a:solidFill>
                <a:ea typeface="Calibri"/>
                <a:cs typeface="Times New Roman"/>
              </a:rPr>
              <a:t>Los problemas de nuestros tiempos</a:t>
            </a:r>
            <a:r>
              <a:rPr kumimoji="0" lang="es-ES_tradnl" sz="3600" b="1" i="1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</a:rPr>
              <a:t/>
            </a:r>
            <a:br>
              <a:rPr kumimoji="0" lang="es-ES_tradnl" sz="3600" b="1" i="1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</a:rPr>
            </a:br>
            <a:endParaRPr lang="es-ES_tradnl" i="1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592" y="3886200"/>
            <a:ext cx="7848872" cy="2351112"/>
          </a:xfrm>
          <a:ln w="22225" cmpd="sng">
            <a:solidFill>
              <a:srgbClr val="002060"/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es-ES_tradnl" sz="2400" b="1" dirty="0" smtClean="0">
                <a:solidFill>
                  <a:srgbClr val="FFFF00"/>
                </a:solidFill>
                <a:latin typeface="Arial" pitchFamily="34" charset="0"/>
                <a:ea typeface="Calibri"/>
                <a:cs typeface="Arial" pitchFamily="34" charset="0"/>
              </a:rPr>
              <a:t>Reyna Torres Mendivil </a:t>
            </a:r>
          </a:p>
          <a:p>
            <a:r>
              <a:rPr lang="es-ES_tradnl" sz="2400" b="1" dirty="0" smtClean="0">
                <a:solidFill>
                  <a:srgbClr val="002060"/>
                </a:solidFill>
                <a:latin typeface="Arial" pitchFamily="34" charset="0"/>
                <a:ea typeface="Calibri"/>
                <a:cs typeface="Arial" pitchFamily="34" charset="0"/>
              </a:rPr>
              <a:t>Secretaría de Relaciones Exteriores, México </a:t>
            </a:r>
            <a:endParaRPr lang="es-ES_tradnl" sz="2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es-ES_tradnl" sz="24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ES_tradnl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Natalie Caron </a:t>
            </a:r>
          </a:p>
          <a:p>
            <a:r>
              <a:rPr lang="es-ES_tradnl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Departamento de Relaciones Exteriores, Comercio y Desarrollo, Canadá</a:t>
            </a:r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77" y="15033"/>
            <a:ext cx="9100623" cy="864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0696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7"/>
            <a:ext cx="8229600" cy="899127"/>
          </a:xfrm>
        </p:spPr>
        <p:txBody>
          <a:bodyPr>
            <a:normAutofit fontScale="90000"/>
          </a:bodyPr>
          <a:lstStyle/>
          <a:p>
            <a:r>
              <a:rPr kumimoji="0" lang="es-ES_tradnl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Arial"/>
              </a:rPr>
              <a:t/>
            </a:r>
            <a:br>
              <a:rPr kumimoji="0" lang="es-ES_tradnl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Arial"/>
              </a:rPr>
            </a:br>
            <a:r>
              <a:rPr kumimoji="0" lang="es-ES_tradnl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</a:rPr>
              <a:t>Foro Consular Global: </a:t>
            </a:r>
            <a:r>
              <a:rPr kumimoji="0" lang="es-ES_tradnl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</a:rPr>
              <a:t>historia </a:t>
            </a:r>
            <a:endParaRPr lang="es-ES_tradnl" sz="4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96752"/>
            <a:ext cx="8568952" cy="5544616"/>
          </a:xfrm>
        </p:spPr>
        <p:txBody>
          <a:bodyPr>
            <a:noAutofit/>
          </a:bodyPr>
          <a:lstStyle/>
          <a:p>
            <a:pPr lvl="0" fontAlgn="base">
              <a:spcBef>
                <a:spcPct val="50000"/>
              </a:spcBef>
              <a:buClr>
                <a:srgbClr val="000066"/>
              </a:buClr>
              <a:buFont typeface="Wingdings" pitchFamily="2" charset="2"/>
              <a:buChar char="§"/>
            </a:pPr>
            <a:r>
              <a:rPr lang="es-ES_tradnl" sz="2400" b="1" kern="0" dirty="0" smtClean="0">
                <a:solidFill>
                  <a:srgbClr val="FFFF00"/>
                </a:solidFill>
                <a:latin typeface="Arial" pitchFamily="34" charset="0"/>
                <a:ea typeface="Calibri"/>
                <a:cs typeface="Arial" pitchFamily="34" charset="0"/>
              </a:rPr>
              <a:t>Una iniciativa estratégica</a:t>
            </a:r>
            <a:r>
              <a:rPr kumimoji="0" lang="es-ES_tradnl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Calibri"/>
                <a:cs typeface="Arial" pitchFamily="34" charset="0"/>
              </a:rPr>
              <a:t>: </a:t>
            </a:r>
            <a:r>
              <a:rPr kumimoji="0" lang="es-ES_tradnl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Calibri"/>
                <a:cs typeface="Arial" pitchFamily="34" charset="0"/>
              </a:rPr>
              <a:t>su propósito es </a:t>
            </a:r>
            <a:r>
              <a:rPr kumimoji="0" lang="es-ES_tradnl" sz="2400" b="0" i="0" u="none" strike="noStrike" kern="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Calibri"/>
                <a:cs typeface="Arial" pitchFamily="34" charset="0"/>
              </a:rPr>
              <a:t>promover una mayor participación y comprensión a nivel internacional de los temas actuales de políticas consulares y temas operativos</a:t>
            </a:r>
          </a:p>
          <a:p>
            <a:pPr lvl="0" fontAlgn="base">
              <a:spcBef>
                <a:spcPct val="50000"/>
              </a:spcBef>
              <a:buClr>
                <a:srgbClr val="000066"/>
              </a:buClr>
              <a:buFont typeface="Wingdings" pitchFamily="2" charset="2"/>
              <a:buChar char="§"/>
            </a:pPr>
            <a:r>
              <a:rPr kumimoji="0" lang="es-ES_tradnl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Calibri"/>
                <a:cs typeface="Arial" pitchFamily="34" charset="0"/>
              </a:rPr>
              <a:t>Membresía: </a:t>
            </a:r>
            <a:r>
              <a:rPr kumimoji="0" lang="es-ES_tradnl" sz="240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Calibri"/>
                <a:cs typeface="Arial" pitchFamily="34" charset="0"/>
              </a:rPr>
              <a:t>países de todas las regiones del mundo</a:t>
            </a:r>
          </a:p>
          <a:p>
            <a:pPr fontAlgn="base">
              <a:spcBef>
                <a:spcPct val="50000"/>
              </a:spcBef>
              <a:buClr>
                <a:srgbClr val="000066"/>
              </a:buClr>
              <a:buFont typeface="Wingdings" pitchFamily="2" charset="2"/>
              <a:buChar char="§"/>
            </a:pPr>
            <a:r>
              <a:rPr lang="es-ES_tradnl" sz="2400" b="1" kern="0" dirty="0" smtClean="0">
                <a:solidFill>
                  <a:srgbClr val="FFFF00"/>
                </a:solidFill>
                <a:latin typeface="Arial" pitchFamily="34" charset="0"/>
                <a:ea typeface="Calibri"/>
                <a:cs typeface="Arial" pitchFamily="34" charset="0"/>
              </a:rPr>
              <a:t>Objetivos: </a:t>
            </a:r>
            <a:r>
              <a:rPr lang="es-ES_tradnl" sz="2400" kern="0" dirty="0" smtClean="0">
                <a:solidFill>
                  <a:srgbClr val="FFFF00"/>
                </a:solidFill>
                <a:latin typeface="Arial" pitchFamily="34" charset="0"/>
                <a:ea typeface="Calibri"/>
                <a:cs typeface="Arial" pitchFamily="34" charset="0"/>
              </a:rPr>
              <a:t>evaluar el interés y la disposición, por grupos de países clave, de participar con franqueza en temas consulares</a:t>
            </a:r>
            <a:endParaRPr lang="es-ES_tradnl" sz="2400" b="1" kern="0" dirty="0" smtClean="0">
              <a:solidFill>
                <a:srgbClr val="FFFF00"/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lvl="0" fontAlgn="base">
              <a:spcBef>
                <a:spcPct val="50000"/>
              </a:spcBef>
              <a:buClr>
                <a:srgbClr val="000066"/>
              </a:buClr>
              <a:buFont typeface="Wingdings" pitchFamily="2" charset="2"/>
              <a:buChar char="§"/>
            </a:pPr>
            <a:r>
              <a:rPr lang="es-ES_tradnl" sz="2400" b="1" kern="0" dirty="0" smtClean="0">
                <a:solidFill>
                  <a:srgbClr val="FFFF00"/>
                </a:solidFill>
                <a:latin typeface="Arial" pitchFamily="34" charset="0"/>
                <a:ea typeface="Calibri"/>
                <a:cs typeface="Arial" pitchFamily="34" charset="0"/>
              </a:rPr>
              <a:t>Actividades:</a:t>
            </a:r>
            <a:r>
              <a:rPr lang="es-ES_tradnl" sz="2400" kern="0" dirty="0" smtClean="0">
                <a:solidFill>
                  <a:srgbClr val="FFFF00"/>
                </a:solidFill>
                <a:latin typeface="Arial" pitchFamily="34" charset="0"/>
                <a:ea typeface="Calibri"/>
                <a:cs typeface="Arial" pitchFamily="34" charset="0"/>
              </a:rPr>
              <a:t> reuniones bienales, consultas mensuales </a:t>
            </a:r>
            <a:r>
              <a:rPr lang="es-ES_tradnl" sz="2400" kern="0" dirty="0">
                <a:solidFill>
                  <a:srgbClr val="FFFF00"/>
                </a:solidFill>
                <a:latin typeface="Arial" pitchFamily="34" charset="0"/>
                <a:ea typeface="Calibri"/>
                <a:cs typeface="Arial" pitchFamily="34" charset="0"/>
              </a:rPr>
              <a:t>d</a:t>
            </a:r>
            <a:r>
              <a:rPr lang="es-ES_tradnl" sz="2400" kern="0" dirty="0" smtClean="0">
                <a:solidFill>
                  <a:srgbClr val="FFFF00"/>
                </a:solidFill>
                <a:latin typeface="Arial" pitchFamily="34" charset="0"/>
                <a:ea typeface="Calibri"/>
                <a:cs typeface="Arial" pitchFamily="34" charset="0"/>
              </a:rPr>
              <a:t>el Comité Directivo, creación de un sitio web</a:t>
            </a:r>
          </a:p>
          <a:p>
            <a:pPr lvl="0" fontAlgn="base">
              <a:spcBef>
                <a:spcPct val="50000"/>
              </a:spcBef>
              <a:buClr>
                <a:srgbClr val="000066"/>
              </a:buClr>
              <a:buFont typeface="Wingdings" pitchFamily="2" charset="2"/>
              <a:buChar char="§"/>
            </a:pPr>
            <a:r>
              <a:rPr lang="es-ES_tradnl" sz="2400" b="1" kern="0" dirty="0" smtClean="0">
                <a:solidFill>
                  <a:srgbClr val="FFFF00"/>
                </a:solidFill>
                <a:latin typeface="Arial"/>
                <a:ea typeface="Calibri"/>
              </a:rPr>
              <a:t>Comité Directivo: </a:t>
            </a:r>
            <a:r>
              <a:rPr lang="es-ES_tradnl" sz="2400" kern="0" dirty="0" smtClean="0">
                <a:solidFill>
                  <a:srgbClr val="FFFF00"/>
                </a:solidFill>
                <a:latin typeface="Arial"/>
                <a:ea typeface="Calibri"/>
              </a:rPr>
              <a:t>Australia, Canadá, </a:t>
            </a:r>
            <a:r>
              <a:rPr lang="es-ES_tradnl" sz="2400" kern="0" dirty="0">
                <a:solidFill>
                  <a:srgbClr val="FFFF00"/>
                </a:solidFill>
                <a:latin typeface="Arial"/>
                <a:ea typeface="Calibri"/>
              </a:rPr>
              <a:t>Corea, </a:t>
            </a:r>
            <a:r>
              <a:rPr lang="es-ES_tradnl" sz="2400" kern="0" dirty="0" smtClean="0">
                <a:solidFill>
                  <a:srgbClr val="FFFF00"/>
                </a:solidFill>
                <a:latin typeface="Arial"/>
                <a:ea typeface="Calibri"/>
              </a:rPr>
              <a:t>Emiratos </a:t>
            </a:r>
            <a:r>
              <a:rPr lang="es-ES_tradnl" sz="2400" kern="0" dirty="0">
                <a:solidFill>
                  <a:srgbClr val="FFFF00"/>
                </a:solidFill>
                <a:latin typeface="Arial"/>
                <a:ea typeface="Calibri"/>
              </a:rPr>
              <a:t>Árabes </a:t>
            </a:r>
            <a:r>
              <a:rPr lang="es-ES_tradnl" sz="2400" kern="0" dirty="0" smtClean="0">
                <a:solidFill>
                  <a:srgbClr val="FFFF00"/>
                </a:solidFill>
                <a:latin typeface="Arial"/>
                <a:ea typeface="Calibri"/>
              </a:rPr>
              <a:t>Unidos, México</a:t>
            </a:r>
            <a:r>
              <a:rPr lang="es-ES_tradnl" sz="2400" kern="0" dirty="0" smtClean="0">
                <a:solidFill>
                  <a:srgbClr val="FFFF00"/>
                </a:solidFill>
                <a:latin typeface="Arial"/>
                <a:ea typeface="Calibri"/>
              </a:rPr>
              <a:t>, Países Bajos, </a:t>
            </a:r>
            <a:r>
              <a:rPr lang="es-ES_tradnl" sz="2400" kern="0" dirty="0" smtClean="0">
                <a:solidFill>
                  <a:srgbClr val="FFFF00"/>
                </a:solidFill>
                <a:latin typeface="Arial"/>
                <a:ea typeface="Calibri"/>
              </a:rPr>
              <a:t>Turquía</a:t>
            </a:r>
            <a:r>
              <a:rPr lang="es-ES_tradnl" sz="2400" kern="0" dirty="0" smtClean="0">
                <a:solidFill>
                  <a:srgbClr val="FFFF00"/>
                </a:solidFill>
                <a:latin typeface="Arial"/>
                <a:ea typeface="Calibri"/>
              </a:rPr>
              <a:t> y</a:t>
            </a:r>
            <a:r>
              <a:rPr lang="es-ES_tradnl" sz="2400" kern="0" dirty="0" smtClean="0">
                <a:solidFill>
                  <a:srgbClr val="FFFF00"/>
                </a:solidFill>
                <a:latin typeface="Arial"/>
                <a:ea typeface="Calibri"/>
              </a:rPr>
              <a:t> </a:t>
            </a:r>
            <a:r>
              <a:rPr lang="es-ES_tradnl" sz="2400" kern="0" dirty="0" smtClean="0">
                <a:solidFill>
                  <a:srgbClr val="FFFF00"/>
                </a:solidFill>
                <a:latin typeface="Arial"/>
                <a:ea typeface="Calibri"/>
              </a:rPr>
              <a:t>Reino Unido</a:t>
            </a:r>
            <a:endParaRPr lang="es-ES_tradnl" sz="2000" kern="0" dirty="0" smtClean="0">
              <a:solidFill>
                <a:srgbClr val="000066"/>
              </a:solidFill>
              <a:latin typeface="Arial"/>
              <a:ea typeface="Calibri"/>
            </a:endParaRPr>
          </a:p>
          <a:p>
            <a:pPr lvl="0" fontAlgn="base">
              <a:spcBef>
                <a:spcPct val="50000"/>
              </a:spcBef>
              <a:buClr>
                <a:srgbClr val="000066"/>
              </a:buClr>
              <a:buFont typeface="Wingdings" pitchFamily="2" charset="2"/>
              <a:buChar char="§"/>
            </a:pPr>
            <a:endParaRPr kumimoji="0" lang="es-ES_tradnl" sz="2400" b="1" i="0" u="none" strike="noStrike" kern="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87A84-C0D7-4F8B-9D4B-2EE69A1B5450}" type="slidenum">
              <a:rPr lang="es-ES_tradnl" smtClean="0"/>
              <a:t>2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7264972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/>
          </a:bodyPr>
          <a:lstStyle/>
          <a:p>
            <a:r>
              <a:rPr kumimoji="0" lang="es-ES_tradnl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</a:rPr>
              <a:t>Wilton</a:t>
            </a:r>
            <a:r>
              <a:rPr kumimoji="0" lang="es-ES_tradnl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</a:rPr>
              <a:t> </a:t>
            </a:r>
            <a:r>
              <a:rPr kumimoji="0" lang="es-ES_tradnl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</a:rPr>
              <a:t>Park, </a:t>
            </a:r>
            <a:r>
              <a:rPr kumimoji="0" lang="es-ES_tradnl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</a:rPr>
              <a:t>2013 </a:t>
            </a:r>
            <a:endParaRPr lang="es-ES_tradnl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/>
          </a:bodyPr>
          <a:lstStyle/>
          <a:p>
            <a:pPr fontAlgn="base">
              <a:spcBef>
                <a:spcPct val="50000"/>
              </a:spcBef>
              <a:buClr>
                <a:srgbClr val="000066"/>
              </a:buClr>
              <a:buFont typeface="Wingdings" pitchFamily="2" charset="2"/>
              <a:buChar char="§"/>
            </a:pPr>
            <a:r>
              <a:rPr lang="es-ES_tradnl" sz="2400" b="1" dirty="0" smtClean="0">
                <a:solidFill>
                  <a:srgbClr val="FFFF00"/>
                </a:solidFill>
                <a:ea typeface="Calibri"/>
                <a:cs typeface="Times New Roman"/>
              </a:rPr>
              <a:t>Primera reunión de altos funcionarios: </a:t>
            </a:r>
            <a:r>
              <a:rPr lang="es-ES_tradnl" sz="2400" dirty="0" smtClean="0">
                <a:solidFill>
                  <a:srgbClr val="FFFF00"/>
                </a:solidFill>
                <a:ea typeface="Calibri"/>
                <a:cs typeface="Times New Roman"/>
              </a:rPr>
              <a:t>Wilton Park, Reino Unido, septiembre de 2013 </a:t>
            </a:r>
          </a:p>
          <a:p>
            <a:pPr lvl="1" fontAlgn="base">
              <a:spcBef>
                <a:spcPct val="50000"/>
              </a:spcBef>
              <a:buClr>
                <a:srgbClr val="000066"/>
              </a:buClr>
              <a:buFont typeface="Wingdings" pitchFamily="2" charset="2"/>
              <a:buChar char="§"/>
            </a:pPr>
            <a:r>
              <a:rPr kumimoji="0" lang="es-ES_tradnl" sz="200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Calibri"/>
                <a:cs typeface="Times New Roman"/>
              </a:rPr>
              <a:t>Asistieron 23 países y la Comisión </a:t>
            </a:r>
            <a:r>
              <a:rPr kumimoji="0" lang="es-ES_tradnl" sz="200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Calibri"/>
                <a:cs typeface="Times New Roman"/>
              </a:rPr>
              <a:t>de la Uni</a:t>
            </a:r>
            <a:r>
              <a:rPr kumimoji="0" lang="es-ES_tradnl" sz="200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Calibri"/>
                <a:cs typeface="Times New Roman"/>
              </a:rPr>
              <a:t>ón </a:t>
            </a:r>
            <a:r>
              <a:rPr kumimoji="0" lang="es-ES_tradnl" sz="200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Calibri"/>
                <a:cs typeface="Times New Roman"/>
              </a:rPr>
              <a:t>Europea</a:t>
            </a:r>
            <a:endParaRPr kumimoji="0" lang="es-ES_tradnl" sz="2000" i="0" u="none" strike="noStrike" kern="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/>
              <a:ea typeface="Calibri"/>
            </a:endParaRPr>
          </a:p>
          <a:p>
            <a:pPr lvl="0" fontAlgn="base">
              <a:spcBef>
                <a:spcPct val="50000"/>
              </a:spcBef>
              <a:buClr>
                <a:srgbClr val="000066"/>
              </a:buClr>
              <a:buFont typeface="Wingdings" pitchFamily="2" charset="2"/>
              <a:buChar char="§"/>
            </a:pPr>
            <a:r>
              <a:rPr kumimoji="0" lang="es-ES_tradnl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Calibri"/>
              </a:rPr>
              <a:t>Respuesta: </a:t>
            </a:r>
            <a:r>
              <a:rPr kumimoji="0" lang="es-ES_tradnl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Calibri"/>
              </a:rPr>
              <a:t>positiva; una oportunidad</a:t>
            </a:r>
            <a:r>
              <a:rPr kumimoji="0" lang="es-ES_tradnl" sz="2400" b="0" i="0" u="none" strike="noStrike" kern="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Calibri"/>
              </a:rPr>
              <a:t> única para </a:t>
            </a:r>
            <a:r>
              <a:rPr lang="es-ES_tradnl" sz="2400" kern="0" dirty="0" smtClean="0">
                <a:solidFill>
                  <a:srgbClr val="FFFF00"/>
                </a:solidFill>
                <a:latin typeface="Arial"/>
                <a:ea typeface="Calibri"/>
              </a:rPr>
              <a:t>definir la agenda consular internacional e influir en ella</a:t>
            </a:r>
            <a:endParaRPr kumimoji="0" lang="es-ES_tradnl" sz="2400" b="0" i="0" u="none" strike="noStrike" kern="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/>
              <a:ea typeface="Calibri"/>
            </a:endParaRPr>
          </a:p>
          <a:p>
            <a:pPr lvl="0" fontAlgn="base">
              <a:spcBef>
                <a:spcPct val="50000"/>
              </a:spcBef>
              <a:buClr>
                <a:srgbClr val="000066"/>
              </a:buClr>
              <a:buFont typeface="Wingdings" pitchFamily="2" charset="2"/>
              <a:buChar char="§"/>
            </a:pPr>
            <a:r>
              <a:rPr lang="es-ES_tradnl" sz="2400" b="1" kern="0" dirty="0" smtClean="0">
                <a:solidFill>
                  <a:srgbClr val="FFFF00"/>
                </a:solidFill>
                <a:latin typeface="Arial"/>
                <a:ea typeface="Calibri"/>
              </a:rPr>
              <a:t>Resultado</a:t>
            </a:r>
            <a:r>
              <a:rPr kumimoji="0" lang="es-ES_tradnl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Calibri"/>
              </a:rPr>
              <a:t>:</a:t>
            </a:r>
            <a:r>
              <a:rPr kumimoji="0" lang="es-ES_tradnl" sz="2400" b="0" i="0" u="none" strike="noStrike" kern="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Calibri"/>
              </a:rPr>
              <a:t> </a:t>
            </a:r>
            <a:r>
              <a:rPr kumimoji="0" lang="es-ES_tradnl" sz="2400" b="0" i="0" u="none" strike="noStrike" kern="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Calibri"/>
              </a:rPr>
              <a:t>acuerdo </a:t>
            </a:r>
            <a:r>
              <a:rPr kumimoji="0" lang="es-ES_tradnl" sz="2400" b="0" i="0" u="none" strike="noStrike" kern="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Calibri"/>
              </a:rPr>
              <a:t>unánime de establecer el FCG como un sitio permanente para promover </a:t>
            </a:r>
            <a:r>
              <a:rPr lang="es-ES_tradnl" sz="2400" kern="0" dirty="0" smtClean="0">
                <a:solidFill>
                  <a:srgbClr val="FFFF00"/>
                </a:solidFill>
                <a:latin typeface="Arial"/>
                <a:ea typeface="Calibri"/>
              </a:rPr>
              <a:t>el diálogo productivo, la participación y el desarrollo de políticas y prácticas consulares a nivel internacional</a:t>
            </a:r>
            <a:endParaRPr kumimoji="0" lang="es-ES_tradnl" sz="2400" b="0" i="0" u="none" strike="noStrike" kern="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/>
              <a:ea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87A84-C0D7-4F8B-9D4B-2EE69A1B5450}" type="slidenum">
              <a:rPr lang="es-ES_tradnl" smtClean="0"/>
              <a:t>3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9653576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b="1" dirty="0" smtClean="0">
                <a:solidFill>
                  <a:srgbClr val="002060"/>
                </a:solidFill>
              </a:rPr>
              <a:t>Comunicaciones y políticas</a:t>
            </a:r>
            <a:endParaRPr lang="es-ES_tradnl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5184576"/>
          </a:xfrm>
        </p:spPr>
        <p:txBody>
          <a:bodyPr>
            <a:normAutofit lnSpcReduction="10000"/>
          </a:bodyPr>
          <a:lstStyle/>
          <a:p>
            <a:r>
              <a:rPr lang="es-ES_tradnl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Sitio web de los miembros: </a:t>
            </a:r>
            <a:r>
              <a:rPr lang="es-ES_tradnl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creado en junio de 2014, 150 miembros</a:t>
            </a:r>
          </a:p>
          <a:p>
            <a:pPr lvl="1"/>
            <a:r>
              <a:rPr lang="es-ES_tradnl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hlinkClick r:id="rId2"/>
              </a:rPr>
              <a:t>http://globalconsularforum.org</a:t>
            </a:r>
            <a:endParaRPr lang="es-ES_tradnl" sz="2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ES_tradnl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Comité Directivo: </a:t>
            </a:r>
            <a:r>
              <a:rPr lang="es-ES_tradnl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llamadas mensuales lideradas por Canadá como Secretaría 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s-ES_tradnl" sz="2400" b="1" dirty="0" smtClean="0">
                <a:solidFill>
                  <a:srgbClr val="FFFF00"/>
                </a:solidFill>
                <a:latin typeface="Arial" pitchFamily="34" charset="0"/>
                <a:ea typeface="Calibri"/>
                <a:cs typeface="Arial" pitchFamily="34" charset="0"/>
              </a:rPr>
              <a:t>Documento de debate: </a:t>
            </a:r>
            <a:r>
              <a:rPr lang="es-ES_tradnl" sz="2400" dirty="0" smtClean="0">
                <a:solidFill>
                  <a:srgbClr val="FFFF00"/>
                </a:solidFill>
                <a:latin typeface="Arial" pitchFamily="34" charset="0"/>
                <a:ea typeface="Calibri"/>
                <a:cs typeface="Arial" pitchFamily="34" charset="0"/>
              </a:rPr>
              <a:t>"Toward the Agenda of the 2015 GCF Meeting</a:t>
            </a:r>
            <a:r>
              <a:rPr lang="es-ES_tradnl" sz="2400" dirty="0">
                <a:solidFill>
                  <a:srgbClr val="FFFF00"/>
                </a:solidFill>
                <a:latin typeface="Arial" pitchFamily="34" charset="0"/>
                <a:ea typeface="Calibri"/>
                <a:cs typeface="Arial" pitchFamily="34" charset="0"/>
              </a:rPr>
              <a:t>" (Hacia la agenda de la reunión del Foro Consular Global de 2015</a:t>
            </a:r>
            <a:r>
              <a:rPr lang="es-ES_tradnl" sz="2400" dirty="0" smtClean="0">
                <a:solidFill>
                  <a:srgbClr val="FFFF00"/>
                </a:solidFill>
                <a:latin typeface="Arial" pitchFamily="34" charset="0"/>
                <a:ea typeface="Calibri"/>
                <a:cs typeface="Arial" pitchFamily="34" charset="0"/>
              </a:rPr>
              <a:t>)</a:t>
            </a:r>
          </a:p>
          <a:p>
            <a:r>
              <a:rPr lang="es-ES_tradnl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Preparación para la próxima reunión</a:t>
            </a:r>
          </a:p>
          <a:p>
            <a:pPr lvl="1"/>
            <a:r>
              <a:rPr lang="es-ES_tradnl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Promover la reunión en México, del 26 al 28 de mayo de 2015</a:t>
            </a:r>
          </a:p>
          <a:p>
            <a:pPr lvl="1"/>
            <a:r>
              <a:rPr lang="es-ES_tradnl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Buscar involucrar a nuevos miembros, posibles alianzas con el sector privado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87A84-C0D7-4F8B-9D4B-2EE69A1B5450}" type="slidenum">
              <a:rPr lang="es-ES_tradnl" smtClean="0"/>
              <a:t>4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42627339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648072"/>
          </a:xfrm>
        </p:spPr>
        <p:txBody>
          <a:bodyPr>
            <a:normAutofit/>
          </a:bodyPr>
          <a:lstStyle/>
          <a:p>
            <a:r>
              <a:rPr lang="es-ES_tradnl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México, del 26 al 28 de mayo de 2015</a:t>
            </a:r>
            <a:endParaRPr lang="es-ES_tradnl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424936" cy="5256584"/>
          </a:xfrm>
        </p:spPr>
        <p:txBody>
          <a:bodyPr>
            <a:noAutofit/>
          </a:bodyPr>
          <a:lstStyle/>
          <a:p>
            <a:pPr lvl="0" fontAlgn="base">
              <a:spcBef>
                <a:spcPct val="5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§"/>
            </a:pPr>
            <a:r>
              <a:rPr kumimoji="0" lang="es-ES_tradnl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</a:rPr>
              <a:t>Siete temas de debate:</a:t>
            </a:r>
          </a:p>
          <a:p>
            <a:pPr lvl="1" fontAlgn="base">
              <a:spcAft>
                <a:spcPct val="0"/>
              </a:spcAft>
              <a:buClr>
                <a:srgbClr val="000066"/>
              </a:buClr>
              <a:buFontTx/>
              <a:buChar char="•"/>
            </a:pPr>
            <a:r>
              <a:rPr lang="es-ES_tradnl" sz="2000" b="1" kern="0" dirty="0" smtClean="0">
                <a:solidFill>
                  <a:srgbClr val="FFFF00"/>
                </a:solidFill>
                <a:latin typeface="Arial"/>
              </a:rPr>
              <a:t>Sesión plenaria:  </a:t>
            </a:r>
            <a:r>
              <a:rPr kumimoji="0" lang="es-ES_tradnl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</a:rPr>
              <a:t>marco legal </a:t>
            </a:r>
            <a:r>
              <a:rPr kumimoji="0" lang="es-ES_tradnl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</a:rPr>
              <a:t>internacional</a:t>
            </a:r>
            <a:r>
              <a:rPr kumimoji="0" lang="es-ES_tradnl" sz="2000" b="1" i="0" u="none" strike="noStrike" kern="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</a:rPr>
              <a:t> </a:t>
            </a:r>
            <a:r>
              <a:rPr kumimoji="0" lang="es-ES_tradnl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</a:rPr>
              <a:t>(lidera</a:t>
            </a:r>
            <a:r>
              <a:rPr kumimoji="0" lang="es-ES_tradnl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</a:rPr>
              <a:t>: Australia)</a:t>
            </a:r>
          </a:p>
          <a:p>
            <a:pPr lvl="1" fontAlgn="base">
              <a:spcAft>
                <a:spcPct val="0"/>
              </a:spcAft>
              <a:buClr>
                <a:srgbClr val="000066"/>
              </a:buClr>
              <a:buFontTx/>
              <a:buChar char="•"/>
            </a:pPr>
            <a:r>
              <a:rPr kumimoji="0" lang="es-ES_tradnl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</a:rPr>
              <a:t>Trabajadores migrantes</a:t>
            </a:r>
            <a:r>
              <a:rPr kumimoji="0" lang="es-ES_tradnl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</a:rPr>
              <a:t> </a:t>
            </a:r>
            <a:r>
              <a:rPr kumimoji="0" lang="es-ES_tradnl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</a:rPr>
              <a:t>(lideran</a:t>
            </a:r>
            <a:r>
              <a:rPr kumimoji="0" lang="es-ES_tradnl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</a:rPr>
              <a:t>: México</a:t>
            </a:r>
            <a:r>
              <a:rPr lang="es-ES_tradnl" sz="2000" kern="0" dirty="0" smtClean="0">
                <a:solidFill>
                  <a:srgbClr val="FFFF00"/>
                </a:solidFill>
                <a:latin typeface="Arial"/>
              </a:rPr>
              <a:t> y Turquía</a:t>
            </a:r>
            <a:r>
              <a:rPr kumimoji="0" lang="es-ES_tradnl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</a:rPr>
              <a:t>)</a:t>
            </a:r>
          </a:p>
          <a:p>
            <a:pPr lvl="1" fontAlgn="base">
              <a:spcAft>
                <a:spcPct val="0"/>
              </a:spcAft>
              <a:buClr>
                <a:srgbClr val="000066"/>
              </a:buClr>
              <a:buFontTx/>
              <a:buChar char="•"/>
            </a:pPr>
            <a:r>
              <a:rPr kumimoji="0" lang="es-ES_tradnl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</a:rPr>
              <a:t>Colaboración y tecnología en el manejo de emergencias</a:t>
            </a:r>
            <a:r>
              <a:rPr lang="es-ES_tradnl" sz="2000" b="1" kern="0" dirty="0">
                <a:solidFill>
                  <a:srgbClr val="FFFF00"/>
                </a:solidFill>
                <a:latin typeface="Arial"/>
              </a:rPr>
              <a:t> </a:t>
            </a:r>
            <a:r>
              <a:rPr kumimoji="0" lang="es-ES_tradnl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</a:rPr>
              <a:t>(lideran</a:t>
            </a:r>
            <a:r>
              <a:rPr kumimoji="0" lang="es-ES_tradnl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</a:rPr>
              <a:t>: Reino</a:t>
            </a:r>
            <a:r>
              <a:rPr kumimoji="0" lang="es-ES_tradnl" sz="2000" b="0" i="0" u="none" strike="noStrike" kern="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</a:rPr>
              <a:t> </a:t>
            </a:r>
            <a:r>
              <a:rPr kumimoji="0" lang="es-ES_tradnl" sz="2000" b="0" i="0" u="none" strike="noStrike" kern="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</a:rPr>
              <a:t>Unido y </a:t>
            </a:r>
            <a:r>
              <a:rPr kumimoji="0" lang="es-ES_tradnl" sz="2000" b="0" i="0" u="none" strike="noStrike" kern="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</a:rPr>
              <a:t>Países Bajos)</a:t>
            </a:r>
            <a:endParaRPr kumimoji="0" lang="es-ES_tradnl" sz="2000" b="0" i="0" u="none" strike="noStrike" kern="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/>
            </a:endParaRPr>
          </a:p>
          <a:p>
            <a:pPr lvl="1" fontAlgn="base">
              <a:spcAft>
                <a:spcPct val="0"/>
              </a:spcAft>
              <a:buClr>
                <a:srgbClr val="000066"/>
              </a:buClr>
              <a:buFontTx/>
              <a:buChar char="•"/>
            </a:pPr>
            <a:r>
              <a:rPr kumimoji="0" lang="es-ES_tradnl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</a:rPr>
              <a:t>Clientes vulnerables </a:t>
            </a:r>
            <a:r>
              <a:rPr kumimoji="0" lang="es-ES_tradnl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</a:rPr>
              <a:t>(lidera</a:t>
            </a:r>
            <a:r>
              <a:rPr kumimoji="0" lang="es-ES_tradnl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</a:rPr>
              <a:t>:</a:t>
            </a:r>
            <a:r>
              <a:rPr kumimoji="0" lang="es-ES_tradnl" sz="2000" b="0" i="0" u="none" strike="noStrike" kern="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</a:rPr>
              <a:t> </a:t>
            </a:r>
            <a:r>
              <a:rPr kumimoji="0" lang="es-ES_tradnl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</a:rPr>
              <a:t>Suecia)</a:t>
            </a:r>
          </a:p>
          <a:p>
            <a:pPr lvl="1" fontAlgn="base">
              <a:spcAft>
                <a:spcPct val="0"/>
              </a:spcAft>
              <a:buClr>
                <a:srgbClr val="000066"/>
              </a:buClr>
              <a:buFontTx/>
              <a:buChar char="•"/>
            </a:pPr>
            <a:r>
              <a:rPr kumimoji="0" lang="es-ES_tradnl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</a:rPr>
              <a:t>Servicios </a:t>
            </a:r>
            <a:r>
              <a:rPr kumimoji="0" lang="es-ES_tradnl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</a:rPr>
              <a:t>para </a:t>
            </a:r>
            <a:r>
              <a:rPr kumimoji="0" lang="es-ES_tradnl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</a:rPr>
              <a:t>la familia </a:t>
            </a:r>
            <a:r>
              <a:rPr kumimoji="0" lang="es-ES_tradnl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</a:rPr>
              <a:t>(lideran</a:t>
            </a:r>
            <a:r>
              <a:rPr kumimoji="0" lang="es-ES_tradnl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</a:rPr>
              <a:t>: Canadá y Australia)</a:t>
            </a:r>
          </a:p>
          <a:p>
            <a:pPr lvl="1" fontAlgn="base">
              <a:spcAft>
                <a:spcPct val="0"/>
              </a:spcAft>
              <a:buClr>
                <a:srgbClr val="000066"/>
              </a:buClr>
              <a:buFontTx/>
              <a:buChar char="•"/>
            </a:pPr>
            <a:r>
              <a:rPr kumimoji="0" lang="es-ES_tradnl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</a:rPr>
              <a:t>Cultura de viaje seguro </a:t>
            </a:r>
            <a:r>
              <a:rPr kumimoji="0" lang="es-ES_tradnl" sz="200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</a:rPr>
              <a:t>(</a:t>
            </a:r>
            <a:r>
              <a:rPr lang="es-ES_tradnl" sz="2000" kern="0" noProof="0" dirty="0" smtClean="0">
                <a:solidFill>
                  <a:srgbClr val="FFFF00"/>
                </a:solidFill>
                <a:latin typeface="Arial"/>
              </a:rPr>
              <a:t>lidera</a:t>
            </a:r>
            <a:r>
              <a:rPr kumimoji="0" lang="es-ES_tradnl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</a:rPr>
              <a:t>: </a:t>
            </a:r>
            <a:r>
              <a:rPr kumimoji="0" lang="es-ES_tradnl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</a:rPr>
              <a:t>Estados Unidos)</a:t>
            </a:r>
          </a:p>
          <a:p>
            <a:pPr lvl="1" fontAlgn="base">
              <a:spcAft>
                <a:spcPct val="0"/>
              </a:spcAft>
              <a:buClr>
                <a:srgbClr val="000066"/>
              </a:buClr>
              <a:buFontTx/>
              <a:buChar char="•"/>
            </a:pPr>
            <a:r>
              <a:rPr kumimoji="0" lang="es-ES_tradnl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</a:rPr>
              <a:t>Mejora</a:t>
            </a:r>
            <a:r>
              <a:rPr kumimoji="0" lang="es-ES_tradnl" sz="2000" b="1" i="0" u="none" strike="noStrike" kern="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</a:rPr>
              <a:t> de</a:t>
            </a:r>
            <a:r>
              <a:rPr kumimoji="0" lang="es-ES_tradnl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</a:rPr>
              <a:t> </a:t>
            </a:r>
            <a:r>
              <a:rPr kumimoji="0" lang="es-ES_tradnl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</a:rPr>
              <a:t>los servicios consulares</a:t>
            </a:r>
            <a:r>
              <a:rPr kumimoji="0" lang="es-ES_tradnl" sz="2000" b="1" i="0" u="none" strike="noStrike" kern="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</a:rPr>
              <a:t> </a:t>
            </a:r>
            <a:r>
              <a:rPr kumimoji="0" lang="es-ES_tradnl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</a:rPr>
              <a:t>(lidera</a:t>
            </a:r>
            <a:r>
              <a:rPr kumimoji="0" lang="es-ES_tradnl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</a:rPr>
              <a:t>:</a:t>
            </a:r>
            <a:r>
              <a:rPr kumimoji="0" lang="es-ES_tradnl" sz="2000" b="0" i="0" u="none" strike="noStrike" kern="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</a:rPr>
              <a:t> </a:t>
            </a:r>
            <a:r>
              <a:rPr kumimoji="0" lang="es-ES_tradnl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</a:rPr>
              <a:t>a confirmar)</a:t>
            </a:r>
          </a:p>
          <a:p>
            <a:pPr lvl="0" fontAlgn="base">
              <a:spcBef>
                <a:spcPct val="5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§"/>
            </a:pPr>
            <a:r>
              <a:rPr kumimoji="0" lang="es-ES_tradnl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</a:rPr>
              <a:t>Función de los líderes de los debates: </a:t>
            </a:r>
          </a:p>
          <a:p>
            <a:pPr lvl="1" fontAlgn="base">
              <a:spcAft>
                <a:spcPct val="0"/>
              </a:spcAft>
              <a:buClr>
                <a:srgbClr val="000066"/>
              </a:buClr>
              <a:buFontTx/>
              <a:buChar char="•"/>
            </a:pPr>
            <a:r>
              <a:rPr kumimoji="0" lang="es-ES_tradnl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</a:rPr>
              <a:t>Responsables de reunir a un número importante de países para conformar un grupo de trabajo,</a:t>
            </a:r>
            <a:r>
              <a:rPr kumimoji="0" lang="es-ES_tradnl" sz="2000" b="0" i="0" u="none" strike="noStrike" kern="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</a:rPr>
              <a:t> con el fin de promover el debate y alentar a los participantes a que examinen críticamente las prácticas y procedimientos consulares actuales</a:t>
            </a:r>
            <a:r>
              <a:rPr kumimoji="0" lang="es-ES_tradnl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</a:rPr>
              <a:t>.  </a:t>
            </a:r>
            <a:endParaRPr kumimoji="0" lang="es-ES_tradnl" sz="2000" b="0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87A84-C0D7-4F8B-9D4B-2EE69A1B5450}" type="slidenum">
              <a:rPr lang="es-ES_tradnl" smtClean="0"/>
              <a:t>5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7646709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Próximos pasos a seguir</a:t>
            </a:r>
            <a:endParaRPr lang="es-ES_tradnl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 lnSpcReduction="10000"/>
          </a:bodyPr>
          <a:lstStyle/>
          <a:p>
            <a:pPr lvl="0" fontAlgn="base">
              <a:spcBef>
                <a:spcPct val="5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§"/>
            </a:pPr>
            <a:r>
              <a:rPr kumimoji="0" lang="es-ES_tradnl" sz="2400" b="1" i="0" u="none" strike="noStrike" kern="0" cap="none" spc="0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</a:rPr>
              <a:t>Temas: </a:t>
            </a:r>
          </a:p>
          <a:p>
            <a:pPr lvl="1" fontAlgn="base">
              <a:spcAft>
                <a:spcPct val="0"/>
              </a:spcAft>
              <a:buClr>
                <a:srgbClr val="000066"/>
              </a:buClr>
              <a:buFontTx/>
              <a:buChar char="•"/>
            </a:pPr>
            <a:r>
              <a:rPr kumimoji="0" lang="es-ES_tradnl" sz="2200" b="0" i="0" u="none" strike="noStrike" kern="0" cap="none" spc="0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</a:rPr>
              <a:t>Se desarrollarán y se presentarán con el objeto de </a:t>
            </a:r>
            <a:r>
              <a:rPr lang="es-ES_tradnl" sz="2200" kern="0" dirty="0" smtClean="0">
                <a:solidFill>
                  <a:srgbClr val="FFFF00"/>
                </a:solidFill>
                <a:latin typeface="Arial"/>
              </a:rPr>
              <a:t>realzar o mejorar las políticas y prácticas consulares a nivel internacional </a:t>
            </a:r>
            <a:r>
              <a:rPr kumimoji="0" lang="es-ES_tradnl" sz="2200" b="0" i="0" u="none" strike="noStrike" kern="0" cap="none" spc="0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</a:rPr>
              <a:t> </a:t>
            </a:r>
          </a:p>
          <a:p>
            <a:pPr lvl="0" fontAlgn="base">
              <a:spcBef>
                <a:spcPct val="5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§"/>
            </a:pPr>
            <a:r>
              <a:rPr kumimoji="0" lang="es-ES_tradnl" sz="2400" b="1" i="0" u="none" strike="noStrike" kern="0" cap="none" spc="0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</a:rPr>
              <a:t>Resultados:</a:t>
            </a:r>
          </a:p>
          <a:p>
            <a:pPr lvl="1" fontAlgn="base">
              <a:spcAft>
                <a:spcPct val="0"/>
              </a:spcAft>
              <a:buClr>
                <a:srgbClr val="000066"/>
              </a:buClr>
              <a:buFontTx/>
              <a:buChar char="•"/>
            </a:pPr>
            <a:r>
              <a:rPr lang="es-ES_tradnl" sz="2200" kern="0" dirty="0" smtClean="0">
                <a:solidFill>
                  <a:srgbClr val="FFFF00"/>
                </a:solidFill>
                <a:latin typeface="Arial"/>
              </a:rPr>
              <a:t>Se podrían presentar r</a:t>
            </a:r>
            <a:r>
              <a:rPr kumimoji="0" lang="es-ES_tradnl" sz="2200" b="0" i="0" u="none" strike="noStrike" kern="0" cap="none" spc="0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</a:rPr>
              <a:t>esultados</a:t>
            </a:r>
            <a:r>
              <a:rPr kumimoji="0" lang="es-ES_tradnl" sz="2200" b="0" i="0" u="none" strike="noStrike" kern="0" cap="none" spc="0" normalizeH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</a:rPr>
              <a:t> o cursos de acción prácticos en la reunión, para su seguimiento o desarrollo </a:t>
            </a:r>
            <a:r>
              <a:rPr kumimoji="0" lang="es-ES_tradnl" sz="2200" b="0" i="0" u="none" strike="noStrike" kern="0" cap="none" spc="0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</a:rPr>
              <a:t>  </a:t>
            </a:r>
          </a:p>
          <a:p>
            <a:pPr lvl="1" fontAlgn="base">
              <a:spcAft>
                <a:spcPct val="0"/>
              </a:spcAft>
              <a:buClr>
                <a:srgbClr val="000066"/>
              </a:buClr>
              <a:buFontTx/>
              <a:buChar char="•"/>
            </a:pPr>
            <a:r>
              <a:rPr kumimoji="0" lang="es-ES_tradnl" sz="2200" b="0" i="0" u="none" strike="noStrike" kern="0" cap="none" spc="0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</a:rPr>
              <a:t>Podrían reflejar </a:t>
            </a:r>
            <a:r>
              <a:rPr lang="es-ES_tradnl" sz="2200" kern="0" dirty="0" smtClean="0">
                <a:solidFill>
                  <a:srgbClr val="FFFF00"/>
                </a:solidFill>
                <a:latin typeface="Arial"/>
              </a:rPr>
              <a:t>enfoques nuevos para un </a:t>
            </a:r>
            <a:r>
              <a:rPr lang="es-ES_tradnl" sz="2200" kern="0" dirty="0" smtClean="0">
                <a:solidFill>
                  <a:srgbClr val="FFFF00"/>
                </a:solidFill>
                <a:latin typeface="Arial"/>
              </a:rPr>
              <a:t>tema, </a:t>
            </a:r>
            <a:r>
              <a:rPr lang="es-ES_tradnl" sz="2200" kern="0" dirty="0" smtClean="0">
                <a:solidFill>
                  <a:srgbClr val="FFFF00"/>
                </a:solidFill>
                <a:latin typeface="Arial"/>
              </a:rPr>
              <a:t>derivados del desarrollo de éste como tema de debate </a:t>
            </a:r>
          </a:p>
          <a:p>
            <a:pPr lvl="1" fontAlgn="base">
              <a:spcAft>
                <a:spcPct val="0"/>
              </a:spcAft>
              <a:buClr>
                <a:srgbClr val="000066"/>
              </a:buClr>
              <a:buFontTx/>
              <a:buChar char="•"/>
            </a:pPr>
            <a:r>
              <a:rPr kumimoji="0" lang="es-ES_tradnl" sz="2200" b="0" i="0" u="none" strike="noStrike" kern="0" cap="none" spc="0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</a:rPr>
              <a:t>Además, podrían reflejar</a:t>
            </a:r>
            <a:r>
              <a:rPr kumimoji="0" lang="es-ES_tradnl" sz="2200" b="0" i="0" u="none" strike="noStrike" kern="0" cap="none" spc="0" normalizeH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</a:rPr>
              <a:t> oportunidades para el consenso, la innovación o el establecimiento de </a:t>
            </a:r>
            <a:r>
              <a:rPr lang="es-ES_tradnl" sz="2200" kern="0" dirty="0" smtClean="0">
                <a:solidFill>
                  <a:srgbClr val="FFFF00"/>
                </a:solidFill>
                <a:latin typeface="Arial"/>
              </a:rPr>
              <a:t>alianzas nuevas, incluidas las alianzas con el sector privado</a:t>
            </a:r>
            <a:endParaRPr kumimoji="0" lang="es-ES_tradnl" sz="2200" b="0" i="0" u="none" strike="noStrike" kern="0" cap="none" spc="0" normalizeH="0" baseline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/>
            </a:endParaRPr>
          </a:p>
          <a:p>
            <a:endParaRPr lang="es-ES_trad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87A84-C0D7-4F8B-9D4B-2EE69A1B5450}" type="slidenum">
              <a:rPr lang="es-ES_tradnl" smtClean="0"/>
              <a:t>6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7543064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sz="3600" b="1" dirty="0" smtClean="0">
                <a:solidFill>
                  <a:srgbClr val="002060"/>
                </a:solidFill>
              </a:rPr>
              <a:t>Una mirada hacia el futuro</a:t>
            </a:r>
            <a:endParaRPr lang="es-ES_tradnl" sz="36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/>
          <a:lstStyle/>
          <a:p>
            <a:pPr lvl="0"/>
            <a:r>
              <a:rPr lang="es-ES_tradnl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s-ES_tradnl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Como problemas de nuestros tiempos, brindan un marco ideal para la reflexión incisiva, el diálogo y la participación en la próxima reunión de altos funcionarios del Foro Global que se realizará en México en 2015.”</a:t>
            </a:r>
            <a:endParaRPr lang="es-ES_tradnl" sz="24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lvl="1">
              <a:spcAft>
                <a:spcPts val="1000"/>
              </a:spcAft>
            </a:pPr>
            <a:r>
              <a:rPr lang="es-ES_tradnl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Documento de </a:t>
            </a:r>
            <a:r>
              <a:rPr lang="es-ES_tradnl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debate:</a:t>
            </a:r>
            <a:r>
              <a:rPr lang="es-ES_tradnl" sz="2400" dirty="0">
                <a:solidFill>
                  <a:srgbClr val="FFFF00"/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s-ES_tradnl" sz="2400" i="1" dirty="0" smtClean="0">
                <a:solidFill>
                  <a:srgbClr val="FFFF00"/>
                </a:solidFill>
                <a:latin typeface="Arial" pitchFamily="34" charset="0"/>
                <a:ea typeface="Calibri"/>
                <a:cs typeface="Arial" pitchFamily="34" charset="0"/>
              </a:rPr>
              <a:t>Toward</a:t>
            </a:r>
            <a:r>
              <a:rPr lang="es-ES_tradnl" sz="2400" i="1" dirty="0" smtClean="0">
                <a:solidFill>
                  <a:srgbClr val="FFFF00"/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s-ES_tradnl" sz="2400" i="1" dirty="0" smtClean="0">
                <a:solidFill>
                  <a:srgbClr val="FFFF00"/>
                </a:solidFill>
                <a:latin typeface="Arial" pitchFamily="34" charset="0"/>
                <a:ea typeface="Calibri"/>
                <a:cs typeface="Arial" pitchFamily="34" charset="0"/>
              </a:rPr>
              <a:t>the Agenda of the 2015 GCF Meeting </a:t>
            </a:r>
            <a:r>
              <a:rPr lang="es-ES_tradnl" sz="2400" dirty="0" smtClean="0">
                <a:solidFill>
                  <a:srgbClr val="FFFF00"/>
                </a:solidFill>
                <a:latin typeface="Arial" pitchFamily="34" charset="0"/>
                <a:ea typeface="Calibri"/>
                <a:cs typeface="Arial" pitchFamily="34" charset="0"/>
              </a:rPr>
              <a:t>(Hacia la agenda de la reunión del Foro Consular Global de 2015)</a:t>
            </a:r>
          </a:p>
          <a:p>
            <a:endParaRPr lang="es-ES_tradnl" sz="24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87A84-C0D7-4F8B-9D4B-2EE69A1B5450}" type="slidenum">
              <a:rPr lang="es-ES_tradnl" smtClean="0"/>
              <a:t>7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5264006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337</TotalTime>
  <Words>525</Words>
  <Application>Microsoft Macintosh PowerPoint</Application>
  <PresentationFormat>Presentación en pantalla (4:3)</PresentationFormat>
  <Paragraphs>52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Office Theme</vt:lpstr>
      <vt:lpstr> Foro Consular Global Los problemas de nuestros tiempos </vt:lpstr>
      <vt:lpstr> Foro Consular Global: historia </vt:lpstr>
      <vt:lpstr>Wilton Park, 2013 </vt:lpstr>
      <vt:lpstr>Comunicaciones y políticas</vt:lpstr>
      <vt:lpstr>México, del 26 al 28 de mayo de 2015</vt:lpstr>
      <vt:lpstr>Próximos pasos a seguir</vt:lpstr>
      <vt:lpstr>Una mirada hacia el futuro</vt:lpstr>
    </vt:vector>
  </TitlesOfParts>
  <Manager/>
  <Company>DFAIT-MAECI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Global Consular Forum</dc:title>
  <dc:subject/>
  <dc:creator>Caddell, Andrew -GFB</dc:creator>
  <cp:keywords/>
  <dc:description/>
  <cp:lastModifiedBy>Christiane Lehnhoff</cp:lastModifiedBy>
  <cp:revision>62</cp:revision>
  <dcterms:created xsi:type="dcterms:W3CDTF">2014-11-17T17:33:07Z</dcterms:created>
  <dcterms:modified xsi:type="dcterms:W3CDTF">2014-11-20T15:42:00Z</dcterms:modified>
  <cp:category/>
</cp:coreProperties>
</file>