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308" r:id="rId2"/>
    <p:sldId id="310" r:id="rId3"/>
    <p:sldId id="314" r:id="rId4"/>
    <p:sldId id="315" r:id="rId5"/>
    <p:sldId id="348" r:id="rId6"/>
    <p:sldId id="344" r:id="rId7"/>
    <p:sldId id="347" r:id="rId8"/>
    <p:sldId id="312" r:id="rId9"/>
    <p:sldId id="313" r:id="rId10"/>
    <p:sldId id="319" r:id="rId11"/>
    <p:sldId id="311" r:id="rId12"/>
    <p:sldId id="320" r:id="rId13"/>
    <p:sldId id="322" r:id="rId14"/>
    <p:sldId id="323" r:id="rId15"/>
    <p:sldId id="324" r:id="rId16"/>
    <p:sldId id="325" r:id="rId17"/>
    <p:sldId id="326" r:id="rId18"/>
    <p:sldId id="337" r:id="rId19"/>
    <p:sldId id="327" r:id="rId20"/>
    <p:sldId id="328" r:id="rId21"/>
    <p:sldId id="334" r:id="rId22"/>
    <p:sldId id="335" r:id="rId23"/>
    <p:sldId id="336" r:id="rId24"/>
    <p:sldId id="338" r:id="rId25"/>
    <p:sldId id="339" r:id="rId26"/>
    <p:sldId id="341" r:id="rId27"/>
    <p:sldId id="340" r:id="rId28"/>
    <p:sldId id="349" r:id="rId29"/>
    <p:sldId id="342" r:id="rId30"/>
    <p:sldId id="343" r:id="rId31"/>
  </p:sldIdLst>
  <p:sldSz cx="9144000" cy="6858000" type="screen4x3"/>
  <p:notesSz cx="6858000" cy="9296400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99"/>
    <a:srgbClr val="FF9933"/>
    <a:srgbClr val="FFCC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Estilo temático 1 - Énfasis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87" autoAdjust="0"/>
    <p:restoredTop sz="86444" autoAdjust="0"/>
  </p:normalViewPr>
  <p:slideViewPr>
    <p:cSldViewPr>
      <p:cViewPr varScale="1">
        <p:scale>
          <a:sx n="50" d="100"/>
          <a:sy n="50" d="100"/>
        </p:scale>
        <p:origin x="-102" y="-1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46" y="3846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6425"/>
            <a:ext cx="548640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923CDC0-66EA-450E-B46E-E393A5A4EAE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5362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MX" smtClean="0"/>
          </a:p>
        </p:txBody>
      </p:sp>
      <p:sp>
        <p:nvSpPr>
          <p:cNvPr id="15363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E556570-012A-47CD-9226-B6EAE27D2E82}" type="slidenum">
              <a:rPr lang="es-ES" smtClean="0"/>
              <a:pPr/>
              <a:t>1</a:t>
            </a:fld>
            <a:endParaRPr lang="es-E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3794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MX" smtClean="0"/>
          </a:p>
        </p:txBody>
      </p:sp>
      <p:sp>
        <p:nvSpPr>
          <p:cNvPr id="33795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C4E9065-6901-444A-B9D3-9D5ED8323F13}" type="slidenum">
              <a:rPr lang="es-MX" smtClean="0"/>
              <a:pPr/>
              <a:t>10</a:t>
            </a:fld>
            <a:endParaRPr lang="es-MX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5842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MX" smtClean="0"/>
          </a:p>
        </p:txBody>
      </p:sp>
      <p:sp>
        <p:nvSpPr>
          <p:cNvPr id="35843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85CFC63-E0BD-4A8D-9514-53F532208D4D}" type="slidenum">
              <a:rPr lang="es-MX" smtClean="0"/>
              <a:pPr/>
              <a:t>11</a:t>
            </a:fld>
            <a:endParaRPr lang="es-MX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7890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MX" smtClean="0"/>
          </a:p>
        </p:txBody>
      </p:sp>
      <p:sp>
        <p:nvSpPr>
          <p:cNvPr id="37891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A856742-C5CB-4B26-B308-E971E016D2E5}" type="slidenum">
              <a:rPr lang="es-MX" smtClean="0"/>
              <a:pPr/>
              <a:t>12</a:t>
            </a:fld>
            <a:endParaRPr lang="es-MX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9938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MX" smtClean="0"/>
          </a:p>
        </p:txBody>
      </p:sp>
      <p:sp>
        <p:nvSpPr>
          <p:cNvPr id="39939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20FB974-EF69-4BA0-A27E-CF217E8F3A9F}" type="slidenum">
              <a:rPr lang="es-MX" smtClean="0"/>
              <a:pPr/>
              <a:t>13</a:t>
            </a:fld>
            <a:endParaRPr lang="es-MX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1986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MX" smtClean="0"/>
          </a:p>
        </p:txBody>
      </p:sp>
      <p:sp>
        <p:nvSpPr>
          <p:cNvPr id="41987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58F9FED-D077-4E62-A454-34626C92FBD6}" type="slidenum">
              <a:rPr lang="es-MX" smtClean="0"/>
              <a:pPr/>
              <a:t>14</a:t>
            </a:fld>
            <a:endParaRPr lang="es-MX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4034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MX" smtClean="0"/>
          </a:p>
        </p:txBody>
      </p:sp>
      <p:sp>
        <p:nvSpPr>
          <p:cNvPr id="44035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2821E0-6B6A-4EE8-802B-F39E875204B1}" type="slidenum">
              <a:rPr lang="es-MX" smtClean="0"/>
              <a:pPr/>
              <a:t>15</a:t>
            </a:fld>
            <a:endParaRPr lang="es-MX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6082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MX" smtClean="0"/>
          </a:p>
        </p:txBody>
      </p:sp>
      <p:sp>
        <p:nvSpPr>
          <p:cNvPr id="46083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D3311B-204E-4982-8004-3C66A6E115E3}" type="slidenum">
              <a:rPr lang="es-MX" smtClean="0"/>
              <a:pPr/>
              <a:t>16</a:t>
            </a:fld>
            <a:endParaRPr lang="es-MX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48130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MX" smtClean="0"/>
          </a:p>
        </p:txBody>
      </p:sp>
      <p:sp>
        <p:nvSpPr>
          <p:cNvPr id="48131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6224991-D3ED-4B9D-AF33-BA3733B3E4A4}" type="slidenum">
              <a:rPr lang="es-MX" smtClean="0"/>
              <a:pPr/>
              <a:t>17</a:t>
            </a:fld>
            <a:endParaRPr lang="es-MX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0178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MX" smtClean="0"/>
          </a:p>
        </p:txBody>
      </p:sp>
      <p:sp>
        <p:nvSpPr>
          <p:cNvPr id="50179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6F6D680-F429-4EA1-921A-E7E78A57F2EA}" type="slidenum">
              <a:rPr lang="es-MX" smtClean="0"/>
              <a:pPr/>
              <a:t>18</a:t>
            </a:fld>
            <a:endParaRPr lang="es-MX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2226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MX" smtClean="0"/>
          </a:p>
        </p:txBody>
      </p:sp>
      <p:sp>
        <p:nvSpPr>
          <p:cNvPr id="52227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2C39005-EF0F-499E-AA99-9F4FFA35E1C2}" type="slidenum">
              <a:rPr lang="es-MX" smtClean="0"/>
              <a:pPr/>
              <a:t>19</a:t>
            </a:fld>
            <a:endParaRPr lang="es-MX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7410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MX" smtClean="0"/>
          </a:p>
        </p:txBody>
      </p:sp>
      <p:sp>
        <p:nvSpPr>
          <p:cNvPr id="17411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11C0682-7828-423A-AEFD-8F876486F486}" type="slidenum">
              <a:rPr lang="es-MX" smtClean="0"/>
              <a:pPr/>
              <a:t>2</a:t>
            </a:fld>
            <a:endParaRPr lang="es-MX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4274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MX" smtClean="0"/>
          </a:p>
        </p:txBody>
      </p:sp>
      <p:sp>
        <p:nvSpPr>
          <p:cNvPr id="54275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649C32-D69B-41D9-BF2C-4AFCFF2A383A}" type="slidenum">
              <a:rPr lang="es-MX" smtClean="0"/>
              <a:pPr/>
              <a:t>20</a:t>
            </a:fld>
            <a:endParaRPr lang="es-MX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6322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MX" smtClean="0"/>
          </a:p>
        </p:txBody>
      </p:sp>
      <p:sp>
        <p:nvSpPr>
          <p:cNvPr id="56323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4E0CBE8-8168-4A8B-876C-D46AB0A92981}" type="slidenum">
              <a:rPr lang="es-MX" smtClean="0"/>
              <a:pPr/>
              <a:t>21</a:t>
            </a:fld>
            <a:endParaRPr lang="es-MX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8370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MX" smtClean="0"/>
          </a:p>
        </p:txBody>
      </p:sp>
      <p:sp>
        <p:nvSpPr>
          <p:cNvPr id="58371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62FF1F-672E-4CBA-B82E-2F52DCE3B05B}" type="slidenum">
              <a:rPr lang="es-ES" smtClean="0"/>
              <a:pPr/>
              <a:t>22</a:t>
            </a:fld>
            <a:endParaRPr lang="es-ES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60418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MX" smtClean="0"/>
          </a:p>
        </p:txBody>
      </p:sp>
      <p:sp>
        <p:nvSpPr>
          <p:cNvPr id="60419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01F2E8B-382C-4355-8A85-CC6C6E43C986}" type="slidenum">
              <a:rPr lang="es-ES" smtClean="0"/>
              <a:pPr/>
              <a:t>23</a:t>
            </a:fld>
            <a:endParaRPr lang="es-ES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62466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MX" smtClean="0"/>
          </a:p>
        </p:txBody>
      </p:sp>
      <p:sp>
        <p:nvSpPr>
          <p:cNvPr id="62467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03142B-B58B-4658-985E-F950EB9990DD}" type="slidenum">
              <a:rPr lang="es-MX" smtClean="0"/>
              <a:pPr/>
              <a:t>24</a:t>
            </a:fld>
            <a:endParaRPr lang="es-MX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64514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MX" smtClean="0"/>
          </a:p>
        </p:txBody>
      </p:sp>
      <p:sp>
        <p:nvSpPr>
          <p:cNvPr id="64515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31BD078-3541-4EC1-B4C9-719E553F3A7E}" type="slidenum">
              <a:rPr lang="es-MX" smtClean="0"/>
              <a:pPr/>
              <a:t>25</a:t>
            </a:fld>
            <a:endParaRPr lang="es-MX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66562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MX" smtClean="0"/>
          </a:p>
        </p:txBody>
      </p:sp>
      <p:sp>
        <p:nvSpPr>
          <p:cNvPr id="66563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1812A7F-3720-4029-A7FE-FF6A41920009}" type="slidenum">
              <a:rPr lang="es-MX" smtClean="0"/>
              <a:pPr/>
              <a:t>26</a:t>
            </a:fld>
            <a:endParaRPr lang="es-MX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68610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MX" smtClean="0"/>
          </a:p>
        </p:txBody>
      </p:sp>
      <p:sp>
        <p:nvSpPr>
          <p:cNvPr id="68611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72AC70-3283-4A90-BB9F-2544FF91A1B6}" type="slidenum">
              <a:rPr lang="es-MX" smtClean="0"/>
              <a:pPr/>
              <a:t>27</a:t>
            </a:fld>
            <a:endParaRPr lang="es-MX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70658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MX" smtClean="0"/>
          </a:p>
        </p:txBody>
      </p:sp>
      <p:sp>
        <p:nvSpPr>
          <p:cNvPr id="70659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D83F1EC-1503-461E-917C-52E3085758F4}" type="slidenum">
              <a:rPr lang="es-ES" smtClean="0"/>
              <a:pPr/>
              <a:t>28</a:t>
            </a:fld>
            <a:endParaRPr lang="es-E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72706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MX" smtClean="0"/>
          </a:p>
        </p:txBody>
      </p:sp>
      <p:sp>
        <p:nvSpPr>
          <p:cNvPr id="72707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3075276-2F46-400B-BD2E-13F9F0BF00AE}" type="slidenum">
              <a:rPr lang="es-MX" smtClean="0"/>
              <a:pPr/>
              <a:t>29</a:t>
            </a:fld>
            <a:endParaRPr lang="es-MX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9458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MX" smtClean="0"/>
          </a:p>
        </p:txBody>
      </p:sp>
      <p:sp>
        <p:nvSpPr>
          <p:cNvPr id="19459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D2B25B3-7914-4C43-B6E9-47133BB1376B}" type="slidenum">
              <a:rPr lang="es-MX" smtClean="0"/>
              <a:pPr/>
              <a:t>3</a:t>
            </a:fld>
            <a:endParaRPr lang="es-MX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74754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MX" smtClean="0"/>
          </a:p>
        </p:txBody>
      </p:sp>
      <p:sp>
        <p:nvSpPr>
          <p:cNvPr id="74755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3B28F8-74C2-4050-A28E-D98C2ED9C33D}" type="slidenum">
              <a:rPr lang="es-MX" smtClean="0"/>
              <a:pPr/>
              <a:t>30</a:t>
            </a:fld>
            <a:endParaRPr lang="es-MX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1506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MX" smtClean="0"/>
          </a:p>
        </p:txBody>
      </p:sp>
      <p:sp>
        <p:nvSpPr>
          <p:cNvPr id="21507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1016E2E-3D97-47A0-A73C-5506F8BDCECF}" type="slidenum">
              <a:rPr lang="es-MX" smtClean="0"/>
              <a:pPr/>
              <a:t>4</a:t>
            </a:fld>
            <a:endParaRPr lang="es-MX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3554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MX" smtClean="0"/>
          </a:p>
        </p:txBody>
      </p:sp>
      <p:sp>
        <p:nvSpPr>
          <p:cNvPr id="23555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8D69ECF-B2D1-43F2-859A-4EE006136B22}" type="slidenum">
              <a:rPr lang="es-ES" smtClean="0"/>
              <a:pPr/>
              <a:t>5</a:t>
            </a:fld>
            <a:endParaRPr lang="es-E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5602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MX" smtClean="0"/>
          </a:p>
        </p:txBody>
      </p:sp>
      <p:sp>
        <p:nvSpPr>
          <p:cNvPr id="25603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7F89E02-E8B2-493C-8599-160F41B52310}" type="slidenum">
              <a:rPr lang="es-ES" smtClean="0"/>
              <a:pPr/>
              <a:t>6</a:t>
            </a:fld>
            <a:endParaRPr lang="es-E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7650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MX" smtClean="0"/>
          </a:p>
        </p:txBody>
      </p:sp>
      <p:sp>
        <p:nvSpPr>
          <p:cNvPr id="27651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74FB759-23B7-44FB-AF24-17398F18C3B4}" type="slidenum">
              <a:rPr lang="es-ES" smtClean="0"/>
              <a:pPr/>
              <a:t>7</a:t>
            </a:fld>
            <a:endParaRPr lang="es-E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29698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MX" smtClean="0"/>
          </a:p>
        </p:txBody>
      </p:sp>
      <p:sp>
        <p:nvSpPr>
          <p:cNvPr id="29699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834534-B69F-4273-B628-A4F871CC7B95}" type="slidenum">
              <a:rPr lang="es-MX" smtClean="0"/>
              <a:pPr/>
              <a:t>8</a:t>
            </a:fld>
            <a:endParaRPr lang="es-MX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1 Marcador de imagen de diapositiva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1746" name="2 Marcador de notas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s-MX" smtClean="0"/>
          </a:p>
        </p:txBody>
      </p:sp>
      <p:sp>
        <p:nvSpPr>
          <p:cNvPr id="31747" name="3 Marcador de número de diapositiva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186A9F9-9CF5-46EE-8BD2-2E58327247AE}" type="slidenum">
              <a:rPr lang="es-MX" smtClean="0"/>
              <a:pPr/>
              <a:t>9</a:t>
            </a:fld>
            <a:endParaRPr lang="es-MX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BB5194-22A5-4E59-B6D4-147633FC971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65B422-F681-4BB0-BC8E-89EE6351DB9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31CD86-32B0-46D0-B584-2534245713D8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8847B1C-E92B-4963-805D-77EFCB3A57B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554916-743E-4F74-B411-034765DC083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48C909-43F4-4D7E-B83B-233BFE35E3B6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AA0B9F-620B-40B7-90FB-DD994F26318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F6343B-A3DD-462A-89DF-E4335A3CFC0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6ADB26-F7A6-4D45-B964-3D00C65CFA9B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C1B010-2BBE-4476-B35D-6426D0D3713F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MX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A093FB-1678-4DF9-A531-727CF542F01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8B4957FC-9E86-4A94-8A8D-15C7D76FC8C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4" descr="power point PORTADA Bicentenario-DIF-SEGOB-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8" name="Picture 4" descr="power point PORTADA Bicentenario-DIF-SEGOB-01"/>
          <p:cNvPicPr>
            <a:picLocks noChangeAspect="1" noChangeArrowheads="1"/>
          </p:cNvPicPr>
          <p:nvPr/>
        </p:nvPicPr>
        <p:blipFill>
          <a:blip r:embed="rId3"/>
          <a:srcRect r="37411" b="87799"/>
          <a:stretch>
            <a:fillRect/>
          </a:stretch>
        </p:blipFill>
        <p:spPr bwMode="auto">
          <a:xfrm>
            <a:off x="-71438" y="0"/>
            <a:ext cx="6659563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1 Título"/>
          <p:cNvSpPr txBox="1">
            <a:spLocks/>
          </p:cNvSpPr>
          <p:nvPr/>
        </p:nvSpPr>
        <p:spPr>
          <a:xfrm>
            <a:off x="1042988" y="1409700"/>
            <a:ext cx="7243762" cy="1155700"/>
          </a:xfrm>
          <a:prstGeom prst="rect">
            <a:avLst/>
          </a:prstGeom>
        </p:spPr>
        <p:txBody>
          <a:bodyPr/>
          <a:lstStyle/>
          <a:p>
            <a:pPr algn="ctr">
              <a:defRPr/>
            </a:pPr>
            <a:r>
              <a:rPr lang="es-MX" sz="3200" b="1" kern="0" dirty="0">
                <a:solidFill>
                  <a:srgbClr val="808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  <a:cs typeface="+mj-cs"/>
              </a:rPr>
              <a:t>Estrategia de Atención y Prevención de Niñas, Niños y Adolescentes Migrantes y Repatriados No Acompañados</a:t>
            </a:r>
          </a:p>
        </p:txBody>
      </p:sp>
      <p:sp>
        <p:nvSpPr>
          <p:cNvPr id="16" name="3 Subtítulo"/>
          <p:cNvSpPr txBox="1">
            <a:spLocks/>
          </p:cNvSpPr>
          <p:nvPr/>
        </p:nvSpPr>
        <p:spPr>
          <a:xfrm>
            <a:off x="1000125" y="4221163"/>
            <a:ext cx="8072438" cy="1817687"/>
          </a:xfrm>
          <a:prstGeom prst="rect">
            <a:avLst/>
          </a:prstGeom>
        </p:spPr>
        <p:txBody>
          <a:bodyPr/>
          <a:lstStyle/>
          <a:p>
            <a:pPr marL="342900" indent="-342900" algn="r">
              <a:spcBef>
                <a:spcPct val="20000"/>
              </a:spcBef>
              <a:defRPr/>
            </a:pPr>
            <a:r>
              <a:rPr lang="es-MX" sz="1400" b="1" kern="0" dirty="0">
                <a:solidFill>
                  <a:srgbClr val="808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  <a:cs typeface="+mj-cs"/>
              </a:rPr>
              <a:t>Lic. Dora Irene Ordóñez Bustos</a:t>
            </a:r>
          </a:p>
          <a:p>
            <a:pPr marL="342900" indent="-342900" algn="r">
              <a:spcBef>
                <a:spcPct val="20000"/>
              </a:spcBef>
              <a:defRPr/>
            </a:pPr>
            <a:r>
              <a:rPr lang="es-MX" sz="1400" b="1" kern="0" dirty="0">
                <a:solidFill>
                  <a:srgbClr val="808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  <a:cs typeface="+mj-cs"/>
              </a:rPr>
              <a:t>Directora de Enlace y Concertación</a:t>
            </a:r>
          </a:p>
          <a:p>
            <a:pPr marL="342900" indent="-342900" algn="r">
              <a:spcBef>
                <a:spcPct val="20000"/>
              </a:spcBef>
              <a:defRPr/>
            </a:pPr>
            <a:r>
              <a:rPr lang="es-MX" sz="1400" b="1" kern="0" dirty="0">
                <a:solidFill>
                  <a:srgbClr val="808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  <a:cs typeface="+mj-cs"/>
              </a:rPr>
              <a:t>Sistema Nacional para el Desarrollo Integral de la Familia</a:t>
            </a:r>
          </a:p>
          <a:p>
            <a:pPr marL="342900" indent="-342900" algn="r">
              <a:spcBef>
                <a:spcPct val="20000"/>
              </a:spcBef>
              <a:defRPr/>
            </a:pPr>
            <a:endParaRPr lang="es-MX" sz="1400" b="1" kern="0" dirty="0">
              <a:solidFill>
                <a:srgbClr val="808080"/>
              </a:solidFill>
              <a:effectLst>
                <a:outerShdw blurRad="38100" dist="38100" dir="2700000" algn="tl">
                  <a:srgbClr val="C0C0C0"/>
                </a:outerShdw>
              </a:effectLst>
              <a:ea typeface="+mj-ea"/>
              <a:cs typeface="+mj-cs"/>
            </a:endParaRPr>
          </a:p>
          <a:p>
            <a:pPr marL="342900" indent="-342900" algn="r">
              <a:spcBef>
                <a:spcPct val="20000"/>
              </a:spcBef>
              <a:defRPr/>
            </a:pPr>
            <a:r>
              <a:rPr lang="es-MX" sz="1400" b="1" kern="0" dirty="0">
                <a:solidFill>
                  <a:srgbClr val="808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  <a:cs typeface="+mj-cs"/>
              </a:rPr>
              <a:t>Taller de </a:t>
            </a:r>
            <a:r>
              <a:rPr lang="es-MX" sz="1400" b="1" kern="0" dirty="0" err="1">
                <a:solidFill>
                  <a:srgbClr val="808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  <a:cs typeface="+mj-cs"/>
              </a:rPr>
              <a:t>OPIs</a:t>
            </a:r>
            <a:r>
              <a:rPr lang="es-MX" sz="1400" b="1" kern="0" dirty="0">
                <a:solidFill>
                  <a:srgbClr val="808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  <a:cs typeface="+mj-cs"/>
              </a:rPr>
              <a:t> para puntos focales</a:t>
            </a:r>
          </a:p>
          <a:p>
            <a:pPr marL="342900" indent="-342900" algn="r">
              <a:spcBef>
                <a:spcPct val="20000"/>
              </a:spcBef>
              <a:defRPr/>
            </a:pPr>
            <a:r>
              <a:rPr lang="es-MX" sz="1400" b="1" kern="0" dirty="0">
                <a:solidFill>
                  <a:srgbClr val="808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  <a:cs typeface="+mj-cs"/>
              </a:rPr>
              <a:t>Conferencia Regional de Migración</a:t>
            </a:r>
          </a:p>
          <a:p>
            <a:pPr marL="342900" indent="-342900" algn="r">
              <a:spcBef>
                <a:spcPct val="20000"/>
              </a:spcBef>
              <a:defRPr/>
            </a:pPr>
            <a:r>
              <a:rPr lang="es-MX" sz="1400" b="1" kern="0" dirty="0">
                <a:solidFill>
                  <a:srgbClr val="808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  <a:cs typeface="+mj-cs"/>
              </a:rPr>
              <a:t>24 – 26 de agosto 2010</a:t>
            </a:r>
            <a:endParaRPr lang="es-MX" sz="1400" b="1" kern="0" dirty="0">
              <a:solidFill>
                <a:srgbClr val="808080"/>
              </a:solidFill>
              <a:effectLst>
                <a:outerShdw blurRad="38100" dist="38100" dir="2700000" algn="tl">
                  <a:srgbClr val="C0C0C0"/>
                </a:outerShdw>
              </a:effectLst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Marcador de contenido"/>
          <p:cNvGraphicFramePr>
            <a:graphicFrameLocks noGrp="1"/>
          </p:cNvGraphicFramePr>
          <p:nvPr>
            <p:ph idx="4294967295"/>
          </p:nvPr>
        </p:nvGraphicFramePr>
        <p:xfrm>
          <a:off x="1247775" y="836613"/>
          <a:ext cx="7467600" cy="4516437"/>
        </p:xfrm>
        <a:graphic>
          <a:graphicData uri="http://schemas.openxmlformats.org/drawingml/2006/table">
            <a:tbl>
              <a:tblPr/>
              <a:tblGrid>
                <a:gridCol w="7467629"/>
              </a:tblGrid>
              <a:tr h="3495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</a:tr>
              <a:tr h="4151019">
                <a:tc>
                  <a:txBody>
                    <a:bodyPr/>
                    <a:lstStyle/>
                    <a:p>
                      <a:pPr marL="174625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MX" sz="4000" b="1" dirty="0" smtClean="0">
                          <a:solidFill>
                            <a:srgbClr val="80808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Operación</a:t>
                      </a:r>
                    </a:p>
                    <a:p>
                      <a:pPr marL="174625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MX" sz="4000" b="1" baseline="0" dirty="0" smtClean="0">
                          <a:solidFill>
                            <a:srgbClr val="80808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en </a:t>
                      </a:r>
                    </a:p>
                    <a:p>
                      <a:pPr marL="174625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MX" sz="4000" b="1" baseline="0" dirty="0" smtClean="0">
                          <a:solidFill>
                            <a:srgbClr val="80808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Frontera Norte</a:t>
                      </a:r>
                      <a:endParaRPr kumimoji="0" lang="en-US" sz="20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FE9"/>
                    </a:solidFill>
                  </a:tcPr>
                </a:tc>
              </a:tr>
            </a:tbl>
          </a:graphicData>
        </a:graphic>
      </p:graphicFrame>
      <p:pic>
        <p:nvPicPr>
          <p:cNvPr id="32777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28000" contrast="-38000"/>
          </a:blip>
          <a:srcRect l="23242" t="15381" r="25195" b="5518"/>
          <a:stretch>
            <a:fillRect/>
          </a:stretch>
        </p:blipFill>
        <p:spPr bwMode="auto">
          <a:xfrm>
            <a:off x="5456238" y="1260475"/>
            <a:ext cx="3259137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1 Título"/>
          <p:cNvSpPr>
            <a:spLocks noGrp="1"/>
          </p:cNvSpPr>
          <p:nvPr>
            <p:ph type="title" idx="4294967295"/>
          </p:nvPr>
        </p:nvSpPr>
        <p:spPr>
          <a:xfrm>
            <a:off x="1319213" y="268288"/>
            <a:ext cx="7429500" cy="1000125"/>
          </a:xfrm>
        </p:spPr>
        <p:txBody>
          <a:bodyPr/>
          <a:lstStyle/>
          <a:p>
            <a:pPr eaLnBrk="1" hangingPunct="1">
              <a:defRPr/>
            </a:pPr>
            <a:r>
              <a:rPr lang="es-MX" sz="3200" b="1" dirty="0" smtClean="0">
                <a:solidFill>
                  <a:srgbClr val="80808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Objetivos Frontera Norte</a:t>
            </a:r>
            <a:endParaRPr lang="es-MX" sz="3200" dirty="0" smtClean="0">
              <a:solidFill>
                <a:srgbClr val="F7964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ritannic Bold" pitchFamily="34" charset="0"/>
            </a:endParaRPr>
          </a:p>
        </p:txBody>
      </p:sp>
      <p:sp>
        <p:nvSpPr>
          <p:cNvPr id="34818" name="5 CuadroTexto"/>
          <p:cNvSpPr txBox="1">
            <a:spLocks noChangeArrowheads="1"/>
          </p:cNvSpPr>
          <p:nvPr/>
        </p:nvSpPr>
        <p:spPr bwMode="auto">
          <a:xfrm>
            <a:off x="1357313" y="1857375"/>
            <a:ext cx="40782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endParaRPr lang="es-MX" sz="2000"/>
          </a:p>
        </p:txBody>
      </p:sp>
      <p:sp>
        <p:nvSpPr>
          <p:cNvPr id="34819" name="5 CuadroTexto"/>
          <p:cNvSpPr txBox="1">
            <a:spLocks noChangeArrowheads="1"/>
          </p:cNvSpPr>
          <p:nvPr/>
        </p:nvSpPr>
        <p:spPr bwMode="auto">
          <a:xfrm>
            <a:off x="1357313" y="1793875"/>
            <a:ext cx="3286125" cy="372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6700" lvl="1" indent="-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0000"/>
              <a:buFont typeface="Wingdings" pitchFamily="2" charset="2"/>
              <a:buChar char="ü"/>
              <a:tabLst>
                <a:tab pos="0" algn="l"/>
              </a:tabLst>
            </a:pPr>
            <a:r>
              <a:rPr lang="es-MX" sz="1600"/>
              <a:t>Acoge a las niñas, niños y adolescentes migrantes no acompañados que son retornados a México.</a:t>
            </a:r>
          </a:p>
          <a:p>
            <a:pPr marL="266700" lvl="1" indent="-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0000"/>
              <a:buFont typeface="Wingdings" pitchFamily="2" charset="2"/>
              <a:buChar char="ü"/>
              <a:tabLst>
                <a:tab pos="0" algn="l"/>
              </a:tabLst>
            </a:pPr>
            <a:r>
              <a:rPr lang="es-MX" sz="1600"/>
              <a:t>Proporciona albergue temporal y facilita la localización de familiares.</a:t>
            </a:r>
          </a:p>
          <a:p>
            <a:pPr marL="266700" lvl="1" indent="-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0000"/>
              <a:buFont typeface="Wingdings" pitchFamily="2" charset="2"/>
              <a:buChar char="ü"/>
              <a:tabLst>
                <a:tab pos="0" algn="l"/>
              </a:tabLst>
            </a:pPr>
            <a:r>
              <a:rPr lang="es-MX" sz="1600"/>
              <a:t>Canaliza hacia sus comunidades de origen.</a:t>
            </a:r>
          </a:p>
        </p:txBody>
      </p:sp>
      <p:pic>
        <p:nvPicPr>
          <p:cNvPr id="3074" name="Picture 2" descr="F:\Fotos\DSC000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988840"/>
            <a:ext cx="4224470" cy="31683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1 Título"/>
          <p:cNvSpPr>
            <a:spLocks noGrp="1"/>
          </p:cNvSpPr>
          <p:nvPr>
            <p:ph type="title" idx="4294967295"/>
          </p:nvPr>
        </p:nvSpPr>
        <p:spPr>
          <a:xfrm>
            <a:off x="1319213" y="268288"/>
            <a:ext cx="7429500" cy="1000125"/>
          </a:xfrm>
        </p:spPr>
        <p:txBody>
          <a:bodyPr/>
          <a:lstStyle/>
          <a:p>
            <a:pPr eaLnBrk="1" hangingPunct="1">
              <a:defRPr/>
            </a:pPr>
            <a:r>
              <a:rPr lang="es-MX" sz="3200" b="1" dirty="0" smtClean="0">
                <a:solidFill>
                  <a:srgbClr val="80808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Módulos de Tránsito</a:t>
            </a:r>
            <a:endParaRPr lang="es-MX" sz="3200" dirty="0" smtClean="0">
              <a:solidFill>
                <a:srgbClr val="F7964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ritannic Bold" pitchFamily="34" charset="0"/>
            </a:endParaRPr>
          </a:p>
        </p:txBody>
      </p:sp>
      <p:sp>
        <p:nvSpPr>
          <p:cNvPr id="36866" name="5 CuadroTexto"/>
          <p:cNvSpPr txBox="1">
            <a:spLocks noChangeArrowheads="1"/>
          </p:cNvSpPr>
          <p:nvPr/>
        </p:nvSpPr>
        <p:spPr bwMode="auto">
          <a:xfrm>
            <a:off x="1357313" y="1857375"/>
            <a:ext cx="40782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endParaRPr lang="es-MX" sz="2000"/>
          </a:p>
        </p:txBody>
      </p:sp>
      <p:sp>
        <p:nvSpPr>
          <p:cNvPr id="36867" name="5 CuadroTexto"/>
          <p:cNvSpPr txBox="1">
            <a:spLocks noChangeArrowheads="1"/>
          </p:cNvSpPr>
          <p:nvPr/>
        </p:nvSpPr>
        <p:spPr bwMode="auto">
          <a:xfrm>
            <a:off x="1357313" y="1125538"/>
            <a:ext cx="3646487" cy="477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6700" lvl="1" indent="-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0000"/>
              <a:buFont typeface="Wingdings" pitchFamily="2" charset="2"/>
              <a:buChar char="ü"/>
              <a:tabLst>
                <a:tab pos="0" algn="l"/>
              </a:tabLst>
            </a:pPr>
            <a:r>
              <a:rPr lang="es-MX" sz="1600"/>
              <a:t>Instancia cercana a los puentes fronterizos.</a:t>
            </a:r>
          </a:p>
          <a:p>
            <a:pPr marL="266700" lvl="1" indent="-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0000"/>
              <a:buFont typeface="Wingdings" pitchFamily="2" charset="2"/>
              <a:buChar char="ü"/>
              <a:tabLst>
                <a:tab pos="0" algn="l"/>
              </a:tabLst>
            </a:pPr>
            <a:r>
              <a:rPr lang="es-MX" sz="1600"/>
              <a:t>Primer espacio de acogida diseñado para infancia y adolescencia migrante.</a:t>
            </a:r>
          </a:p>
          <a:p>
            <a:pPr marL="266700" lvl="1" indent="-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0000"/>
              <a:buFont typeface="Wingdings" pitchFamily="2" charset="2"/>
              <a:buChar char="ü"/>
              <a:tabLst>
                <a:tab pos="0" algn="l"/>
              </a:tabLst>
            </a:pPr>
            <a:r>
              <a:rPr lang="es-MX" sz="1600"/>
              <a:t>Provee atención especializada inmediata.</a:t>
            </a:r>
          </a:p>
          <a:p>
            <a:pPr marL="266700" lvl="1" indent="-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0000"/>
              <a:buFont typeface="Wingdings" pitchFamily="2" charset="2"/>
              <a:buChar char="ü"/>
              <a:tabLst>
                <a:tab pos="0" algn="l"/>
              </a:tabLst>
            </a:pPr>
            <a:r>
              <a:rPr lang="es-MX" sz="1600"/>
              <a:t>Vigila el respeto a los derechos humanos de la población.</a:t>
            </a:r>
          </a:p>
          <a:p>
            <a:pPr marL="266700" lvl="1" indent="-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0000"/>
              <a:buFont typeface="Wingdings" pitchFamily="2" charset="2"/>
              <a:buChar char="ü"/>
              <a:tabLst>
                <a:tab pos="0" algn="l"/>
              </a:tabLst>
            </a:pPr>
            <a:r>
              <a:rPr lang="es-MX" sz="1600"/>
              <a:t>Recopila los datos necesarios para establecer el contacto familiar.</a:t>
            </a:r>
          </a:p>
        </p:txBody>
      </p:sp>
      <p:pic>
        <p:nvPicPr>
          <p:cNvPr id="4098" name="Picture 2" descr="F:\Fotos\Alexis Quintanilla Zaval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52056" y="2060848"/>
            <a:ext cx="4416098" cy="331236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1 Título"/>
          <p:cNvSpPr>
            <a:spLocks noGrp="1"/>
          </p:cNvSpPr>
          <p:nvPr>
            <p:ph type="title" idx="4294967295"/>
          </p:nvPr>
        </p:nvSpPr>
        <p:spPr>
          <a:xfrm>
            <a:off x="1319213" y="268288"/>
            <a:ext cx="7429500" cy="1000125"/>
          </a:xfrm>
        </p:spPr>
        <p:txBody>
          <a:bodyPr/>
          <a:lstStyle/>
          <a:p>
            <a:pPr eaLnBrk="1" hangingPunct="1">
              <a:defRPr/>
            </a:pPr>
            <a:r>
              <a:rPr lang="es-MX" sz="3200" b="1" dirty="0" smtClean="0">
                <a:solidFill>
                  <a:srgbClr val="80808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Módulos de Tránsito</a:t>
            </a:r>
            <a:endParaRPr lang="es-MX" sz="3200" dirty="0" smtClean="0">
              <a:solidFill>
                <a:srgbClr val="F7964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ritannic Bold" pitchFamily="34" charset="0"/>
            </a:endParaRPr>
          </a:p>
        </p:txBody>
      </p:sp>
      <p:sp>
        <p:nvSpPr>
          <p:cNvPr id="38914" name="5 CuadroTexto"/>
          <p:cNvSpPr txBox="1">
            <a:spLocks noChangeArrowheads="1"/>
          </p:cNvSpPr>
          <p:nvPr/>
        </p:nvSpPr>
        <p:spPr bwMode="auto">
          <a:xfrm>
            <a:off x="1357313" y="1857375"/>
            <a:ext cx="40782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endParaRPr lang="es-MX" sz="2000"/>
          </a:p>
        </p:txBody>
      </p:sp>
      <p:pic>
        <p:nvPicPr>
          <p:cNvPr id="8194" name="Picture 2" descr="E:\fotos\DSC060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2132856"/>
            <a:ext cx="3768419" cy="3096344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38916" name="5 CuadroTexto"/>
          <p:cNvSpPr txBox="1">
            <a:spLocks noChangeArrowheads="1"/>
          </p:cNvSpPr>
          <p:nvPr/>
        </p:nvSpPr>
        <p:spPr bwMode="auto">
          <a:xfrm>
            <a:off x="971550" y="1557338"/>
            <a:ext cx="3816350" cy="440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6700" lvl="1" indent="-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0000"/>
              <a:buFont typeface="Wingdings" pitchFamily="2" charset="2"/>
              <a:buChar char="ü"/>
              <a:tabLst>
                <a:tab pos="0" algn="l"/>
              </a:tabLst>
            </a:pPr>
            <a:r>
              <a:rPr lang="es-MX" sz="1600"/>
              <a:t>Funcionan de acuerdo con los horarios de repatriación segura.</a:t>
            </a:r>
          </a:p>
          <a:p>
            <a:pPr marL="266700" lvl="1" indent="-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0000"/>
              <a:buFont typeface="Wingdings" pitchFamily="2" charset="2"/>
              <a:buChar char="ü"/>
              <a:tabLst>
                <a:tab pos="0" algn="l"/>
              </a:tabLst>
            </a:pPr>
            <a:r>
              <a:rPr lang="es-MX" sz="1600"/>
              <a:t>Evalúan el perfil de cada caso y lo canalizan a las instancias adecuadas.</a:t>
            </a:r>
          </a:p>
          <a:p>
            <a:pPr marL="266700" lvl="1" indent="-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0000"/>
              <a:buFont typeface="Wingdings" pitchFamily="2" charset="2"/>
              <a:buChar char="ü"/>
              <a:tabLst>
                <a:tab pos="0" algn="l"/>
              </a:tabLst>
            </a:pPr>
            <a:r>
              <a:rPr lang="es-MX" sz="1600"/>
              <a:t>Concreta la reintegración familiar de las niñas, niños y adolescentes que:</a:t>
            </a:r>
          </a:p>
          <a:p>
            <a:pPr marL="723900" lvl="2" indent="-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0000"/>
              <a:buFont typeface="Courier New" pitchFamily="49" charset="0"/>
              <a:buChar char="o"/>
              <a:tabLst>
                <a:tab pos="0" algn="l"/>
              </a:tabLst>
            </a:pPr>
            <a:r>
              <a:rPr lang="es-MX" sz="1600"/>
              <a:t>Viven en la franja fronteriza.</a:t>
            </a:r>
          </a:p>
          <a:p>
            <a:pPr marL="723900" lvl="2" indent="-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0000"/>
              <a:buFont typeface="Courier New" pitchFamily="49" charset="0"/>
              <a:buChar char="o"/>
              <a:tabLst>
                <a:tab pos="0" algn="l"/>
              </a:tabLst>
            </a:pPr>
            <a:r>
              <a:rPr lang="es-MX" sz="1600"/>
              <a:t>Sus familiares se encuentran en la zona fronteriza.</a:t>
            </a:r>
            <a:endParaRPr lang="es-MX" sz="160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1 Título"/>
          <p:cNvSpPr>
            <a:spLocks noGrp="1"/>
          </p:cNvSpPr>
          <p:nvPr>
            <p:ph type="title" idx="4294967295"/>
          </p:nvPr>
        </p:nvSpPr>
        <p:spPr>
          <a:xfrm>
            <a:off x="1319213" y="268288"/>
            <a:ext cx="7429500" cy="1000125"/>
          </a:xfrm>
        </p:spPr>
        <p:txBody>
          <a:bodyPr/>
          <a:lstStyle/>
          <a:p>
            <a:pPr eaLnBrk="1" hangingPunct="1">
              <a:defRPr/>
            </a:pPr>
            <a:r>
              <a:rPr lang="es-MX" sz="3200" b="1" dirty="0" smtClean="0">
                <a:solidFill>
                  <a:srgbClr val="80808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Albergues Temporales</a:t>
            </a:r>
            <a:endParaRPr lang="es-MX" sz="3200" dirty="0" smtClean="0">
              <a:solidFill>
                <a:srgbClr val="F7964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ritannic Bold" pitchFamily="34" charset="0"/>
            </a:endParaRPr>
          </a:p>
        </p:txBody>
      </p:sp>
      <p:sp>
        <p:nvSpPr>
          <p:cNvPr id="40962" name="5 CuadroTexto"/>
          <p:cNvSpPr txBox="1">
            <a:spLocks noChangeArrowheads="1"/>
          </p:cNvSpPr>
          <p:nvPr/>
        </p:nvSpPr>
        <p:spPr bwMode="auto">
          <a:xfrm>
            <a:off x="1357313" y="1857375"/>
            <a:ext cx="40782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endParaRPr lang="es-MX" sz="2000"/>
          </a:p>
        </p:txBody>
      </p:sp>
      <p:sp>
        <p:nvSpPr>
          <p:cNvPr id="40963" name="5 CuadroTexto"/>
          <p:cNvSpPr txBox="1">
            <a:spLocks noChangeArrowheads="1"/>
          </p:cNvSpPr>
          <p:nvPr/>
        </p:nvSpPr>
        <p:spPr bwMode="auto">
          <a:xfrm>
            <a:off x="1116013" y="1270000"/>
            <a:ext cx="3286125" cy="446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6700" lvl="1" indent="-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0000"/>
              <a:buFont typeface="Wingdings" pitchFamily="2" charset="2"/>
              <a:buChar char="ü"/>
              <a:tabLst>
                <a:tab pos="0" algn="l"/>
              </a:tabLst>
            </a:pPr>
            <a:r>
              <a:rPr lang="es-MX" sz="1600"/>
              <a:t>Asumen la guarda y cuidados de niños, niñas y adolescentes provenientes del centro y sur del país.</a:t>
            </a:r>
          </a:p>
          <a:p>
            <a:pPr marL="266700" lvl="1" indent="-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0000"/>
              <a:buFont typeface="Wingdings" pitchFamily="2" charset="2"/>
              <a:buChar char="ü"/>
              <a:tabLst>
                <a:tab pos="0" algn="l"/>
              </a:tabLst>
            </a:pPr>
            <a:r>
              <a:rPr lang="es-MX" sz="1600">
                <a:solidFill>
                  <a:schemeClr val="tx2"/>
                </a:solidFill>
              </a:rPr>
              <a:t>Proporcionan un esquema residencial que en ausencia de la familia atiende sus derechos y necesidades fundamentales.</a:t>
            </a:r>
          </a:p>
          <a:p>
            <a:pPr marL="266700" lvl="1" indent="-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0000"/>
              <a:buFont typeface="Wingdings" pitchFamily="2" charset="2"/>
              <a:buChar char="ü"/>
              <a:tabLst>
                <a:tab pos="0" algn="l"/>
              </a:tabLst>
            </a:pPr>
            <a:r>
              <a:rPr lang="es-MX" sz="1600">
                <a:solidFill>
                  <a:schemeClr val="tx2"/>
                </a:solidFill>
              </a:rPr>
              <a:t>Completan los perfiles de cada caso y coadyuvan en la localización de familiares.</a:t>
            </a:r>
          </a:p>
        </p:txBody>
      </p:sp>
      <p:pic>
        <p:nvPicPr>
          <p:cNvPr id="9218" name="Picture 2" descr="F:\Fotos\DSC000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00128" y="1628800"/>
            <a:ext cx="4943872" cy="3707904"/>
          </a:xfrm>
          <a:prstGeom prst="rect">
            <a:avLst/>
          </a:prstGeom>
          <a:noFill/>
          <a:scene3d>
            <a:camera prst="perspectiveLeft"/>
            <a:lightRig rig="threePt" dir="t"/>
          </a:scene3d>
          <a:sp3d>
            <a:bevelT prst="angle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1 Título"/>
          <p:cNvSpPr>
            <a:spLocks noGrp="1"/>
          </p:cNvSpPr>
          <p:nvPr>
            <p:ph type="title" idx="4294967295"/>
          </p:nvPr>
        </p:nvSpPr>
        <p:spPr>
          <a:xfrm>
            <a:off x="1319213" y="268288"/>
            <a:ext cx="7429500" cy="1000125"/>
          </a:xfrm>
        </p:spPr>
        <p:txBody>
          <a:bodyPr/>
          <a:lstStyle/>
          <a:p>
            <a:pPr eaLnBrk="1" hangingPunct="1">
              <a:defRPr/>
            </a:pPr>
            <a:r>
              <a:rPr lang="es-MX" sz="3200" b="1" dirty="0" smtClean="0">
                <a:solidFill>
                  <a:srgbClr val="80808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Albergues Temporales</a:t>
            </a:r>
            <a:endParaRPr lang="es-MX" sz="3200" dirty="0" smtClean="0">
              <a:solidFill>
                <a:srgbClr val="F7964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ritannic Bold" pitchFamily="34" charset="0"/>
            </a:endParaRPr>
          </a:p>
        </p:txBody>
      </p:sp>
      <p:sp>
        <p:nvSpPr>
          <p:cNvPr id="43010" name="5 CuadroTexto"/>
          <p:cNvSpPr txBox="1">
            <a:spLocks noChangeArrowheads="1"/>
          </p:cNvSpPr>
          <p:nvPr/>
        </p:nvSpPr>
        <p:spPr bwMode="auto">
          <a:xfrm>
            <a:off x="1357313" y="1857375"/>
            <a:ext cx="40782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endParaRPr lang="es-MX" sz="2000"/>
          </a:p>
        </p:txBody>
      </p:sp>
      <p:sp>
        <p:nvSpPr>
          <p:cNvPr id="43011" name="5 CuadroTexto"/>
          <p:cNvSpPr txBox="1">
            <a:spLocks noChangeArrowheads="1"/>
          </p:cNvSpPr>
          <p:nvPr/>
        </p:nvSpPr>
        <p:spPr bwMode="auto">
          <a:xfrm>
            <a:off x="971550" y="2081213"/>
            <a:ext cx="287972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6700" lvl="1" indent="-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0000"/>
              <a:buFont typeface="Wingdings" pitchFamily="2" charset="2"/>
              <a:buChar char="ü"/>
              <a:tabLst>
                <a:tab pos="0" algn="l"/>
              </a:tabLst>
            </a:pPr>
            <a:r>
              <a:rPr lang="es-MX" sz="1600"/>
              <a:t>Proporcionan educación no formal sobre los riesgos asociados a la migración infantil no acompañada.</a:t>
            </a:r>
          </a:p>
          <a:p>
            <a:pPr marL="266700" lvl="1" indent="-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0000"/>
              <a:buFont typeface="Wingdings" pitchFamily="2" charset="2"/>
              <a:buChar char="ü"/>
              <a:tabLst>
                <a:tab pos="0" algn="l"/>
              </a:tabLst>
            </a:pPr>
            <a:r>
              <a:rPr lang="es-MX" sz="1600">
                <a:solidFill>
                  <a:schemeClr val="tx2"/>
                </a:solidFill>
              </a:rPr>
              <a:t>Canalizan  a la población hacia sus estados de origen.</a:t>
            </a:r>
          </a:p>
          <a:p>
            <a:pPr marL="266700" lvl="1" indent="-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0000"/>
              <a:buFont typeface="Wingdings" pitchFamily="2" charset="2"/>
              <a:buChar char="ü"/>
              <a:tabLst>
                <a:tab pos="0" algn="l"/>
              </a:tabLst>
            </a:pPr>
            <a:endParaRPr lang="es-MX" sz="1600">
              <a:solidFill>
                <a:schemeClr val="tx2"/>
              </a:solidFill>
            </a:endParaRPr>
          </a:p>
        </p:txBody>
      </p:sp>
      <p:pic>
        <p:nvPicPr>
          <p:cNvPr id="10242" name="Picture 2" descr="F:\Fotos\DSC000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1916832"/>
            <a:ext cx="4896544" cy="3672408"/>
          </a:xfrm>
          <a:prstGeom prst="rect">
            <a:avLst/>
          </a:prstGeom>
          <a:noFill/>
          <a:scene3d>
            <a:camera prst="perspectiveBelow"/>
            <a:lightRig rig="threePt" dir="t"/>
          </a:scene3d>
          <a:sp3d>
            <a:bevelT w="114300" prst="artDeco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6 Tabla"/>
          <p:cNvGraphicFramePr>
            <a:graphicFrameLocks noGrp="1"/>
          </p:cNvGraphicFramePr>
          <p:nvPr/>
        </p:nvGraphicFramePr>
        <p:xfrm>
          <a:off x="1116013" y="1125538"/>
          <a:ext cx="7632700" cy="4608512"/>
        </p:xfrm>
        <a:graphic>
          <a:graphicData uri="http://schemas.openxmlformats.org/drawingml/2006/table">
            <a:tbl>
              <a:tblPr/>
              <a:tblGrid>
                <a:gridCol w="2057901"/>
                <a:gridCol w="2057901"/>
                <a:gridCol w="1172349"/>
                <a:gridCol w="1172349"/>
                <a:gridCol w="1172349"/>
              </a:tblGrid>
              <a:tr h="576063"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 b="1" dirty="0">
                          <a:latin typeface="Calibri"/>
                          <a:ea typeface="Times New Roman"/>
                          <a:cs typeface="Tahoma"/>
                        </a:rPr>
                        <a:t>Estado</a:t>
                      </a:r>
                      <a:endParaRPr lang="es-MX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 b="1">
                          <a:latin typeface="Calibri"/>
                          <a:ea typeface="Times New Roman"/>
                          <a:cs typeface="Tahoma"/>
                        </a:rPr>
                        <a:t>Municipio</a:t>
                      </a:r>
                      <a:endParaRPr lang="es-MX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 b="1">
                          <a:latin typeface="Calibri"/>
                          <a:ea typeface="Times New Roman"/>
                          <a:cs typeface="Tahoma"/>
                        </a:rPr>
                        <a:t>Módulo</a:t>
                      </a:r>
                      <a:endParaRPr lang="es-MX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 b="1">
                          <a:latin typeface="Calibri"/>
                          <a:ea typeface="Times New Roman"/>
                          <a:cs typeface="Tahoma"/>
                        </a:rPr>
                        <a:t>Albergue DIF</a:t>
                      </a:r>
                      <a:endParaRPr lang="es-MX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 b="1">
                          <a:latin typeface="Calibri"/>
                          <a:ea typeface="Times New Roman"/>
                          <a:cs typeface="Tahoma"/>
                        </a:rPr>
                        <a:t>Albergue OSC</a:t>
                      </a:r>
                      <a:endParaRPr lang="es-MX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9900"/>
                    </a:solidFill>
                  </a:tcPr>
                </a:tc>
              </a:tr>
              <a:tr h="288033">
                <a:tc rowSpan="2"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 dirty="0">
                          <a:latin typeface="Calibri"/>
                          <a:ea typeface="Times New Roman"/>
                          <a:cs typeface="Tahoma"/>
                        </a:rPr>
                        <a:t>Baja California</a:t>
                      </a:r>
                      <a:endParaRPr lang="es-MX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>
                          <a:latin typeface="Calibri"/>
                          <a:ea typeface="Times New Roman"/>
                          <a:cs typeface="Tahoma"/>
                        </a:rPr>
                        <a:t>Mexicali</a:t>
                      </a:r>
                      <a:endParaRPr lang="es-MX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>
                          <a:latin typeface="Calibri"/>
                          <a:ea typeface="Times New Roman"/>
                          <a:cs typeface="Tahoma"/>
                        </a:rPr>
                        <a:t>1</a:t>
                      </a:r>
                      <a:endParaRPr lang="es-MX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>
                          <a:latin typeface="Calibri"/>
                          <a:ea typeface="Times New Roman"/>
                          <a:cs typeface="Tahoma"/>
                        </a:rPr>
                        <a:t>1</a:t>
                      </a:r>
                      <a:endParaRPr lang="es-MX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>
                          <a:latin typeface="Calibri"/>
                          <a:ea typeface="Times New Roman"/>
                          <a:cs typeface="Tahoma"/>
                        </a:rPr>
                        <a:t>2</a:t>
                      </a:r>
                      <a:endParaRPr lang="es-MX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3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 dirty="0">
                          <a:latin typeface="Calibri"/>
                          <a:ea typeface="Times New Roman"/>
                          <a:cs typeface="Tahoma"/>
                        </a:rPr>
                        <a:t>Tijuana</a:t>
                      </a:r>
                      <a:endParaRPr lang="es-MX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>
                          <a:latin typeface="Calibri"/>
                          <a:ea typeface="Times New Roman"/>
                          <a:cs typeface="Tahoma"/>
                        </a:rPr>
                        <a:t>1</a:t>
                      </a:r>
                      <a:endParaRPr lang="es-MX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>
                          <a:latin typeface="Calibri"/>
                          <a:ea typeface="Times New Roman"/>
                          <a:cs typeface="Tahoma"/>
                        </a:rPr>
                        <a:t>2</a:t>
                      </a:r>
                      <a:endParaRPr lang="es-MX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>
                          <a:latin typeface="Calibri"/>
                          <a:ea typeface="Times New Roman"/>
                          <a:cs typeface="Tahoma"/>
                        </a:rPr>
                        <a:t>2</a:t>
                      </a:r>
                      <a:endParaRPr lang="es-MX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3">
                <a:tc rowSpan="2"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 dirty="0">
                          <a:latin typeface="Calibri"/>
                          <a:ea typeface="Times New Roman"/>
                          <a:cs typeface="Tahoma"/>
                        </a:rPr>
                        <a:t>Coahuila</a:t>
                      </a:r>
                      <a:endParaRPr lang="es-MX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 dirty="0">
                          <a:latin typeface="Calibri"/>
                          <a:ea typeface="Times New Roman"/>
                          <a:cs typeface="Tahoma"/>
                        </a:rPr>
                        <a:t>Acuña</a:t>
                      </a:r>
                      <a:endParaRPr lang="es-MX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 dirty="0" smtClean="0">
                          <a:latin typeface="Calibri"/>
                          <a:ea typeface="Times New Roman"/>
                          <a:cs typeface="Tahoma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>
                          <a:latin typeface="Calibri"/>
                          <a:ea typeface="Times New Roman"/>
                          <a:cs typeface="Tahoma"/>
                        </a:rPr>
                        <a:t>1</a:t>
                      </a:r>
                      <a:endParaRPr lang="es-MX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>
                          <a:latin typeface="Calibri"/>
                          <a:ea typeface="Times New Roman"/>
                          <a:cs typeface="Tahoma"/>
                        </a:rPr>
                        <a:t>0</a:t>
                      </a:r>
                      <a:endParaRPr lang="es-MX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3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 dirty="0">
                          <a:latin typeface="Calibri"/>
                          <a:ea typeface="Times New Roman"/>
                          <a:cs typeface="Tahoma"/>
                        </a:rPr>
                        <a:t>Piedras Negras</a:t>
                      </a:r>
                      <a:endParaRPr lang="es-MX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 dirty="0" smtClean="0">
                          <a:latin typeface="Calibri"/>
                          <a:ea typeface="Times New Roman"/>
                          <a:cs typeface="Tahoma"/>
                        </a:rPr>
                        <a:t>1</a:t>
                      </a:r>
                      <a:endParaRPr lang="es-MX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>
                          <a:latin typeface="Calibri"/>
                          <a:ea typeface="Times New Roman"/>
                          <a:cs typeface="Tahoma"/>
                        </a:rPr>
                        <a:t>0</a:t>
                      </a:r>
                      <a:endParaRPr lang="es-MX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>
                          <a:latin typeface="Calibri"/>
                          <a:ea typeface="Times New Roman"/>
                          <a:cs typeface="Tahoma"/>
                        </a:rPr>
                        <a:t>2</a:t>
                      </a:r>
                      <a:endParaRPr lang="es-MX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3">
                <a:tc rowSpan="2"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>
                          <a:latin typeface="Calibri"/>
                          <a:ea typeface="Times New Roman"/>
                          <a:cs typeface="Tahoma"/>
                        </a:rPr>
                        <a:t>Chihuahua</a:t>
                      </a:r>
                      <a:endParaRPr lang="es-MX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 dirty="0">
                          <a:latin typeface="Calibri"/>
                          <a:ea typeface="Times New Roman"/>
                          <a:cs typeface="Tahoma"/>
                        </a:rPr>
                        <a:t>Juárez</a:t>
                      </a:r>
                      <a:endParaRPr lang="es-MX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>
                          <a:latin typeface="Calibri"/>
                          <a:ea typeface="Times New Roman"/>
                          <a:cs typeface="Tahoma"/>
                        </a:rPr>
                        <a:t>1</a:t>
                      </a:r>
                      <a:endParaRPr lang="es-MX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>
                          <a:latin typeface="Calibri"/>
                          <a:ea typeface="Times New Roman"/>
                          <a:cs typeface="Tahoma"/>
                        </a:rPr>
                        <a:t>2</a:t>
                      </a:r>
                      <a:endParaRPr lang="es-MX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>
                          <a:latin typeface="Calibri"/>
                          <a:ea typeface="Times New Roman"/>
                          <a:cs typeface="Tahoma"/>
                        </a:rPr>
                        <a:t>2</a:t>
                      </a:r>
                      <a:endParaRPr lang="es-MX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3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 dirty="0">
                          <a:latin typeface="Calibri"/>
                          <a:ea typeface="Times New Roman"/>
                          <a:cs typeface="Tahoma"/>
                        </a:rPr>
                        <a:t>Ojinaga</a:t>
                      </a:r>
                      <a:endParaRPr lang="es-MX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 dirty="0">
                          <a:latin typeface="Calibri"/>
                          <a:ea typeface="Times New Roman"/>
                          <a:cs typeface="Tahoma"/>
                        </a:rPr>
                        <a:t>0</a:t>
                      </a:r>
                      <a:endParaRPr lang="es-MX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>
                          <a:latin typeface="Calibri"/>
                          <a:ea typeface="Times New Roman"/>
                          <a:cs typeface="Tahoma"/>
                        </a:rPr>
                        <a:t>1</a:t>
                      </a:r>
                      <a:endParaRPr lang="es-MX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 dirty="0">
                          <a:latin typeface="Calibri"/>
                          <a:ea typeface="Times New Roman"/>
                          <a:cs typeface="Tahoma"/>
                        </a:rPr>
                        <a:t>0</a:t>
                      </a:r>
                      <a:endParaRPr lang="es-MX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3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>
                          <a:latin typeface="Calibri"/>
                          <a:ea typeface="Times New Roman"/>
                          <a:cs typeface="Tahoma"/>
                        </a:rPr>
                        <a:t>Nuevo León</a:t>
                      </a:r>
                      <a:endParaRPr lang="es-MX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 dirty="0">
                          <a:latin typeface="Calibri"/>
                          <a:ea typeface="Times New Roman"/>
                          <a:cs typeface="Tahoma"/>
                        </a:rPr>
                        <a:t>Monterrey</a:t>
                      </a:r>
                      <a:endParaRPr lang="es-MX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 dirty="0">
                          <a:latin typeface="Calibri"/>
                          <a:ea typeface="Times New Roman"/>
                          <a:cs typeface="Tahoma"/>
                        </a:rPr>
                        <a:t>0</a:t>
                      </a:r>
                      <a:endParaRPr lang="es-MX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>
                          <a:latin typeface="Calibri"/>
                          <a:ea typeface="Times New Roman"/>
                          <a:cs typeface="Tahoma"/>
                        </a:rPr>
                        <a:t>1</a:t>
                      </a:r>
                      <a:endParaRPr lang="es-MX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 dirty="0">
                          <a:latin typeface="Calibri"/>
                          <a:ea typeface="Times New Roman"/>
                          <a:cs typeface="Tahoma"/>
                        </a:rPr>
                        <a:t>0</a:t>
                      </a:r>
                      <a:endParaRPr lang="es-MX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3">
                <a:tc rowSpan="3"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>
                          <a:latin typeface="Calibri"/>
                          <a:ea typeface="Times New Roman"/>
                          <a:cs typeface="Tahoma"/>
                        </a:rPr>
                        <a:t>Sonora</a:t>
                      </a:r>
                      <a:endParaRPr lang="es-MX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>
                          <a:latin typeface="Calibri"/>
                          <a:ea typeface="Times New Roman"/>
                          <a:cs typeface="Tahoma"/>
                        </a:rPr>
                        <a:t>Agua Prieta</a:t>
                      </a:r>
                      <a:endParaRPr lang="es-MX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 dirty="0">
                          <a:latin typeface="Calibri"/>
                          <a:ea typeface="Times New Roman"/>
                          <a:cs typeface="Tahoma"/>
                        </a:rPr>
                        <a:t>1</a:t>
                      </a:r>
                      <a:endParaRPr lang="es-MX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 dirty="0">
                          <a:latin typeface="Calibri"/>
                          <a:ea typeface="Times New Roman"/>
                          <a:cs typeface="Tahoma"/>
                        </a:rPr>
                        <a:t>1</a:t>
                      </a:r>
                      <a:endParaRPr lang="es-MX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>
                          <a:latin typeface="Calibri"/>
                          <a:ea typeface="Times New Roman"/>
                          <a:cs typeface="Tahoma"/>
                        </a:rPr>
                        <a:t>1</a:t>
                      </a:r>
                      <a:endParaRPr lang="es-MX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3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>
                          <a:latin typeface="Calibri"/>
                          <a:ea typeface="Times New Roman"/>
                          <a:cs typeface="Tahoma"/>
                        </a:rPr>
                        <a:t>Nogales</a:t>
                      </a:r>
                      <a:endParaRPr lang="es-MX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 dirty="0">
                          <a:latin typeface="Calibri"/>
                          <a:ea typeface="Times New Roman"/>
                          <a:cs typeface="Tahoma"/>
                        </a:rPr>
                        <a:t>1</a:t>
                      </a:r>
                      <a:endParaRPr lang="es-MX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 dirty="0">
                          <a:latin typeface="Calibri"/>
                          <a:ea typeface="Times New Roman"/>
                          <a:cs typeface="Tahoma"/>
                        </a:rPr>
                        <a:t>1</a:t>
                      </a:r>
                      <a:endParaRPr lang="es-MX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>
                          <a:latin typeface="Calibri"/>
                          <a:ea typeface="Times New Roman"/>
                          <a:cs typeface="Tahoma"/>
                        </a:rPr>
                        <a:t>0</a:t>
                      </a:r>
                      <a:endParaRPr lang="es-MX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3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>
                          <a:latin typeface="Calibri"/>
                          <a:ea typeface="Times New Roman"/>
                          <a:cs typeface="Tahoma"/>
                        </a:rPr>
                        <a:t>San Luis Río C.</a:t>
                      </a:r>
                      <a:endParaRPr lang="es-MX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>
                          <a:latin typeface="Calibri"/>
                          <a:ea typeface="Times New Roman"/>
                          <a:cs typeface="Tahoma"/>
                        </a:rPr>
                        <a:t>1</a:t>
                      </a:r>
                      <a:endParaRPr lang="es-MX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 dirty="0">
                          <a:latin typeface="Calibri"/>
                          <a:ea typeface="Times New Roman"/>
                          <a:cs typeface="Tahoma"/>
                        </a:rPr>
                        <a:t>0</a:t>
                      </a:r>
                      <a:endParaRPr lang="es-MX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>
                          <a:latin typeface="Calibri"/>
                          <a:ea typeface="Times New Roman"/>
                          <a:cs typeface="Tahoma"/>
                        </a:rPr>
                        <a:t>0</a:t>
                      </a:r>
                      <a:endParaRPr lang="es-MX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3">
                <a:tc rowSpan="3"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>
                          <a:latin typeface="Calibri"/>
                          <a:ea typeface="Times New Roman"/>
                          <a:cs typeface="Tahoma"/>
                        </a:rPr>
                        <a:t>Tamaulipas</a:t>
                      </a:r>
                      <a:endParaRPr lang="es-MX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>
                          <a:latin typeface="Calibri"/>
                          <a:ea typeface="Times New Roman"/>
                          <a:cs typeface="Tahoma"/>
                        </a:rPr>
                        <a:t>Matamoros</a:t>
                      </a:r>
                      <a:endParaRPr lang="es-MX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>
                          <a:latin typeface="Calibri"/>
                          <a:ea typeface="Times New Roman"/>
                          <a:cs typeface="Tahoma"/>
                        </a:rPr>
                        <a:t>0</a:t>
                      </a:r>
                      <a:endParaRPr lang="es-MX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 dirty="0">
                          <a:latin typeface="Calibri"/>
                          <a:ea typeface="Times New Roman"/>
                          <a:cs typeface="Tahoma"/>
                        </a:rPr>
                        <a:t>1</a:t>
                      </a:r>
                      <a:endParaRPr lang="es-MX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>
                          <a:latin typeface="Calibri"/>
                          <a:ea typeface="Times New Roman"/>
                          <a:cs typeface="Tahoma"/>
                        </a:rPr>
                        <a:t>0</a:t>
                      </a:r>
                      <a:endParaRPr lang="es-MX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3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>
                          <a:latin typeface="Calibri"/>
                          <a:ea typeface="Times New Roman"/>
                          <a:cs typeface="Tahoma"/>
                        </a:rPr>
                        <a:t>Nuevo Laredo </a:t>
                      </a:r>
                      <a:endParaRPr lang="es-MX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>
                          <a:latin typeface="Calibri"/>
                          <a:ea typeface="Times New Roman"/>
                          <a:cs typeface="Tahoma"/>
                        </a:rPr>
                        <a:t>1</a:t>
                      </a:r>
                      <a:endParaRPr lang="es-MX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 dirty="0">
                          <a:latin typeface="Calibri"/>
                          <a:ea typeface="Times New Roman"/>
                          <a:cs typeface="Tahoma"/>
                        </a:rPr>
                        <a:t>1</a:t>
                      </a:r>
                      <a:endParaRPr lang="es-MX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 dirty="0">
                          <a:latin typeface="Calibri"/>
                          <a:ea typeface="Times New Roman"/>
                          <a:cs typeface="Tahoma"/>
                        </a:rPr>
                        <a:t>0</a:t>
                      </a:r>
                      <a:endParaRPr lang="es-MX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3">
                <a:tc v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>
                          <a:latin typeface="Calibri"/>
                          <a:ea typeface="Times New Roman"/>
                          <a:cs typeface="Tahoma"/>
                        </a:rPr>
                        <a:t>Reynosa</a:t>
                      </a:r>
                      <a:endParaRPr lang="es-MX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 dirty="0" smtClean="0">
                          <a:latin typeface="Calibri"/>
                          <a:ea typeface="Times New Roman"/>
                          <a:cs typeface="Tahoma"/>
                        </a:rPr>
                        <a:t>1</a:t>
                      </a:r>
                      <a:endParaRPr lang="es-MX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 dirty="0">
                          <a:latin typeface="Calibri"/>
                          <a:ea typeface="Times New Roman"/>
                          <a:cs typeface="Tahoma"/>
                        </a:rPr>
                        <a:t>1</a:t>
                      </a:r>
                      <a:endParaRPr lang="es-MX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 dirty="0">
                          <a:latin typeface="Calibri"/>
                          <a:ea typeface="Times New Roman"/>
                          <a:cs typeface="Tahoma"/>
                        </a:rPr>
                        <a:t>0</a:t>
                      </a:r>
                      <a:endParaRPr lang="es-MX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3">
                <a:tc gridSpan="2"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>
                          <a:latin typeface="Calibri"/>
                          <a:ea typeface="Times New Roman"/>
                          <a:cs typeface="Tahoma"/>
                        </a:rPr>
                        <a:t>Total Frontera Norte</a:t>
                      </a:r>
                      <a:endParaRPr lang="es-MX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MX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>
                          <a:latin typeface="Calibri"/>
                          <a:ea typeface="Times New Roman"/>
                          <a:cs typeface="Tahoma"/>
                        </a:rPr>
                        <a:t>10</a:t>
                      </a:r>
                      <a:endParaRPr lang="es-MX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>
                          <a:latin typeface="Calibri"/>
                          <a:ea typeface="Times New Roman"/>
                          <a:cs typeface="Tahoma"/>
                        </a:rPr>
                        <a:t>13</a:t>
                      </a:r>
                      <a:endParaRPr lang="es-MX" sz="16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  <a:tabLst>
                          <a:tab pos="1828800" algn="l"/>
                        </a:tabLst>
                      </a:pPr>
                      <a:r>
                        <a:rPr lang="es-ES" sz="1600" dirty="0">
                          <a:latin typeface="Calibri"/>
                          <a:ea typeface="Times New Roman"/>
                          <a:cs typeface="Tahoma"/>
                        </a:rPr>
                        <a:t>9</a:t>
                      </a:r>
                      <a:endParaRPr lang="es-MX" sz="16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9933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BF8F"/>
                    </a:solidFill>
                  </a:tcPr>
                </a:tc>
              </a:tr>
            </a:tbl>
          </a:graphicData>
        </a:graphic>
      </p:graphicFrame>
      <p:sp>
        <p:nvSpPr>
          <p:cNvPr id="7170" name="1 Título"/>
          <p:cNvSpPr>
            <a:spLocks noGrp="1"/>
          </p:cNvSpPr>
          <p:nvPr>
            <p:ph type="title" idx="4294967295"/>
          </p:nvPr>
        </p:nvSpPr>
        <p:spPr>
          <a:xfrm>
            <a:off x="1319213" y="115888"/>
            <a:ext cx="7429500" cy="1000125"/>
          </a:xfrm>
        </p:spPr>
        <p:txBody>
          <a:bodyPr/>
          <a:lstStyle/>
          <a:p>
            <a:pPr eaLnBrk="1" hangingPunct="1">
              <a:defRPr/>
            </a:pPr>
            <a:r>
              <a:rPr lang="es-MX" sz="3200" b="1" dirty="0" smtClean="0">
                <a:solidFill>
                  <a:srgbClr val="80808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Infraestructura en Frontera Norte</a:t>
            </a:r>
            <a:endParaRPr lang="es-MX" sz="3200" dirty="0" smtClean="0">
              <a:solidFill>
                <a:srgbClr val="F7964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ritannic Bold" pitchFamily="34" charset="0"/>
            </a:endParaRPr>
          </a:p>
        </p:txBody>
      </p:sp>
      <p:sp>
        <p:nvSpPr>
          <p:cNvPr id="45148" name="5 CuadroTexto"/>
          <p:cNvSpPr txBox="1">
            <a:spLocks noChangeArrowheads="1"/>
          </p:cNvSpPr>
          <p:nvPr/>
        </p:nvSpPr>
        <p:spPr bwMode="auto">
          <a:xfrm>
            <a:off x="1357313" y="1497013"/>
            <a:ext cx="40782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endParaRPr lang="es-MX" sz="2000"/>
          </a:p>
        </p:txBody>
      </p:sp>
      <p:sp>
        <p:nvSpPr>
          <p:cNvPr id="45149" name="7 Rectángulo"/>
          <p:cNvSpPr>
            <a:spLocks noChangeArrowheads="1"/>
          </p:cNvSpPr>
          <p:nvPr/>
        </p:nvSpPr>
        <p:spPr bwMode="auto">
          <a:xfrm>
            <a:off x="971550" y="6238875"/>
            <a:ext cx="741680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100"/>
              <a:t>Fuente: Red de Módulos y Albergues de Tránsito para Niñas, Niños y Adolescentes Migrantes y Repatriados No Acompañados del Sistema Nacional DIF.</a:t>
            </a:r>
            <a:endParaRPr lang="es-MX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5 Tabla"/>
          <p:cNvGraphicFramePr>
            <a:graphicFrameLocks noGrp="1"/>
          </p:cNvGraphicFramePr>
          <p:nvPr/>
        </p:nvGraphicFramePr>
        <p:xfrm>
          <a:off x="1042988" y="908050"/>
          <a:ext cx="7705725" cy="4968875"/>
        </p:xfrm>
        <a:graphic>
          <a:graphicData uri="http://schemas.openxmlformats.org/drawingml/2006/table">
            <a:tbl>
              <a:tblPr/>
              <a:tblGrid>
                <a:gridCol w="1901825"/>
                <a:gridCol w="1160462"/>
                <a:gridCol w="1160463"/>
                <a:gridCol w="1162050"/>
                <a:gridCol w="1160462"/>
                <a:gridCol w="1160463"/>
              </a:tblGrid>
              <a:tr h="236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E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Municipio / Estado</a:t>
                      </a:r>
                      <a:endParaRPr kumimoji="0" lang="es-MX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E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2005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E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2006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E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2007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E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2008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ES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2009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horzOverflow="overflow">
                    <a:lnL>
                      <a:noFill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E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Mexicali</a:t>
                      </a:r>
                      <a:endParaRPr kumimoji="0" lang="es-MX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1,166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1,165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1,027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877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699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E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Tijuana</a:t>
                      </a:r>
                      <a:endParaRPr kumimoji="0" lang="es-MX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4,967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4,581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4,189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3,813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2,992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E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Baja California</a:t>
                      </a:r>
                      <a:endParaRPr kumimoji="0" lang="es-MX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6,133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5,746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5,216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4,690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3,691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E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Juárez</a:t>
                      </a:r>
                      <a:endParaRPr kumimoji="0" lang="es-MX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2,209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2,530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3,153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1,571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1,153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E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Ojinaga</a:t>
                      </a:r>
                      <a:endParaRPr kumimoji="0" lang="es-MX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224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116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73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112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115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E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Chihuahua</a:t>
                      </a:r>
                      <a:endParaRPr kumimoji="0" lang="es-MX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2,433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2,646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3,226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1,683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1,268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9D9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E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Acuña</a:t>
                      </a:r>
                      <a:endParaRPr kumimoji="0" lang="es-MX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162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284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326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284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241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E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Piedras Negras</a:t>
                      </a:r>
                      <a:endParaRPr kumimoji="0" lang="es-MX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400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832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927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940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722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E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Coahuila</a:t>
                      </a:r>
                      <a:endParaRPr kumimoji="0" lang="es-MX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562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1,116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1,253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1,224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963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E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Monterrey</a:t>
                      </a:r>
                      <a:endParaRPr kumimoji="0" lang="es-MX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131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103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110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145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132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E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Nuevo León</a:t>
                      </a:r>
                      <a:endParaRPr kumimoji="0" lang="es-MX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131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103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110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145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132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E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Agua Prieta</a:t>
                      </a:r>
                      <a:endParaRPr kumimoji="0" lang="es-MX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864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604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847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1,142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1,312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E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Nogales</a:t>
                      </a:r>
                      <a:endParaRPr kumimoji="0" lang="es-MX" sz="13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3,639</a:t>
                      </a: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5,315</a:t>
                      </a: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5,565</a:t>
                      </a: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5,826</a:t>
                      </a: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6,024</a:t>
                      </a: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E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San Luis Río Colorado</a:t>
                      </a:r>
                      <a:endParaRPr kumimoji="0" lang="es-MX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1,835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1,655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940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302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286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E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Sonora</a:t>
                      </a:r>
                      <a:endParaRPr kumimoji="0" lang="es-MX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6,338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7,574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7,352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7,270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7,622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E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Matamoros</a:t>
                      </a:r>
                      <a:endParaRPr kumimoji="0" lang="es-MX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719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796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701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650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488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E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Nuevo Laredo</a:t>
                      </a:r>
                      <a:endParaRPr kumimoji="0" lang="es-MX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1,162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1,200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1,624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1,938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1,418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E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Reynosa</a:t>
                      </a:r>
                      <a:endParaRPr kumimoji="0" lang="es-MX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837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949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1,396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1,577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1,370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ES" sz="13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Tamaulipas</a:t>
                      </a:r>
                      <a:endParaRPr kumimoji="0" lang="es-MX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2,718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2,945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3,721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4,165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3,276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ES" sz="1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Total Frontera Norte</a:t>
                      </a:r>
                      <a:endParaRPr kumimoji="0" lang="es-MX" sz="13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18,315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20,130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20,878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19,177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D4B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16,952</a:t>
                      </a:r>
                      <a:endParaRPr kumimoji="0" lang="es-MX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BD4B4"/>
                    </a:solidFill>
                  </a:tcPr>
                </a:tc>
              </a:tr>
            </a:tbl>
          </a:graphicData>
        </a:graphic>
      </p:graphicFrame>
      <p:sp>
        <p:nvSpPr>
          <p:cNvPr id="7170" name="1 Título"/>
          <p:cNvSpPr>
            <a:spLocks noGrp="1"/>
          </p:cNvSpPr>
          <p:nvPr>
            <p:ph type="title" idx="4294967295"/>
          </p:nvPr>
        </p:nvSpPr>
        <p:spPr>
          <a:xfrm>
            <a:off x="1319213" y="-26988"/>
            <a:ext cx="7429500" cy="1000126"/>
          </a:xfrm>
        </p:spPr>
        <p:txBody>
          <a:bodyPr/>
          <a:lstStyle/>
          <a:p>
            <a:pPr eaLnBrk="1" hangingPunct="1">
              <a:defRPr/>
            </a:pPr>
            <a:r>
              <a:rPr lang="es-MX" sz="3100" b="1" dirty="0" smtClean="0">
                <a:solidFill>
                  <a:srgbClr val="80808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Población Atendida en Frontera Norte</a:t>
            </a:r>
            <a:endParaRPr lang="es-MX" sz="3100" dirty="0" smtClean="0">
              <a:solidFill>
                <a:srgbClr val="F7964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ritannic Bold" pitchFamily="34" charset="0"/>
            </a:endParaRPr>
          </a:p>
        </p:txBody>
      </p:sp>
      <p:sp>
        <p:nvSpPr>
          <p:cNvPr id="47257" name="5 CuadroTexto"/>
          <p:cNvSpPr txBox="1">
            <a:spLocks noChangeArrowheads="1"/>
          </p:cNvSpPr>
          <p:nvPr/>
        </p:nvSpPr>
        <p:spPr bwMode="auto">
          <a:xfrm>
            <a:off x="1357313" y="1641475"/>
            <a:ext cx="40782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endParaRPr lang="es-MX" sz="2000"/>
          </a:p>
        </p:txBody>
      </p:sp>
      <p:sp>
        <p:nvSpPr>
          <p:cNvPr id="47258" name="7 Rectángulo"/>
          <p:cNvSpPr>
            <a:spLocks noChangeArrowheads="1"/>
          </p:cNvSpPr>
          <p:nvPr/>
        </p:nvSpPr>
        <p:spPr bwMode="auto">
          <a:xfrm>
            <a:off x="971550" y="6238875"/>
            <a:ext cx="741680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100"/>
              <a:t>Fuente: Red de Módulos y Albergues de Tránsito para Niñas, Niños y Adolescentes Migrantes y Repatriados No Acompañados del Sistema Nacional DIF.</a:t>
            </a:r>
            <a:endParaRPr lang="es-MX" sz="11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Marcador de contenido"/>
          <p:cNvGraphicFramePr>
            <a:graphicFrameLocks noGrp="1"/>
          </p:cNvGraphicFramePr>
          <p:nvPr>
            <p:ph idx="4294967295"/>
          </p:nvPr>
        </p:nvGraphicFramePr>
        <p:xfrm>
          <a:off x="1247775" y="836613"/>
          <a:ext cx="7467600" cy="4516437"/>
        </p:xfrm>
        <a:graphic>
          <a:graphicData uri="http://schemas.openxmlformats.org/drawingml/2006/table">
            <a:tbl>
              <a:tblPr/>
              <a:tblGrid>
                <a:gridCol w="7467629"/>
              </a:tblGrid>
              <a:tr h="3495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</a:tr>
              <a:tr h="4151019">
                <a:tc>
                  <a:txBody>
                    <a:bodyPr/>
                    <a:lstStyle/>
                    <a:p>
                      <a:pPr marL="174625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MX" sz="4000" b="1" dirty="0" smtClean="0">
                          <a:solidFill>
                            <a:srgbClr val="80808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Operación</a:t>
                      </a:r>
                    </a:p>
                    <a:p>
                      <a:pPr marL="174625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MX" sz="4000" b="1" baseline="0" dirty="0" smtClean="0">
                          <a:solidFill>
                            <a:srgbClr val="80808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en </a:t>
                      </a:r>
                    </a:p>
                    <a:p>
                      <a:pPr marL="174625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MX" sz="4000" b="1" baseline="0" dirty="0" smtClean="0">
                          <a:solidFill>
                            <a:srgbClr val="80808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Lugares de </a:t>
                      </a:r>
                    </a:p>
                    <a:p>
                      <a:pPr marL="174625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MX" sz="4000" b="1" baseline="0" dirty="0" smtClean="0">
                          <a:solidFill>
                            <a:srgbClr val="80808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Origen</a:t>
                      </a:r>
                      <a:endParaRPr kumimoji="0" lang="en-US" sz="20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FE9"/>
                    </a:solidFill>
                  </a:tcPr>
                </a:tc>
              </a:tr>
            </a:tbl>
          </a:graphicData>
        </a:graphic>
      </p:graphicFrame>
      <p:pic>
        <p:nvPicPr>
          <p:cNvPr id="49161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28000" contrast="-38000"/>
          </a:blip>
          <a:srcRect l="23242" t="15381" r="25195" b="5518"/>
          <a:stretch>
            <a:fillRect/>
          </a:stretch>
        </p:blipFill>
        <p:spPr bwMode="auto">
          <a:xfrm>
            <a:off x="5456238" y="1260475"/>
            <a:ext cx="3259137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1 Título"/>
          <p:cNvSpPr>
            <a:spLocks noGrp="1"/>
          </p:cNvSpPr>
          <p:nvPr>
            <p:ph type="title" idx="4294967295"/>
          </p:nvPr>
        </p:nvSpPr>
        <p:spPr>
          <a:xfrm>
            <a:off x="1319213" y="268288"/>
            <a:ext cx="7429500" cy="1000125"/>
          </a:xfrm>
        </p:spPr>
        <p:txBody>
          <a:bodyPr/>
          <a:lstStyle/>
          <a:p>
            <a:pPr eaLnBrk="1" hangingPunct="1">
              <a:defRPr/>
            </a:pPr>
            <a:r>
              <a:rPr lang="es-MX" sz="3200" b="1" dirty="0" smtClean="0">
                <a:solidFill>
                  <a:srgbClr val="80808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Objetivos Lugar de Origen</a:t>
            </a:r>
            <a:endParaRPr lang="es-MX" sz="3200" dirty="0" smtClean="0">
              <a:solidFill>
                <a:srgbClr val="F7964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ritannic Bold" pitchFamily="34" charset="0"/>
            </a:endParaRPr>
          </a:p>
        </p:txBody>
      </p:sp>
      <p:sp>
        <p:nvSpPr>
          <p:cNvPr id="51202" name="5 CuadroTexto"/>
          <p:cNvSpPr txBox="1">
            <a:spLocks noChangeArrowheads="1"/>
          </p:cNvSpPr>
          <p:nvPr/>
        </p:nvSpPr>
        <p:spPr bwMode="auto">
          <a:xfrm>
            <a:off x="1357313" y="1857375"/>
            <a:ext cx="40782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endParaRPr lang="es-MX" sz="2000"/>
          </a:p>
        </p:txBody>
      </p:sp>
      <p:sp>
        <p:nvSpPr>
          <p:cNvPr id="51203" name="5 CuadroTexto"/>
          <p:cNvSpPr txBox="1">
            <a:spLocks noChangeArrowheads="1"/>
          </p:cNvSpPr>
          <p:nvPr/>
        </p:nvSpPr>
        <p:spPr bwMode="auto">
          <a:xfrm>
            <a:off x="1357313" y="1343025"/>
            <a:ext cx="3214687" cy="446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6700" lvl="1" indent="-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0000"/>
              <a:buFont typeface="Wingdings" pitchFamily="2" charset="2"/>
              <a:buChar char="ü"/>
              <a:tabLst>
                <a:tab pos="0" algn="l"/>
              </a:tabLst>
            </a:pPr>
            <a:r>
              <a:rPr lang="es-MX" sz="1600"/>
              <a:t>Localiza a los familiares de cada niña, niño o adolescente y concreta las reintegraciones.</a:t>
            </a:r>
          </a:p>
          <a:p>
            <a:pPr marL="266700" lvl="1" indent="-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0000"/>
              <a:buFont typeface="Wingdings" pitchFamily="2" charset="2"/>
              <a:buChar char="ü"/>
              <a:tabLst>
                <a:tab pos="0" algn="l"/>
              </a:tabLst>
            </a:pPr>
            <a:r>
              <a:rPr lang="es-MX" sz="1600"/>
              <a:t>Desarrolla una valoración integral del evento migratorio en los ámbitos comunitario, familiar e individual.</a:t>
            </a:r>
          </a:p>
          <a:p>
            <a:pPr marL="266700" lvl="1" indent="-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0000"/>
              <a:buFont typeface="Wingdings" pitchFamily="2" charset="2"/>
              <a:buChar char="ü"/>
              <a:tabLst>
                <a:tab pos="0" algn="l"/>
              </a:tabLst>
            </a:pPr>
            <a:r>
              <a:rPr lang="es-MX" sz="1600"/>
              <a:t>Implementa planes de contención de riesgos asociados a la migración infantil.</a:t>
            </a:r>
          </a:p>
        </p:txBody>
      </p:sp>
      <p:pic>
        <p:nvPicPr>
          <p:cNvPr id="51204" name="Picture 2" descr="D:\Pictures\FOTOS\EVENTOS\AGOSTO\100819S Visita Cecilia Landerreche Centro Protección a la Infancia, San Miguel el Alto\IMG_013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5245735">
            <a:off x="4225925" y="2063751"/>
            <a:ext cx="4389437" cy="292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1 Título"/>
          <p:cNvSpPr>
            <a:spLocks noGrp="1"/>
          </p:cNvSpPr>
          <p:nvPr>
            <p:ph type="title" idx="4294967295"/>
          </p:nvPr>
        </p:nvSpPr>
        <p:spPr>
          <a:xfrm>
            <a:off x="1319213" y="268288"/>
            <a:ext cx="7429500" cy="1000125"/>
          </a:xfrm>
        </p:spPr>
        <p:txBody>
          <a:bodyPr/>
          <a:lstStyle/>
          <a:p>
            <a:pPr eaLnBrk="1" hangingPunct="1">
              <a:defRPr/>
            </a:pPr>
            <a:r>
              <a:rPr lang="es-MX" sz="3000" b="1" dirty="0" smtClean="0">
                <a:solidFill>
                  <a:srgbClr val="80808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Sistema Nacional DIF</a:t>
            </a:r>
            <a:endParaRPr lang="es-MX" sz="3000" dirty="0" smtClean="0">
              <a:solidFill>
                <a:srgbClr val="F7964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ritannic Bold" pitchFamily="34" charset="0"/>
            </a:endParaRPr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4294967295"/>
          </p:nvPr>
        </p:nvGraphicFramePr>
        <p:xfrm>
          <a:off x="1247775" y="1433513"/>
          <a:ext cx="7467600" cy="4516437"/>
        </p:xfrm>
        <a:graphic>
          <a:graphicData uri="http://schemas.openxmlformats.org/drawingml/2006/table">
            <a:tbl>
              <a:tblPr/>
              <a:tblGrid>
                <a:gridCol w="7467629"/>
              </a:tblGrid>
              <a:tr h="3495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</a:tr>
              <a:tr h="415101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FE9"/>
                    </a:solidFill>
                  </a:tcPr>
                </a:tc>
              </a:tr>
            </a:tbl>
          </a:graphicData>
        </a:graphic>
      </p:graphicFrame>
      <p:pic>
        <p:nvPicPr>
          <p:cNvPr id="16394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28000" contrast="-38000"/>
          </a:blip>
          <a:srcRect l="23242" t="15381" r="25195" b="5518"/>
          <a:stretch>
            <a:fillRect/>
          </a:stretch>
        </p:blipFill>
        <p:spPr bwMode="auto">
          <a:xfrm>
            <a:off x="5456238" y="1857375"/>
            <a:ext cx="3259137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5" name="5 CuadroTexto"/>
          <p:cNvSpPr txBox="1">
            <a:spLocks noChangeArrowheads="1"/>
          </p:cNvSpPr>
          <p:nvPr/>
        </p:nvSpPr>
        <p:spPr bwMode="auto">
          <a:xfrm>
            <a:off x="1357313" y="2101850"/>
            <a:ext cx="4078287" cy="307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s-MX" sz="1600"/>
              <a:t>Organismo público encargado de la asistencia social en México.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es-MX" sz="160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s-MX" sz="1600"/>
              <a:t>Coordina las acciones de asistencia social con:</a:t>
            </a:r>
          </a:p>
          <a:p>
            <a:pPr marL="723900" lvl="1" indent="-266700">
              <a:spcBef>
                <a:spcPts val="600"/>
              </a:spcBef>
              <a:spcAft>
                <a:spcPts val="600"/>
              </a:spcAft>
              <a:buSzPct val="90000"/>
              <a:buFont typeface="Wingdings" pitchFamily="2" charset="2"/>
              <a:buChar char="ü"/>
            </a:pPr>
            <a:r>
              <a:rPr lang="es-MX" sz="1600"/>
              <a:t>Sistemas Estatales DIF</a:t>
            </a:r>
          </a:p>
          <a:p>
            <a:pPr marL="723900" lvl="1" indent="-26670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es-MX" sz="1600"/>
              <a:t>Sistemas Municipales DIF</a:t>
            </a:r>
          </a:p>
          <a:p>
            <a:pPr marL="723900" lvl="1" indent="-266700">
              <a:spcBef>
                <a:spcPts val="600"/>
              </a:spcBef>
              <a:spcAft>
                <a:spcPts val="600"/>
              </a:spcAft>
              <a:buFont typeface="Wingdings" pitchFamily="2" charset="2"/>
              <a:buChar char="ü"/>
            </a:pPr>
            <a:r>
              <a:rPr lang="es-MX" sz="1600"/>
              <a:t>Organizaciones de la Sociedad Civil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1 Título"/>
          <p:cNvSpPr>
            <a:spLocks noGrp="1"/>
          </p:cNvSpPr>
          <p:nvPr>
            <p:ph type="title" idx="4294967295"/>
          </p:nvPr>
        </p:nvSpPr>
        <p:spPr>
          <a:xfrm>
            <a:off x="1319213" y="268288"/>
            <a:ext cx="7429500" cy="1000125"/>
          </a:xfrm>
        </p:spPr>
        <p:txBody>
          <a:bodyPr/>
          <a:lstStyle/>
          <a:p>
            <a:pPr eaLnBrk="1" hangingPunct="1">
              <a:defRPr/>
            </a:pPr>
            <a:r>
              <a:rPr lang="es-MX" sz="2800" b="1" dirty="0" smtClean="0">
                <a:solidFill>
                  <a:srgbClr val="80808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Centros Comunitarios de </a:t>
            </a:r>
            <a:br>
              <a:rPr lang="es-MX" sz="2800" b="1" dirty="0" smtClean="0">
                <a:solidFill>
                  <a:srgbClr val="80808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s-MX" sz="2800" b="1" dirty="0" smtClean="0">
                <a:solidFill>
                  <a:srgbClr val="80808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Protección a la Infancia</a:t>
            </a:r>
            <a:endParaRPr lang="es-MX" sz="2800" dirty="0" smtClean="0">
              <a:solidFill>
                <a:srgbClr val="F7964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ritannic Bold" pitchFamily="34" charset="0"/>
            </a:endParaRPr>
          </a:p>
        </p:txBody>
      </p:sp>
      <p:sp>
        <p:nvSpPr>
          <p:cNvPr id="53250" name="5 CuadroTexto"/>
          <p:cNvSpPr txBox="1">
            <a:spLocks noChangeArrowheads="1"/>
          </p:cNvSpPr>
          <p:nvPr/>
        </p:nvSpPr>
        <p:spPr bwMode="auto">
          <a:xfrm>
            <a:off x="1357313" y="1857375"/>
            <a:ext cx="40782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endParaRPr lang="es-MX" sz="2000"/>
          </a:p>
        </p:txBody>
      </p:sp>
      <p:sp>
        <p:nvSpPr>
          <p:cNvPr id="53251" name="5 CuadroTexto"/>
          <p:cNvSpPr txBox="1">
            <a:spLocks noChangeArrowheads="1"/>
          </p:cNvSpPr>
          <p:nvPr/>
        </p:nvSpPr>
        <p:spPr bwMode="auto">
          <a:xfrm>
            <a:off x="1187450" y="1268413"/>
            <a:ext cx="3671888" cy="483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6700" lvl="1" indent="-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0000"/>
              <a:buFont typeface="Wingdings" pitchFamily="2" charset="2"/>
              <a:buChar char="ü"/>
              <a:tabLst>
                <a:tab pos="0" algn="l"/>
              </a:tabLst>
            </a:pPr>
            <a:r>
              <a:rPr lang="es-MX" sz="1600"/>
              <a:t>Instalados en las comunidades que han presentado mayor incidencia de migración infantil no acompañada.</a:t>
            </a:r>
          </a:p>
          <a:p>
            <a:pPr marL="266700" lvl="1" indent="-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0000"/>
              <a:buFont typeface="Wingdings" pitchFamily="2" charset="2"/>
              <a:buChar char="ü"/>
              <a:tabLst>
                <a:tab pos="0" algn="l"/>
              </a:tabLst>
            </a:pPr>
            <a:r>
              <a:rPr lang="es-MX" sz="1600"/>
              <a:t>Espacios de referencia comunitaria que implementan los diversos programas de protección a la infancia de los Sistemas DIF.</a:t>
            </a:r>
          </a:p>
          <a:p>
            <a:pPr marL="266700" lvl="1" indent="-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0000"/>
              <a:buFont typeface="Wingdings" pitchFamily="2" charset="2"/>
              <a:buChar char="ü"/>
              <a:tabLst>
                <a:tab pos="0" algn="l"/>
              </a:tabLst>
            </a:pPr>
            <a:r>
              <a:rPr lang="es-MX" sz="1600"/>
              <a:t>Buscan fortalecer los vínculos familiares y comunitarios para favorecer el arraigo a las comunidades de origen.</a:t>
            </a:r>
          </a:p>
        </p:txBody>
      </p:sp>
      <p:pic>
        <p:nvPicPr>
          <p:cNvPr id="53252" name="Picture 2" descr="D:\Pictures\FOTOS\EVENTOS\AGOSTO\100819S Visita Cecilia Landerreche Centro Protección a la Infancia, San Miguel el Alto\IMG_039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51388" y="2349500"/>
            <a:ext cx="4213225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1 Título"/>
          <p:cNvSpPr>
            <a:spLocks noGrp="1"/>
          </p:cNvSpPr>
          <p:nvPr>
            <p:ph type="title" idx="4294967295"/>
          </p:nvPr>
        </p:nvSpPr>
        <p:spPr>
          <a:xfrm>
            <a:off x="1319213" y="268288"/>
            <a:ext cx="7429500" cy="1000125"/>
          </a:xfrm>
        </p:spPr>
        <p:txBody>
          <a:bodyPr/>
          <a:lstStyle/>
          <a:p>
            <a:pPr eaLnBrk="1" hangingPunct="1">
              <a:defRPr/>
            </a:pPr>
            <a:r>
              <a:rPr lang="es-MX" sz="2800" b="1" dirty="0" smtClean="0">
                <a:solidFill>
                  <a:srgbClr val="80808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Centros Comunitarios de </a:t>
            </a:r>
            <a:br>
              <a:rPr lang="es-MX" sz="2800" b="1" dirty="0" smtClean="0">
                <a:solidFill>
                  <a:srgbClr val="80808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s-MX" sz="2800" b="1" dirty="0" smtClean="0">
                <a:solidFill>
                  <a:srgbClr val="80808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Protección a la Infancia</a:t>
            </a:r>
            <a:endParaRPr lang="es-MX" sz="2800" dirty="0" smtClean="0">
              <a:solidFill>
                <a:srgbClr val="F7964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ritannic Bold" pitchFamily="34" charset="0"/>
            </a:endParaRPr>
          </a:p>
        </p:txBody>
      </p:sp>
      <p:sp>
        <p:nvSpPr>
          <p:cNvPr id="55298" name="5 CuadroTexto"/>
          <p:cNvSpPr txBox="1">
            <a:spLocks noChangeArrowheads="1"/>
          </p:cNvSpPr>
          <p:nvPr/>
        </p:nvSpPr>
        <p:spPr bwMode="auto">
          <a:xfrm>
            <a:off x="1357313" y="1857375"/>
            <a:ext cx="40782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endParaRPr lang="es-MX" sz="2000"/>
          </a:p>
        </p:txBody>
      </p:sp>
      <p:sp>
        <p:nvSpPr>
          <p:cNvPr id="55299" name="5 CuadroTexto"/>
          <p:cNvSpPr txBox="1">
            <a:spLocks noChangeArrowheads="1"/>
          </p:cNvSpPr>
          <p:nvPr/>
        </p:nvSpPr>
        <p:spPr bwMode="auto">
          <a:xfrm>
            <a:off x="971550" y="1700213"/>
            <a:ext cx="3430588" cy="3940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6700" lvl="1" indent="-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0000"/>
              <a:buFont typeface="Wingdings" pitchFamily="2" charset="2"/>
              <a:buChar char="ü"/>
              <a:tabLst>
                <a:tab pos="0" algn="l"/>
              </a:tabLst>
            </a:pPr>
            <a:r>
              <a:rPr lang="es-MX" sz="1600"/>
              <a:t>Favorecen la integración social a la cartera de servicios públicos de salud, educación, trabajo, desarrollo social, etc.</a:t>
            </a:r>
          </a:p>
          <a:p>
            <a:pPr marL="266700" lvl="1" indent="-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0000"/>
              <a:buFont typeface="Wingdings" pitchFamily="2" charset="2"/>
              <a:buChar char="ü"/>
              <a:tabLst>
                <a:tab pos="0" algn="l"/>
              </a:tabLst>
            </a:pPr>
            <a:r>
              <a:rPr lang="es-MX" sz="1600"/>
              <a:t>Desarrollan iniciativas en las que los niños, niñas y adolescentes en riesgos asociados a la migración son los protagonistas de impulsar la prevención en sus propias comunidades.</a:t>
            </a:r>
          </a:p>
        </p:txBody>
      </p:sp>
      <p:pic>
        <p:nvPicPr>
          <p:cNvPr id="55300" name="Picture 2" descr="D:\Pictures\FOTOS\EVENTOS\AGOSTO\100819S Visita Cecilia Landerreche Centro Protección a la Infancia, San Miguel el Alto\IMG_995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463" y="2349500"/>
            <a:ext cx="4038600" cy="269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Tabla"/>
          <p:cNvGraphicFramePr>
            <a:graphicFrameLocks noGrp="1"/>
          </p:cNvGraphicFramePr>
          <p:nvPr/>
        </p:nvGraphicFramePr>
        <p:xfrm>
          <a:off x="4860032" y="548680"/>
          <a:ext cx="3096344" cy="5191760"/>
        </p:xfrm>
        <a:graphic>
          <a:graphicData uri="http://schemas.openxmlformats.org/drawingml/2006/table">
            <a:tbl>
              <a:tblPr firstRow="1" bandRow="1">
                <a:tableStyleId>{35758FB7-9AC5-4552-8A53-C91805E547FA}</a:tableStyleId>
              </a:tblPr>
              <a:tblGrid>
                <a:gridCol w="1980220"/>
                <a:gridCol w="111612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MX" sz="1800" b="1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Estados</a:t>
                      </a:r>
                      <a:endParaRPr lang="es-MX" sz="1800" b="1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solidFill>
                      <a:srgbClr val="FF993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800" b="1" dirty="0" smtClean="0">
                          <a:solidFill>
                            <a:schemeClr val="tx1"/>
                          </a:solidFill>
                          <a:latin typeface="Calibri" pitchFamily="34" charset="0"/>
                        </a:rPr>
                        <a:t>CCPI</a:t>
                      </a:r>
                      <a:endParaRPr lang="es-MX" sz="1800" b="1" dirty="0">
                        <a:solidFill>
                          <a:schemeClr val="tx1"/>
                        </a:solidFill>
                        <a:latin typeface="Calibri" pitchFamily="34" charset="0"/>
                      </a:endParaRPr>
                    </a:p>
                  </a:txBody>
                  <a:tcPr>
                    <a:solidFill>
                      <a:srgbClr val="FF9933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sz="1600" dirty="0" smtClean="0">
                          <a:latin typeface="Calibri" pitchFamily="34" charset="0"/>
                        </a:rPr>
                        <a:t>Aguascalientes</a:t>
                      </a:r>
                      <a:endParaRPr lang="es-MX" sz="16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rgbClr val="FFCC66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 smtClean="0">
                          <a:latin typeface="Calibri" pitchFamily="34" charset="0"/>
                        </a:rPr>
                        <a:t>5</a:t>
                      </a:r>
                      <a:endParaRPr lang="es-MX" sz="16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rgbClr val="FFCC66">
                        <a:alpha val="4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sz="1600" dirty="0" smtClean="0">
                          <a:latin typeface="Calibri" pitchFamily="34" charset="0"/>
                        </a:rPr>
                        <a:t>Chihuahua</a:t>
                      </a:r>
                      <a:endParaRPr lang="es-MX" sz="16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 smtClean="0">
                          <a:latin typeface="Calibri" pitchFamily="34" charset="0"/>
                        </a:rPr>
                        <a:t>3</a:t>
                      </a:r>
                      <a:endParaRPr lang="es-MX" sz="16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sz="1600" dirty="0" smtClean="0">
                          <a:latin typeface="Calibri" pitchFamily="34" charset="0"/>
                        </a:rPr>
                        <a:t>Guanajuato</a:t>
                      </a:r>
                      <a:endParaRPr lang="es-MX" sz="16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rgbClr val="FFCC66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 smtClean="0">
                          <a:latin typeface="Calibri" pitchFamily="34" charset="0"/>
                        </a:rPr>
                        <a:t>7</a:t>
                      </a:r>
                      <a:endParaRPr lang="es-MX" sz="16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rgbClr val="FFCC66">
                        <a:alpha val="4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sz="1600" dirty="0" smtClean="0">
                          <a:latin typeface="Calibri" pitchFamily="34" charset="0"/>
                        </a:rPr>
                        <a:t>Jalisco</a:t>
                      </a:r>
                      <a:endParaRPr lang="es-MX" sz="16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 smtClean="0">
                          <a:latin typeface="Calibri" pitchFamily="34" charset="0"/>
                        </a:rPr>
                        <a:t>2</a:t>
                      </a:r>
                      <a:endParaRPr lang="es-MX" sz="16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sz="1600" dirty="0" smtClean="0">
                          <a:latin typeface="Calibri" pitchFamily="34" charset="0"/>
                        </a:rPr>
                        <a:t>Estado de México</a:t>
                      </a:r>
                      <a:endParaRPr lang="es-MX" sz="16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rgbClr val="FFCC66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 smtClean="0">
                          <a:latin typeface="Calibri" pitchFamily="34" charset="0"/>
                        </a:rPr>
                        <a:t>3</a:t>
                      </a:r>
                      <a:endParaRPr lang="es-MX" sz="16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rgbClr val="FFCC66">
                        <a:alpha val="4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sz="1600" dirty="0" smtClean="0">
                          <a:latin typeface="Calibri" pitchFamily="34" charset="0"/>
                        </a:rPr>
                        <a:t>Michoacán</a:t>
                      </a:r>
                      <a:endParaRPr lang="es-MX" sz="16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 smtClean="0">
                          <a:latin typeface="Calibri" pitchFamily="34" charset="0"/>
                        </a:rPr>
                        <a:t>1</a:t>
                      </a:r>
                      <a:endParaRPr lang="es-MX" sz="16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sz="1600" dirty="0" smtClean="0">
                          <a:latin typeface="Calibri" pitchFamily="34" charset="0"/>
                        </a:rPr>
                        <a:t>Puebla</a:t>
                      </a:r>
                      <a:endParaRPr lang="es-MX" sz="16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rgbClr val="FFCC66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 smtClean="0">
                          <a:latin typeface="Calibri" pitchFamily="34" charset="0"/>
                        </a:rPr>
                        <a:t>6</a:t>
                      </a:r>
                      <a:endParaRPr lang="es-MX" sz="16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rgbClr val="FFCC66">
                        <a:alpha val="4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sz="1600" dirty="0" smtClean="0">
                          <a:latin typeface="Calibri" pitchFamily="34" charset="0"/>
                        </a:rPr>
                        <a:t>San Luis Potosí</a:t>
                      </a:r>
                      <a:endParaRPr lang="es-MX" sz="16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 smtClean="0">
                          <a:latin typeface="Calibri" pitchFamily="34" charset="0"/>
                        </a:rPr>
                        <a:t>6</a:t>
                      </a:r>
                      <a:endParaRPr lang="es-MX" sz="16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sz="1600" dirty="0" smtClean="0">
                          <a:latin typeface="Calibri" pitchFamily="34" charset="0"/>
                        </a:rPr>
                        <a:t>Sinaloa</a:t>
                      </a:r>
                      <a:endParaRPr lang="es-MX" sz="16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rgbClr val="FFCC66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 smtClean="0">
                          <a:latin typeface="Calibri" pitchFamily="34" charset="0"/>
                        </a:rPr>
                        <a:t>1</a:t>
                      </a:r>
                      <a:endParaRPr lang="es-MX" sz="16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rgbClr val="FFCC66">
                        <a:alpha val="4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sz="1600" dirty="0" smtClean="0">
                          <a:latin typeface="Calibri" pitchFamily="34" charset="0"/>
                        </a:rPr>
                        <a:t>Sonora </a:t>
                      </a:r>
                      <a:endParaRPr lang="es-MX" sz="16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 smtClean="0">
                          <a:latin typeface="Calibri" pitchFamily="34" charset="0"/>
                        </a:rPr>
                        <a:t>7</a:t>
                      </a:r>
                      <a:endParaRPr lang="es-MX" sz="16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sz="1600" dirty="0" smtClean="0">
                          <a:latin typeface="Calibri" pitchFamily="34" charset="0"/>
                        </a:rPr>
                        <a:t> Tamaulipas</a:t>
                      </a:r>
                      <a:endParaRPr lang="es-MX" sz="16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rgbClr val="FFCC66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 smtClean="0">
                          <a:latin typeface="Calibri" pitchFamily="34" charset="0"/>
                        </a:rPr>
                        <a:t>4</a:t>
                      </a:r>
                      <a:endParaRPr lang="es-MX" sz="16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rgbClr val="FFCC66">
                        <a:alpha val="40000"/>
                      </a:srgb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sz="1600" dirty="0" smtClean="0">
                          <a:latin typeface="Calibri" pitchFamily="34" charset="0"/>
                        </a:rPr>
                        <a:t>Veracruz</a:t>
                      </a:r>
                      <a:endParaRPr lang="es-MX" sz="16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 smtClean="0">
                          <a:latin typeface="Calibri" pitchFamily="34" charset="0"/>
                        </a:rPr>
                        <a:t>3</a:t>
                      </a:r>
                      <a:endParaRPr lang="es-MX" sz="16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sz="1600" dirty="0" smtClean="0">
                          <a:latin typeface="Calibri" pitchFamily="34" charset="0"/>
                        </a:rPr>
                        <a:t>Zacatecas</a:t>
                      </a:r>
                      <a:endParaRPr lang="es-MX" sz="16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rgbClr val="FFCC66">
                        <a:alpha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sz="1600" dirty="0" smtClean="0">
                          <a:latin typeface="Calibri" pitchFamily="34" charset="0"/>
                        </a:rPr>
                        <a:t>3</a:t>
                      </a:r>
                      <a:endParaRPr lang="es-MX" sz="1600" dirty="0">
                        <a:latin typeface="Calibri" pitchFamily="34" charset="0"/>
                      </a:endParaRPr>
                    </a:p>
                  </a:txBody>
                  <a:tcPr>
                    <a:solidFill>
                      <a:srgbClr val="FFCC66">
                        <a:alpha val="4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5" name="1 Título"/>
          <p:cNvSpPr txBox="1">
            <a:spLocks/>
          </p:cNvSpPr>
          <p:nvPr/>
        </p:nvSpPr>
        <p:spPr bwMode="auto">
          <a:xfrm>
            <a:off x="1319213" y="333375"/>
            <a:ext cx="3036887" cy="229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s-MX" sz="2600" b="1" kern="0" dirty="0">
                <a:solidFill>
                  <a:srgbClr val="808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  <a:cs typeface="+mj-cs"/>
              </a:rPr>
              <a:t>Infraestructura en Lugares de Origen</a:t>
            </a:r>
            <a:endParaRPr lang="es-MX" sz="2600" kern="0" dirty="0">
              <a:solidFill>
                <a:srgbClr val="F7964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ritannic Bold" pitchFamily="34" charset="0"/>
              <a:ea typeface="+mj-ea"/>
              <a:cs typeface="+mj-cs"/>
            </a:endParaRPr>
          </a:p>
        </p:txBody>
      </p:sp>
      <p:sp>
        <p:nvSpPr>
          <p:cNvPr id="57347" name="5 Rectángulo"/>
          <p:cNvSpPr>
            <a:spLocks noChangeArrowheads="1"/>
          </p:cNvSpPr>
          <p:nvPr/>
        </p:nvSpPr>
        <p:spPr bwMode="auto">
          <a:xfrm>
            <a:off x="971550" y="6238875"/>
            <a:ext cx="741680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100"/>
              <a:t>Fuente: Red de Módulos y Albergues de Tránsito para Niñas, Niños y Adolescentes Migrantes y Repatriados No Acompañados del Sistema Nacional DIF.</a:t>
            </a:r>
            <a:endParaRPr lang="es-MX" sz="1100"/>
          </a:p>
        </p:txBody>
      </p:sp>
      <p:pic>
        <p:nvPicPr>
          <p:cNvPr id="57348" name="Picture 2" descr="F:\Fotos\DSC0267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42988" y="2924175"/>
            <a:ext cx="3552825" cy="266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3 Rectángulo"/>
          <p:cNvSpPr>
            <a:spLocks noChangeArrowheads="1"/>
          </p:cNvSpPr>
          <p:nvPr/>
        </p:nvSpPr>
        <p:spPr bwMode="auto">
          <a:xfrm>
            <a:off x="971550" y="6238875"/>
            <a:ext cx="741680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 sz="1100"/>
              <a:t>Fuente: Red de Módulos y Albergues de Tránsito para Niñas, Niños y Adolescentes Migrantes y Repatriados No Acompañados del Sistema Nacional DIF.</a:t>
            </a:r>
            <a:endParaRPr lang="es-MX" sz="1100"/>
          </a:p>
        </p:txBody>
      </p:sp>
      <p:graphicFrame>
        <p:nvGraphicFramePr>
          <p:cNvPr id="5" name="4 Tabla"/>
          <p:cNvGraphicFramePr>
            <a:graphicFrameLocks noGrp="1"/>
          </p:cNvGraphicFramePr>
          <p:nvPr/>
        </p:nvGraphicFramePr>
        <p:xfrm>
          <a:off x="971550" y="1268413"/>
          <a:ext cx="7921625" cy="4608512"/>
        </p:xfrm>
        <a:graphic>
          <a:graphicData uri="http://schemas.openxmlformats.org/drawingml/2006/table">
            <a:tbl>
              <a:tblPr/>
              <a:tblGrid>
                <a:gridCol w="1516063"/>
                <a:gridCol w="1079500"/>
                <a:gridCol w="1514475"/>
                <a:gridCol w="1200150"/>
                <a:gridCol w="1514475"/>
                <a:gridCol w="1096962"/>
              </a:tblGrid>
              <a:tr h="2555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Lugar de Origen</a:t>
                      </a:r>
                      <a:endParaRPr kumimoji="0" lang="es-MX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26987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2007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Lugar de Origen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26987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2008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Lugar de Origen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269875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2009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</a:tr>
              <a:tr h="255588">
                <a:tc>
                  <a:txBody>
                    <a:bodyPr/>
                    <a:lstStyle/>
                    <a:p>
                      <a:pPr marL="2698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Guanajuato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1,813</a:t>
                      </a:r>
                      <a:endParaRPr kumimoji="0" lang="es-MX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2698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Guanajuato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1,738</a:t>
                      </a:r>
                      <a:endParaRPr kumimoji="0" lang="es-MX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2698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Oaxaca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1,417</a:t>
                      </a:r>
                      <a:endParaRPr kumimoji="0" lang="es-MX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</a:tr>
              <a:tr h="255588">
                <a:tc>
                  <a:txBody>
                    <a:bodyPr/>
                    <a:lstStyle/>
                    <a:p>
                      <a:pPr marL="2698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Michoacán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1,611</a:t>
                      </a:r>
                      <a:endParaRPr kumimoji="0" lang="es-MX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698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Michoacán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1,578</a:t>
                      </a:r>
                      <a:endParaRPr kumimoji="0" lang="es-MX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698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Michoacán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1,360</a:t>
                      </a:r>
                      <a:endParaRPr kumimoji="0" lang="es-MX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5588">
                <a:tc>
                  <a:txBody>
                    <a:bodyPr/>
                    <a:lstStyle/>
                    <a:p>
                      <a:pPr marL="2698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Oaxaca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1,372</a:t>
                      </a:r>
                      <a:endParaRPr kumimoji="0" lang="es-MX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2698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Oaxaca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1,287</a:t>
                      </a:r>
                      <a:endParaRPr kumimoji="0" lang="es-MX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2698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Guanajuato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1,286</a:t>
                      </a:r>
                      <a:endParaRPr kumimoji="0" lang="es-MX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</a:tr>
              <a:tr h="255588">
                <a:tc>
                  <a:txBody>
                    <a:bodyPr/>
                    <a:lstStyle/>
                    <a:p>
                      <a:pPr marL="2698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Guerrero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1,309</a:t>
                      </a:r>
                      <a:endParaRPr kumimoji="0" lang="es-MX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698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Guerrero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1,229</a:t>
                      </a:r>
                      <a:endParaRPr kumimoji="0" lang="es-MX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698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Guerrero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1,207</a:t>
                      </a:r>
                      <a:endParaRPr kumimoji="0" lang="es-MX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5588">
                <a:tc>
                  <a:txBody>
                    <a:bodyPr/>
                    <a:lstStyle/>
                    <a:p>
                      <a:pPr marL="2698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Puebla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1,254</a:t>
                      </a:r>
                      <a:endParaRPr kumimoji="0" lang="es-MX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2698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Puebla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1,138</a:t>
                      </a:r>
                      <a:endParaRPr kumimoji="0" lang="es-MX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2698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Sonora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1,139</a:t>
                      </a:r>
                      <a:endParaRPr kumimoji="0" lang="es-MX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</a:tr>
              <a:tr h="255588">
                <a:tc>
                  <a:txBody>
                    <a:bodyPr/>
                    <a:lstStyle/>
                    <a:p>
                      <a:pPr marL="2698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Veracruz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1,141</a:t>
                      </a:r>
                      <a:endParaRPr kumimoji="0" lang="es-MX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698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Veracruz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1,052</a:t>
                      </a:r>
                      <a:endParaRPr kumimoji="0" lang="es-MX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698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Puebla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1,063</a:t>
                      </a:r>
                      <a:endParaRPr kumimoji="0" lang="es-MX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5588">
                <a:tc>
                  <a:txBody>
                    <a:bodyPr/>
                    <a:lstStyle/>
                    <a:p>
                      <a:pPr marL="2698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Tamaulipas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1,095</a:t>
                      </a:r>
                      <a:endParaRPr kumimoji="0" lang="es-MX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2698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México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1,009</a:t>
                      </a:r>
                      <a:endParaRPr kumimoji="0" lang="es-MX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2698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Tamaulipas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923</a:t>
                      </a:r>
                      <a:endParaRPr kumimoji="0" lang="es-MX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</a:tr>
              <a:tr h="255588">
                <a:tc>
                  <a:txBody>
                    <a:bodyPr/>
                    <a:lstStyle/>
                    <a:p>
                      <a:pPr marL="2698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México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1,085</a:t>
                      </a:r>
                      <a:endParaRPr kumimoji="0" lang="es-MX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698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Tamaulipas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1,007</a:t>
                      </a:r>
                      <a:endParaRPr kumimoji="0" lang="es-MX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698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México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817</a:t>
                      </a:r>
                      <a:endParaRPr kumimoji="0" lang="es-MX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5588">
                <a:tc>
                  <a:txBody>
                    <a:bodyPr/>
                    <a:lstStyle/>
                    <a:p>
                      <a:pPr marL="2698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Chiapas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1,027</a:t>
                      </a:r>
                      <a:endParaRPr kumimoji="0" lang="es-MX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2698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Jalisco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941</a:t>
                      </a:r>
                      <a:endParaRPr kumimoji="0" lang="es-MX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2698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Veracruz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799</a:t>
                      </a:r>
                      <a:endParaRPr kumimoji="0" lang="es-MX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</a:tr>
              <a:tr h="255588">
                <a:tc>
                  <a:txBody>
                    <a:bodyPr/>
                    <a:lstStyle/>
                    <a:p>
                      <a:pPr marL="2698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Jalisco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994</a:t>
                      </a:r>
                      <a:endParaRPr kumimoji="0" lang="es-MX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698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Chiapas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869</a:t>
                      </a:r>
                      <a:endParaRPr kumimoji="0" lang="es-MX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698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Chiapas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770</a:t>
                      </a:r>
                      <a:endParaRPr kumimoji="0" lang="es-MX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5588">
                <a:tc>
                  <a:txBody>
                    <a:bodyPr/>
                    <a:lstStyle/>
                    <a:p>
                      <a:pPr marL="2698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Chihuahua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957</a:t>
                      </a:r>
                      <a:endParaRPr kumimoji="0" lang="es-MX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2698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Extranjeros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829</a:t>
                      </a:r>
                      <a:endParaRPr kumimoji="0" lang="es-MX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2698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Chihuahua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765</a:t>
                      </a:r>
                      <a:endParaRPr kumimoji="0" lang="es-MX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</a:tr>
              <a:tr h="255588">
                <a:tc>
                  <a:txBody>
                    <a:bodyPr/>
                    <a:lstStyle/>
                    <a:p>
                      <a:pPr marL="2698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Sonora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913</a:t>
                      </a:r>
                      <a:endParaRPr kumimoji="0" lang="es-MX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698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Sonora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822</a:t>
                      </a:r>
                      <a:endParaRPr kumimoji="0" lang="es-MX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698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Jalisco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661</a:t>
                      </a:r>
                      <a:endParaRPr kumimoji="0" lang="es-MX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5588">
                <a:tc>
                  <a:txBody>
                    <a:bodyPr/>
                    <a:lstStyle/>
                    <a:p>
                      <a:pPr marL="2698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Extranjeros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913</a:t>
                      </a:r>
                      <a:endParaRPr kumimoji="0" lang="es-MX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2698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Chihuahua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756</a:t>
                      </a:r>
                      <a:endParaRPr kumimoji="0" lang="es-MX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2698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Baja California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630</a:t>
                      </a:r>
                      <a:endParaRPr kumimoji="0" lang="es-MX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</a:tr>
              <a:tr h="255588">
                <a:tc>
                  <a:txBody>
                    <a:bodyPr/>
                    <a:lstStyle/>
                    <a:p>
                      <a:pPr marL="2698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Hidalgo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755</a:t>
                      </a:r>
                      <a:endParaRPr kumimoji="0" lang="es-MX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698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Baja California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681</a:t>
                      </a:r>
                      <a:endParaRPr kumimoji="0" lang="es-MX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698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Sinaloa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575</a:t>
                      </a:r>
                      <a:endParaRPr kumimoji="0" lang="es-MX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5588">
                <a:tc>
                  <a:txBody>
                    <a:bodyPr/>
                    <a:lstStyle/>
                    <a:p>
                      <a:pPr marL="2698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San Luis Potosí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621</a:t>
                      </a:r>
                      <a:endParaRPr kumimoji="0" lang="es-MX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2698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Hidalgo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497</a:t>
                      </a:r>
                      <a:endParaRPr kumimoji="0" lang="es-MX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2698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Extranjeros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515</a:t>
                      </a:r>
                      <a:endParaRPr kumimoji="0" lang="es-MX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</a:tr>
              <a:tr h="255588">
                <a:tc>
                  <a:txBody>
                    <a:bodyPr/>
                    <a:lstStyle/>
                    <a:p>
                      <a:pPr marL="2698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Resto de Estados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4,506</a:t>
                      </a:r>
                      <a:endParaRPr kumimoji="0" lang="es-MX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698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Resto de Estados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4,211</a:t>
                      </a:r>
                      <a:endParaRPr kumimoji="0" lang="es-MX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69875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Resto de Estados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3,297</a:t>
                      </a:r>
                      <a:endParaRPr kumimoji="0" lang="es-MX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b" horzOverflow="overflow">
                    <a:lnL>
                      <a:noFill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55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Total General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21,366</a:t>
                      </a:r>
                      <a:endParaRPr kumimoji="0" lang="es-MX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Total General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19,644</a:t>
                      </a:r>
                      <a:endParaRPr kumimoji="0" lang="es-MX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Total General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Arial" charset="0"/>
                        </a:rPr>
                        <a:t>17,224</a:t>
                      </a:r>
                      <a:endParaRPr kumimoji="0" lang="es-MX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</a:tr>
            </a:tbl>
          </a:graphicData>
        </a:graphic>
      </p:graphicFrame>
      <p:sp>
        <p:nvSpPr>
          <p:cNvPr id="6" name="1 Título"/>
          <p:cNvSpPr>
            <a:spLocks noGrp="1"/>
          </p:cNvSpPr>
          <p:nvPr>
            <p:ph type="title" idx="4294967295"/>
          </p:nvPr>
        </p:nvSpPr>
        <p:spPr>
          <a:xfrm>
            <a:off x="1319213" y="115888"/>
            <a:ext cx="7429500" cy="1000125"/>
          </a:xfrm>
        </p:spPr>
        <p:txBody>
          <a:bodyPr/>
          <a:lstStyle/>
          <a:p>
            <a:pPr eaLnBrk="1" hangingPunct="1">
              <a:defRPr/>
            </a:pPr>
            <a:r>
              <a:rPr lang="es-MX" sz="3000" b="1" dirty="0" smtClean="0">
                <a:solidFill>
                  <a:srgbClr val="80808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Población atendida por </a:t>
            </a:r>
            <a:br>
              <a:rPr lang="es-MX" sz="3000" b="1" dirty="0" smtClean="0">
                <a:solidFill>
                  <a:srgbClr val="80808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s-MX" sz="3000" b="1" dirty="0" smtClean="0">
                <a:solidFill>
                  <a:srgbClr val="80808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Lugar de Origen</a:t>
            </a:r>
            <a:endParaRPr lang="es-MX" sz="3000" dirty="0" smtClean="0">
              <a:solidFill>
                <a:srgbClr val="F7964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ritannic Bold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Marcador de contenido"/>
          <p:cNvGraphicFramePr>
            <a:graphicFrameLocks noGrp="1"/>
          </p:cNvGraphicFramePr>
          <p:nvPr>
            <p:ph idx="4294967295"/>
          </p:nvPr>
        </p:nvGraphicFramePr>
        <p:xfrm>
          <a:off x="1247775" y="836613"/>
          <a:ext cx="7467600" cy="4516437"/>
        </p:xfrm>
        <a:graphic>
          <a:graphicData uri="http://schemas.openxmlformats.org/drawingml/2006/table">
            <a:tbl>
              <a:tblPr/>
              <a:tblGrid>
                <a:gridCol w="7467629"/>
              </a:tblGrid>
              <a:tr h="3495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</a:tr>
              <a:tr h="4151019">
                <a:tc>
                  <a:txBody>
                    <a:bodyPr/>
                    <a:lstStyle/>
                    <a:p>
                      <a:pPr marL="174625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MX" sz="4000" b="1" dirty="0" smtClean="0">
                          <a:solidFill>
                            <a:srgbClr val="80808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Operación</a:t>
                      </a:r>
                    </a:p>
                    <a:p>
                      <a:pPr marL="174625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MX" sz="4000" b="1" baseline="0" dirty="0" smtClean="0">
                          <a:solidFill>
                            <a:srgbClr val="80808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en </a:t>
                      </a:r>
                    </a:p>
                    <a:p>
                      <a:pPr marL="174625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MX" sz="4000" b="1" baseline="0" dirty="0" smtClean="0">
                          <a:solidFill>
                            <a:srgbClr val="80808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Frontera Sur</a:t>
                      </a:r>
                      <a:endParaRPr kumimoji="0" lang="en-US" sz="20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FE9"/>
                    </a:solidFill>
                  </a:tcPr>
                </a:tc>
              </a:tr>
            </a:tbl>
          </a:graphicData>
        </a:graphic>
      </p:graphicFrame>
      <p:pic>
        <p:nvPicPr>
          <p:cNvPr id="61449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28000" contrast="-38000"/>
          </a:blip>
          <a:srcRect l="23242" t="15381" r="25195" b="5518"/>
          <a:stretch>
            <a:fillRect/>
          </a:stretch>
        </p:blipFill>
        <p:spPr bwMode="auto">
          <a:xfrm>
            <a:off x="5456238" y="1260475"/>
            <a:ext cx="3259137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1 Título"/>
          <p:cNvSpPr>
            <a:spLocks noGrp="1"/>
          </p:cNvSpPr>
          <p:nvPr>
            <p:ph type="title" idx="4294967295"/>
          </p:nvPr>
        </p:nvSpPr>
        <p:spPr>
          <a:xfrm>
            <a:off x="1319213" y="268288"/>
            <a:ext cx="7429500" cy="1000125"/>
          </a:xfrm>
        </p:spPr>
        <p:txBody>
          <a:bodyPr/>
          <a:lstStyle/>
          <a:p>
            <a:pPr eaLnBrk="1" hangingPunct="1">
              <a:defRPr/>
            </a:pPr>
            <a:r>
              <a:rPr lang="es-MX" sz="3200" b="1" dirty="0" smtClean="0">
                <a:solidFill>
                  <a:srgbClr val="80808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Objetivos Frontera Sur</a:t>
            </a:r>
            <a:endParaRPr lang="es-MX" sz="3200" dirty="0" smtClean="0">
              <a:solidFill>
                <a:srgbClr val="F7964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ritannic Bold" pitchFamily="34" charset="0"/>
            </a:endParaRPr>
          </a:p>
        </p:txBody>
      </p:sp>
      <p:sp>
        <p:nvSpPr>
          <p:cNvPr id="63490" name="5 CuadroTexto"/>
          <p:cNvSpPr txBox="1">
            <a:spLocks noChangeArrowheads="1"/>
          </p:cNvSpPr>
          <p:nvPr/>
        </p:nvSpPr>
        <p:spPr bwMode="auto">
          <a:xfrm>
            <a:off x="1357313" y="1857375"/>
            <a:ext cx="40782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endParaRPr lang="es-MX" sz="2000"/>
          </a:p>
        </p:txBody>
      </p:sp>
      <p:sp>
        <p:nvSpPr>
          <p:cNvPr id="63491" name="5 CuadroTexto"/>
          <p:cNvSpPr txBox="1">
            <a:spLocks noChangeArrowheads="1"/>
          </p:cNvSpPr>
          <p:nvPr/>
        </p:nvSpPr>
        <p:spPr bwMode="auto">
          <a:xfrm>
            <a:off x="1116013" y="1125538"/>
            <a:ext cx="3527425" cy="483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6700" lvl="1" indent="-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0000"/>
              <a:buFont typeface="Wingdings" pitchFamily="2" charset="2"/>
              <a:buChar char="ü"/>
              <a:tabLst>
                <a:tab pos="0" algn="l"/>
              </a:tabLst>
            </a:pPr>
            <a:r>
              <a:rPr lang="es-MX" sz="1600"/>
              <a:t>Acoge a la infancia y adolescencia migrante de diversas nacionalidades en tanto son devueltos a sus naciones.</a:t>
            </a:r>
          </a:p>
          <a:p>
            <a:pPr marL="266700" lvl="1" indent="-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0000"/>
              <a:buFont typeface="Wingdings" pitchFamily="2" charset="2"/>
              <a:buChar char="ü"/>
              <a:tabLst>
                <a:tab pos="0" algn="l"/>
              </a:tabLst>
            </a:pPr>
            <a:r>
              <a:rPr lang="es-MX" sz="1600"/>
              <a:t>Proporciona atención especializada para atender los derechos y necesidades de esta población.</a:t>
            </a:r>
          </a:p>
          <a:p>
            <a:pPr marL="266700" lvl="1" indent="-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0000"/>
              <a:buFont typeface="Wingdings" pitchFamily="2" charset="2"/>
              <a:buChar char="ü"/>
              <a:tabLst>
                <a:tab pos="0" algn="l"/>
              </a:tabLst>
            </a:pPr>
            <a:r>
              <a:rPr lang="es-MX" sz="1600"/>
              <a:t>Atiende y canaliza a niñas, niños y adolescentes migrantes que necesitan refugio o protección internacional.</a:t>
            </a:r>
          </a:p>
        </p:txBody>
      </p:sp>
      <p:pic>
        <p:nvPicPr>
          <p:cNvPr id="63492" name="Picture 2" descr="F:\Fotos\DSC0267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6463" y="1916113"/>
            <a:ext cx="4064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1 Título"/>
          <p:cNvSpPr>
            <a:spLocks noGrp="1"/>
          </p:cNvSpPr>
          <p:nvPr>
            <p:ph type="title" idx="4294967295"/>
          </p:nvPr>
        </p:nvSpPr>
        <p:spPr>
          <a:xfrm>
            <a:off x="1319213" y="268288"/>
            <a:ext cx="7429500" cy="1000125"/>
          </a:xfrm>
        </p:spPr>
        <p:txBody>
          <a:bodyPr/>
          <a:lstStyle/>
          <a:p>
            <a:pPr eaLnBrk="1" hangingPunct="1">
              <a:defRPr/>
            </a:pPr>
            <a:r>
              <a:rPr lang="es-MX" sz="3200" b="1" dirty="0" smtClean="0">
                <a:solidFill>
                  <a:srgbClr val="80808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Módulos en Estaciones Migratorias</a:t>
            </a:r>
            <a:endParaRPr lang="es-MX" sz="3200" dirty="0" smtClean="0">
              <a:solidFill>
                <a:srgbClr val="F7964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ritannic Bold" pitchFamily="34" charset="0"/>
            </a:endParaRPr>
          </a:p>
        </p:txBody>
      </p:sp>
      <p:sp>
        <p:nvSpPr>
          <p:cNvPr id="65538" name="5 CuadroTexto"/>
          <p:cNvSpPr txBox="1">
            <a:spLocks noChangeArrowheads="1"/>
          </p:cNvSpPr>
          <p:nvPr/>
        </p:nvSpPr>
        <p:spPr bwMode="auto">
          <a:xfrm>
            <a:off x="1357313" y="1857375"/>
            <a:ext cx="40782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endParaRPr lang="es-MX" sz="2000"/>
          </a:p>
        </p:txBody>
      </p:sp>
      <p:sp>
        <p:nvSpPr>
          <p:cNvPr id="65539" name="5 CuadroTexto"/>
          <p:cNvSpPr txBox="1">
            <a:spLocks noChangeArrowheads="1"/>
          </p:cNvSpPr>
          <p:nvPr/>
        </p:nvSpPr>
        <p:spPr bwMode="auto">
          <a:xfrm>
            <a:off x="1042988" y="2133600"/>
            <a:ext cx="3313112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6700" lvl="1" indent="-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0000"/>
              <a:buFont typeface="Wingdings" pitchFamily="2" charset="2"/>
              <a:buChar char="ü"/>
              <a:tabLst>
                <a:tab pos="0" algn="l"/>
              </a:tabLst>
            </a:pPr>
            <a:r>
              <a:rPr lang="es-MX" sz="1600"/>
              <a:t>Están ubicados en:</a:t>
            </a:r>
          </a:p>
          <a:p>
            <a:pPr marL="723900" lvl="2" indent="-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0000"/>
              <a:buFont typeface="Courier New" pitchFamily="49" charset="0"/>
              <a:buChar char="o"/>
              <a:tabLst>
                <a:tab pos="0" algn="l"/>
              </a:tabLst>
            </a:pPr>
            <a:r>
              <a:rPr lang="es-MX" sz="1600"/>
              <a:t>Acayucan, Veracruz.</a:t>
            </a:r>
          </a:p>
          <a:p>
            <a:pPr marL="723900" lvl="2" indent="-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0000"/>
              <a:buFont typeface="Courier New" pitchFamily="49" charset="0"/>
              <a:buChar char="o"/>
              <a:tabLst>
                <a:tab pos="0" algn="l"/>
              </a:tabLst>
            </a:pPr>
            <a:r>
              <a:rPr lang="es-MX" sz="1600"/>
              <a:t>Tenosique, Tabasco; </a:t>
            </a:r>
          </a:p>
          <a:p>
            <a:pPr marL="723900" lvl="2" indent="-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0000"/>
              <a:buFont typeface="Courier New" pitchFamily="49" charset="0"/>
              <a:buChar char="o"/>
              <a:tabLst>
                <a:tab pos="0" algn="l"/>
              </a:tabLst>
            </a:pPr>
            <a:r>
              <a:rPr lang="es-MX" sz="1600"/>
              <a:t>La Ventosa, Oaxaca;</a:t>
            </a:r>
          </a:p>
          <a:p>
            <a:pPr marL="723900" lvl="2" indent="-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0000"/>
              <a:buFont typeface="Courier New" pitchFamily="49" charset="0"/>
              <a:buChar char="o"/>
              <a:tabLst>
                <a:tab pos="0" algn="l"/>
              </a:tabLst>
            </a:pPr>
            <a:r>
              <a:rPr lang="es-MX" sz="1600"/>
              <a:t>Tapachula, Chiapas..</a:t>
            </a:r>
          </a:p>
        </p:txBody>
      </p:sp>
      <p:pic>
        <p:nvPicPr>
          <p:cNvPr id="6146" name="Picture 2" descr="F:\Fotos\David Alexander Palacios Escoba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1988840"/>
            <a:ext cx="4512024" cy="3384318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1 Título"/>
          <p:cNvSpPr>
            <a:spLocks noGrp="1"/>
          </p:cNvSpPr>
          <p:nvPr>
            <p:ph type="title" idx="4294967295"/>
          </p:nvPr>
        </p:nvSpPr>
        <p:spPr>
          <a:xfrm>
            <a:off x="1319213" y="268288"/>
            <a:ext cx="7429500" cy="1000125"/>
          </a:xfrm>
        </p:spPr>
        <p:txBody>
          <a:bodyPr/>
          <a:lstStyle/>
          <a:p>
            <a:pPr eaLnBrk="1" hangingPunct="1">
              <a:defRPr/>
            </a:pPr>
            <a:r>
              <a:rPr lang="es-MX" sz="3200" b="1" dirty="0" smtClean="0">
                <a:solidFill>
                  <a:srgbClr val="80808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Albergue de Tránsito</a:t>
            </a:r>
            <a:endParaRPr lang="es-MX" sz="3200" dirty="0" smtClean="0">
              <a:solidFill>
                <a:srgbClr val="F7964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ritannic Bold" pitchFamily="34" charset="0"/>
            </a:endParaRPr>
          </a:p>
        </p:txBody>
      </p:sp>
      <p:sp>
        <p:nvSpPr>
          <p:cNvPr id="67586" name="5 CuadroTexto"/>
          <p:cNvSpPr txBox="1">
            <a:spLocks noChangeArrowheads="1"/>
          </p:cNvSpPr>
          <p:nvPr/>
        </p:nvSpPr>
        <p:spPr bwMode="auto">
          <a:xfrm>
            <a:off x="1357313" y="1857375"/>
            <a:ext cx="40782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endParaRPr lang="es-MX" sz="2000"/>
          </a:p>
        </p:txBody>
      </p:sp>
      <p:sp>
        <p:nvSpPr>
          <p:cNvPr id="67587" name="5 CuadroTexto"/>
          <p:cNvSpPr txBox="1">
            <a:spLocks noChangeArrowheads="1"/>
          </p:cNvSpPr>
          <p:nvPr/>
        </p:nvSpPr>
        <p:spPr bwMode="auto">
          <a:xfrm>
            <a:off x="5580063" y="1773238"/>
            <a:ext cx="3135312" cy="409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6700" lvl="1" indent="-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0000"/>
              <a:buFont typeface="Wingdings" pitchFamily="2" charset="2"/>
              <a:buChar char="ü"/>
              <a:tabLst>
                <a:tab pos="0" algn="l"/>
              </a:tabLst>
            </a:pPr>
            <a:r>
              <a:rPr lang="es-MX" sz="1600"/>
              <a:t>Proporciona acogimiento a la población infantil y adolescente que migró de forma no acompañada; incluidas las madres que viajan con sus hijos o hijas pequeños.</a:t>
            </a:r>
          </a:p>
          <a:p>
            <a:pPr marL="266700" lvl="1" indent="-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0000"/>
              <a:buFont typeface="Wingdings" pitchFamily="2" charset="2"/>
              <a:buChar char="ü"/>
              <a:tabLst>
                <a:tab pos="0" algn="l"/>
              </a:tabLst>
            </a:pPr>
            <a:r>
              <a:rPr lang="es-MX" sz="1600"/>
              <a:t>Está ubicado en la Ciudad de Tapachula, Chiapas.</a:t>
            </a:r>
          </a:p>
          <a:p>
            <a:pPr marL="266700" lvl="1" indent="-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0000"/>
              <a:buFont typeface="Wingdings" pitchFamily="2" charset="2"/>
              <a:buChar char="ü"/>
              <a:tabLst>
                <a:tab pos="0" algn="l"/>
              </a:tabLst>
            </a:pPr>
            <a:endParaRPr lang="es-MX" sz="1600"/>
          </a:p>
        </p:txBody>
      </p:sp>
      <p:pic>
        <p:nvPicPr>
          <p:cNvPr id="5122" name="Picture 2" descr="F:\Fotos\DSC000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916832"/>
            <a:ext cx="4367808" cy="327585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Tabla"/>
          <p:cNvGraphicFramePr>
            <a:graphicFrameLocks noGrp="1"/>
          </p:cNvGraphicFramePr>
          <p:nvPr/>
        </p:nvGraphicFramePr>
        <p:xfrm>
          <a:off x="1187450" y="1628775"/>
          <a:ext cx="7561263" cy="4103688"/>
        </p:xfrm>
        <a:graphic>
          <a:graphicData uri="http://schemas.openxmlformats.org/drawingml/2006/table">
            <a:tbl>
              <a:tblPr/>
              <a:tblGrid>
                <a:gridCol w="1260475"/>
                <a:gridCol w="1260475"/>
                <a:gridCol w="1258888"/>
                <a:gridCol w="1260475"/>
                <a:gridCol w="1260475"/>
                <a:gridCol w="1260475"/>
              </a:tblGrid>
              <a:tr h="315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País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2007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País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2008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País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2009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</a:tr>
              <a:tr h="315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Ecuador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10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Ecuador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6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Guatemala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187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</a:tr>
              <a:tr h="315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Honduras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305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Honduras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231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El Salvador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139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5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Estados Unidos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143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Estados Unidos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78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Honduras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110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</a:tr>
              <a:tr h="315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El Salvador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153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El Salvador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220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Estados Unidos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48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5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Nicaragua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6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Nicaragua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11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Nicaragua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14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</a:tr>
              <a:tr h="315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Guatemala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289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Guatemala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251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Ecuador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9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5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Cuba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4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Cuba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26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Perú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4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</a:tr>
              <a:tr h="315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Brasil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1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Perú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2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Costa Rica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2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5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Perú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2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Bulgaria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2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Cuba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1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</a:tr>
              <a:tr h="315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endParaRPr kumimoji="0" lang="es-MX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endParaRPr kumimoji="0" lang="es-MX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Brasil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1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Paraguay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1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15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endParaRPr kumimoji="0" lang="es-MX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endParaRPr kumimoji="0" lang="es-MX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Colombia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Times New Roman" pitchFamily="18" charset="0"/>
                          <a:cs typeface="Tahoma" pitchFamily="34" charset="0"/>
                        </a:rPr>
                        <a:t>1</a:t>
                      </a:r>
                      <a:endParaRPr kumimoji="0" lang="es-MX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endParaRPr kumimoji="0" lang="es-MX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endParaRPr kumimoji="0" lang="es-MX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  <a:ea typeface="Times New Roman" pitchFamily="18" charset="0"/>
                        <a:cs typeface="Tahoma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4D0"/>
                    </a:solidFill>
                  </a:tcPr>
                </a:tc>
              </a:tr>
              <a:tr h="315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Total</a:t>
                      </a:r>
                      <a:endParaRPr kumimoji="0" lang="es-MX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913</a:t>
                      </a:r>
                      <a:endParaRPr kumimoji="0" lang="es-MX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Total</a:t>
                      </a:r>
                      <a:endParaRPr kumimoji="0" lang="es-MX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829</a:t>
                      </a:r>
                      <a:endParaRPr kumimoji="0" lang="es-MX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1828800" algn="l"/>
                        </a:tabLst>
                      </a:pPr>
                      <a:r>
                        <a:rPr kumimoji="0" lang="es-MX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Total</a:t>
                      </a:r>
                      <a:endParaRPr kumimoji="0" lang="es-MX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>
                          <a:tab pos="325438" algn="l"/>
                          <a:tab pos="1828800" algn="l"/>
                        </a:tabLst>
                      </a:pPr>
                      <a:r>
                        <a:rPr kumimoji="0" lang="es-MX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cs typeface="Tahoma" pitchFamily="34" charset="0"/>
                        </a:rPr>
                        <a:t>515</a:t>
                      </a:r>
                      <a:endParaRPr kumimoji="0" lang="es-MX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68580" marR="68580" marT="0" marB="0" anchor="ctr" horzOverflow="overflow">
                    <a:lnL>
                      <a:noFill/>
                    </a:lnL>
                    <a:lnR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9B07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1 Título"/>
          <p:cNvSpPr txBox="1">
            <a:spLocks/>
          </p:cNvSpPr>
          <p:nvPr/>
        </p:nvSpPr>
        <p:spPr bwMode="auto">
          <a:xfrm>
            <a:off x="1187450" y="476250"/>
            <a:ext cx="74295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s-MX" sz="3200" b="1" kern="0" dirty="0">
                <a:solidFill>
                  <a:srgbClr val="808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  <a:cs typeface="+mj-cs"/>
              </a:rPr>
              <a:t>Población atendida por nacionalidad</a:t>
            </a:r>
            <a:endParaRPr lang="es-MX" sz="3200" kern="0" dirty="0">
              <a:solidFill>
                <a:srgbClr val="F7964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ritannic Bold" pitchFamily="34" charset="0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Marcador de contenido"/>
          <p:cNvGraphicFramePr>
            <a:graphicFrameLocks noGrp="1"/>
          </p:cNvGraphicFramePr>
          <p:nvPr>
            <p:ph idx="4294967295"/>
          </p:nvPr>
        </p:nvGraphicFramePr>
        <p:xfrm>
          <a:off x="1247775" y="836613"/>
          <a:ext cx="7467600" cy="4516437"/>
        </p:xfrm>
        <a:graphic>
          <a:graphicData uri="http://schemas.openxmlformats.org/drawingml/2006/table">
            <a:tbl>
              <a:tblPr/>
              <a:tblGrid>
                <a:gridCol w="7467629"/>
              </a:tblGrid>
              <a:tr h="3495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79646"/>
                    </a:solidFill>
                  </a:tcPr>
                </a:tc>
              </a:tr>
              <a:tr h="4151019">
                <a:tc>
                  <a:txBody>
                    <a:bodyPr/>
                    <a:lstStyle/>
                    <a:p>
                      <a:pPr marL="174625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s-MX" sz="4000" b="1" dirty="0" smtClean="0">
                          <a:solidFill>
                            <a:srgbClr val="80808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Fortalecimiento</a:t>
                      </a:r>
                    </a:p>
                    <a:p>
                      <a:pPr marL="174625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40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de la </a:t>
                      </a:r>
                    </a:p>
                    <a:p>
                      <a:pPr marL="174625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MX" sz="4000" b="1" i="0" u="none" strike="noStrike" cap="none" normalizeH="0" baseline="0" noProof="0" dirty="0" smtClean="0">
                          <a:ln>
                            <a:noFill/>
                          </a:ln>
                          <a:solidFill>
                            <a:srgbClr val="808080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Estrategia</a:t>
                      </a:r>
                      <a:endParaRPr kumimoji="0" lang="en-US" sz="2000" b="0" i="0" u="none" strike="noStrike" cap="none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7964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EFE9"/>
                    </a:solidFill>
                  </a:tcPr>
                </a:tc>
              </a:tr>
            </a:tbl>
          </a:graphicData>
        </a:graphic>
      </p:graphicFrame>
      <p:pic>
        <p:nvPicPr>
          <p:cNvPr id="71689" name="Picture 6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28000" contrast="-38000"/>
          </a:blip>
          <a:srcRect l="23242" t="15381" r="25195" b="5518"/>
          <a:stretch>
            <a:fillRect/>
          </a:stretch>
        </p:blipFill>
        <p:spPr bwMode="auto">
          <a:xfrm>
            <a:off x="5456238" y="1260475"/>
            <a:ext cx="3259137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1 Título"/>
          <p:cNvSpPr>
            <a:spLocks noGrp="1"/>
          </p:cNvSpPr>
          <p:nvPr>
            <p:ph type="title" idx="4294967295"/>
          </p:nvPr>
        </p:nvSpPr>
        <p:spPr>
          <a:xfrm>
            <a:off x="1319213" y="268288"/>
            <a:ext cx="7429500" cy="1000125"/>
          </a:xfrm>
        </p:spPr>
        <p:txBody>
          <a:bodyPr/>
          <a:lstStyle/>
          <a:p>
            <a:pPr eaLnBrk="1" hangingPunct="1">
              <a:defRPr/>
            </a:pPr>
            <a:r>
              <a:rPr lang="es-MX" sz="3000" b="1" dirty="0" smtClean="0">
                <a:solidFill>
                  <a:srgbClr val="80808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Motivos de la </a:t>
            </a:r>
            <a:br>
              <a:rPr lang="es-MX" sz="3000" b="1" dirty="0" smtClean="0">
                <a:solidFill>
                  <a:srgbClr val="80808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s-MX" sz="3000" b="1" dirty="0" smtClean="0">
                <a:solidFill>
                  <a:srgbClr val="80808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Migración Infantil no Acompañada</a:t>
            </a:r>
            <a:endParaRPr lang="es-MX" sz="3000" dirty="0" smtClean="0">
              <a:solidFill>
                <a:srgbClr val="F7964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ritannic Bold" pitchFamily="34" charset="0"/>
            </a:endParaRPr>
          </a:p>
        </p:txBody>
      </p:sp>
      <p:sp>
        <p:nvSpPr>
          <p:cNvPr id="7180" name="5 CuadroTexto"/>
          <p:cNvSpPr txBox="1">
            <a:spLocks noChangeArrowheads="1"/>
          </p:cNvSpPr>
          <p:nvPr/>
        </p:nvSpPr>
        <p:spPr bwMode="auto">
          <a:xfrm>
            <a:off x="1357313" y="1563688"/>
            <a:ext cx="3862387" cy="438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6700" lvl="1" indent="-171450">
              <a:spcBef>
                <a:spcPts val="0"/>
              </a:spcBef>
              <a:buClr>
                <a:schemeClr val="tx1"/>
              </a:buClr>
              <a:buSzPct val="70000"/>
              <a:tabLst>
                <a:tab pos="0" algn="l"/>
              </a:tabLst>
              <a:defRPr/>
            </a:pPr>
            <a:r>
              <a:rPr lang="es-ES" sz="1600" dirty="0">
                <a:solidFill>
                  <a:schemeClr val="tx2"/>
                </a:solidFill>
              </a:rPr>
              <a:t>Económicos:</a:t>
            </a:r>
          </a:p>
          <a:p>
            <a:pPr marL="723900" lvl="1" indent="-2667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0000"/>
              <a:buFont typeface="Wingdings" pitchFamily="2" charset="2"/>
              <a:buChar char="ü"/>
              <a:tabLst>
                <a:tab pos="0" algn="l"/>
              </a:tabLst>
              <a:defRPr/>
            </a:pPr>
            <a:r>
              <a:rPr lang="es-ES" sz="1600" dirty="0"/>
              <a:t>Asumir responsabilidades económicas en sus familias.</a:t>
            </a:r>
            <a:endParaRPr lang="es-MX" sz="1600" dirty="0"/>
          </a:p>
          <a:p>
            <a:pPr marL="723900" lvl="1" indent="-2667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0000"/>
              <a:buFont typeface="Wingdings" pitchFamily="2" charset="2"/>
              <a:buChar char="ü"/>
              <a:tabLst>
                <a:tab pos="0" algn="l"/>
              </a:tabLst>
              <a:defRPr/>
            </a:pPr>
            <a:r>
              <a:rPr lang="es-ES" sz="1600" dirty="0"/>
              <a:t>Obtener una oportunidad laboral en los EEUU.</a:t>
            </a:r>
          </a:p>
          <a:p>
            <a:pPr marL="723900" lvl="1" indent="-2667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0000"/>
              <a:buFont typeface="Wingdings" pitchFamily="2" charset="2"/>
              <a:buChar char="ü"/>
              <a:tabLst>
                <a:tab pos="0" algn="l"/>
              </a:tabLst>
              <a:defRPr/>
            </a:pPr>
            <a:r>
              <a:rPr lang="es-ES" sz="1600" dirty="0"/>
              <a:t>Acceder a una mejor calidad de vida.</a:t>
            </a:r>
          </a:p>
          <a:p>
            <a:pPr marL="266700" lvl="1" indent="-171450">
              <a:spcBef>
                <a:spcPts val="0"/>
              </a:spcBef>
              <a:buClr>
                <a:schemeClr val="tx1"/>
              </a:buClr>
              <a:buSzPct val="70000"/>
              <a:buFont typeface="Arial" pitchFamily="34" charset="0"/>
              <a:buChar char="•"/>
              <a:tabLst>
                <a:tab pos="0" algn="l"/>
              </a:tabLst>
              <a:defRPr/>
            </a:pPr>
            <a:endParaRPr lang="es-ES" sz="1600" dirty="0">
              <a:solidFill>
                <a:schemeClr val="tx2"/>
              </a:solidFill>
            </a:endParaRPr>
          </a:p>
          <a:p>
            <a:pPr marL="266700" lvl="1" indent="-171450">
              <a:spcBef>
                <a:spcPts val="0"/>
              </a:spcBef>
              <a:buClr>
                <a:schemeClr val="tx1"/>
              </a:buClr>
              <a:buSzPct val="70000"/>
              <a:tabLst>
                <a:tab pos="0" algn="l"/>
              </a:tabLst>
              <a:defRPr/>
            </a:pPr>
            <a:r>
              <a:rPr lang="es-ES" sz="1600" dirty="0">
                <a:solidFill>
                  <a:schemeClr val="tx2"/>
                </a:solidFill>
              </a:rPr>
              <a:t>Familiares:</a:t>
            </a:r>
          </a:p>
          <a:p>
            <a:pPr marL="723900" lvl="1" indent="-2667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0000"/>
              <a:buFont typeface="Wingdings" pitchFamily="2" charset="2"/>
              <a:buChar char="ü"/>
              <a:tabLst>
                <a:tab pos="0" algn="l"/>
              </a:tabLst>
              <a:defRPr/>
            </a:pPr>
            <a:r>
              <a:rPr lang="es-ES" sz="1600" dirty="0"/>
              <a:t>Reunificación familiar.</a:t>
            </a:r>
            <a:endParaRPr lang="es-MX" sz="1600" dirty="0"/>
          </a:p>
          <a:p>
            <a:pPr marL="723900" lvl="1" indent="-2667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0000"/>
              <a:buFont typeface="Wingdings" pitchFamily="2" charset="2"/>
              <a:buChar char="ü"/>
              <a:tabLst>
                <a:tab pos="0" algn="l"/>
              </a:tabLst>
              <a:defRPr/>
            </a:pPr>
            <a:r>
              <a:rPr lang="es-ES" sz="1600" dirty="0"/>
              <a:t>Recomposición o reestructuración familiar.</a:t>
            </a:r>
            <a:endParaRPr lang="es-MX" sz="1600" dirty="0"/>
          </a:p>
          <a:p>
            <a:pPr marL="723900" lvl="1" indent="-2667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0000"/>
              <a:buFont typeface="Wingdings" pitchFamily="2" charset="2"/>
              <a:buChar char="ü"/>
              <a:tabLst>
                <a:tab pos="0" algn="l"/>
              </a:tabLst>
              <a:defRPr/>
            </a:pPr>
            <a:r>
              <a:rPr lang="es-ES" sz="1600" dirty="0"/>
              <a:t>Abuso, violencia o maltrato infantil.</a:t>
            </a:r>
            <a:endParaRPr lang="es-MX" sz="1600" dirty="0"/>
          </a:p>
        </p:txBody>
      </p:sp>
      <p:pic>
        <p:nvPicPr>
          <p:cNvPr id="1026" name="Picture 2" descr="F:\Fotos\Bryan Fabián Peralta Alfaro 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2524312"/>
            <a:ext cx="3510195" cy="2632880"/>
          </a:xfrm>
          <a:prstGeom prst="rect">
            <a:avLst/>
          </a:prstGeom>
          <a:noFill/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1 Título"/>
          <p:cNvSpPr>
            <a:spLocks noGrp="1"/>
          </p:cNvSpPr>
          <p:nvPr>
            <p:ph type="title" idx="4294967295"/>
          </p:nvPr>
        </p:nvSpPr>
        <p:spPr>
          <a:xfrm>
            <a:off x="1319213" y="268288"/>
            <a:ext cx="7429500" cy="1000125"/>
          </a:xfrm>
        </p:spPr>
        <p:txBody>
          <a:bodyPr/>
          <a:lstStyle/>
          <a:p>
            <a:pPr eaLnBrk="1" hangingPunct="1">
              <a:defRPr/>
            </a:pPr>
            <a:r>
              <a:rPr lang="es-MX" sz="3200" b="1" dirty="0" smtClean="0">
                <a:solidFill>
                  <a:srgbClr val="80808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Sistema de Información</a:t>
            </a:r>
            <a:br>
              <a:rPr lang="es-MX" sz="3200" b="1" dirty="0" smtClean="0">
                <a:solidFill>
                  <a:srgbClr val="80808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s-MX" sz="3200" b="1" dirty="0" smtClean="0">
                <a:solidFill>
                  <a:srgbClr val="80808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sobre Niños Migrantes</a:t>
            </a:r>
            <a:endParaRPr lang="es-MX" sz="3200" dirty="0" smtClean="0">
              <a:solidFill>
                <a:srgbClr val="F7964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ritannic Bold" pitchFamily="34" charset="0"/>
            </a:endParaRPr>
          </a:p>
        </p:txBody>
      </p:sp>
      <p:sp>
        <p:nvSpPr>
          <p:cNvPr id="73730" name="5 CuadroTexto"/>
          <p:cNvSpPr txBox="1">
            <a:spLocks noChangeArrowheads="1"/>
          </p:cNvSpPr>
          <p:nvPr/>
        </p:nvSpPr>
        <p:spPr bwMode="auto">
          <a:xfrm>
            <a:off x="1357313" y="1857375"/>
            <a:ext cx="40782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endParaRPr lang="es-MX" sz="2000"/>
          </a:p>
        </p:txBody>
      </p:sp>
      <p:sp>
        <p:nvSpPr>
          <p:cNvPr id="73731" name="5 CuadroTexto"/>
          <p:cNvSpPr txBox="1">
            <a:spLocks noChangeArrowheads="1"/>
          </p:cNvSpPr>
          <p:nvPr/>
        </p:nvSpPr>
        <p:spPr bwMode="auto">
          <a:xfrm>
            <a:off x="1357313" y="2133600"/>
            <a:ext cx="4214812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6700" lvl="1" indent="-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0000"/>
              <a:buFont typeface="Wingdings" pitchFamily="2" charset="2"/>
              <a:buChar char="ü"/>
              <a:tabLst>
                <a:tab pos="0" algn="l"/>
              </a:tabLst>
            </a:pPr>
            <a:endParaRPr lang="es-MX" sz="1600"/>
          </a:p>
        </p:txBody>
      </p:sp>
      <p:sp>
        <p:nvSpPr>
          <p:cNvPr id="73732" name="6 CuadroTexto"/>
          <p:cNvSpPr txBox="1">
            <a:spLocks noChangeArrowheads="1"/>
          </p:cNvSpPr>
          <p:nvPr/>
        </p:nvSpPr>
        <p:spPr bwMode="auto">
          <a:xfrm>
            <a:off x="1763713" y="1628775"/>
            <a:ext cx="2736850" cy="415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6700" lvl="1" indent="-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0000"/>
              <a:buFont typeface="Wingdings" pitchFamily="2" charset="2"/>
              <a:buChar char="ü"/>
              <a:tabLst>
                <a:tab pos="0" algn="l"/>
              </a:tabLst>
            </a:pPr>
            <a:r>
              <a:rPr lang="es-MX" sz="1600"/>
              <a:t>Administrar a nivel nacional, la información generada por los distintos SEDIF, SMDIF y OSC’s que participan en la Estrategia de Prevención y Atención de Niñas, Niños y Adolescentes Migrantes y Repatriados No Acompañados.</a:t>
            </a:r>
          </a:p>
        </p:txBody>
      </p:sp>
      <p:pic>
        <p:nvPicPr>
          <p:cNvPr id="73733" name="Picture 2" descr="F:\JORNADA POR LA INFANCIA MIGRANTE\IMAGEN DEL EVENTO\pies floor graphic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35600" y="1916113"/>
            <a:ext cx="2773363" cy="361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1 Título"/>
          <p:cNvSpPr>
            <a:spLocks noGrp="1"/>
          </p:cNvSpPr>
          <p:nvPr>
            <p:ph type="title" idx="4294967295"/>
          </p:nvPr>
        </p:nvSpPr>
        <p:spPr>
          <a:xfrm>
            <a:off x="1319213" y="268288"/>
            <a:ext cx="7429500" cy="1000125"/>
          </a:xfrm>
        </p:spPr>
        <p:txBody>
          <a:bodyPr/>
          <a:lstStyle/>
          <a:p>
            <a:pPr eaLnBrk="1" hangingPunct="1">
              <a:defRPr/>
            </a:pPr>
            <a:r>
              <a:rPr lang="es-MX" sz="3000" b="1" dirty="0" smtClean="0">
                <a:solidFill>
                  <a:srgbClr val="80808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Riesgos asociados a la </a:t>
            </a:r>
            <a:br>
              <a:rPr lang="es-MX" sz="3000" b="1" dirty="0" smtClean="0">
                <a:solidFill>
                  <a:srgbClr val="80808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s-MX" sz="3000" b="1" dirty="0" smtClean="0">
                <a:solidFill>
                  <a:srgbClr val="80808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Migración Infantil no Acompañada</a:t>
            </a:r>
            <a:endParaRPr lang="es-MX" sz="3000" dirty="0" smtClean="0">
              <a:solidFill>
                <a:srgbClr val="F7964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ritannic Bold" pitchFamily="34" charset="0"/>
            </a:endParaRPr>
          </a:p>
        </p:txBody>
      </p:sp>
      <p:sp>
        <p:nvSpPr>
          <p:cNvPr id="20482" name="5 CuadroTexto"/>
          <p:cNvSpPr txBox="1">
            <a:spLocks noChangeArrowheads="1"/>
          </p:cNvSpPr>
          <p:nvPr/>
        </p:nvSpPr>
        <p:spPr bwMode="auto">
          <a:xfrm>
            <a:off x="1258888" y="2133600"/>
            <a:ext cx="3313112" cy="347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6700" indent="-2667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0000"/>
              <a:buFont typeface="Wingdings" pitchFamily="2" charset="2"/>
              <a:buChar char="ü"/>
              <a:tabLst>
                <a:tab pos="0" algn="l"/>
              </a:tabLst>
            </a:pPr>
            <a:r>
              <a:rPr lang="es-MX" sz="1600"/>
              <a:t>Trata y Tráfico de personas.</a:t>
            </a:r>
          </a:p>
          <a:p>
            <a:pPr marL="266700" indent="-2667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0000"/>
              <a:buFont typeface="Wingdings" pitchFamily="2" charset="2"/>
              <a:buChar char="ü"/>
              <a:tabLst>
                <a:tab pos="0" algn="l"/>
              </a:tabLst>
            </a:pPr>
            <a:r>
              <a:rPr lang="es-MX" sz="1600"/>
              <a:t>Explotación infantil: sexual y laboral.</a:t>
            </a:r>
          </a:p>
          <a:p>
            <a:pPr marL="266700" indent="-2667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0000"/>
              <a:buFont typeface="Wingdings" pitchFamily="2" charset="2"/>
              <a:buChar char="ü"/>
              <a:tabLst>
                <a:tab pos="0" algn="l"/>
              </a:tabLst>
            </a:pPr>
            <a:r>
              <a:rPr lang="es-MX" sz="1600"/>
              <a:t>Uso y tráfico de drogas.</a:t>
            </a:r>
          </a:p>
          <a:p>
            <a:pPr marL="266700" indent="-2667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0000"/>
              <a:buFont typeface="Wingdings" pitchFamily="2" charset="2"/>
              <a:buChar char="ü"/>
              <a:tabLst>
                <a:tab pos="0" algn="l"/>
              </a:tabLst>
            </a:pPr>
            <a:r>
              <a:rPr lang="es-MX" sz="1600"/>
              <a:t>Víctimas de violencia y delincuencia organizada.</a:t>
            </a:r>
          </a:p>
          <a:p>
            <a:pPr marL="266700" indent="-2667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0000"/>
              <a:buFont typeface="Wingdings" pitchFamily="2" charset="2"/>
              <a:buChar char="ü"/>
              <a:tabLst>
                <a:tab pos="0" algn="l"/>
              </a:tabLst>
            </a:pPr>
            <a:r>
              <a:rPr lang="es-MX" sz="1600"/>
              <a:t>Abusos y malos tratos.</a:t>
            </a:r>
          </a:p>
          <a:p>
            <a:pPr marL="266700" indent="-2667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0000"/>
              <a:buFont typeface="Wingdings" pitchFamily="2" charset="2"/>
              <a:buChar char="ü"/>
              <a:tabLst>
                <a:tab pos="0" algn="l"/>
              </a:tabLst>
            </a:pPr>
            <a:r>
              <a:rPr lang="es-MX" sz="1600"/>
              <a:t>Embarazos no deseados y contagio de ETS.</a:t>
            </a:r>
          </a:p>
          <a:p>
            <a:pPr marL="266700" indent="-266700"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0000"/>
              <a:buFont typeface="Wingdings" pitchFamily="2" charset="2"/>
              <a:buChar char="ü"/>
              <a:tabLst>
                <a:tab pos="0" algn="l"/>
              </a:tabLst>
            </a:pPr>
            <a:r>
              <a:rPr lang="es-MX" sz="1600"/>
              <a:t>Accidentes y peligros.</a:t>
            </a:r>
          </a:p>
        </p:txBody>
      </p:sp>
      <p:pic>
        <p:nvPicPr>
          <p:cNvPr id="7" name="Picture 2" descr="F:\JORNADA POR LA INFANCIA MIGRANTE\EXPO\Pinturas\Tijuana\01. Yesseni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65486" y="2132856"/>
            <a:ext cx="4975066" cy="3384376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 txBox="1">
            <a:spLocks/>
          </p:cNvSpPr>
          <p:nvPr/>
        </p:nvSpPr>
        <p:spPr bwMode="auto">
          <a:xfrm>
            <a:off x="1319213" y="268288"/>
            <a:ext cx="74295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s-MX" sz="3000" b="1" kern="0" dirty="0">
                <a:solidFill>
                  <a:srgbClr val="808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  <a:cs typeface="+mj-cs"/>
              </a:rPr>
              <a:t>Población atendida por sexo</a:t>
            </a:r>
            <a:endParaRPr lang="es-MX" sz="3000" kern="0" dirty="0">
              <a:solidFill>
                <a:srgbClr val="F7964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ritannic Bold" pitchFamily="34" charset="0"/>
              <a:ea typeface="+mj-ea"/>
              <a:cs typeface="+mj-cs"/>
            </a:endParaRPr>
          </a:p>
        </p:txBody>
      </p:sp>
      <p:graphicFrame>
        <p:nvGraphicFramePr>
          <p:cNvPr id="22530" name="2 Gráfico"/>
          <p:cNvGraphicFramePr>
            <a:graphicFrameLocks/>
          </p:cNvGraphicFramePr>
          <p:nvPr/>
        </p:nvGraphicFramePr>
        <p:xfrm>
          <a:off x="1473200" y="1346200"/>
          <a:ext cx="7397750" cy="5013325"/>
        </p:xfrm>
        <a:graphic>
          <a:graphicData uri="http://schemas.openxmlformats.org/presentationml/2006/ole">
            <p:oleObj spid="_x0000_s22530" r:id="rId4" imgW="7395089" imgH="5011346" progId="Excel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1 Título"/>
          <p:cNvSpPr txBox="1">
            <a:spLocks/>
          </p:cNvSpPr>
          <p:nvPr/>
        </p:nvSpPr>
        <p:spPr bwMode="auto">
          <a:xfrm>
            <a:off x="1319213" y="268288"/>
            <a:ext cx="74295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s-MX" sz="3000" b="1" kern="0" dirty="0">
                <a:solidFill>
                  <a:srgbClr val="808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  <a:cs typeface="+mj-cs"/>
              </a:rPr>
              <a:t>Población atendida por rango de edad</a:t>
            </a:r>
            <a:endParaRPr lang="es-MX" sz="3000" kern="0" dirty="0">
              <a:solidFill>
                <a:srgbClr val="F7964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ritannic Bold" pitchFamily="34" charset="0"/>
              <a:ea typeface="+mj-ea"/>
              <a:cs typeface="+mj-cs"/>
            </a:endParaRPr>
          </a:p>
        </p:txBody>
      </p:sp>
      <p:graphicFrame>
        <p:nvGraphicFramePr>
          <p:cNvPr id="24578" name="3 Gráfico"/>
          <p:cNvGraphicFramePr>
            <a:graphicFrameLocks/>
          </p:cNvGraphicFramePr>
          <p:nvPr/>
        </p:nvGraphicFramePr>
        <p:xfrm>
          <a:off x="1136650" y="1146175"/>
          <a:ext cx="7542213" cy="5013325"/>
        </p:xfrm>
        <a:graphic>
          <a:graphicData uri="http://schemas.openxmlformats.org/presentationml/2006/ole">
            <p:oleObj spid="_x0000_s24578" r:id="rId4" imgW="7547502" imgH="5011346" progId="Excel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625" name="1 Gráfico"/>
          <p:cNvGraphicFramePr>
            <a:graphicFrameLocks/>
          </p:cNvGraphicFramePr>
          <p:nvPr/>
        </p:nvGraphicFramePr>
        <p:xfrm>
          <a:off x="1136650" y="1577975"/>
          <a:ext cx="7302500" cy="4710113"/>
        </p:xfrm>
        <a:graphic>
          <a:graphicData uri="http://schemas.openxmlformats.org/presentationml/2006/ole">
            <p:oleObj spid="_x0000_s26625" r:id="rId4" imgW="7303641" imgH="4712616" progId="Excel.Chart.8">
              <p:embed/>
            </p:oleObj>
          </a:graphicData>
        </a:graphic>
      </p:graphicFrame>
      <p:sp>
        <p:nvSpPr>
          <p:cNvPr id="3" name="1 Título"/>
          <p:cNvSpPr txBox="1">
            <a:spLocks/>
          </p:cNvSpPr>
          <p:nvPr/>
        </p:nvSpPr>
        <p:spPr bwMode="auto">
          <a:xfrm>
            <a:off x="1319213" y="268288"/>
            <a:ext cx="74295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>
              <a:defRPr/>
            </a:pPr>
            <a:r>
              <a:rPr lang="es-MX" sz="3000" b="1" kern="0" dirty="0">
                <a:solidFill>
                  <a:srgbClr val="80808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+mj-ea"/>
                <a:cs typeface="+mj-cs"/>
              </a:rPr>
              <a:t>Población atendida por escolaridad</a:t>
            </a:r>
            <a:endParaRPr lang="es-MX" sz="3000" kern="0" dirty="0">
              <a:solidFill>
                <a:srgbClr val="F7964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ritannic Bold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fotos\DSC0599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39476" y="1844824"/>
            <a:ext cx="4704524" cy="3528392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7170" name="1 Título"/>
          <p:cNvSpPr>
            <a:spLocks noGrp="1"/>
          </p:cNvSpPr>
          <p:nvPr>
            <p:ph type="title" idx="4294967295"/>
          </p:nvPr>
        </p:nvSpPr>
        <p:spPr>
          <a:xfrm>
            <a:off x="1319213" y="268288"/>
            <a:ext cx="7429500" cy="1000125"/>
          </a:xfrm>
        </p:spPr>
        <p:txBody>
          <a:bodyPr/>
          <a:lstStyle/>
          <a:p>
            <a:pPr eaLnBrk="1" hangingPunct="1">
              <a:defRPr/>
            </a:pPr>
            <a:r>
              <a:rPr lang="es-MX" sz="3000" b="1" dirty="0" smtClean="0">
                <a:solidFill>
                  <a:srgbClr val="80808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Objetivos de la Estrategia</a:t>
            </a:r>
            <a:endParaRPr lang="es-MX" sz="3000" dirty="0" smtClean="0">
              <a:solidFill>
                <a:srgbClr val="F79646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Britannic Bold" pitchFamily="34" charset="0"/>
            </a:endParaRPr>
          </a:p>
        </p:txBody>
      </p:sp>
      <p:sp>
        <p:nvSpPr>
          <p:cNvPr id="28675" name="5 CuadroTexto"/>
          <p:cNvSpPr txBox="1">
            <a:spLocks noChangeArrowheads="1"/>
          </p:cNvSpPr>
          <p:nvPr/>
        </p:nvSpPr>
        <p:spPr bwMode="auto">
          <a:xfrm>
            <a:off x="1042988" y="1414463"/>
            <a:ext cx="3168650" cy="424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66700" lvl="1" indent="-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0000"/>
              <a:tabLst>
                <a:tab pos="0" algn="l"/>
              </a:tabLst>
            </a:pPr>
            <a:r>
              <a:rPr lang="es-MX" sz="1600"/>
              <a:t>Prevenir y atender:</a:t>
            </a:r>
          </a:p>
          <a:p>
            <a:pPr marL="266700" lvl="1" indent="-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0000"/>
              <a:buFont typeface="Wingdings" pitchFamily="2" charset="2"/>
              <a:buChar char="ü"/>
              <a:tabLst>
                <a:tab pos="0" algn="l"/>
              </a:tabLst>
            </a:pPr>
            <a:r>
              <a:rPr lang="es-MX" sz="1600"/>
              <a:t>Las necesidades de los niños, niñas y adolescentes migrantes y repatriados que viajan solos.</a:t>
            </a:r>
          </a:p>
          <a:p>
            <a:pPr marL="266700" lvl="1" indent="-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0000"/>
              <a:buFont typeface="Wingdings" pitchFamily="2" charset="2"/>
              <a:buChar char="ü"/>
              <a:tabLst>
                <a:tab pos="0" algn="l"/>
              </a:tabLst>
            </a:pPr>
            <a:r>
              <a:rPr lang="es-MX" sz="1600"/>
              <a:t>Las problemáticas colaterales a que están expuestos.</a:t>
            </a:r>
          </a:p>
          <a:p>
            <a:pPr marL="266700" lvl="1" indent="-26670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chemeClr val="tx1"/>
              </a:buClr>
              <a:buSzPct val="70000"/>
              <a:tabLst>
                <a:tab pos="0" algn="l"/>
              </a:tabLst>
            </a:pPr>
            <a:r>
              <a:rPr lang="es-MX" sz="1600"/>
              <a:t>Promover acciones coordinadas de protección y contención familiar y comunitaria.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928688" y="620713"/>
            <a:ext cx="9274175" cy="5572125"/>
          </a:xfrm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42938" y="214313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es-MX" sz="3000" b="1" dirty="0" smtClean="0">
                <a:solidFill>
                  <a:srgbClr val="80808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Regiones en que opera la Estrategia</a:t>
            </a:r>
            <a:endParaRPr lang="es-MX" sz="3000" dirty="0"/>
          </a:p>
        </p:txBody>
      </p:sp>
      <p:sp>
        <p:nvSpPr>
          <p:cNvPr id="30723" name="9 CuadroTexto"/>
          <p:cNvSpPr txBox="1">
            <a:spLocks noChangeArrowheads="1"/>
          </p:cNvSpPr>
          <p:nvPr/>
        </p:nvSpPr>
        <p:spPr bwMode="auto">
          <a:xfrm>
            <a:off x="1571625" y="4508500"/>
            <a:ext cx="1836738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/>
              <a:t>Frontera Norte</a:t>
            </a:r>
          </a:p>
        </p:txBody>
      </p:sp>
      <p:sp>
        <p:nvSpPr>
          <p:cNvPr id="30724" name="10 CuadroTexto"/>
          <p:cNvSpPr txBox="1">
            <a:spLocks noChangeArrowheads="1"/>
          </p:cNvSpPr>
          <p:nvPr/>
        </p:nvSpPr>
        <p:spPr bwMode="auto">
          <a:xfrm>
            <a:off x="1571625" y="5008563"/>
            <a:ext cx="21907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/>
              <a:t>Lugares de Origen</a:t>
            </a:r>
          </a:p>
        </p:txBody>
      </p:sp>
      <p:sp>
        <p:nvSpPr>
          <p:cNvPr id="30725" name="11 CuadroTexto"/>
          <p:cNvSpPr txBox="1">
            <a:spLocks noChangeArrowheads="1"/>
          </p:cNvSpPr>
          <p:nvPr/>
        </p:nvSpPr>
        <p:spPr bwMode="auto">
          <a:xfrm>
            <a:off x="1571625" y="5508625"/>
            <a:ext cx="21907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MX"/>
              <a:t>Frontera Sur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redeterminado">
  <a:themeElements>
    <a:clrScheme name="Diseño predetermina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iseño predetermina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1461</TotalTime>
  <Words>1292</Words>
  <Application>Microsoft Office PowerPoint</Application>
  <PresentationFormat>Presentación en pantalla (4:3)</PresentationFormat>
  <Paragraphs>519</Paragraphs>
  <Slides>30</Slides>
  <Notes>30</Notes>
  <HiddenSlides>0</HiddenSlides>
  <MMClips>0</MMClips>
  <ScaleCrop>false</ScaleCrop>
  <HeadingPairs>
    <vt:vector size="8" baseType="variant">
      <vt:variant>
        <vt:lpstr>Fuentes usadas</vt:lpstr>
      </vt:variant>
      <vt:variant>
        <vt:i4>7</vt:i4>
      </vt:variant>
      <vt:variant>
        <vt:lpstr>Plantilla de diseño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30</vt:i4>
      </vt:variant>
    </vt:vector>
  </HeadingPairs>
  <TitlesOfParts>
    <vt:vector size="39" baseType="lpstr">
      <vt:lpstr>Arial</vt:lpstr>
      <vt:lpstr>Britannic Bold</vt:lpstr>
      <vt:lpstr>Wingdings</vt:lpstr>
      <vt:lpstr>Courier New</vt:lpstr>
      <vt:lpstr>Calibri</vt:lpstr>
      <vt:lpstr>Times New Roman</vt:lpstr>
      <vt:lpstr>Tahoma</vt:lpstr>
      <vt:lpstr>Diseño predeterminado</vt:lpstr>
      <vt:lpstr>Gráfico de Microsoft Excel</vt:lpstr>
      <vt:lpstr>Diapositiva 1</vt:lpstr>
      <vt:lpstr>Sistema Nacional DIF</vt:lpstr>
      <vt:lpstr>Motivos de la  Migración Infantil no Acompañada</vt:lpstr>
      <vt:lpstr>Riesgos asociados a la  Migración Infantil no Acompañada</vt:lpstr>
      <vt:lpstr>Diapositiva 5</vt:lpstr>
      <vt:lpstr>Diapositiva 6</vt:lpstr>
      <vt:lpstr>Diapositiva 7</vt:lpstr>
      <vt:lpstr>Objetivos de la Estrategia</vt:lpstr>
      <vt:lpstr>Regiones en que opera la Estrategia</vt:lpstr>
      <vt:lpstr>Diapositiva 10</vt:lpstr>
      <vt:lpstr>Objetivos Frontera Norte</vt:lpstr>
      <vt:lpstr>Módulos de Tránsito</vt:lpstr>
      <vt:lpstr>Módulos de Tránsito</vt:lpstr>
      <vt:lpstr>Albergues Temporales</vt:lpstr>
      <vt:lpstr>Albergues Temporales</vt:lpstr>
      <vt:lpstr>Infraestructura en Frontera Norte</vt:lpstr>
      <vt:lpstr>Población Atendida en Frontera Norte</vt:lpstr>
      <vt:lpstr>Diapositiva 18</vt:lpstr>
      <vt:lpstr>Objetivos Lugar de Origen</vt:lpstr>
      <vt:lpstr>Centros Comunitarios de  Protección a la Infancia</vt:lpstr>
      <vt:lpstr>Centros Comunitarios de  Protección a la Infancia</vt:lpstr>
      <vt:lpstr>Diapositiva 22</vt:lpstr>
      <vt:lpstr>Población atendida por  Lugar de Origen</vt:lpstr>
      <vt:lpstr>Diapositiva 24</vt:lpstr>
      <vt:lpstr>Objetivos Frontera Sur</vt:lpstr>
      <vt:lpstr>Módulos en Estaciones Migratorias</vt:lpstr>
      <vt:lpstr>Albergue de Tránsito</vt:lpstr>
      <vt:lpstr>Diapositiva 28</vt:lpstr>
      <vt:lpstr>Diapositiva 29</vt:lpstr>
      <vt:lpstr>Sistema de Información  sobre Niños Migrantes</vt:lpstr>
    </vt:vector>
  </TitlesOfParts>
  <Company>Sistema Nacional DIF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Rcano</dc:creator>
  <cp:lastModifiedBy>gauss</cp:lastModifiedBy>
  <cp:revision>61</cp:revision>
  <dcterms:created xsi:type="dcterms:W3CDTF">2010-05-11T18:50:43Z</dcterms:created>
  <dcterms:modified xsi:type="dcterms:W3CDTF">2010-08-26T14:11:28Z</dcterms:modified>
</cp:coreProperties>
</file>